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7"/>
  </p:notesMasterIdLst>
  <p:sldIdLst>
    <p:sldId id="266" r:id="rId2"/>
    <p:sldId id="256" r:id="rId3"/>
    <p:sldId id="257" r:id="rId4"/>
    <p:sldId id="258" r:id="rId5"/>
    <p:sldId id="263" r:id="rId6"/>
    <p:sldId id="259" r:id="rId7"/>
    <p:sldId id="260" r:id="rId8"/>
    <p:sldId id="264" r:id="rId9"/>
    <p:sldId id="265" r:id="rId10"/>
    <p:sldId id="261" r:id="rId11"/>
    <p:sldId id="262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6926F-49CD-437E-96F8-8A1BF2B538DC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4692-1FFD-4B2A-9BC1-6692D98E89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34B2D-AB80-4540-8DE3-4CA7A80D7557}" type="slidenum">
              <a:rPr lang="en-US"/>
              <a:pPr/>
              <a:t>5</a:t>
            </a:fld>
            <a:endParaRPr lang="en-US"/>
          </a:p>
        </p:txBody>
      </p:sp>
      <p:sp>
        <p:nvSpPr>
          <p:cNvPr id="78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A9EEA2-8B80-4E1E-9D66-73136C4D5C26}" type="slidenum">
              <a:rPr lang="en-US"/>
              <a:pPr/>
              <a:t>8</a:t>
            </a:fld>
            <a:endParaRPr lang="en-US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105D83-FE84-4D55-ABA0-ED333CC6406A}" type="slidenum">
              <a:rPr lang="en-US"/>
              <a:pPr/>
              <a:t>9</a:t>
            </a:fld>
            <a:endParaRPr lang="en-US"/>
          </a:p>
        </p:txBody>
      </p:sp>
      <p:sp>
        <p:nvSpPr>
          <p:cNvPr id="78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223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994E43-D7FA-43F6-9550-F54CDBD44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D10F9-5EA7-42D5-AC4C-D514916FA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0898B-796E-407B-A62E-69AAC31DC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A27DC-7E14-451B-9E51-FE91743D8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734AB-CE09-4C00-AFE8-339EB6EB3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DD4C-972D-4D75-BC11-3D1A914A0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4E660-1BD3-4F40-8F08-7397F0925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246F3-D9D7-4973-A6A3-F2679D634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54D08-47F0-47EC-9847-18E41EECF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D113B-C8B4-499A-B555-2B9ECF599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4F07E-C580-4A75-8670-1B004E410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120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0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1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F2D5160-0FD2-4BF4-9F55-9D0F6FD32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1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1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Hardebo%20JE%5BAuthor%5D&amp;cauthor=true&amp;cauthor_uid=8452761" TargetMode="External"/><Relationship Id="rId2" Type="http://schemas.openxmlformats.org/officeDocument/2006/relationships/hyperlink" Target="http://www.ncbi.nlm.nih.gov/pubmed?term=Suzuki%20N%5BAuthor%5D&amp;cauthor=true&amp;cauthor_uid=845276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Hardebo%20JE%5bAuthor%5d&amp;cauthor=true&amp;cauthor_uid=8452761" TargetMode="External"/><Relationship Id="rId5" Type="http://schemas.openxmlformats.org/officeDocument/2006/relationships/hyperlink" Target="http://www.ncbi.nlm.nih.gov/pubmed?term=Suzuki%20N%5bAuthor%5d&amp;cauthor=true&amp;cauthor_uid=8452761" TargetMode="External"/><Relationship Id="rId4" Type="http://schemas.openxmlformats.org/officeDocument/2006/relationships/hyperlink" Target="http://www.ncbi.nlm.nih.gov/pubmed/845276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62903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ANS - Introduction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905000"/>
            <a:ext cx="8007350" cy="464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2. </a:t>
            </a:r>
            <a:r>
              <a:rPr lang="en-US" u="sng" dirty="0" smtClean="0"/>
              <a:t>Sympathetic-</a:t>
            </a:r>
            <a:r>
              <a:rPr lang="en-US" dirty="0" smtClean="0"/>
              <a:t> </a:t>
            </a:r>
            <a:r>
              <a:rPr lang="en-US" dirty="0" err="1" smtClean="0"/>
              <a:t>Thoracolumbar</a:t>
            </a:r>
            <a:r>
              <a:rPr lang="en-US" dirty="0" smtClean="0"/>
              <a:t> outflow</a:t>
            </a:r>
          </a:p>
          <a:p>
            <a:pPr eaLnBrk="1" hangingPunct="1">
              <a:defRPr/>
            </a:pPr>
            <a:r>
              <a:rPr lang="en-US" dirty="0" smtClean="0"/>
              <a:t>From 8</a:t>
            </a:r>
            <a:r>
              <a:rPr lang="en-US" baseline="30000" dirty="0" smtClean="0"/>
              <a:t>th</a:t>
            </a:r>
            <a:r>
              <a:rPr lang="en-US" dirty="0" smtClean="0"/>
              <a:t> cervical to 2</a:t>
            </a:r>
            <a:r>
              <a:rPr lang="en-US" baseline="30000" dirty="0" smtClean="0"/>
              <a:t>nd</a:t>
            </a:r>
            <a:r>
              <a:rPr lang="en-US" dirty="0" smtClean="0"/>
              <a:t> or 3</a:t>
            </a:r>
            <a:r>
              <a:rPr lang="en-US" baseline="30000" dirty="0" smtClean="0"/>
              <a:t>rd</a:t>
            </a:r>
            <a:r>
              <a:rPr lang="en-US" dirty="0" smtClean="0"/>
              <a:t> lumbar </a:t>
            </a:r>
            <a:r>
              <a:rPr lang="en-US" dirty="0" err="1" smtClean="0"/>
              <a:t>seg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err="1" smtClean="0"/>
              <a:t>Paravertebral</a:t>
            </a:r>
            <a:r>
              <a:rPr lang="en-US" dirty="0" smtClean="0"/>
              <a:t> ganglia- 22 pairs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supply </a:t>
            </a:r>
            <a:r>
              <a:rPr lang="en-US" dirty="0" err="1" smtClean="0"/>
              <a:t>secretomotor</a:t>
            </a:r>
            <a:r>
              <a:rPr lang="en-US" dirty="0" smtClean="0"/>
              <a:t> </a:t>
            </a:r>
            <a:r>
              <a:rPr lang="en-US" dirty="0" err="1" smtClean="0"/>
              <a:t>fibres</a:t>
            </a:r>
            <a:r>
              <a:rPr lang="en-US" dirty="0" smtClean="0"/>
              <a:t> to skin ,sweat glands, </a:t>
            </a:r>
            <a:r>
              <a:rPr lang="en-US" dirty="0" err="1" smtClean="0"/>
              <a:t>pilomotor</a:t>
            </a:r>
            <a:r>
              <a:rPr lang="en-US" dirty="0" smtClean="0"/>
              <a:t> muscles, </a:t>
            </a:r>
            <a:r>
              <a:rPr lang="en-US" dirty="0" err="1" smtClean="0"/>
              <a:t>sk</a:t>
            </a:r>
            <a:r>
              <a:rPr lang="en-US" dirty="0" smtClean="0"/>
              <a:t> m </a:t>
            </a:r>
            <a:r>
              <a:rPr lang="en-US" dirty="0" err="1" smtClean="0"/>
              <a:t>b.v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err="1" smtClean="0"/>
              <a:t>Prevertebral</a:t>
            </a:r>
            <a:r>
              <a:rPr lang="en-US" dirty="0" smtClean="0"/>
              <a:t>- </a:t>
            </a:r>
            <a:r>
              <a:rPr lang="en-US" dirty="0" err="1" smtClean="0"/>
              <a:t>coeliac</a:t>
            </a:r>
            <a:r>
              <a:rPr lang="en-US" dirty="0" smtClean="0"/>
              <a:t>, sup. &amp; inf. </a:t>
            </a:r>
            <a:r>
              <a:rPr lang="en-US" dirty="0" err="1" smtClean="0"/>
              <a:t>mesen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Terminal &amp; intermediate ganglia</a:t>
            </a:r>
          </a:p>
          <a:p>
            <a:pPr eaLnBrk="1" hangingPunct="1">
              <a:defRPr/>
            </a:pPr>
            <a:r>
              <a:rPr lang="en-US" dirty="0" smtClean="0"/>
              <a:t> Adrenal medulla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686800" cy="12033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Neurohumoral transmission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676400"/>
            <a:ext cx="800735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I. Impulse conduction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II. Transmitter release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III. Transmitter action on post </a:t>
            </a:r>
            <a:r>
              <a:rPr lang="en-US" dirty="0" err="1" smtClean="0"/>
              <a:t>junctional</a:t>
            </a:r>
            <a:r>
              <a:rPr lang="en-US" dirty="0" smtClean="0"/>
              <a:t> membrane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IV. Post </a:t>
            </a:r>
            <a:r>
              <a:rPr lang="en-US" dirty="0" err="1" smtClean="0"/>
              <a:t>junctional</a:t>
            </a:r>
            <a:r>
              <a:rPr lang="en-US" dirty="0" smtClean="0"/>
              <a:t> activity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V. Termination of transmitter action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EVIDENCE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K. D.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M.D., Essentials of Medical Pharmacology </a:t>
            </a:r>
            <a:r>
              <a:rPr lang="en-IN" sz="2800" b="1" smtClean="0">
                <a:latin typeface="Times New Roman" pitchFamily="18" charset="0"/>
                <a:cs typeface="Times New Roman" pitchFamily="18" charset="0"/>
              </a:rPr>
              <a:t>, 7</a:t>
            </a:r>
            <a:r>
              <a:rPr lang="en-IN" sz="2800" b="1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b="1" smtClean="0">
                <a:latin typeface="Times New Roman" pitchFamily="18" charset="0"/>
                <a:cs typeface="Times New Roman" pitchFamily="18" charset="0"/>
              </a:rPr>
              <a:t> dition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, 2013,  pg. 90 to 98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K. D. </a:t>
                      </a:r>
                      <a:r>
                        <a:rPr lang="en-IN" sz="1800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NEW DEL</a:t>
                      </a:r>
                      <a:r>
                        <a:rPr lang="en-US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IN" sz="1800" b="1" baseline="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IN" sz="1800" b="1" baseline="30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IN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edition, 2013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II DRUGS ACTING ON AUTONOMIC NERVOUS SYSTEM</a:t>
                      </a:r>
                      <a:endParaRPr lang="en-IN" b="1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Autonomic</a:t>
                      </a:r>
                      <a:r>
                        <a:rPr lang="en-IN" sz="1800" b="1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nervous system General considerations</a:t>
                      </a:r>
                      <a:endParaRPr lang="en-IN" sz="1800" b="1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1" kern="120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Introduction to ANS, Terminologies</a:t>
                      </a:r>
                    </a:p>
                    <a:p>
                      <a:r>
                        <a:rPr lang="en-IN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Neurohumoral</a:t>
                      </a:r>
                      <a:r>
                        <a:rPr lang="en-IN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transmission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IN" sz="2400" b="1" smtClean="0">
                <a:latin typeface="Times New Roman" pitchFamily="18" charset="0"/>
                <a:cs typeface="Times New Roman" pitchFamily="18" charset="0"/>
              </a:rPr>
              <a:t>Revised 23</a:t>
            </a:r>
            <a:r>
              <a:rPr lang="en-IN" sz="2400" b="1" baseline="3000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smtClean="0">
                <a:latin typeface="Times New Roman" pitchFamily="18" charset="0"/>
                <a:cs typeface="Times New Roman" pitchFamily="18" charset="0"/>
              </a:rPr>
              <a:t> Edition , 2013, 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pg .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250 to 255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1" baseline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1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b="1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</a:p>
                    <a:p>
                      <a:endParaRPr lang="en-US" sz="1800" b="1" baseline="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Revised 23</a:t>
                      </a:r>
                      <a:r>
                        <a:rPr lang="en-US" sz="1800" b="1" baseline="30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sz="1800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Edition,  2013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IV</a:t>
                      </a:r>
                      <a:r>
                        <a:rPr lang="en-IN" sz="1800" b="1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AUTONOMIC NERVOUS SYSTEM</a:t>
                      </a:r>
                      <a:endParaRPr lang="en-IN" b="1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kern="12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General considerations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lang="en-IN" sz="1800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Introduction to ANS, Terminologies</a:t>
                      </a:r>
                    </a:p>
                    <a:p>
                      <a:r>
                        <a:rPr lang="en-IN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Neurohumoral</a:t>
                      </a:r>
                      <a:r>
                        <a:rPr lang="en-IN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transmission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1" kern="120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1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6002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 err="1" smtClean="0"/>
              <a:t>cerebrovascular</a:t>
            </a:r>
            <a:r>
              <a:rPr lang="en-US" sz="2400" dirty="0" smtClean="0"/>
              <a:t> parasympathetic </a:t>
            </a:r>
            <a:r>
              <a:rPr lang="en-US" sz="2400" dirty="0" err="1" smtClean="0"/>
              <a:t>innervation</a:t>
            </a:r>
            <a:r>
              <a:rPr lang="en-US" sz="2400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hlinkClick r:id="rId2"/>
              </a:rPr>
              <a:t> </a:t>
            </a:r>
            <a:r>
              <a:rPr lang="en-US" sz="2400" dirty="0" smtClean="0">
                <a:hlinkClick r:id="rId2"/>
              </a:rPr>
              <a:t>Suzuki N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err="1" smtClean="0">
                <a:hlinkClick r:id="rId3"/>
              </a:rPr>
              <a:t>Hardebo</a:t>
            </a:r>
            <a:r>
              <a:rPr lang="en-US" sz="2400" dirty="0" smtClean="0">
                <a:hlinkClick r:id="rId3"/>
              </a:rPr>
              <a:t> JE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>
                <a:hlinkClick r:id="rId4" tooltip="Cerebrovascular and brain metabolism reviews."/>
              </a:rPr>
              <a:t> </a:t>
            </a:r>
            <a:r>
              <a:rPr lang="en-US" sz="2400" dirty="0" err="1" smtClean="0">
                <a:hlinkClick r:id="rId4" tooltip="Cerebrovascular and brain metabolism reviews."/>
              </a:rPr>
              <a:t>Cerebrovasc</a:t>
            </a:r>
            <a:r>
              <a:rPr lang="en-US" sz="2400" dirty="0" smtClean="0">
                <a:hlinkClick r:id="rId4" tooltip="Cerebrovascular and brain metabolism reviews."/>
              </a:rPr>
              <a:t> Brain </a:t>
            </a:r>
            <a:r>
              <a:rPr lang="en-US" sz="2400" dirty="0" err="1" smtClean="0">
                <a:hlinkClick r:id="rId4" tooltip="Cerebrovascular and brain metabolism reviews."/>
              </a:rPr>
              <a:t>Metab</a:t>
            </a:r>
            <a:r>
              <a:rPr lang="en-US" sz="2400" dirty="0" smtClean="0">
                <a:hlinkClick r:id="rId4" tooltip="Cerebrovascular and brain metabolism reviews."/>
              </a:rPr>
              <a:t> Rev</a:t>
            </a:r>
            <a:r>
              <a:rPr lang="en-US" sz="2400" dirty="0" smtClean="0">
                <a:hlinkClick r:id="rId4" tooltip="Cerebrovascular and brain metabolism reviews."/>
              </a:rPr>
              <a:t>.</a:t>
            </a:r>
            <a:r>
              <a:rPr lang="en-US" sz="2400" dirty="0" smtClean="0"/>
              <a:t> 1993 Spring;5(1):33-46.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981200"/>
          <a:ext cx="7772400" cy="4440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hlinkClick r:id="rId4" tooltip="Cerebrovascular and brain metabolism reviews."/>
                        </a:rPr>
                        <a:t>Cerebrovasc</a:t>
                      </a: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hlinkClick r:id="rId4" tooltip="Cerebrovascular and brain metabolism reviews."/>
                        </a:rPr>
                        <a:t> Brain </a:t>
                      </a:r>
                      <a:r>
                        <a:rPr lang="en-US" sz="1800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hlinkClick r:id="rId4" tooltip="Cerebrovascular and brain metabolism reviews."/>
                        </a:rPr>
                        <a:t>Metab</a:t>
                      </a: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hlinkClick r:id="rId4" tooltip="Cerebrovascular and brain metabolism reviews."/>
                        </a:rPr>
                        <a:t> Rev.</a:t>
                      </a: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 1993 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The </a:t>
                      </a:r>
                      <a:r>
                        <a:rPr lang="en-US" sz="1800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cerebrovascular</a:t>
                      </a: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 parasympathetic </a:t>
                      </a:r>
                      <a:r>
                        <a:rPr lang="en-US" sz="1800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innervation</a:t>
                      </a: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hlinkClick r:id="rId5"/>
                        </a:rPr>
                        <a:t>Suzuki N</a:t>
                      </a:r>
                      <a:r>
                        <a:rPr lang="en-US" sz="1800" b="0" baseline="30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1</a:t>
                      </a: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en-US" sz="1800" b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hlinkClick r:id="rId6"/>
                        </a:rPr>
                        <a:t>Hardebo</a:t>
                      </a: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hlinkClick r:id="rId6"/>
                        </a:rPr>
                        <a:t> JE</a:t>
                      </a:r>
                      <a:r>
                        <a:rPr lang="en-US" sz="18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Acetylcholine </a:t>
                      </a:r>
                    </a:p>
                    <a:p>
                      <a:endParaRPr lang="en-US" b="0" dirty="0" smtClean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  <a:p>
                      <a:r>
                        <a:rPr lang="en-US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role of the parasympathetic nerves in tone regulation of the cerebral vessels.</a:t>
                      </a:r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685800"/>
            <a:ext cx="7772400" cy="2590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TO</a:t>
            </a:r>
            <a:br>
              <a:rPr lang="en-US" dirty="0" smtClean="0"/>
            </a:br>
            <a:r>
              <a:rPr lang="en-US" dirty="0" smtClean="0"/>
              <a:t> AUTONOMIC NERVOUS SYSTEM </a:t>
            </a:r>
            <a:br>
              <a:rPr lang="en-US" dirty="0" smtClean="0"/>
            </a:br>
            <a:r>
              <a:rPr lang="en-US" dirty="0" smtClean="0"/>
              <a:t> ANS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5334000"/>
            <a:ext cx="6781800" cy="9906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dirty="0" smtClean="0"/>
              <a:t>ERVILLA DASS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ANS - Introduction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905000"/>
            <a:ext cx="8007350" cy="46482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800" dirty="0" smtClean="0"/>
              <a:t>Controls the visceral functions of the organs working involuntary below the level of consciousness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sz="2800" u="sng" dirty="0" smtClean="0"/>
              <a:t>Differences</a:t>
            </a:r>
            <a:r>
              <a:rPr lang="en-US" sz="2800" dirty="0" smtClean="0"/>
              <a:t>-	 </a:t>
            </a:r>
            <a:r>
              <a:rPr lang="en-US" sz="2800" u="sng" dirty="0" smtClean="0"/>
              <a:t>Somatic </a:t>
            </a:r>
            <a:r>
              <a:rPr lang="en-US" sz="2800" dirty="0" smtClean="0"/>
              <a:t>   &amp;     </a:t>
            </a:r>
            <a:r>
              <a:rPr lang="en-US" sz="2800" u="sng" dirty="0" smtClean="0"/>
              <a:t> ANS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Organs	      	Skeletal M        Involuntary O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Synapse        	Within CNS      Outside 	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N </a:t>
            </a:r>
            <a:r>
              <a:rPr lang="en-US" sz="2800" dirty="0" err="1" smtClean="0"/>
              <a:t>Fibres</a:t>
            </a:r>
            <a:r>
              <a:rPr lang="en-US" sz="2800" dirty="0" smtClean="0"/>
              <a:t>       	 </a:t>
            </a:r>
            <a:r>
              <a:rPr lang="en-US" sz="2800" dirty="0" err="1" smtClean="0"/>
              <a:t>Myelinated</a:t>
            </a:r>
            <a:r>
              <a:rPr lang="en-US" sz="2800" dirty="0" smtClean="0"/>
              <a:t>        </a:t>
            </a:r>
            <a:r>
              <a:rPr lang="en-US" sz="2800" dirty="0" err="1" smtClean="0"/>
              <a:t>Myel</a:t>
            </a:r>
            <a:r>
              <a:rPr lang="en-US" sz="2800" dirty="0" smtClean="0"/>
              <a:t>/ </a:t>
            </a:r>
            <a:r>
              <a:rPr lang="en-US" sz="2800" dirty="0" err="1" smtClean="0"/>
              <a:t>Nonmyel</a:t>
            </a:r>
            <a:endParaRPr lang="en-US" sz="2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Plexus          	 Absent              Present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Transmitter   	 Acetylcholine    Ach. / </a:t>
            </a:r>
            <a:r>
              <a:rPr lang="en-US" sz="2800" dirty="0" err="1" smtClean="0"/>
              <a:t>Noradr</a:t>
            </a:r>
            <a:r>
              <a:rPr lang="en-US" sz="2800" dirty="0" smtClean="0"/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sz="2800" dirty="0" err="1" smtClean="0"/>
              <a:t>Denervation</a:t>
            </a:r>
            <a:r>
              <a:rPr lang="en-US" sz="2800" dirty="0" smtClean="0"/>
              <a:t>  	Palsy &amp;Atrophy  No such action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ANS - Introduction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905000"/>
            <a:ext cx="800735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ANS consists of-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800" u="sng" dirty="0" smtClean="0"/>
              <a:t>Afferents-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Mixed nerves carry non </a:t>
            </a:r>
            <a:r>
              <a:rPr lang="en-US" sz="2800" dirty="0" err="1" smtClean="0"/>
              <a:t>myelinated</a:t>
            </a:r>
            <a:r>
              <a:rPr lang="en-US" sz="2800" dirty="0" smtClean="0"/>
              <a:t> nerve </a:t>
            </a:r>
            <a:r>
              <a:rPr lang="en-US" sz="2800" dirty="0" err="1" smtClean="0"/>
              <a:t>fibres</a:t>
            </a:r>
            <a:r>
              <a:rPr lang="en-US" sz="2800" dirty="0" smtClean="0"/>
              <a:t>. Mediate visceral pain &amp; visceral reflexes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2. </a:t>
            </a:r>
            <a:r>
              <a:rPr lang="en-US" sz="2800" u="sng" dirty="0" smtClean="0"/>
              <a:t>Centers-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Located in hypothalamus, midbrain &amp; medulla. Integration of somatic, autonomic &amp; others. </a:t>
            </a:r>
            <a:endParaRPr lang="en-US" sz="28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3. </a:t>
            </a:r>
            <a:r>
              <a:rPr lang="en-US" sz="2800" u="sng" dirty="0" err="1" smtClean="0"/>
              <a:t>Efferents</a:t>
            </a:r>
            <a:r>
              <a:rPr lang="en-US" sz="2800" u="sng" dirty="0" smtClean="0"/>
              <a:t>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 Divided into two –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	 Parasympathetic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  Sympathetic </a:t>
            </a:r>
            <a:r>
              <a:rPr lang="en-US" sz="2800" u="sng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Dual Innervation at Most Sites</a:t>
            </a:r>
          </a:p>
        </p:txBody>
      </p:sp>
      <p:graphicFrame>
        <p:nvGraphicFramePr>
          <p:cNvPr id="919552" name="Object 0"/>
          <p:cNvGraphicFramePr>
            <a:graphicFrameLocks noChangeAspect="1"/>
          </p:cNvGraphicFramePr>
          <p:nvPr/>
        </p:nvGraphicFramePr>
        <p:xfrm>
          <a:off x="1219200" y="1219200"/>
          <a:ext cx="7086600" cy="4995863"/>
        </p:xfrm>
        <a:graphic>
          <a:graphicData uri="http://schemas.openxmlformats.org/presentationml/2006/ole">
            <p:oleObj spid="_x0000_s1026" name="Bitmap Image" r:id="rId4" imgW="5038070" imgH="355244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ANS - Introduction</a:t>
            </a:r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u="sng" dirty="0" smtClean="0"/>
              <a:t>Functions:-</a:t>
            </a:r>
          </a:p>
          <a:p>
            <a:pPr eaLnBrk="1" hangingPunct="1">
              <a:defRPr/>
            </a:pPr>
            <a:r>
              <a:rPr lang="en-US" u="sng" dirty="0" smtClean="0"/>
              <a:t>Parasympathetic</a:t>
            </a:r>
            <a:r>
              <a:rPr lang="en-US" dirty="0" smtClean="0"/>
              <a:t> </a:t>
            </a:r>
            <a:r>
              <a:rPr lang="en-US" u="sng" dirty="0" smtClean="0"/>
              <a:t>(cholinergic)</a:t>
            </a:r>
            <a:r>
              <a:rPr lang="en-US" dirty="0" smtClean="0"/>
              <a:t>-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Tissue building &amp; conservation of fuel &amp; energy</a:t>
            </a:r>
          </a:p>
          <a:p>
            <a:pPr eaLnBrk="1" hangingPunct="1">
              <a:defRPr/>
            </a:pPr>
            <a:r>
              <a:rPr lang="en-US" u="sng" dirty="0" smtClean="0"/>
              <a:t>Sympathetic</a:t>
            </a:r>
            <a:r>
              <a:rPr lang="en-US" dirty="0" smtClean="0"/>
              <a:t> </a:t>
            </a:r>
            <a:r>
              <a:rPr lang="en-US" u="sng" dirty="0" smtClean="0"/>
              <a:t>(adrenergic)</a:t>
            </a:r>
            <a:r>
              <a:rPr lang="en-US" dirty="0" smtClean="0"/>
              <a:t>-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Enables the individual to cope up with the stress &amp; prepare the body for fight or flight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ANS - Introduction</a:t>
            </a:r>
          </a:p>
        </p:txBody>
      </p:sp>
      <p:sp>
        <p:nvSpPr>
          <p:cNvPr id="552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905000"/>
            <a:ext cx="800735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1.</a:t>
            </a:r>
            <a:r>
              <a:rPr lang="en-US" sz="2800" u="sng" dirty="0" smtClean="0"/>
              <a:t> Parasympathetic</a:t>
            </a:r>
            <a:r>
              <a:rPr lang="en-US" sz="2800" dirty="0" smtClean="0"/>
              <a:t>- </a:t>
            </a:r>
            <a:r>
              <a:rPr lang="en-US" sz="2800" dirty="0" err="1" smtClean="0"/>
              <a:t>Cranio</a:t>
            </a:r>
            <a:r>
              <a:rPr lang="en-US" sz="2800" dirty="0" smtClean="0"/>
              <a:t> sacral outflow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 </a:t>
            </a:r>
            <a:r>
              <a:rPr lang="en-US" sz="2800" u="sng" dirty="0" smtClean="0"/>
              <a:t>Midbrain</a:t>
            </a:r>
            <a:r>
              <a:rPr lang="en-US" sz="2800" dirty="0" smtClean="0"/>
              <a:t> (</a:t>
            </a:r>
            <a:r>
              <a:rPr lang="en-US" sz="2800" dirty="0" err="1" smtClean="0"/>
              <a:t>tectal</a:t>
            </a:r>
            <a:r>
              <a:rPr lang="en-US" sz="2800" dirty="0" smtClean="0"/>
              <a:t> outflow)-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sz="2800" dirty="0" err="1" smtClean="0"/>
              <a:t>Edinger</a:t>
            </a:r>
            <a:r>
              <a:rPr lang="en-US" sz="2800" dirty="0" smtClean="0"/>
              <a:t> </a:t>
            </a:r>
            <a:r>
              <a:rPr lang="en-US" sz="2800" dirty="0" err="1" smtClean="0"/>
              <a:t>Westphal</a:t>
            </a:r>
            <a:r>
              <a:rPr lang="en-US" sz="2800" dirty="0" smtClean="0"/>
              <a:t> nucleus- </a:t>
            </a:r>
            <a:r>
              <a:rPr lang="en-US" sz="2800" dirty="0" err="1" smtClean="0"/>
              <a:t>oculomotor</a:t>
            </a:r>
            <a:r>
              <a:rPr lang="en-US" sz="2800" dirty="0" smtClean="0"/>
              <a:t> terminates in </a:t>
            </a:r>
            <a:r>
              <a:rPr lang="en-US" sz="2800" dirty="0" err="1" smtClean="0"/>
              <a:t>ciliary</a:t>
            </a:r>
            <a:r>
              <a:rPr lang="en-US" sz="2800" dirty="0" smtClean="0"/>
              <a:t> ganglion &amp; supply to </a:t>
            </a:r>
            <a:r>
              <a:rPr lang="en-US" sz="2800" dirty="0" err="1" smtClean="0"/>
              <a:t>ciliary</a:t>
            </a:r>
            <a:r>
              <a:rPr lang="en-US" sz="2800" dirty="0" smtClean="0"/>
              <a:t> muscles &amp; iris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u="sng" dirty="0" err="1" smtClean="0"/>
              <a:t>Medullary</a:t>
            </a:r>
            <a:r>
              <a:rPr lang="en-US" sz="2800" u="sng" dirty="0" smtClean="0"/>
              <a:t> outflow-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sz="2800" u="sng" dirty="0" smtClean="0"/>
              <a:t>Facia</a:t>
            </a:r>
            <a:r>
              <a:rPr lang="en-US" sz="2800" dirty="0" smtClean="0"/>
              <a:t>l- </a:t>
            </a:r>
            <a:r>
              <a:rPr lang="en-US" sz="2800" dirty="0" err="1" smtClean="0"/>
              <a:t>submaxillary</a:t>
            </a:r>
            <a:r>
              <a:rPr lang="en-US" sz="2800" dirty="0" smtClean="0"/>
              <a:t> &amp; sublingual glands, </a:t>
            </a:r>
            <a:r>
              <a:rPr lang="en-US" sz="2800" dirty="0" err="1" smtClean="0"/>
              <a:t>Glossopharyngeal</a:t>
            </a:r>
            <a:r>
              <a:rPr lang="en-US" sz="2800" dirty="0" smtClean="0"/>
              <a:t>- parotid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 </a:t>
            </a:r>
            <a:r>
              <a:rPr lang="en-US" sz="2800" dirty="0" err="1" smtClean="0"/>
              <a:t>Vagus</a:t>
            </a:r>
            <a:r>
              <a:rPr lang="en-US" sz="2800" dirty="0" smtClean="0"/>
              <a:t>- Thoracic &amp; abdominal viscera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Sacral outflow- 2, 3 &amp;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Sacral segments-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 Pelvic organs- Genitourinary, lower GIT,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685800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Parasympathetic Innervation From Brain</a:t>
            </a:r>
          </a:p>
        </p:txBody>
      </p:sp>
      <p:graphicFrame>
        <p:nvGraphicFramePr>
          <p:cNvPr id="920576" name="Object 1024"/>
          <p:cNvGraphicFramePr>
            <a:graphicFrameLocks noChangeAspect="1"/>
          </p:cNvGraphicFramePr>
          <p:nvPr/>
        </p:nvGraphicFramePr>
        <p:xfrm>
          <a:off x="487363" y="1017588"/>
          <a:ext cx="7086600" cy="5535612"/>
        </p:xfrm>
        <a:graphic>
          <a:graphicData uri="http://schemas.openxmlformats.org/presentationml/2006/ole">
            <p:oleObj spid="_x0000_s2050" name="Bitmap Image" r:id="rId4" imgW="4495166" imgH="3704741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180975"/>
            <a:ext cx="8458200" cy="685800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Parasympathetic Innervation From the Sacral Cord</a:t>
            </a:r>
          </a:p>
        </p:txBody>
      </p:sp>
      <p:graphicFrame>
        <p:nvGraphicFramePr>
          <p:cNvPr id="921600" name="Object 1024"/>
          <p:cNvGraphicFramePr>
            <a:graphicFrameLocks noChangeAspect="1"/>
          </p:cNvGraphicFramePr>
          <p:nvPr/>
        </p:nvGraphicFramePr>
        <p:xfrm>
          <a:off x="1030288" y="1524000"/>
          <a:ext cx="7086600" cy="4592638"/>
        </p:xfrm>
        <a:graphic>
          <a:graphicData uri="http://schemas.openxmlformats.org/presentationml/2006/ole">
            <p:oleObj spid="_x0000_s22530" name="Bitmap Image" r:id="rId4" imgW="3409606" imgH="2209493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Glass Layers">
  <a:themeElements>
    <a:clrScheme name="Glass Layers 6">
      <a:dk1>
        <a:srgbClr val="48486A"/>
      </a:dk1>
      <a:lt1>
        <a:srgbClr val="FFFFFF"/>
      </a:lt1>
      <a:dk2>
        <a:srgbClr val="000099"/>
      </a:dk2>
      <a:lt2>
        <a:srgbClr val="F8F8F8"/>
      </a:lt2>
      <a:accent1>
        <a:srgbClr val="6699FF"/>
      </a:accent1>
      <a:accent2>
        <a:srgbClr val="0000FF"/>
      </a:accent2>
      <a:accent3>
        <a:srgbClr val="AAAACA"/>
      </a:accent3>
      <a:accent4>
        <a:srgbClr val="DADADA"/>
      </a:accent4>
      <a:accent5>
        <a:srgbClr val="B8CAFF"/>
      </a:accent5>
      <a:accent6>
        <a:srgbClr val="0000E7"/>
      </a:accent6>
      <a:hlink>
        <a:srgbClr val="3DCCFF"/>
      </a:hlink>
      <a:folHlink>
        <a:srgbClr val="CCECFF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533</Words>
  <Application>Microsoft PowerPoint</Application>
  <PresentationFormat>On-screen Show (4:3)</PresentationFormat>
  <Paragraphs>116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Glass Layers</vt:lpstr>
      <vt:lpstr>Bitmap Image</vt:lpstr>
      <vt:lpstr>Slide 1</vt:lpstr>
      <vt:lpstr>INTRODUCTION TO  AUTONOMIC NERVOUS SYSTEM   ANS </vt:lpstr>
      <vt:lpstr>ANS - Introduction</vt:lpstr>
      <vt:lpstr>ANS - Introduction</vt:lpstr>
      <vt:lpstr>Dual Innervation at Most Sites</vt:lpstr>
      <vt:lpstr>ANS - Introduction</vt:lpstr>
      <vt:lpstr>ANS - Introduction</vt:lpstr>
      <vt:lpstr>Parasympathetic Innervation From Brain</vt:lpstr>
      <vt:lpstr>Parasympathetic Innervation From the Sacral Cord</vt:lpstr>
      <vt:lpstr>ANS - Introduction</vt:lpstr>
      <vt:lpstr>Neurohumoral transmission</vt:lpstr>
      <vt:lpstr>Slide 12</vt:lpstr>
      <vt:lpstr>K. D. Tripathi M.D., Essentials of Medical Pharmacology , 7th dition , 2013,  pg. 90 to 98</vt:lpstr>
      <vt:lpstr>Satoskar &amp; Bhandarkar, Pharmacology and Pharmacotherapeutics , Revised 23rd Edition , 2013,  pg . 250 to 255</vt:lpstr>
      <vt:lpstr>The cerebrovascular parasympathetic innervation.  Suzuki N1, Hardebo JE.  Cerebrovasc Brain Metab Rev. 1993 Spring;5(1):33-46.</vt:lpstr>
    </vt:vector>
  </TitlesOfParts>
  <Company>SVU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Autonomic (ANS) Pharmacology </dc:title>
  <dc:creator>SBKSMIRC</dc:creator>
  <cp:lastModifiedBy>user</cp:lastModifiedBy>
  <cp:revision>45</cp:revision>
  <dcterms:created xsi:type="dcterms:W3CDTF">2008-09-29T05:48:55Z</dcterms:created>
  <dcterms:modified xsi:type="dcterms:W3CDTF">2014-02-28T08:49:43Z</dcterms:modified>
</cp:coreProperties>
</file>