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6"/>
  </p:notesMasterIdLst>
  <p:sldIdLst>
    <p:sldId id="290" r:id="rId2"/>
    <p:sldId id="273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287" r:id="rId12"/>
    <p:sldId id="301" r:id="rId13"/>
    <p:sldId id="302" r:id="rId14"/>
    <p:sldId id="303" r:id="rId15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C238408C-6839-46EE-8131-EDA75C487F2E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87D77045-401A-4D5E-BFE3-54C21A8A66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C8571F-9190-4657-8FC1-FDE04CE0F6A8}" type="slidenum">
              <a:rPr lang="en-US"/>
              <a:pPr/>
              <a:t>3</a:t>
            </a:fld>
            <a:endParaRPr lang="en-US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CB2E13-CB86-49E1-BD89-93A3E457731E}" type="slidenum">
              <a:rPr lang="en-US"/>
              <a:pPr/>
              <a:t>4</a:t>
            </a:fld>
            <a:endParaRPr lang="en-US"/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8E3839-BEA6-42CB-BF91-69E417494E2E}" type="slidenum">
              <a:rPr lang="en-US"/>
              <a:pPr/>
              <a:t>5</a:t>
            </a:fld>
            <a:endParaRPr lang="en-US"/>
          </a:p>
        </p:txBody>
      </p:sp>
      <p:sp>
        <p:nvSpPr>
          <p:cNvPr id="174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A02DF4-D1D2-40FB-B5B7-DB2CBFC045D0}" type="slidenum">
              <a:rPr lang="en-US"/>
              <a:pPr/>
              <a:t>6</a:t>
            </a:fld>
            <a:endParaRPr lang="en-US"/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DDAE-F6C4-4AC2-B822-AAA500145AB0}" type="slidenum">
              <a:rPr lang="en-US"/>
              <a:pPr/>
              <a:t>7</a:t>
            </a:fld>
            <a:endParaRPr lang="en-US"/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algn="ctr"/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206923-70BF-489E-B93A-3F53EE7253A0}" type="slidenum">
              <a:rPr lang="en-US"/>
              <a:pPr/>
              <a:t>8</a:t>
            </a:fld>
            <a:endParaRPr lang="en-US"/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E28460-490C-4457-B9E5-4340C1F2266C}" type="slidenum">
              <a:rPr lang="en-US"/>
              <a:pPr/>
              <a:t>9</a:t>
            </a:fld>
            <a:endParaRPr lang="en-US"/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295DBF-165F-48E5-9F4E-7B22C7E2772A}" type="slidenum">
              <a:rPr lang="en-US"/>
              <a:pPr/>
              <a:t>10</a:t>
            </a:fld>
            <a:endParaRPr lang="en-US"/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extLst/>
          </a:lstStyle>
          <a:p>
            <a:fld id="{743653DA-8BF4-4869-96FE-9BCF43372D4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extLst/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>
              <a:defRPr sz="380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38381" y="1371600"/>
            <a:ext cx="3848419" cy="457200"/>
          </a:xfrm>
        </p:spPr>
        <p:txBody>
          <a:bodyPr tIns="0"/>
          <a:lstStyle>
            <a:lvl1pPr marL="0" indent="0" algn="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29108-AC8D-4212-9283-60D9E99BF07A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772400" cy="1974059"/>
          </a:xfrm>
        </p:spPr>
        <p:txBody>
          <a:bodyPr anchor="b"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>
              <a:buNone/>
              <a:defRPr lang="en-US" sz="4000" b="1" cap="all" dirty="0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052512"/>
          </a:xfrm>
        </p:spPr>
        <p:txBody>
          <a:bodyPr anchor="t"/>
          <a:lstStyle>
            <a:lvl1pPr marL="374904">
              <a:buNone/>
              <a:defRPr sz="20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ED3D3-6235-4F4C-B439-DF277FB555A7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5F1E3E-4B2F-4895-B65E-28B2E64F39F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05044" y="3867144"/>
            <a:ext cx="4533900" cy="160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085435-8225-4333-BFFA-0096413F0D7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83C494-2A87-468C-A21B-CB14FB9ABB00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0FA0-5B31-4864-A2BB-719EA5A679C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ECC0C8-36B8-442A-833D-B6AACE86BB77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20EC5-AC53-4169-941E-EDF10CD23748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100">
                <a:solidFill>
                  <a:schemeClr val="tx2"/>
                </a:solidFill>
              </a:defRPr>
            </a:lvl1pPr>
            <a:extLst/>
          </a:lstStyle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2/28/2014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1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200">
                <a:solidFill>
                  <a:schemeClr val="tx2"/>
                </a:solidFill>
              </a:defRPr>
            </a:lvl1pPr>
            <a:extLst/>
          </a:lstStyle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sz="4000" kern="1200" spc="-150" baseline="0">
          <a:solidFill>
            <a:schemeClr val="tx2">
              <a:satMod val="200000"/>
            </a:schemeClr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?term=Liu%20J%5BAuthor%5D&amp;cauthor=true&amp;cauthor_uid=11301487" TargetMode="External"/><Relationship Id="rId2" Type="http://schemas.openxmlformats.org/officeDocument/2006/relationships/hyperlink" Target="http://www.ncbi.nlm.nih.gov/pubmed?term=Lee%20TJ%5BAuthor%5D&amp;cauthor=true&amp;cauthor_uid=1130148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cbi.nlm.nih.gov/pubmed/11301487" TargetMode="External"/><Relationship Id="rId4" Type="http://schemas.openxmlformats.org/officeDocument/2006/relationships/hyperlink" Target="http://www.ncbi.nlm.nih.gov/pubmed?term=Evans%20MS%5BAuthor%5D&amp;cauthor=true&amp;cauthor_uid=11301487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1737" y="1371600"/>
            <a:ext cx="6115064" cy="3914788"/>
          </a:xfrm>
        </p:spPr>
        <p:txBody>
          <a:bodyPr>
            <a:noAutofit/>
          </a:bodyPr>
          <a:lstStyle/>
          <a:p>
            <a:pPr algn="l"/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Ervilla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Dass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Department of Pharmacology</a:t>
            </a: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S. B. K. S. Medical Institute and Research Centre </a:t>
            </a:r>
          </a:p>
          <a:p>
            <a:pPr algn="l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Sumandeep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Vidyapeeth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Piparia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en-IN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I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696200" cy="838200"/>
          </a:xfrm>
        </p:spPr>
        <p:txBody>
          <a:bodyPr/>
          <a:lstStyle/>
          <a:p>
            <a:r>
              <a:rPr lang="en-US" sz="3200" b="1" dirty="0" smtClean="0">
                <a:latin typeface="Arial" charset="0"/>
              </a:rPr>
              <a:t>AGENTS AFFECTING CHOLINERGIC TRANSMISSION</a:t>
            </a:r>
            <a:endParaRPr lang="en-US" sz="3600" b="1" dirty="0" smtClean="0">
              <a:latin typeface="Arial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3294063" cy="4114800"/>
          </a:xfrm>
        </p:spPr>
        <p:txBody>
          <a:bodyPr/>
          <a:lstStyle/>
          <a:p>
            <a:r>
              <a:rPr lang="en-US" sz="2400" smtClean="0">
                <a:latin typeface="Arial" charset="0"/>
              </a:rPr>
              <a:t>Hemicholinium</a:t>
            </a:r>
          </a:p>
          <a:p>
            <a:r>
              <a:rPr lang="en-US" sz="2400" smtClean="0">
                <a:latin typeface="Arial" charset="0"/>
              </a:rPr>
              <a:t>Latrotoxin</a:t>
            </a:r>
          </a:p>
          <a:p>
            <a:r>
              <a:rPr lang="en-US" sz="2400" smtClean="0">
                <a:latin typeface="Arial" charset="0"/>
              </a:rPr>
              <a:t>Vesamicol</a:t>
            </a:r>
          </a:p>
          <a:p>
            <a:r>
              <a:rPr lang="en-US" sz="2400" smtClean="0">
                <a:latin typeface="Arial" charset="0"/>
              </a:rPr>
              <a:t>Calcium</a:t>
            </a:r>
          </a:p>
          <a:p>
            <a:r>
              <a:rPr lang="en-US" sz="2400" smtClean="0">
                <a:latin typeface="Arial" charset="0"/>
              </a:rPr>
              <a:t>Physostigmine</a:t>
            </a:r>
          </a:p>
          <a:p>
            <a:r>
              <a:rPr lang="en-US" sz="2400" smtClean="0">
                <a:latin typeface="Arial" charset="0"/>
              </a:rPr>
              <a:t>Atropine</a:t>
            </a:r>
          </a:p>
          <a:p>
            <a:r>
              <a:rPr lang="en-US" sz="2400" smtClean="0">
                <a:latin typeface="Arial" charset="0"/>
              </a:rPr>
              <a:t>d-Tubocurarine</a:t>
            </a:r>
          </a:p>
          <a:p>
            <a:r>
              <a:rPr lang="en-US" sz="2400" smtClean="0">
                <a:latin typeface="Arial" charset="0"/>
              </a:rPr>
              <a:t>Botulinus Toxin</a:t>
            </a:r>
            <a:endParaRPr lang="en-US" sz="2800" smtClean="0">
              <a:latin typeface="Arial" charset="0"/>
            </a:endParaRPr>
          </a:p>
        </p:txBody>
      </p:sp>
      <p:pic>
        <p:nvPicPr>
          <p:cNvPr id="6656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0838" y="1066800"/>
            <a:ext cx="4525962" cy="548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EVIDENCE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1000108"/>
          </a:xfrm>
        </p:spPr>
        <p:txBody>
          <a:bodyPr/>
          <a:lstStyle/>
          <a:p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K. D. </a:t>
            </a:r>
            <a:r>
              <a:rPr lang="en-IN" sz="2800" b="1" dirty="0" err="1" smtClean="0">
                <a:latin typeface="Times New Roman" pitchFamily="18" charset="0"/>
                <a:cs typeface="Times New Roman" pitchFamily="18" charset="0"/>
              </a:rPr>
              <a:t>Tripathi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M.D., Essentials of Medical Pharmacology </a:t>
            </a:r>
            <a:r>
              <a:rPr lang="en-IN" sz="2800" b="1" smtClean="0">
                <a:latin typeface="Times New Roman" pitchFamily="18" charset="0"/>
                <a:cs typeface="Times New Roman" pitchFamily="18" charset="0"/>
              </a:rPr>
              <a:t>, 7</a:t>
            </a:r>
            <a:r>
              <a:rPr lang="en-IN" sz="2800" b="1" baseline="3000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800" b="1" smtClean="0">
                <a:latin typeface="Times New Roman" pitchFamily="18" charset="0"/>
                <a:cs typeface="Times New Roman" pitchFamily="18" charset="0"/>
              </a:rPr>
              <a:t> dition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, 2013,  pg. 90 to 98</a:t>
            </a: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4" y="1071546"/>
          <a:ext cx="77724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K. D.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Tripathi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Essentials of Medical Pharmacology,</a:t>
                      </a:r>
                    </a:p>
                    <a:p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Jaypee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Brothers Medical Publishers (P) LTD, NEW DEL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en-IN" sz="18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en-IN" sz="1800" b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edition, 2013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Section II DRUGS ACTING ON AUTONOMIC NERVOUS SYSTEM</a:t>
                      </a:r>
                      <a:endParaRPr lang="en-IN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7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Cholinergic system and drugs</a:t>
                      </a:r>
                    </a:p>
                    <a:p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Dr. K. D. </a:t>
                      </a:r>
                      <a:r>
                        <a:rPr lang="en-IN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Tripathi</a:t>
                      </a: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M.D. 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Ex-Director Professor and head of Pharmacology</a:t>
                      </a:r>
                    </a:p>
                    <a:p>
                      <a:r>
                        <a:rPr lang="en-IN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Maulana</a:t>
                      </a: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Azad Medical College and Associated LN B Pant Hospitals, New Delhi</a:t>
                      </a:r>
                    </a:p>
                    <a:p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latin typeface="Times New Roman" pitchFamily="18" charset="0"/>
                          <a:cs typeface="Times New Roman" pitchFamily="18" charset="0"/>
                        </a:rPr>
                        <a:t>Cholinergic </a:t>
                      </a:r>
                      <a:r>
                        <a:rPr lang="en-IN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innervation</a:t>
                      </a:r>
                      <a:r>
                        <a:rPr lang="en-IN" b="1" dirty="0" smtClean="0">
                          <a:latin typeface="Times New Roman" pitchFamily="18" charset="0"/>
                          <a:cs typeface="Times New Roman" pitchFamily="18" charset="0"/>
                        </a:rPr>
                        <a:t>, transmission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- </a:t>
                      </a:r>
                      <a:r>
                        <a:rPr lang="en-IN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ade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one 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1000108"/>
          </a:xfrm>
        </p:spPr>
        <p:txBody>
          <a:bodyPr/>
          <a:lstStyle/>
          <a:p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Satoskar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Bhandarkar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, Pharmacology and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Pharmacotherapeutics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, Revised 23</a:t>
            </a:r>
            <a:r>
              <a:rPr lang="en-IN" sz="2400" b="1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Edition , 2013,  pg . </a:t>
            </a:r>
            <a:r>
              <a:rPr lang="en-IN" sz="2400" smtClean="0">
                <a:latin typeface="Times New Roman" pitchFamily="18" charset="0"/>
                <a:cs typeface="Times New Roman" pitchFamily="18" charset="0"/>
              </a:rPr>
              <a:t>285 to 290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4" y="1071546"/>
          <a:ext cx="77724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Pharmacology and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Pharmacotherapeutics</a:t>
                      </a:r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</a:p>
                    <a:p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R. S. </a:t>
                      </a:r>
                      <a:r>
                        <a:rPr lang="en-IN" sz="1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Satoskar</a:t>
                      </a:r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S. D.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Bhandarkar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Nirmala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N.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Rege</a:t>
                      </a:r>
                      <a:endParaRPr lang="en-IN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POPULAR PRAKAS</a:t>
                      </a:r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AN,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Mumbai.</a:t>
                      </a:r>
                    </a:p>
                    <a:p>
                      <a:endParaRPr lang="en-US" sz="18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Revised 23</a:t>
                      </a:r>
                      <a:r>
                        <a:rPr lang="en-US" sz="1800" b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rd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Edition,  2013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Section IV</a:t>
                      </a:r>
                      <a:r>
                        <a:rPr lang="en-IN" sz="18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AUTONOMIC NERVOUS SYSTEM</a:t>
                      </a:r>
                      <a:endParaRPr lang="en-IN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Cholinergic drugs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Satoskar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&amp;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Bhandarkar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latin typeface="Times New Roman" pitchFamily="18" charset="0"/>
                          <a:cs typeface="Times New Roman" pitchFamily="18" charset="0"/>
                        </a:rPr>
                        <a:t>Cholinergic </a:t>
                      </a:r>
                      <a:r>
                        <a:rPr lang="en-IN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innervation</a:t>
                      </a:r>
                      <a:r>
                        <a:rPr lang="en-IN" b="1" dirty="0" smtClean="0">
                          <a:latin typeface="Times New Roman" pitchFamily="18" charset="0"/>
                          <a:cs typeface="Times New Roman" pitchFamily="18" charset="0"/>
                        </a:rPr>
                        <a:t>, transmission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- </a:t>
                      </a:r>
                      <a:r>
                        <a:rPr lang="en-IN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ade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one 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772400" cy="1600200"/>
          </a:xfrm>
        </p:spPr>
        <p:txBody>
          <a:bodyPr/>
          <a:lstStyle/>
          <a:p>
            <a:r>
              <a:rPr lang="en-US" sz="2400" b="1" dirty="0" smtClean="0"/>
              <a:t>Cholinergic-</a:t>
            </a:r>
            <a:r>
              <a:rPr lang="en-US" sz="2400" b="1" dirty="0" err="1" smtClean="0"/>
              <a:t>nitrergic</a:t>
            </a:r>
            <a:r>
              <a:rPr lang="en-US" sz="2400" b="1" dirty="0" smtClean="0"/>
              <a:t> transmitter mechanisms in the cerebral circulation.</a:t>
            </a:r>
            <a:br>
              <a:rPr lang="en-US" sz="2400" b="1" dirty="0" smtClean="0"/>
            </a:br>
            <a:r>
              <a:rPr lang="nl-NL" sz="2400" dirty="0" smtClean="0">
                <a:hlinkClick r:id="rId2"/>
              </a:rPr>
              <a:t> Lee TJ</a:t>
            </a:r>
            <a:r>
              <a:rPr lang="nl-NL" sz="2400" baseline="30000" dirty="0" smtClean="0"/>
              <a:t>1</a:t>
            </a:r>
            <a:r>
              <a:rPr lang="nl-NL" sz="2400" dirty="0" smtClean="0"/>
              <a:t>, </a:t>
            </a:r>
            <a:r>
              <a:rPr lang="nl-NL" sz="2400" dirty="0" smtClean="0">
                <a:hlinkClick r:id="rId3"/>
              </a:rPr>
              <a:t>Liu J</a:t>
            </a:r>
            <a:r>
              <a:rPr lang="nl-NL" sz="2400" dirty="0" smtClean="0"/>
              <a:t>, </a:t>
            </a:r>
            <a:r>
              <a:rPr lang="nl-NL" sz="2400" dirty="0" smtClean="0">
                <a:hlinkClick r:id="rId4"/>
              </a:rPr>
              <a:t>Evans MS</a:t>
            </a:r>
            <a:r>
              <a:rPr lang="nl-NL" sz="2400" dirty="0" smtClean="0"/>
              <a:t>.</a:t>
            </a:r>
            <a:br>
              <a:rPr lang="nl-NL" sz="2400" dirty="0" smtClean="0"/>
            </a:br>
            <a:r>
              <a:rPr lang="en-US" sz="2400" dirty="0" smtClean="0">
                <a:hlinkClick r:id="rId5" tooltip="Microscopy research and technique."/>
              </a:rPr>
              <a:t> </a:t>
            </a:r>
            <a:r>
              <a:rPr lang="en-US" sz="2400" dirty="0" err="1" smtClean="0">
                <a:hlinkClick r:id="rId5" tooltip="Microscopy research and technique."/>
              </a:rPr>
              <a:t>Microsc</a:t>
            </a:r>
            <a:r>
              <a:rPr lang="en-US" sz="2400" dirty="0" smtClean="0">
                <a:hlinkClick r:id="rId5" tooltip="Microscopy research and technique."/>
              </a:rPr>
              <a:t> Res Tech.</a:t>
            </a:r>
            <a:r>
              <a:rPr lang="en-US" sz="2400" dirty="0" smtClean="0"/>
              <a:t> 2001 Apr 15;53(2):119-28.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9812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sz="1800" b="0" kern="1200" dirty="0" smtClean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TITLE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hlinkClick r:id="rId5" tooltip="Microscopy research and technique."/>
                        </a:rPr>
                        <a:t>Microsc</a:t>
                      </a:r>
                      <a:r>
                        <a:rPr lang="en-US" dirty="0" smtClean="0">
                          <a:hlinkClick r:id="rId5" tooltip="Microscopy research and technique."/>
                        </a:rPr>
                        <a:t> Res Tech.</a:t>
                      </a:r>
                      <a:r>
                        <a:rPr lang="en-US" dirty="0" smtClean="0"/>
                        <a:t> 2001 Apr 15;53(2):119-28.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Cholinergic-</a:t>
                      </a:r>
                      <a:r>
                        <a:rPr lang="en-US" b="1" dirty="0" err="1" smtClean="0"/>
                        <a:t>nitrergic</a:t>
                      </a:r>
                      <a:r>
                        <a:rPr lang="en-US" b="1" dirty="0" smtClean="0"/>
                        <a:t> transmitter mechanisms in the cerebral circulation.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2"/>
                        </a:rPr>
                        <a:t>Lee TJ</a:t>
                      </a:r>
                      <a:r>
                        <a:rPr lang="nl-NL" baseline="30000" dirty="0" smtClean="0"/>
                        <a:t>1</a:t>
                      </a:r>
                      <a:r>
                        <a:rPr lang="nl-NL" dirty="0" smtClean="0"/>
                        <a:t>, </a:t>
                      </a:r>
                      <a:r>
                        <a:rPr lang="nl-NL" dirty="0" smtClean="0">
                          <a:hlinkClick r:id="rId3"/>
                        </a:rPr>
                        <a:t>Liu J</a:t>
                      </a:r>
                      <a:r>
                        <a:rPr lang="nl-NL" dirty="0" smtClean="0"/>
                        <a:t>, </a:t>
                      </a:r>
                      <a:r>
                        <a:rPr lang="nl-NL" dirty="0" smtClean="0">
                          <a:hlinkClick r:id="rId4"/>
                        </a:rPr>
                        <a:t>Evans MS</a:t>
                      </a:r>
                      <a:r>
                        <a:rPr lang="nl-NL" dirty="0" smtClean="0"/>
                        <a:t>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Acetylcholine </a:t>
                      </a:r>
                    </a:p>
                    <a:p>
                      <a:endParaRPr lang="en-US" b="0" dirty="0" smtClean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  <a:p>
                      <a:r>
                        <a:rPr lang="en-US" dirty="0" smtClean="0"/>
                        <a:t>Acetylcholine (</a:t>
                      </a:r>
                      <a:r>
                        <a:rPr lang="en-US" dirty="0" err="1" smtClean="0"/>
                        <a:t>ACh</a:t>
                      </a:r>
                      <a:r>
                        <a:rPr lang="en-US" dirty="0" smtClean="0"/>
                        <a:t>) released from parasympathetic cholinergic nerves was first suggested to be the transmitter for </a:t>
                      </a:r>
                      <a:r>
                        <a:rPr lang="en-US" dirty="0" err="1" smtClean="0"/>
                        <a:t>vasodilation</a:t>
                      </a:r>
                      <a:r>
                        <a:rPr lang="en-US" smtClean="0"/>
                        <a:t>.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PARASYMPATHETIC </a:t>
            </a:r>
            <a:b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NERVOUS SYSTEM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43240" y="3571876"/>
            <a:ext cx="5214974" cy="457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Ervilla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Dass</a:t>
            </a: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r>
              <a:rPr lang="en-US" sz="2800" b="1" dirty="0" smtClean="0">
                <a:latin typeface="Arial" charset="0"/>
              </a:rPr>
              <a:t>FUNCTIONS OF THE PARASYMPATHETIC NERVOUS SYSTEM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85860"/>
            <a:ext cx="8153400" cy="5357850"/>
          </a:xfrm>
        </p:spPr>
        <p:txBody>
          <a:bodyPr/>
          <a:lstStyle/>
          <a:p>
            <a:r>
              <a:rPr lang="en-US" b="1" dirty="0" smtClean="0">
                <a:latin typeface="Arial" charset="0"/>
              </a:rPr>
              <a:t>Protects the retina from excess light</a:t>
            </a:r>
          </a:p>
          <a:p>
            <a:r>
              <a:rPr lang="en-US" b="1" dirty="0" smtClean="0">
                <a:latin typeface="Arial" charset="0"/>
              </a:rPr>
              <a:t>Decreases heart rate</a:t>
            </a:r>
          </a:p>
          <a:p>
            <a:r>
              <a:rPr lang="en-US" b="1" dirty="0" smtClean="0">
                <a:latin typeface="Arial" charset="0"/>
              </a:rPr>
              <a:t>Promotes glandular secretions</a:t>
            </a:r>
          </a:p>
          <a:p>
            <a:r>
              <a:rPr lang="en-US" b="1" dirty="0" smtClean="0">
                <a:latin typeface="Arial" charset="0"/>
              </a:rPr>
              <a:t>Promotes the emptying of hollow organs</a:t>
            </a:r>
          </a:p>
          <a:p>
            <a:r>
              <a:rPr lang="en-US" b="1" dirty="0" smtClean="0">
                <a:latin typeface="Arial" charset="0"/>
              </a:rPr>
              <a:t>Promotes the conservation of energy</a:t>
            </a:r>
          </a:p>
          <a:p>
            <a:r>
              <a:rPr lang="en-US" b="1" dirty="0" smtClean="0">
                <a:latin typeface="Arial" charset="0"/>
              </a:rPr>
              <a:t>Promotes rest and repair</a:t>
            </a:r>
          </a:p>
          <a:p>
            <a:r>
              <a:rPr lang="en-US" b="1" dirty="0" smtClean="0">
                <a:latin typeface="Arial" charset="0"/>
              </a:rPr>
              <a:t>Physiologically antagonizes the sympathetic nervous system</a:t>
            </a:r>
          </a:p>
          <a:p>
            <a:endParaRPr lang="en-US" b="1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r>
              <a:rPr lang="en-US" sz="2800" b="1" dirty="0" smtClean="0">
                <a:latin typeface="Arial" charset="0"/>
              </a:rPr>
              <a:t>DUAL INNERVATION AT MOST SITES</a:t>
            </a:r>
          </a:p>
        </p:txBody>
      </p:sp>
      <p:graphicFrame>
        <p:nvGraphicFramePr>
          <p:cNvPr id="1026" name="Object 0"/>
          <p:cNvGraphicFramePr>
            <a:graphicFrameLocks noChangeAspect="1"/>
          </p:cNvGraphicFramePr>
          <p:nvPr/>
        </p:nvGraphicFramePr>
        <p:xfrm>
          <a:off x="1219200" y="1219200"/>
          <a:ext cx="7086600" cy="4995863"/>
        </p:xfrm>
        <a:graphic>
          <a:graphicData uri="http://schemas.openxmlformats.org/presentationml/2006/ole">
            <p:oleObj spid="_x0000_s1026" name="Bitmap Image" r:id="rId4" imgW="5038070" imgH="3552440" progId="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53400" cy="685800"/>
          </a:xfrm>
        </p:spPr>
        <p:txBody>
          <a:bodyPr/>
          <a:lstStyle/>
          <a:p>
            <a:pPr algn="ctr"/>
            <a:r>
              <a:rPr lang="en-US" sz="2800" b="1" dirty="0" smtClean="0">
                <a:effectLst/>
                <a:latin typeface="Arial" charset="0"/>
              </a:rPr>
              <a:t>PARASYMPATHETIC INNERVATION FROM BRAIN</a:t>
            </a:r>
          </a:p>
        </p:txBody>
      </p:sp>
      <p:graphicFrame>
        <p:nvGraphicFramePr>
          <p:cNvPr id="2050" name="Object 1024"/>
          <p:cNvGraphicFramePr>
            <a:graphicFrameLocks noChangeAspect="1"/>
          </p:cNvGraphicFramePr>
          <p:nvPr/>
        </p:nvGraphicFramePr>
        <p:xfrm>
          <a:off x="487363" y="1017588"/>
          <a:ext cx="7086600" cy="5535612"/>
        </p:xfrm>
        <a:graphic>
          <a:graphicData uri="http://schemas.openxmlformats.org/presentationml/2006/ole">
            <p:oleObj spid="_x0000_s2050" name="Bitmap Image" r:id="rId4" imgW="4495166" imgH="3704741" progId="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276225" y="180975"/>
            <a:ext cx="8458200" cy="685800"/>
          </a:xfrm>
        </p:spPr>
        <p:txBody>
          <a:bodyPr/>
          <a:lstStyle/>
          <a:p>
            <a:pPr algn="ctr"/>
            <a:r>
              <a:rPr lang="en-US" sz="2400" b="1" dirty="0" smtClean="0">
                <a:latin typeface="Arial" charset="0"/>
              </a:rPr>
              <a:t>PARASYMPATHETIC INNERVATION FROM THE SACRAL CORD</a:t>
            </a:r>
          </a:p>
        </p:txBody>
      </p:sp>
      <p:graphicFrame>
        <p:nvGraphicFramePr>
          <p:cNvPr id="3074" name="Object 1024"/>
          <p:cNvGraphicFramePr>
            <a:graphicFrameLocks noChangeAspect="1"/>
          </p:cNvGraphicFramePr>
          <p:nvPr/>
        </p:nvGraphicFramePr>
        <p:xfrm>
          <a:off x="1030288" y="1524000"/>
          <a:ext cx="7086600" cy="4592638"/>
        </p:xfrm>
        <a:graphic>
          <a:graphicData uri="http://schemas.openxmlformats.org/presentationml/2006/ole">
            <p:oleObj spid="_x0000_s3074" name="Bitmap Image" r:id="rId4" imgW="3409606" imgH="2209493" progId="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en-US" sz="3600" b="1" dirty="0" smtClean="0">
                <a:latin typeface="Arial" charset="0"/>
              </a:rPr>
              <a:t>SYNTHESIS OF ACETYLCHOLINE</a:t>
            </a:r>
            <a:r>
              <a:rPr lang="en-US" sz="4000" b="1" dirty="0" smtClean="0">
                <a:latin typeface="Arial" charset="0"/>
              </a:rPr>
              <a:t> 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4038600" y="3629025"/>
          <a:ext cx="3962400" cy="1628775"/>
        </p:xfrm>
        <a:graphic>
          <a:graphicData uri="http://schemas.openxmlformats.org/presentationml/2006/ole">
            <p:oleObj spid="_x0000_s4098" name="Bitmap Image" r:id="rId4" imgW="3962325" imgH="1628690" progId="PBrush">
              <p:embed/>
            </p:oleObj>
          </a:graphicData>
        </a:graphic>
      </p:graphicFrame>
      <p:graphicFrame>
        <p:nvGraphicFramePr>
          <p:cNvPr id="4099" name="Object 4"/>
          <p:cNvGraphicFramePr>
            <a:graphicFrameLocks noChangeAspect="1"/>
          </p:cNvGraphicFramePr>
          <p:nvPr/>
        </p:nvGraphicFramePr>
        <p:xfrm>
          <a:off x="762000" y="990600"/>
          <a:ext cx="3286125" cy="1762125"/>
        </p:xfrm>
        <a:graphic>
          <a:graphicData uri="http://schemas.openxmlformats.org/presentationml/2006/ole">
            <p:oleObj spid="_x0000_s4099" name="Bitmap Image" r:id="rId5" imgW="3285984" imgH="1762376" progId="PBrush">
              <p:embed/>
            </p:oleObj>
          </a:graphicData>
        </a:graphic>
      </p:graphicFrame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4876800" y="5562600"/>
            <a:ext cx="2116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Acetylcholine</a:t>
            </a:r>
            <a:endParaRPr lang="en-US"/>
          </a:p>
        </p:txBody>
      </p: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1524000" y="28956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Choline</a:t>
            </a:r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6019800" y="243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Acetyl CoA</a:t>
            </a:r>
          </a:p>
        </p:txBody>
      </p:sp>
      <p:sp>
        <p:nvSpPr>
          <p:cNvPr id="4105" name="Line 8"/>
          <p:cNvSpPr>
            <a:spLocks noChangeShapeType="1"/>
          </p:cNvSpPr>
          <p:nvPr/>
        </p:nvSpPr>
        <p:spPr bwMode="auto">
          <a:xfrm>
            <a:off x="838200" y="4267200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Rectangle 9"/>
          <p:cNvSpPr>
            <a:spLocks noChangeArrowheads="1"/>
          </p:cNvSpPr>
          <p:nvPr/>
        </p:nvSpPr>
        <p:spPr bwMode="auto">
          <a:xfrm>
            <a:off x="4648200" y="1600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+</a:t>
            </a:r>
          </a:p>
        </p:txBody>
      </p:sp>
      <p:sp>
        <p:nvSpPr>
          <p:cNvPr id="4107" name="Text Box 10"/>
          <p:cNvSpPr txBox="1">
            <a:spLocks noChangeArrowheads="1"/>
          </p:cNvSpPr>
          <p:nvPr/>
        </p:nvSpPr>
        <p:spPr bwMode="auto">
          <a:xfrm>
            <a:off x="533400" y="4419600"/>
            <a:ext cx="259080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/>
              <a:t>Choline acetylase</a:t>
            </a:r>
          </a:p>
        </p:txBody>
      </p:sp>
      <p:graphicFrame>
        <p:nvGraphicFramePr>
          <p:cNvPr id="4100" name="Object 11"/>
          <p:cNvGraphicFramePr>
            <a:graphicFrameLocks noChangeAspect="1"/>
          </p:cNvGraphicFramePr>
          <p:nvPr/>
        </p:nvGraphicFramePr>
        <p:xfrm>
          <a:off x="5514975" y="1085850"/>
          <a:ext cx="2943225" cy="1200150"/>
        </p:xfrm>
        <a:graphic>
          <a:graphicData uri="http://schemas.openxmlformats.org/presentationml/2006/ole">
            <p:oleObj spid="_x0000_s4100" name="Bitmap Image" r:id="rId6" imgW="2943636" imgH="1200318" progId="PBrush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en-US" sz="3600" b="1" dirty="0" smtClean="0">
                <a:latin typeface="Arial" charset="0"/>
              </a:rPr>
              <a:t>CHOLINERGIC FIBER</a:t>
            </a:r>
          </a:p>
        </p:txBody>
      </p:sp>
      <p:pic>
        <p:nvPicPr>
          <p:cNvPr id="65539" name="Picture 10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928670"/>
            <a:ext cx="4651375" cy="563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28600"/>
            <a:ext cx="7958166" cy="842946"/>
          </a:xfrm>
        </p:spPr>
        <p:txBody>
          <a:bodyPr/>
          <a:lstStyle/>
          <a:p>
            <a:r>
              <a:rPr lang="en-US" sz="3200" b="1" dirty="0" smtClean="0">
                <a:latin typeface="Arial" charset="0"/>
              </a:rPr>
              <a:t>ACETYLCHOLINE AND ITS METABOLITES</a:t>
            </a:r>
            <a:endParaRPr lang="en-US" sz="3600" b="1" dirty="0" smtClean="0">
              <a:latin typeface="Arial" charset="0"/>
            </a:endParaRP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914400" y="1495425"/>
          <a:ext cx="3962400" cy="1628775"/>
        </p:xfrm>
        <a:graphic>
          <a:graphicData uri="http://schemas.openxmlformats.org/presentationml/2006/ole">
            <p:oleObj spid="_x0000_s5122" name="Bitmap Image" r:id="rId4" imgW="3962325" imgH="1628690" progId="PBrush">
              <p:embed/>
            </p:oleObj>
          </a:graphicData>
        </a:graphic>
      </p:graphicFrame>
      <p:graphicFrame>
        <p:nvGraphicFramePr>
          <p:cNvPr id="5123" name="Object 4"/>
          <p:cNvGraphicFramePr>
            <a:graphicFrameLocks noChangeAspect="1"/>
          </p:cNvGraphicFramePr>
          <p:nvPr/>
        </p:nvGraphicFramePr>
        <p:xfrm>
          <a:off x="1133475" y="3962400"/>
          <a:ext cx="3286125" cy="1762125"/>
        </p:xfrm>
        <a:graphic>
          <a:graphicData uri="http://schemas.openxmlformats.org/presentationml/2006/ole">
            <p:oleObj spid="_x0000_s5123" name="Bitmap Image" r:id="rId5" imgW="3285984" imgH="1762376" progId="PBrush">
              <p:embed/>
            </p:oleObj>
          </a:graphicData>
        </a:graphic>
      </p:graphicFrame>
      <p:graphicFrame>
        <p:nvGraphicFramePr>
          <p:cNvPr id="5124" name="Object 5"/>
          <p:cNvGraphicFramePr>
            <a:graphicFrameLocks noChangeAspect="1"/>
          </p:cNvGraphicFramePr>
          <p:nvPr/>
        </p:nvGraphicFramePr>
        <p:xfrm>
          <a:off x="6172200" y="4191000"/>
          <a:ext cx="1543050" cy="1133475"/>
        </p:xfrm>
        <a:graphic>
          <a:graphicData uri="http://schemas.openxmlformats.org/presentationml/2006/ole">
            <p:oleObj spid="_x0000_s5124" name="Bitmap Image" r:id="rId6" imgW="1543142" imgH="1133539" progId="PBrush">
              <p:embed/>
            </p:oleObj>
          </a:graphicData>
        </a:graphic>
      </p:graphicFrame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752600" y="3048000"/>
            <a:ext cx="2116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Acetylcholine</a:t>
            </a:r>
            <a:endParaRPr lang="en-US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905000" y="57150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Choline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291263" y="5715000"/>
            <a:ext cx="125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Acetate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5638800" y="1981200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719763" y="1524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i="1"/>
              <a:t>hydrolysis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4800600" y="4724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+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5791200" y="1752600"/>
            <a:ext cx="1828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>
                <a:solidFill>
                  <a:srgbClr val="CC00CC"/>
                </a:solidFill>
              </a:rPr>
              <a:t>AChE</a:t>
            </a:r>
            <a:endParaRPr lang="en-US" sz="24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roducingPowerPoint2007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IntroducingPowerPoint2007</Template>
  <TotalTime>0</TotalTime>
  <Words>391</Words>
  <Application>Microsoft Office PowerPoint</Application>
  <PresentationFormat>On-screen Show (4:3)</PresentationFormat>
  <Paragraphs>104</Paragraphs>
  <Slides>14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IntroducingPowerPoint2007</vt:lpstr>
      <vt:lpstr>Bitmap Image</vt:lpstr>
      <vt:lpstr>Slide 1</vt:lpstr>
      <vt:lpstr>PARASYMPATHETIC  NERVOUS SYSTEM</vt:lpstr>
      <vt:lpstr>FUNCTIONS OF THE PARASYMPATHETIC NERVOUS SYSTEM</vt:lpstr>
      <vt:lpstr>DUAL INNERVATION AT MOST SITES</vt:lpstr>
      <vt:lpstr>PARASYMPATHETIC INNERVATION FROM BRAIN</vt:lpstr>
      <vt:lpstr>PARASYMPATHETIC INNERVATION FROM THE SACRAL CORD</vt:lpstr>
      <vt:lpstr>SYNTHESIS OF ACETYLCHOLINE </vt:lpstr>
      <vt:lpstr>CHOLINERGIC FIBER</vt:lpstr>
      <vt:lpstr>ACETYLCHOLINE AND ITS METABOLITES</vt:lpstr>
      <vt:lpstr>AGENTS AFFECTING CHOLINERGIC TRANSMISSION</vt:lpstr>
      <vt:lpstr>Slide 11</vt:lpstr>
      <vt:lpstr>K. D. Tripathi M.D., Essentials of Medical Pharmacology , 7th dition , 2013,  pg. 90 to 98</vt:lpstr>
      <vt:lpstr>Satoskar &amp; Bhandarkar, Pharmacology and Pharmacotherapeutics , Revised 23rd Edition , 2013,  pg . 285 to 290</vt:lpstr>
      <vt:lpstr>Cholinergic-nitrergic transmitter mechanisms in the cerebral circulation.  Lee TJ1, Liu J, Evans MS.  Microsc Res Tech. 2001 Apr 15;53(2):119-28.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2012-11-21T11:06:01Z</dcterms:created>
  <dcterms:modified xsi:type="dcterms:W3CDTF">2014-02-28T08:56:46Z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