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6" r:id="rId2"/>
    <p:sldId id="268" r:id="rId3"/>
    <p:sldId id="357" r:id="rId4"/>
    <p:sldId id="269" r:id="rId5"/>
    <p:sldId id="379" r:id="rId6"/>
    <p:sldId id="270" r:id="rId7"/>
    <p:sldId id="378" r:id="rId8"/>
    <p:sldId id="271" r:id="rId9"/>
    <p:sldId id="272" r:id="rId10"/>
    <p:sldId id="359" r:id="rId11"/>
    <p:sldId id="273" r:id="rId12"/>
    <p:sldId id="360" r:id="rId13"/>
    <p:sldId id="361" r:id="rId14"/>
    <p:sldId id="362" r:id="rId15"/>
    <p:sldId id="274" r:id="rId16"/>
    <p:sldId id="381" r:id="rId17"/>
    <p:sldId id="275" r:id="rId18"/>
    <p:sldId id="367" r:id="rId19"/>
    <p:sldId id="374" r:id="rId20"/>
    <p:sldId id="376" r:id="rId21"/>
    <p:sldId id="363" r:id="rId22"/>
    <p:sldId id="364" r:id="rId23"/>
    <p:sldId id="3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00CC"/>
    <a:srgbClr val="CC00CC"/>
    <a:srgbClr val="FF00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C6A17-7443-4C3C-9454-E678A5961995}" type="datetimeFigureOut">
              <a:rPr lang="en-IN" smtClean="0"/>
              <a:pPr/>
              <a:t>27-08-2020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413A-B274-4519-A43A-121258ECBF1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adiopaedia.org/articles/secondary-hyperparathyroidism?lang=us" TargetMode="External"/><Relationship Id="rId3" Type="http://schemas.openxmlformats.org/officeDocument/2006/relationships/hyperlink" Target="https://radiopaedia.org/articles/paget-disease-bone?lang=us" TargetMode="External"/><Relationship Id="rId7" Type="http://schemas.openxmlformats.org/officeDocument/2006/relationships/hyperlink" Target="https://radiopaedia.org/articles/missing?article%5btitle%5d=syphilitic-osteoperiostitis&amp;lang=u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adiopaedia.org/articles/missing?article%5btitle%5d=tumours-of-the-paranasal-sinuses&amp;lang=us" TargetMode="External"/><Relationship Id="rId5" Type="http://schemas.openxmlformats.org/officeDocument/2006/relationships/hyperlink" Target="https://radiopaedia.org/articles/craniosynostosis?lang=us" TargetMode="External"/><Relationship Id="rId4" Type="http://schemas.openxmlformats.org/officeDocument/2006/relationships/hyperlink" Target="https://radiopaedia.org/articles/gigantism?lang=u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Paget disease</a:t>
            </a:r>
            <a:endParaRPr lang="en-I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gigantism</a:t>
            </a:r>
            <a:endParaRPr lang="en-I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craniosynostosis</a:t>
            </a:r>
            <a:endParaRPr lang="en-I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tumors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 of the </a:t>
            </a:r>
            <a:r>
              <a:rPr lang="en-IN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paranasal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 sinuses</a:t>
            </a:r>
            <a:endParaRPr lang="en-I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syphilitic </a:t>
            </a:r>
            <a:r>
              <a:rPr lang="en-IN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osteoperiostitis</a:t>
            </a:r>
            <a:endParaRPr lang="en-I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uremia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 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secondary hyperparathyroidism</a:t>
            </a:r>
            <a:r>
              <a:rPr lang="en-I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IN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endParaRPr lang="en-IN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413A-B274-4519-A43A-121258ECBF10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Diseases of Bone &amp; Joints -II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sz="1800" dirty="0">
              <a:solidFill>
                <a:srgbClr val="C00000"/>
              </a:solidFill>
              <a:latin typeface="Calisto MT" pitchFamily="18" charset="0"/>
            </a:endParaRPr>
          </a:p>
        </p:txBody>
      </p:sp>
      <p:pic>
        <p:nvPicPr>
          <p:cNvPr id="4" name="~PP320.WAV">
            <a:hlinkClick r:id="" action="ppaction://media"/>
          </p:cNvPr>
          <p:cNvPicPr>
            <a:picLocks noRot="1" noChangeAspect="1"/>
          </p:cNvPicPr>
          <p:nvPr>
            <a:wavAudioFile r:embed="rId1" name="~PP32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Vanishing bone disease of the face: A rare case of massiv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959" y="152400"/>
            <a:ext cx="2445841" cy="3186440"/>
          </a:xfrm>
          <a:prstGeom prst="rect">
            <a:avLst/>
          </a:prstGeom>
          <a:noFill/>
        </p:spPr>
      </p:pic>
      <p:sp>
        <p:nvSpPr>
          <p:cNvPr id="108548" name="AutoShape 4" descr="Gorham-Stout syndrome affecting the left mandible: A case re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8550" name="Picture 6" descr="Gorham-Stout syndrome affecting the left mandible: A case rep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6876384"/>
          </a:xfrm>
          <a:prstGeom prst="rect">
            <a:avLst/>
          </a:prstGeom>
          <a:noFill/>
        </p:spPr>
      </p:pic>
      <p:pic>
        <p:nvPicPr>
          <p:cNvPr id="108552" name="Picture 8" descr="https://ars.els-cdn.com/content/image/1-s2.0-S225549711530313X-g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33" y="3581400"/>
            <a:ext cx="4447067" cy="3200400"/>
          </a:xfrm>
          <a:prstGeom prst="rect">
            <a:avLst/>
          </a:prstGeom>
          <a:noFill/>
        </p:spPr>
      </p:pic>
      <p:pic>
        <p:nvPicPr>
          <p:cNvPr id="6" name="~PP3984.WAV">
            <a:hlinkClick r:id="" action="ppaction://media"/>
          </p:cNvPr>
          <p:cNvPicPr>
            <a:picLocks noRot="1" noChangeAspect="1"/>
          </p:cNvPicPr>
          <p:nvPr>
            <a:wavAudioFile r:embed="rId1" name="~PP3984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534400" cy="10668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Paget’s Disease of Bone </a:t>
            </a:r>
            <a:endParaRPr lang="en-US" sz="2400" dirty="0">
              <a:solidFill>
                <a:srgbClr val="9900CC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95400"/>
            <a:ext cx="79248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</a:rPr>
              <a:t>Also known as </a:t>
            </a:r>
            <a:r>
              <a:rPr lang="en-US" sz="3200" dirty="0">
                <a:solidFill>
                  <a:srgbClr val="CC00CC"/>
                </a:solidFill>
              </a:rPr>
              <a:t>osteitis </a:t>
            </a:r>
            <a:r>
              <a:rPr lang="en-US" sz="3200" dirty="0" smtClean="0">
                <a:solidFill>
                  <a:srgbClr val="CC00CC"/>
                </a:solidFill>
              </a:rPr>
              <a:t>deformans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Preferred term is </a:t>
            </a:r>
            <a:r>
              <a:rPr lang="en-US" b="1" dirty="0" err="1" smtClean="0">
                <a:solidFill>
                  <a:srgbClr val="CC00CC"/>
                </a:solidFill>
              </a:rPr>
              <a:t>osteodystrophia</a:t>
            </a:r>
            <a:r>
              <a:rPr lang="en-US" b="1" dirty="0" smtClean="0">
                <a:solidFill>
                  <a:srgbClr val="CC00CC"/>
                </a:solidFill>
              </a:rPr>
              <a:t> deformans</a:t>
            </a:r>
            <a:endParaRPr lang="en-US" sz="3200" b="1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Relatively </a:t>
            </a:r>
            <a:r>
              <a:rPr lang="en-US" sz="3200" dirty="0">
                <a:solidFill>
                  <a:srgbClr val="C00000"/>
                </a:solidFill>
              </a:rPr>
              <a:t>common after age 40</a:t>
            </a:r>
            <a:r>
              <a:rPr lang="en-US" sz="3200" dirty="0" smtClean="0">
                <a:solidFill>
                  <a:srgbClr val="C00000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1/100-150 </a:t>
            </a:r>
            <a:r>
              <a:rPr lang="en-US" sz="3200" dirty="0">
                <a:solidFill>
                  <a:srgbClr val="C00000"/>
                </a:solidFill>
              </a:rPr>
              <a:t>(increasing to 1/10 by age 90</a:t>
            </a:r>
            <a:r>
              <a:rPr lang="en-US" sz="3200" dirty="0" smtClean="0">
                <a:solidFill>
                  <a:srgbClr val="C00000"/>
                </a:solidFill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 M&gt;F</a:t>
            </a:r>
            <a:r>
              <a:rPr lang="en-US" sz="3200" dirty="0">
                <a:solidFill>
                  <a:srgbClr val="C00000"/>
                </a:solidFill>
              </a:rPr>
              <a:t>; white &gt; blacks or Asians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</a:rPr>
              <a:t>Usually </a:t>
            </a:r>
            <a:r>
              <a:rPr lang="en-US" sz="3200" dirty="0" err="1">
                <a:solidFill>
                  <a:srgbClr val="C00000"/>
                </a:solidFill>
              </a:rPr>
              <a:t>polyostotic</a:t>
            </a:r>
            <a:r>
              <a:rPr lang="en-US" sz="3200" dirty="0">
                <a:solidFill>
                  <a:srgbClr val="C00000"/>
                </a:solidFill>
              </a:rPr>
              <a:t> (multiple bone affected), </a:t>
            </a:r>
            <a:endParaRPr lang="en-US" sz="32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Rarely </a:t>
            </a:r>
            <a:r>
              <a:rPr lang="en-US" sz="3200" dirty="0" err="1">
                <a:solidFill>
                  <a:srgbClr val="C00000"/>
                </a:solidFill>
              </a:rPr>
              <a:t>monostotic</a:t>
            </a:r>
            <a:r>
              <a:rPr lang="en-US" sz="3200" dirty="0">
                <a:solidFill>
                  <a:srgbClr val="C00000"/>
                </a:solidFill>
              </a:rPr>
              <a:t> (single bone)</a:t>
            </a:r>
          </a:p>
        </p:txBody>
      </p:sp>
      <p:pic>
        <p:nvPicPr>
          <p:cNvPr id="4" name="~PP1125.WAV">
            <a:hlinkClick r:id="" action="ppaction://media"/>
          </p:cNvPr>
          <p:cNvPicPr>
            <a:picLocks noRot="1" noChangeAspect="1"/>
          </p:cNvPicPr>
          <p:nvPr>
            <a:wavAudioFile r:embed="rId1" name="~PP112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CC"/>
                </a:solidFill>
              </a:rPr>
              <a:t>Pathogenesis:</a:t>
            </a:r>
            <a:endParaRPr lang="en-IN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rgbClr val="660066"/>
                </a:solidFill>
              </a:rPr>
              <a:t>Increased </a:t>
            </a:r>
            <a:r>
              <a:rPr lang="en-IN" dirty="0" err="1" smtClean="0">
                <a:solidFill>
                  <a:srgbClr val="FF00FF"/>
                </a:solidFill>
              </a:rPr>
              <a:t>osteoclastic</a:t>
            </a:r>
            <a:r>
              <a:rPr lang="en-IN" dirty="0" smtClean="0">
                <a:solidFill>
                  <a:srgbClr val="FF00FF"/>
                </a:solidFill>
              </a:rPr>
              <a:t> bone resorption</a:t>
            </a:r>
            <a:r>
              <a:rPr lang="en-IN" dirty="0" smtClean="0">
                <a:solidFill>
                  <a:srgbClr val="660066"/>
                </a:solidFill>
              </a:rPr>
              <a:t>, </a:t>
            </a:r>
          </a:p>
          <a:p>
            <a:r>
              <a:rPr lang="en-IN" dirty="0" smtClean="0">
                <a:solidFill>
                  <a:srgbClr val="660066"/>
                </a:solidFill>
              </a:rPr>
              <a:t>Increased but somewhat </a:t>
            </a:r>
            <a:r>
              <a:rPr lang="en-IN" dirty="0" smtClean="0">
                <a:solidFill>
                  <a:srgbClr val="CC00CC"/>
                </a:solidFill>
              </a:rPr>
              <a:t>disorganized bone formation</a:t>
            </a:r>
            <a:r>
              <a:rPr lang="en-IN" dirty="0" smtClean="0">
                <a:solidFill>
                  <a:srgbClr val="660066"/>
                </a:solidFill>
              </a:rPr>
              <a:t>, and increased </a:t>
            </a:r>
            <a:r>
              <a:rPr lang="en-IN" dirty="0" err="1" smtClean="0">
                <a:solidFill>
                  <a:srgbClr val="660066"/>
                </a:solidFill>
              </a:rPr>
              <a:t>vascularity</a:t>
            </a:r>
            <a:r>
              <a:rPr lang="en-IN" dirty="0" smtClean="0">
                <a:solidFill>
                  <a:srgbClr val="660066"/>
                </a:solidFill>
              </a:rPr>
              <a:t> of bone.</a:t>
            </a:r>
          </a:p>
          <a:p>
            <a:pPr>
              <a:buNone/>
            </a:pPr>
            <a:endParaRPr lang="en-IN" dirty="0" smtClean="0">
              <a:solidFill>
                <a:srgbClr val="660066"/>
              </a:solidFill>
            </a:endParaRPr>
          </a:p>
          <a:p>
            <a:r>
              <a:rPr lang="en-IN" dirty="0" smtClean="0">
                <a:solidFill>
                  <a:srgbClr val="660066"/>
                </a:solidFill>
              </a:rPr>
              <a:t>The </a:t>
            </a:r>
            <a:r>
              <a:rPr lang="en-IN" dirty="0" smtClean="0">
                <a:solidFill>
                  <a:srgbClr val="660066"/>
                </a:solidFill>
              </a:rPr>
              <a:t>resultant bone is a </a:t>
            </a:r>
            <a:r>
              <a:rPr lang="en-IN" b="1" dirty="0" smtClean="0">
                <a:solidFill>
                  <a:srgbClr val="CC00CC"/>
                </a:solidFill>
              </a:rPr>
              <a:t>mosaic of woven and lamellar bone </a:t>
            </a:r>
            <a:r>
              <a:rPr lang="en-IN" dirty="0" smtClean="0">
                <a:solidFill>
                  <a:srgbClr val="660066"/>
                </a:solidFill>
              </a:rPr>
              <a:t>that is </a:t>
            </a:r>
            <a:r>
              <a:rPr lang="en-IN" b="1" dirty="0" smtClean="0">
                <a:solidFill>
                  <a:srgbClr val="9900CC"/>
                </a:solidFill>
              </a:rPr>
              <a:t>mechanically insufficient and at increased risk for fracture or deformity.</a:t>
            </a:r>
            <a:endParaRPr lang="en-IN" b="1" dirty="0">
              <a:solidFill>
                <a:srgbClr val="9900CC"/>
              </a:solidFill>
            </a:endParaRPr>
          </a:p>
        </p:txBody>
      </p:sp>
      <p:pic>
        <p:nvPicPr>
          <p:cNvPr id="4" name="~PP368.WAV">
            <a:hlinkClick r:id="" action="ppaction://media"/>
          </p:cNvPr>
          <p:cNvPicPr>
            <a:picLocks noRot="1" noChangeAspect="1"/>
          </p:cNvPicPr>
          <p:nvPr>
            <a:wavAudioFile r:embed="rId1" name="~PP36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7696200" cy="61722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9900CC"/>
                </a:solidFill>
              </a:rPr>
              <a:t>Increased sensitivity to factors known to stimulate bone resorption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1,25 </a:t>
            </a:r>
            <a:r>
              <a:rPr lang="en-IN" dirty="0" err="1" smtClean="0">
                <a:solidFill>
                  <a:srgbClr val="FF0000"/>
                </a:solidFill>
              </a:rPr>
              <a:t>dihydroxy</a:t>
            </a:r>
            <a:r>
              <a:rPr lang="en-IN" dirty="0" smtClean="0">
                <a:solidFill>
                  <a:srgbClr val="FF0000"/>
                </a:solidFill>
              </a:rPr>
              <a:t> vitamin D and receptor activator of NF-</a:t>
            </a:r>
            <a:r>
              <a:rPr lang="en-IN" dirty="0" err="1" smtClean="0">
                <a:solidFill>
                  <a:srgbClr val="FF0000"/>
                </a:solidFill>
              </a:rPr>
              <a:t>kB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ligand</a:t>
            </a:r>
            <a:r>
              <a:rPr lang="en-IN" dirty="0" smtClean="0">
                <a:solidFill>
                  <a:srgbClr val="FF0000"/>
                </a:solidFill>
              </a:rPr>
              <a:t> (RANKL)</a:t>
            </a:r>
          </a:p>
          <a:p>
            <a:pPr>
              <a:buNone/>
            </a:pPr>
            <a:endParaRPr lang="en-IN" dirty="0" smtClean="0">
              <a:solidFill>
                <a:srgbClr val="CC00CC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9900CC"/>
                </a:solidFill>
              </a:rPr>
              <a:t>	</a:t>
            </a:r>
            <a:r>
              <a:rPr lang="en-IN" b="1" dirty="0" smtClean="0">
                <a:solidFill>
                  <a:srgbClr val="9900CC"/>
                </a:solidFill>
              </a:rPr>
              <a:t>Environmental factors:</a:t>
            </a:r>
          </a:p>
          <a:p>
            <a:r>
              <a:rPr lang="en-IN" dirty="0" smtClean="0">
                <a:solidFill>
                  <a:srgbClr val="660066"/>
                </a:solidFill>
              </a:rPr>
              <a:t>Rural life and animal </a:t>
            </a:r>
            <a:r>
              <a:rPr lang="en-IN" dirty="0" smtClean="0">
                <a:solidFill>
                  <a:srgbClr val="660066"/>
                </a:solidFill>
              </a:rPr>
              <a:t>contacts</a:t>
            </a:r>
            <a:endParaRPr lang="en-IN" dirty="0" smtClean="0">
              <a:solidFill>
                <a:srgbClr val="660066"/>
              </a:solidFill>
            </a:endParaRPr>
          </a:p>
          <a:p>
            <a:r>
              <a:rPr lang="en-IN" dirty="0" smtClean="0">
                <a:solidFill>
                  <a:srgbClr val="CC00CC"/>
                </a:solidFill>
              </a:rPr>
              <a:t>Viral </a:t>
            </a:r>
            <a:r>
              <a:rPr lang="en-IN" dirty="0" smtClean="0">
                <a:solidFill>
                  <a:srgbClr val="CC00CC"/>
                </a:solidFill>
              </a:rPr>
              <a:t>infection</a:t>
            </a:r>
            <a:endParaRPr lang="en-IN" dirty="0">
              <a:solidFill>
                <a:srgbClr val="CC00CC"/>
              </a:solidFill>
            </a:endParaRPr>
          </a:p>
        </p:txBody>
      </p:sp>
      <p:pic>
        <p:nvPicPr>
          <p:cNvPr id="4" name="~PP2785.WAV">
            <a:hlinkClick r:id="" action="ppaction://media"/>
          </p:cNvPr>
          <p:cNvPicPr>
            <a:picLocks noRot="1" noChangeAspect="1"/>
          </p:cNvPicPr>
          <p:nvPr>
            <a:wavAudioFile r:embed="rId1" name="~PP278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CC"/>
                </a:solidFill>
              </a:rPr>
              <a:t>Genetic factors:</a:t>
            </a:r>
            <a:endParaRPr lang="en-IN" b="1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5029200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rgbClr val="660066"/>
                </a:solidFill>
              </a:rPr>
              <a:t>Rank </a:t>
            </a:r>
            <a:r>
              <a:rPr lang="en-IN" b="1" dirty="0" err="1" smtClean="0">
                <a:solidFill>
                  <a:srgbClr val="660066"/>
                </a:solidFill>
              </a:rPr>
              <a:t>ligand</a:t>
            </a:r>
            <a:r>
              <a:rPr lang="en-IN" b="1" dirty="0" smtClean="0">
                <a:solidFill>
                  <a:srgbClr val="660066"/>
                </a:solidFill>
              </a:rPr>
              <a:t> (RANKL), </a:t>
            </a:r>
          </a:p>
          <a:p>
            <a:r>
              <a:rPr lang="en-IN" dirty="0" smtClean="0">
                <a:solidFill>
                  <a:srgbClr val="CC00CC"/>
                </a:solidFill>
              </a:rPr>
              <a:t>binds </a:t>
            </a:r>
            <a:r>
              <a:rPr lang="en-IN" dirty="0" smtClean="0">
                <a:solidFill>
                  <a:srgbClr val="CC00CC"/>
                </a:solidFill>
              </a:rPr>
              <a:t>RANK on </a:t>
            </a:r>
            <a:r>
              <a:rPr lang="en-IN" dirty="0" err="1" smtClean="0">
                <a:solidFill>
                  <a:srgbClr val="CC00CC"/>
                </a:solidFill>
              </a:rPr>
              <a:t>osteoclast</a:t>
            </a:r>
            <a:r>
              <a:rPr lang="en-IN" dirty="0" smtClean="0">
                <a:solidFill>
                  <a:srgbClr val="CC00CC"/>
                </a:solidFill>
              </a:rPr>
              <a:t> precursors promoting </a:t>
            </a:r>
            <a:r>
              <a:rPr lang="en-IN" dirty="0" err="1" smtClean="0">
                <a:solidFill>
                  <a:srgbClr val="CC00CC"/>
                </a:solidFill>
              </a:rPr>
              <a:t>osteoclast</a:t>
            </a:r>
            <a:r>
              <a:rPr lang="en-IN" dirty="0" smtClean="0">
                <a:solidFill>
                  <a:srgbClr val="CC00CC"/>
                </a:solidFill>
              </a:rPr>
              <a:t> proliferation and differentiation. </a:t>
            </a:r>
          </a:p>
          <a:p>
            <a:pPr>
              <a:buNone/>
            </a:pPr>
            <a:endParaRPr lang="en-IN" dirty="0" smtClean="0">
              <a:solidFill>
                <a:srgbClr val="CC00CC"/>
              </a:solidFill>
            </a:endParaRPr>
          </a:p>
          <a:p>
            <a:r>
              <a:rPr lang="en-IN" b="1" dirty="0" err="1" smtClean="0">
                <a:solidFill>
                  <a:srgbClr val="660066"/>
                </a:solidFill>
              </a:rPr>
              <a:t>Osteoprotegerin</a:t>
            </a:r>
            <a:r>
              <a:rPr lang="en-IN" b="1" dirty="0" smtClean="0">
                <a:solidFill>
                  <a:srgbClr val="660066"/>
                </a:solidFill>
              </a:rPr>
              <a:t> (OPG) </a:t>
            </a:r>
          </a:p>
          <a:p>
            <a:pPr>
              <a:buNone/>
            </a:pPr>
            <a:r>
              <a:rPr lang="en-IN" dirty="0" smtClean="0"/>
              <a:t>	</a:t>
            </a:r>
            <a:r>
              <a:rPr lang="en-IN" dirty="0" smtClean="0">
                <a:solidFill>
                  <a:srgbClr val="FF0000"/>
                </a:solidFill>
              </a:rPr>
              <a:t>Receptor which binds RANKL, thus preventing RANKL from binding RANK.</a:t>
            </a:r>
          </a:p>
          <a:p>
            <a:pPr>
              <a:buNone/>
            </a:pPr>
            <a:r>
              <a:rPr lang="en-IN" dirty="0" smtClean="0"/>
              <a:t>	</a:t>
            </a:r>
            <a:endParaRPr lang="en-IN" dirty="0">
              <a:solidFill>
                <a:srgbClr val="CC00CC"/>
              </a:solidFill>
            </a:endParaRPr>
          </a:p>
        </p:txBody>
      </p:sp>
      <p:pic>
        <p:nvPicPr>
          <p:cNvPr id="4" name="~PP470.WAV">
            <a:hlinkClick r:id="" action="ppaction://media"/>
          </p:cNvPr>
          <p:cNvPicPr>
            <a:picLocks noRot="1" noChangeAspect="1"/>
          </p:cNvPicPr>
          <p:nvPr>
            <a:wavAudioFile r:embed="rId1" name="~PP47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3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534400" cy="10668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Paget’s Disease of Bone </a:t>
            </a:r>
            <a:endParaRPr lang="en-US" sz="2400" dirty="0">
              <a:solidFill>
                <a:srgbClr val="9900CC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68580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C00CC"/>
                </a:solidFill>
              </a:rPr>
              <a:t>Bowing of legs, </a:t>
            </a:r>
            <a:r>
              <a:rPr lang="en-US" sz="2800" dirty="0" err="1">
                <a:solidFill>
                  <a:srgbClr val="CC00CC"/>
                </a:solidFill>
              </a:rPr>
              <a:t>leontiasis</a:t>
            </a:r>
            <a:r>
              <a:rPr lang="en-US" sz="2800" dirty="0">
                <a:solidFill>
                  <a:srgbClr val="CC00CC"/>
                </a:solidFill>
              </a:rPr>
              <a:t> </a:t>
            </a:r>
            <a:r>
              <a:rPr lang="en-US" sz="2800" dirty="0" err="1">
                <a:solidFill>
                  <a:srgbClr val="CC00CC"/>
                </a:solidFill>
              </a:rPr>
              <a:t>ossea</a:t>
            </a:r>
            <a:r>
              <a:rPr lang="en-US" sz="2800" dirty="0">
                <a:solidFill>
                  <a:srgbClr val="CC00CC"/>
                </a:solidFill>
              </a:rPr>
              <a:t>, fracture, bone and joint pain, pressure neuropathy</a:t>
            </a:r>
            <a:r>
              <a:rPr lang="en-US" sz="2800" dirty="0" smtClean="0">
                <a:solidFill>
                  <a:srgbClr val="CC00CC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May cause progressive alveolar ridge expansion, spacing of teeth and “dental appliances that no longer fit the mouth</a:t>
            </a:r>
            <a:r>
              <a:rPr lang="en-US" sz="2800" dirty="0" smtClean="0">
                <a:solidFill>
                  <a:srgbClr val="C00000"/>
                </a:solidFill>
              </a:rPr>
              <a:t>”.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C00CC"/>
                </a:solidFill>
              </a:rPr>
              <a:t>Altered </a:t>
            </a:r>
            <a:r>
              <a:rPr lang="en-US" sz="2800" dirty="0" err="1">
                <a:solidFill>
                  <a:srgbClr val="CC00CC"/>
                </a:solidFill>
              </a:rPr>
              <a:t>trabecular</a:t>
            </a:r>
            <a:r>
              <a:rPr lang="en-US" sz="2800" dirty="0">
                <a:solidFill>
                  <a:srgbClr val="CC00CC"/>
                </a:solidFill>
              </a:rPr>
              <a:t> pattern initially from decreased bone density evolves to patchy sclerotic areas having a </a:t>
            </a:r>
            <a:r>
              <a:rPr lang="en-US" sz="2800" b="1" dirty="0">
                <a:solidFill>
                  <a:srgbClr val="CC00CC"/>
                </a:solidFill>
              </a:rPr>
              <a:t>“cotton wool” </a:t>
            </a:r>
            <a:r>
              <a:rPr lang="en-US" sz="2800" dirty="0">
                <a:solidFill>
                  <a:srgbClr val="CC00CC"/>
                </a:solidFill>
              </a:rPr>
              <a:t>appearance.</a:t>
            </a:r>
          </a:p>
        </p:txBody>
      </p:sp>
      <p:pic>
        <p:nvPicPr>
          <p:cNvPr id="4" name="~PP1584.WAV">
            <a:hlinkClick r:id="" action="ppaction://media"/>
          </p:cNvPr>
          <p:cNvPicPr>
            <a:picLocks noRot="1" noChangeAspect="1"/>
          </p:cNvPicPr>
          <p:nvPr>
            <a:wavAudioFile r:embed="rId1" name="~PP158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https://prod-images-static.radiopaedia.org/images/26209/b5f6b9b7e22568028e07fe6cc054ee_big_gallery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733800"/>
            <a:ext cx="3028950" cy="3028950"/>
          </a:xfrm>
          <a:prstGeom prst="rect">
            <a:avLst/>
          </a:prstGeom>
          <a:noFill/>
        </p:spPr>
      </p:pic>
      <p:pic>
        <p:nvPicPr>
          <p:cNvPr id="113666" name="Picture 2" descr="Leontiasis ossea | Radiology Reference Article | Radiopaedia.o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" y="0"/>
            <a:ext cx="4210050" cy="4210050"/>
          </a:xfrm>
          <a:prstGeom prst="rect">
            <a:avLst/>
          </a:prstGeom>
          <a:noFill/>
        </p:spPr>
      </p:pic>
      <p:pic>
        <p:nvPicPr>
          <p:cNvPr id="113670" name="Picture 6" descr="Leontiasis ossea | Radiology Reference Article | Radiopaedia.or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57200"/>
            <a:ext cx="4505325" cy="6000750"/>
          </a:xfrm>
          <a:prstGeom prst="rect">
            <a:avLst/>
          </a:prstGeom>
          <a:noFill/>
        </p:spPr>
      </p:pic>
      <p:pic>
        <p:nvPicPr>
          <p:cNvPr id="5" name="~PP2923.WAV">
            <a:hlinkClick r:id="" action="ppaction://media"/>
          </p:cNvPr>
          <p:cNvPicPr>
            <a:picLocks noRot="1" noChangeAspect="1"/>
          </p:cNvPicPr>
          <p:nvPr>
            <a:wavAudioFile r:embed="rId1" name="~PP2923.WAV"/>
          </p:nvPr>
        </p:nvPicPr>
        <p:blipFill>
          <a:blip r:embed="rId7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534400" cy="11430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Paget’s Disease of Bone </a:t>
            </a:r>
            <a:endParaRPr lang="en-US" sz="2400" dirty="0">
              <a:solidFill>
                <a:srgbClr val="9900CC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69342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Alternating resorption and formation of bone produces a </a:t>
            </a:r>
            <a:r>
              <a:rPr lang="en-US" sz="2800" b="1" dirty="0">
                <a:solidFill>
                  <a:srgbClr val="CC00CC"/>
                </a:solidFill>
              </a:rPr>
              <a:t>characteristic “mosaic</a:t>
            </a:r>
            <a:r>
              <a:rPr lang="en-US" sz="2800" b="1" dirty="0" smtClean="0">
                <a:solidFill>
                  <a:srgbClr val="CC00CC"/>
                </a:solidFill>
              </a:rPr>
              <a:t>” pattern </a:t>
            </a:r>
            <a:r>
              <a:rPr lang="en-US" sz="2800" dirty="0">
                <a:solidFill>
                  <a:srgbClr val="C00000"/>
                </a:solidFill>
              </a:rPr>
              <a:t>and marrow replaced by highly vascular fibrous connective tissue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Increased </a:t>
            </a:r>
            <a:r>
              <a:rPr lang="en-US" sz="2800" dirty="0">
                <a:solidFill>
                  <a:srgbClr val="C00000"/>
                </a:solidFill>
              </a:rPr>
              <a:t>risk of </a:t>
            </a:r>
            <a:r>
              <a:rPr lang="en-US" sz="2800" dirty="0" err="1">
                <a:solidFill>
                  <a:srgbClr val="C00000"/>
                </a:solidFill>
              </a:rPr>
              <a:t>osteosarcoma</a:t>
            </a:r>
            <a:r>
              <a:rPr lang="en-US" sz="2800" dirty="0">
                <a:solidFill>
                  <a:srgbClr val="C00000"/>
                </a:solidFill>
              </a:rPr>
              <a:t> (1%) and giant cell tumors of bone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660066"/>
                </a:solidFill>
              </a:rPr>
              <a:t>Treatment with </a:t>
            </a:r>
            <a:r>
              <a:rPr lang="en-US" sz="2800" dirty="0" err="1">
                <a:solidFill>
                  <a:srgbClr val="660066"/>
                </a:solidFill>
              </a:rPr>
              <a:t>calcitonin</a:t>
            </a:r>
            <a:r>
              <a:rPr lang="en-US" sz="2800" dirty="0">
                <a:solidFill>
                  <a:srgbClr val="660066"/>
                </a:solidFill>
              </a:rPr>
              <a:t> &amp; </a:t>
            </a:r>
            <a:r>
              <a:rPr lang="en-US" sz="2800" dirty="0" err="1" smtClean="0">
                <a:solidFill>
                  <a:srgbClr val="660066"/>
                </a:solidFill>
              </a:rPr>
              <a:t>biophosphonate</a:t>
            </a:r>
            <a:r>
              <a:rPr lang="en-US" sz="2800" dirty="0" smtClean="0">
                <a:solidFill>
                  <a:srgbClr val="660066"/>
                </a:solidFill>
              </a:rPr>
              <a:t>.</a:t>
            </a:r>
            <a:endParaRPr lang="en-US" sz="2800" dirty="0">
              <a:solidFill>
                <a:srgbClr val="660066"/>
              </a:solidFill>
            </a:endParaRPr>
          </a:p>
        </p:txBody>
      </p:sp>
      <p:pic>
        <p:nvPicPr>
          <p:cNvPr id="4" name="~PP1400.WAV">
            <a:hlinkClick r:id="" action="ppaction://media"/>
          </p:cNvPr>
          <p:cNvPicPr>
            <a:picLocks noRot="1" noChangeAspect="1"/>
          </p:cNvPicPr>
          <p:nvPr>
            <a:wavAudioFile r:embed="rId1" name="~PP140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3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upload.orthobullets.com/topic/8040/images/Histo A_mo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69024"/>
            <a:ext cx="9144000" cy="5731776"/>
          </a:xfrm>
          <a:prstGeom prst="rect">
            <a:avLst/>
          </a:prstGeom>
          <a:noFill/>
        </p:spPr>
      </p:pic>
      <p:pic>
        <p:nvPicPr>
          <p:cNvPr id="3" name="~PP833.WAV">
            <a:hlinkClick r:id="" action="ppaction://media"/>
          </p:cNvPr>
          <p:cNvPicPr>
            <a:picLocks noRot="1" noChangeAspect="1"/>
          </p:cNvPicPr>
          <p:nvPr>
            <a:wavAudioFile r:embed="rId1" name="~PP83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pathologyoutlines.com/wick/paget%20disease%20bone%20micro4.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8988425" cy="6741319"/>
          </a:xfrm>
          <a:prstGeom prst="rect">
            <a:avLst/>
          </a:prstGeom>
          <a:noFill/>
        </p:spPr>
      </p:pic>
      <p:pic>
        <p:nvPicPr>
          <p:cNvPr id="3" name="~PP391.WAV">
            <a:hlinkClick r:id="" action="ppaction://media"/>
          </p:cNvPr>
          <p:cNvPicPr>
            <a:picLocks noRot="1" noChangeAspect="1"/>
          </p:cNvPicPr>
          <p:nvPr>
            <a:wavAudioFile r:embed="rId1" name="~PP39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458200" cy="1371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C00CC"/>
                </a:solidFill>
              </a:rPr>
              <a:t>Focal Osteoporotic Marrow Defect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696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FF"/>
                </a:solidFill>
              </a:rPr>
              <a:t>Non-pathologic area of hematopoietic marrow sufficient in size to appear radiographically as a radiolucency</a:t>
            </a:r>
            <a:r>
              <a:rPr lang="en-US" sz="2800" dirty="0" smtClean="0">
                <a:solidFill>
                  <a:srgbClr val="FF00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Asymptomatic </a:t>
            </a:r>
            <a:r>
              <a:rPr lang="en-US" sz="2800" dirty="0">
                <a:solidFill>
                  <a:srgbClr val="C00000"/>
                </a:solidFill>
              </a:rPr>
              <a:t>ill-defined circumscribed lucency from a few to several cm in size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C00CC"/>
                </a:solidFill>
              </a:rPr>
              <a:t>More than 75% of cases in adult females in an edentulous area posterior mandible; biopsy.</a:t>
            </a:r>
          </a:p>
        </p:txBody>
      </p:sp>
      <p:pic>
        <p:nvPicPr>
          <p:cNvPr id="4" name="~PP2539.WAV">
            <a:hlinkClick r:id="" action="ppaction://media"/>
          </p:cNvPr>
          <p:cNvPicPr>
            <a:picLocks noRot="1" noChangeAspect="1"/>
          </p:cNvPicPr>
          <p:nvPr>
            <a:wavAudioFile r:embed="rId1" name="~PP253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4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 l="26940" t="18924" r="29071" b="15625"/>
          <a:stretch>
            <a:fillRect/>
          </a:stretch>
        </p:blipFill>
        <p:spPr bwMode="auto">
          <a:xfrm>
            <a:off x="685800" y="-1"/>
            <a:ext cx="8229600" cy="68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~PP874.WAV">
            <a:hlinkClick r:id="" action="ppaction://media"/>
          </p:cNvPr>
          <p:cNvPicPr>
            <a:picLocks noRot="1" noChangeAspect="1"/>
          </p:cNvPicPr>
          <p:nvPr>
            <a:wavAudioFile r:embed="rId1" name="~PP87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900CC"/>
                </a:solidFill>
              </a:rPr>
              <a:t>Complications of Paget's disease of bone:</a:t>
            </a:r>
            <a:endParaRPr lang="en-IN" sz="3600" b="1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696200" cy="5410200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rgbClr val="9900CC"/>
                </a:solidFill>
              </a:rPr>
              <a:t>Musculoskeletal:</a:t>
            </a:r>
            <a:r>
              <a:rPr lang="en-IN" dirty="0" smtClean="0">
                <a:solidFill>
                  <a:srgbClr val="660066"/>
                </a:solidFill>
              </a:rPr>
              <a:t> </a:t>
            </a:r>
            <a:r>
              <a:rPr lang="en-IN" dirty="0" smtClean="0">
                <a:solidFill>
                  <a:srgbClr val="CC00CC"/>
                </a:solidFill>
              </a:rPr>
              <a:t>Bone pain, Bone deformity, </a:t>
            </a:r>
            <a:r>
              <a:rPr lang="en-IN" dirty="0" smtClean="0">
                <a:solidFill>
                  <a:srgbClr val="CC00CC"/>
                </a:solidFill>
              </a:rPr>
              <a:t>Fractures</a:t>
            </a:r>
            <a:endParaRPr lang="en-IN" dirty="0" smtClean="0">
              <a:solidFill>
                <a:srgbClr val="CC00CC"/>
              </a:solidFill>
            </a:endParaRPr>
          </a:p>
          <a:p>
            <a:r>
              <a:rPr lang="en-IN" b="1" dirty="0" smtClean="0">
                <a:solidFill>
                  <a:srgbClr val="9900CC"/>
                </a:solidFill>
              </a:rPr>
              <a:t>Neurologic</a:t>
            </a:r>
            <a:r>
              <a:rPr lang="en-IN" b="1" dirty="0" smtClean="0">
                <a:solidFill>
                  <a:srgbClr val="9900CC"/>
                </a:solidFill>
              </a:rPr>
              <a:t> </a:t>
            </a:r>
            <a:r>
              <a:rPr lang="en-IN" b="1" dirty="0" smtClean="0">
                <a:solidFill>
                  <a:srgbClr val="CC00CC"/>
                </a:solidFill>
              </a:rPr>
              <a:t>:</a:t>
            </a:r>
            <a:r>
              <a:rPr lang="en-IN" dirty="0" smtClean="0">
                <a:solidFill>
                  <a:srgbClr val="CC00CC"/>
                </a:solidFill>
              </a:rPr>
              <a:t> Hearing loss, Headache, Cranial nerve deficits </a:t>
            </a:r>
            <a:endParaRPr lang="en-IN" dirty="0" smtClean="0">
              <a:solidFill>
                <a:srgbClr val="660066"/>
              </a:solidFill>
            </a:endParaRPr>
          </a:p>
          <a:p>
            <a:r>
              <a:rPr lang="en-IN" b="1" dirty="0" smtClean="0">
                <a:solidFill>
                  <a:srgbClr val="9900CC"/>
                </a:solidFill>
              </a:rPr>
              <a:t>Cardiovascular: </a:t>
            </a:r>
            <a:r>
              <a:rPr lang="en-IN" dirty="0" smtClean="0">
                <a:solidFill>
                  <a:srgbClr val="CC00CC"/>
                </a:solidFill>
              </a:rPr>
              <a:t>Congestive heart failure, Calcification of the aortic </a:t>
            </a:r>
            <a:r>
              <a:rPr lang="en-IN" dirty="0" smtClean="0">
                <a:solidFill>
                  <a:srgbClr val="CC00CC"/>
                </a:solidFill>
              </a:rPr>
              <a:t>valve</a:t>
            </a:r>
            <a:endParaRPr lang="en-IN" dirty="0" smtClean="0">
              <a:solidFill>
                <a:srgbClr val="660066"/>
              </a:solidFill>
            </a:endParaRPr>
          </a:p>
          <a:p>
            <a:r>
              <a:rPr lang="en-IN" b="1" dirty="0" smtClean="0">
                <a:solidFill>
                  <a:srgbClr val="9900CC"/>
                </a:solidFill>
              </a:rPr>
              <a:t>Neoplastic</a:t>
            </a:r>
            <a:r>
              <a:rPr lang="en-IN" dirty="0" smtClean="0">
                <a:solidFill>
                  <a:srgbClr val="660066"/>
                </a:solidFill>
              </a:rPr>
              <a:t>    </a:t>
            </a:r>
          </a:p>
          <a:p>
            <a:r>
              <a:rPr lang="en-IN" b="1" dirty="0" smtClean="0">
                <a:solidFill>
                  <a:srgbClr val="9900CC"/>
                </a:solidFill>
              </a:rPr>
              <a:t>Giant cell </a:t>
            </a:r>
            <a:r>
              <a:rPr lang="en-IN" b="1" dirty="0" err="1" smtClean="0">
                <a:solidFill>
                  <a:srgbClr val="9900CC"/>
                </a:solidFill>
              </a:rPr>
              <a:t>tumors</a:t>
            </a:r>
            <a:endParaRPr lang="en-IN" b="1" dirty="0" smtClean="0">
              <a:solidFill>
                <a:srgbClr val="9900CC"/>
              </a:solidFill>
            </a:endParaRPr>
          </a:p>
          <a:p>
            <a:r>
              <a:rPr lang="en-IN" b="1" dirty="0" smtClean="0">
                <a:solidFill>
                  <a:srgbClr val="9900CC"/>
                </a:solidFill>
              </a:rPr>
              <a:t>Miscellaneous: </a:t>
            </a:r>
          </a:p>
          <a:p>
            <a:pPr>
              <a:buNone/>
            </a:pPr>
            <a:r>
              <a:rPr lang="en-IN" dirty="0" smtClean="0">
                <a:solidFill>
                  <a:srgbClr val="660066"/>
                </a:solidFill>
              </a:rPr>
              <a:t>    </a:t>
            </a:r>
            <a:endParaRPr lang="en-IN" dirty="0">
              <a:solidFill>
                <a:srgbClr val="CC00CC"/>
              </a:solidFill>
            </a:endParaRPr>
          </a:p>
        </p:txBody>
      </p:sp>
      <p:pic>
        <p:nvPicPr>
          <p:cNvPr id="4" name="~PP943.WAV">
            <a:hlinkClick r:id="" action="ppaction://media"/>
          </p:cNvPr>
          <p:cNvPicPr>
            <a:picLocks noRot="1" noChangeAspect="1"/>
          </p:cNvPicPr>
          <p:nvPr>
            <a:wavAudioFile r:embed="rId1" name="~PP94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8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CC"/>
                </a:solidFill>
              </a:rPr>
              <a:t>Laboratory findings:</a:t>
            </a:r>
            <a:endParaRPr lang="en-IN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74837"/>
            <a:ext cx="7467600" cy="4525963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>
                <a:solidFill>
                  <a:srgbClr val="9900CC"/>
                </a:solidFill>
              </a:rPr>
              <a:t>Serum total and bone specific alkaline phosphatase (BSAP) </a:t>
            </a:r>
            <a:r>
              <a:rPr lang="en-IN" dirty="0" smtClean="0">
                <a:solidFill>
                  <a:srgbClr val="CC00CC"/>
                </a:solidFill>
              </a:rPr>
              <a:t>levels are usually elevated. </a:t>
            </a:r>
          </a:p>
          <a:p>
            <a:pPr>
              <a:buNone/>
            </a:pPr>
            <a:endParaRPr lang="en-IN" dirty="0" smtClean="0">
              <a:solidFill>
                <a:srgbClr val="CC00CC"/>
              </a:solidFill>
            </a:endParaRPr>
          </a:p>
          <a:p>
            <a:r>
              <a:rPr lang="en-IN" dirty="0" err="1" smtClean="0">
                <a:solidFill>
                  <a:srgbClr val="9900CC"/>
                </a:solidFill>
              </a:rPr>
              <a:t>Hypercalcemia</a:t>
            </a:r>
            <a:r>
              <a:rPr lang="en-IN" dirty="0" smtClean="0">
                <a:solidFill>
                  <a:srgbClr val="CC00CC"/>
                </a:solidFill>
              </a:rPr>
              <a:t> </a:t>
            </a:r>
            <a:r>
              <a:rPr lang="en-IN" dirty="0" smtClean="0">
                <a:solidFill>
                  <a:srgbClr val="CC00CC"/>
                </a:solidFill>
              </a:rPr>
              <a:t>usually reflects a coexisting condition such as primary hyperparathyroidism</a:t>
            </a:r>
          </a:p>
          <a:p>
            <a:pPr>
              <a:buNone/>
            </a:pPr>
            <a:endParaRPr lang="en-IN" dirty="0" smtClean="0">
              <a:solidFill>
                <a:srgbClr val="CC00CC"/>
              </a:solidFill>
            </a:endParaRPr>
          </a:p>
          <a:p>
            <a:r>
              <a:rPr lang="en-IN" dirty="0" smtClean="0">
                <a:solidFill>
                  <a:srgbClr val="CC00CC"/>
                </a:solidFill>
              </a:rPr>
              <a:t>Prudent </a:t>
            </a:r>
            <a:r>
              <a:rPr lang="en-IN" dirty="0" smtClean="0">
                <a:solidFill>
                  <a:srgbClr val="CC00CC"/>
                </a:solidFill>
              </a:rPr>
              <a:t>to measure the </a:t>
            </a:r>
            <a:r>
              <a:rPr lang="en-IN" dirty="0" smtClean="0">
                <a:solidFill>
                  <a:srgbClr val="9900CC"/>
                </a:solidFill>
              </a:rPr>
              <a:t>serum 25-hydroxy vitamin D level </a:t>
            </a:r>
            <a:r>
              <a:rPr lang="en-IN" dirty="0" smtClean="0">
                <a:solidFill>
                  <a:srgbClr val="CC00CC"/>
                </a:solidFill>
              </a:rPr>
              <a:t>to exclude vitamin D deficiency as a contributing factor to an elevated SAP. </a:t>
            </a:r>
          </a:p>
          <a:p>
            <a:pPr>
              <a:buNone/>
            </a:pPr>
            <a:endParaRPr lang="en-IN" dirty="0">
              <a:solidFill>
                <a:srgbClr val="CC00CC"/>
              </a:solidFill>
            </a:endParaRPr>
          </a:p>
        </p:txBody>
      </p:sp>
      <p:pic>
        <p:nvPicPr>
          <p:cNvPr id="4" name="~PP3552.WAV">
            <a:hlinkClick r:id="" action="ppaction://media"/>
          </p:cNvPr>
          <p:cNvPicPr>
            <a:picLocks noRot="1" noChangeAspect="1"/>
          </p:cNvPicPr>
          <p:nvPr>
            <a:wavAudioFile r:embed="rId1" name="~PP355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1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039883" y="2967335"/>
            <a:ext cx="306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hank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40729_2015_20_Fig3_HT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3581400"/>
            <a:ext cx="4275161" cy="3200400"/>
          </a:xfrm>
          <a:prstGeom prst="rect">
            <a:avLst/>
          </a:prstGeom>
          <a:noFill/>
        </p:spPr>
      </p:pic>
      <p:pic>
        <p:nvPicPr>
          <p:cNvPr id="1028" name="Picture 4" descr="An external file that holds a picture, illustration, etc.&#10;Object name is 40729_2015_20_Fig2_HTM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52400"/>
            <a:ext cx="4038600" cy="3023309"/>
          </a:xfrm>
          <a:prstGeom prst="rect">
            <a:avLst/>
          </a:prstGeom>
          <a:noFill/>
        </p:spPr>
      </p:pic>
      <p:pic>
        <p:nvPicPr>
          <p:cNvPr id="6" name="~PP1108.WAV">
            <a:hlinkClick r:id="" action="ppaction://media"/>
          </p:cNvPr>
          <p:cNvPicPr>
            <a:picLocks noRot="1" noChangeAspect="1"/>
          </p:cNvPicPr>
          <p:nvPr>
            <a:wavAudioFile r:embed="rId1" name="~PP1108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382000" cy="13716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Idiopathic Osteosclerosis </a:t>
            </a:r>
            <a:endParaRPr lang="en-US" sz="2400" dirty="0">
              <a:solidFill>
                <a:srgbClr val="9900CC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71628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C00CC"/>
                </a:solidFill>
              </a:rPr>
              <a:t>Focal area of increased </a:t>
            </a:r>
            <a:r>
              <a:rPr lang="en-US" sz="2800" dirty="0" err="1">
                <a:solidFill>
                  <a:srgbClr val="CC00CC"/>
                </a:solidFill>
              </a:rPr>
              <a:t>radiodensity</a:t>
            </a:r>
            <a:r>
              <a:rPr lang="en-US" sz="2800" dirty="0">
                <a:solidFill>
                  <a:srgbClr val="CC00CC"/>
                </a:solidFill>
              </a:rPr>
              <a:t> of unknown cause</a:t>
            </a:r>
            <a:r>
              <a:rPr lang="en-US" sz="2800" dirty="0" smtClean="0">
                <a:solidFill>
                  <a:srgbClr val="CC00CC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Also known as dense bone island, bone </a:t>
            </a:r>
            <a:r>
              <a:rPr lang="en-US" sz="2800" dirty="0" err="1">
                <a:solidFill>
                  <a:srgbClr val="C00000"/>
                </a:solidFill>
              </a:rPr>
              <a:t>eburnation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>
                <a:solidFill>
                  <a:srgbClr val="C00000"/>
                </a:solidFill>
              </a:rPr>
              <a:t>focal (periapical) osteopetrosis. 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C00CC"/>
                </a:solidFill>
              </a:rPr>
              <a:t>Peak age </a:t>
            </a:r>
            <a:r>
              <a:rPr lang="en-US" sz="2800" dirty="0" smtClean="0">
                <a:solidFill>
                  <a:srgbClr val="CC00CC"/>
                </a:solidFill>
              </a:rPr>
              <a:t>20’s.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C00CC"/>
                </a:solidFill>
              </a:rPr>
              <a:t>Well defined rounded or elliptic </a:t>
            </a:r>
            <a:r>
              <a:rPr lang="en-US" sz="2800" dirty="0" err="1">
                <a:solidFill>
                  <a:srgbClr val="CC00CC"/>
                </a:solidFill>
              </a:rPr>
              <a:t>radiodense</a:t>
            </a:r>
            <a:r>
              <a:rPr lang="en-US" sz="2800" dirty="0">
                <a:solidFill>
                  <a:srgbClr val="CC00CC"/>
                </a:solidFill>
              </a:rPr>
              <a:t> mass 3-20 mm.  </a:t>
            </a:r>
          </a:p>
        </p:txBody>
      </p:sp>
      <p:pic>
        <p:nvPicPr>
          <p:cNvPr id="4" name="~PP3456.WAV">
            <a:hlinkClick r:id="" action="ppaction://media"/>
          </p:cNvPr>
          <p:cNvPicPr>
            <a:picLocks noRot="1" noChangeAspect="1"/>
          </p:cNvPicPr>
          <p:nvPr>
            <a:wavAudioFile r:embed="rId1" name="~PP345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s://www.researchgate.net/profile/Maria_Castaneyra-Ruiz/publication/266210195/figure/fig3/AS:669279959658526@1536580185930/2-3-Cranial-view-of-affected-tibiae-showing-the-polished-areas-of-eburnation-E_W640.jpg"/>
          <p:cNvPicPr>
            <a:picLocks noChangeAspect="1" noChangeArrowheads="1"/>
          </p:cNvPicPr>
          <p:nvPr/>
        </p:nvPicPr>
        <p:blipFill>
          <a:blip r:embed="rId3" cstate="print"/>
          <a:srcRect l="10000" r="17500" b="11321"/>
          <a:stretch>
            <a:fillRect/>
          </a:stretch>
        </p:blipFill>
        <p:spPr bwMode="auto">
          <a:xfrm>
            <a:off x="680936" y="0"/>
            <a:ext cx="8463064" cy="6858000"/>
          </a:xfrm>
          <a:prstGeom prst="rect">
            <a:avLst/>
          </a:prstGeom>
          <a:noFill/>
        </p:spPr>
      </p:pic>
      <p:pic>
        <p:nvPicPr>
          <p:cNvPr id="3" name="~PP1764.WAV">
            <a:hlinkClick r:id="" action="ppaction://media"/>
          </p:cNvPr>
          <p:cNvPicPr>
            <a:picLocks noRot="1" noChangeAspect="1"/>
          </p:cNvPicPr>
          <p:nvPr>
            <a:wavAudioFile r:embed="rId1" name="~PP176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12954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Idiopathic Osteosclerosis </a:t>
            </a:r>
            <a:endParaRPr lang="en-US" sz="2400" dirty="0">
              <a:solidFill>
                <a:srgbClr val="9900CC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6934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C00CC"/>
                </a:solidFill>
              </a:rPr>
              <a:t>Need to rule-out condensing osteitis (pulp disease</a:t>
            </a:r>
            <a:r>
              <a:rPr lang="en-US" sz="2800" dirty="0" smtClean="0">
                <a:solidFill>
                  <a:srgbClr val="CC00CC"/>
                </a:solidFill>
              </a:rPr>
              <a:t>).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Diagnosis based on history clinical and radiographic features; 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C00CC"/>
                </a:solidFill>
              </a:rPr>
              <a:t>Biopsy if expansion is present</a:t>
            </a:r>
            <a:r>
              <a:rPr lang="en-US" sz="2800" dirty="0" smtClean="0">
                <a:solidFill>
                  <a:srgbClr val="CC00CC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Because lesion becomes stable and indolent, </a:t>
            </a:r>
            <a:r>
              <a:rPr lang="en-US" sz="2800" dirty="0" smtClean="0">
                <a:solidFill>
                  <a:srgbClr val="C00000"/>
                </a:solidFill>
              </a:rPr>
              <a:t>no </a:t>
            </a:r>
            <a:r>
              <a:rPr lang="en-US" sz="2800" dirty="0">
                <a:solidFill>
                  <a:srgbClr val="C00000"/>
                </a:solidFill>
              </a:rPr>
              <a:t>treatment necessary.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~PP576.WAV">
            <a:hlinkClick r:id="" action="ppaction://media"/>
          </p:cNvPr>
          <p:cNvPicPr>
            <a:picLocks noRot="1" noChangeAspect="1"/>
          </p:cNvPicPr>
          <p:nvPr>
            <a:wavAudioFile r:embed="rId1" name="~PP57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 descr="Mandibular left molar PA radiograph showing condensing osteitis 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0596" name="AutoShape 4" descr="Mandibular left molar PA radiograph showing condensing osteitis 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0598" name="Picture 6" descr="https://www.researchgate.net/profile/Eugene_Ko/publication/336626747/figure/fig8/AS:817511255789569@1571921280189/Mandibular-left-molar-PA-radiograph-showing-condensing-osteitis-in-relation-to-both-first_W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787"/>
            <a:ext cx="9144000" cy="6500813"/>
          </a:xfrm>
          <a:prstGeom prst="rect">
            <a:avLst/>
          </a:prstGeom>
          <a:noFill/>
        </p:spPr>
      </p:pic>
      <p:pic>
        <p:nvPicPr>
          <p:cNvPr id="5" name="~PP2605.WAV">
            <a:hlinkClick r:id="" action="ppaction://media"/>
          </p:cNvPr>
          <p:cNvPicPr>
            <a:picLocks noRot="1" noChangeAspect="1"/>
          </p:cNvPicPr>
          <p:nvPr>
            <a:wavAudioFile r:embed="rId1" name="~PP2605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2192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Massive Osteolysis </a:t>
            </a:r>
            <a:endParaRPr lang="en-US" sz="2400" dirty="0">
              <a:solidFill>
                <a:srgbClr val="9900CC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68580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Also known as </a:t>
            </a:r>
            <a:r>
              <a:rPr lang="en-US" sz="2800" dirty="0">
                <a:solidFill>
                  <a:srgbClr val="FF0000"/>
                </a:solidFill>
              </a:rPr>
              <a:t>Gorham disease</a:t>
            </a:r>
            <a:r>
              <a:rPr lang="en-US" sz="2800" dirty="0">
                <a:solidFill>
                  <a:srgbClr val="CC00CC"/>
                </a:solidFill>
              </a:rPr>
              <a:t>, Gorham-Stout syndrome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>
                <a:solidFill>
                  <a:srgbClr val="FF00FF"/>
                </a:solidFill>
              </a:rPr>
              <a:t>vanishing bone disease </a:t>
            </a:r>
            <a:r>
              <a:rPr lang="en-US" sz="2800" dirty="0">
                <a:solidFill>
                  <a:srgbClr val="C00000"/>
                </a:solidFill>
              </a:rPr>
              <a:t>and </a:t>
            </a:r>
            <a:r>
              <a:rPr lang="en-US" sz="2800" dirty="0">
                <a:solidFill>
                  <a:srgbClr val="9900CC"/>
                </a:solidFill>
              </a:rPr>
              <a:t>phantom bone disease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</a:rPr>
              <a:t>Most often in children &amp; young adults; 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50</a:t>
            </a:r>
            <a:r>
              <a:rPr lang="en-US" sz="2800" dirty="0">
                <a:solidFill>
                  <a:srgbClr val="C00000"/>
                </a:solidFill>
              </a:rPr>
              <a:t>% report antecedent trauma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FF"/>
                </a:solidFill>
              </a:rPr>
              <a:t>Pelvis, humeral head or shaft &amp; axial skeleton most common sites.</a:t>
            </a:r>
          </a:p>
        </p:txBody>
      </p:sp>
      <p:pic>
        <p:nvPicPr>
          <p:cNvPr id="4" name="~PP3241.WAV">
            <a:hlinkClick r:id="" action="ppaction://media"/>
          </p:cNvPr>
          <p:cNvPicPr>
            <a:picLocks noRot="1" noChangeAspect="1"/>
          </p:cNvPicPr>
          <p:nvPr>
            <a:wavAudioFile r:embed="rId1" name="~PP324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8305800" cy="11430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</a:rPr>
              <a:t>Massive Osteolysis </a:t>
            </a:r>
            <a:endParaRPr lang="en-US" sz="2400" dirty="0">
              <a:solidFill>
                <a:srgbClr val="9900CC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70866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C00000"/>
                </a:solidFill>
              </a:rPr>
              <a:t>30% maxillofacial involvement, </a:t>
            </a:r>
            <a:endParaRPr lang="en-US" sz="32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C00000"/>
                </a:solidFill>
              </a:rPr>
              <a:t>	</a:t>
            </a:r>
            <a:r>
              <a:rPr lang="en-US" sz="3200" dirty="0" smtClean="0">
                <a:solidFill>
                  <a:srgbClr val="C00000"/>
                </a:solidFill>
              </a:rPr>
              <a:t>usually </a:t>
            </a:r>
            <a:r>
              <a:rPr lang="en-US" sz="3200" dirty="0">
                <a:solidFill>
                  <a:srgbClr val="C00000"/>
                </a:solidFill>
              </a:rPr>
              <a:t>the mandible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CC00CC"/>
                </a:solidFill>
              </a:rPr>
              <a:t>Signs include mobile teeth, pain, malocclusion, </a:t>
            </a:r>
            <a:endParaRPr lang="en-US" sz="3200" dirty="0" smtClean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rgbClr val="C00000"/>
                </a:solidFill>
              </a:rPr>
              <a:t>Intramedullary</a:t>
            </a:r>
            <a:r>
              <a:rPr lang="en-US" sz="3200" dirty="0">
                <a:solidFill>
                  <a:srgbClr val="C00000"/>
                </a:solidFill>
              </a:rPr>
              <a:t> lucency, loss of lamina </a:t>
            </a:r>
            <a:r>
              <a:rPr lang="en-US" sz="3200" dirty="0" err="1">
                <a:solidFill>
                  <a:srgbClr val="C00000"/>
                </a:solidFill>
              </a:rPr>
              <a:t>dura</a:t>
            </a:r>
            <a:r>
              <a:rPr lang="en-US" sz="3200" dirty="0">
                <a:solidFill>
                  <a:srgbClr val="C00000"/>
                </a:solidFill>
              </a:rPr>
              <a:t>, thinning of cortex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CC00CC"/>
                </a:solidFill>
              </a:rPr>
              <a:t>Spontaneous arrest; radiation/surgery. </a:t>
            </a:r>
          </a:p>
        </p:txBody>
      </p:sp>
      <p:pic>
        <p:nvPicPr>
          <p:cNvPr id="4" name="~PP270.WAV">
            <a:hlinkClick r:id="" action="ppaction://media"/>
          </p:cNvPr>
          <p:cNvPicPr>
            <a:picLocks noRot="1" noChangeAspect="1"/>
          </p:cNvPicPr>
          <p:nvPr>
            <a:wavAudioFile r:embed="rId1" name="~PP27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7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467</Words>
  <Application>Microsoft Office PowerPoint</Application>
  <PresentationFormat>On-screen Show (4:3)</PresentationFormat>
  <Paragraphs>103</Paragraphs>
  <Slides>23</Slides>
  <Notes>1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Diseases of Bone &amp; Joints -II</vt:lpstr>
      <vt:lpstr>Focal Osteoporotic Marrow Defect</vt:lpstr>
      <vt:lpstr>Slide 3</vt:lpstr>
      <vt:lpstr>Idiopathic Osteosclerosis </vt:lpstr>
      <vt:lpstr>Slide 5</vt:lpstr>
      <vt:lpstr>Idiopathic Osteosclerosis </vt:lpstr>
      <vt:lpstr>Slide 7</vt:lpstr>
      <vt:lpstr>Massive Osteolysis </vt:lpstr>
      <vt:lpstr>Massive Osteolysis </vt:lpstr>
      <vt:lpstr>Slide 10</vt:lpstr>
      <vt:lpstr>Paget’s Disease of Bone </vt:lpstr>
      <vt:lpstr>Pathogenesis:</vt:lpstr>
      <vt:lpstr>Slide 13</vt:lpstr>
      <vt:lpstr>Genetic factors:</vt:lpstr>
      <vt:lpstr>Paget’s Disease of Bone </vt:lpstr>
      <vt:lpstr>Slide 16</vt:lpstr>
      <vt:lpstr>Paget’s Disease of Bone </vt:lpstr>
      <vt:lpstr>Slide 18</vt:lpstr>
      <vt:lpstr>Slide 19</vt:lpstr>
      <vt:lpstr>Slide 20</vt:lpstr>
      <vt:lpstr>Complications of Paget's disease of bone:</vt:lpstr>
      <vt:lpstr>Laboratory findings: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37</cp:revision>
  <dcterms:created xsi:type="dcterms:W3CDTF">2006-08-16T00:00:00Z</dcterms:created>
  <dcterms:modified xsi:type="dcterms:W3CDTF">2020-08-27T09:35:44Z</dcterms:modified>
</cp:coreProperties>
</file>