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6" r:id="rId2"/>
    <p:sldId id="257" r:id="rId3"/>
    <p:sldId id="277" r:id="rId4"/>
    <p:sldId id="258" r:id="rId5"/>
    <p:sldId id="271" r:id="rId6"/>
    <p:sldId id="273" r:id="rId7"/>
    <p:sldId id="276" r:id="rId8"/>
    <p:sldId id="370" r:id="rId9"/>
    <p:sldId id="259" r:id="rId10"/>
    <p:sldId id="272" r:id="rId11"/>
    <p:sldId id="333" r:id="rId12"/>
    <p:sldId id="262" r:id="rId13"/>
    <p:sldId id="263" r:id="rId14"/>
    <p:sldId id="340" r:id="rId15"/>
    <p:sldId id="336" r:id="rId16"/>
    <p:sldId id="337" r:id="rId17"/>
    <p:sldId id="260" r:id="rId18"/>
    <p:sldId id="279" r:id="rId19"/>
    <p:sldId id="280" r:id="rId20"/>
    <p:sldId id="338" r:id="rId21"/>
    <p:sldId id="324" r:id="rId22"/>
    <p:sldId id="323" r:id="rId23"/>
    <p:sldId id="282" r:id="rId24"/>
    <p:sldId id="261" r:id="rId25"/>
    <p:sldId id="278" r:id="rId26"/>
    <p:sldId id="264" r:id="rId27"/>
    <p:sldId id="283" r:id="rId28"/>
    <p:sldId id="265" r:id="rId29"/>
    <p:sldId id="326" r:id="rId30"/>
    <p:sldId id="327" r:id="rId31"/>
    <p:sldId id="266" r:id="rId32"/>
    <p:sldId id="328" r:id="rId33"/>
    <p:sldId id="329" r:id="rId34"/>
    <p:sldId id="330" r:id="rId35"/>
    <p:sldId id="391" r:id="rId36"/>
    <p:sldId id="267" r:id="rId37"/>
    <p:sldId id="331" r:id="rId38"/>
    <p:sldId id="332" r:id="rId39"/>
    <p:sldId id="341" r:id="rId40"/>
    <p:sldId id="342" r:id="rId41"/>
    <p:sldId id="284" r:id="rId42"/>
    <p:sldId id="378" r:id="rId43"/>
    <p:sldId id="379" r:id="rId44"/>
    <p:sldId id="375" r:id="rId45"/>
    <p:sldId id="374" r:id="rId46"/>
    <p:sldId id="376" r:id="rId47"/>
    <p:sldId id="377" r:id="rId48"/>
    <p:sldId id="380" r:id="rId49"/>
    <p:sldId id="285" r:id="rId50"/>
    <p:sldId id="395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71" r:id="rId59"/>
    <p:sldId id="351" r:id="rId60"/>
    <p:sldId id="287" r:id="rId61"/>
    <p:sldId id="352" r:id="rId62"/>
    <p:sldId id="318" r:id="rId63"/>
    <p:sldId id="353" r:id="rId64"/>
    <p:sldId id="357" r:id="rId65"/>
    <p:sldId id="358" r:id="rId66"/>
    <p:sldId id="356" r:id="rId67"/>
    <p:sldId id="354" r:id="rId68"/>
    <p:sldId id="321" r:id="rId69"/>
    <p:sldId id="359" r:id="rId70"/>
    <p:sldId id="360" r:id="rId71"/>
    <p:sldId id="373" r:id="rId72"/>
    <p:sldId id="367" r:id="rId73"/>
    <p:sldId id="368" r:id="rId74"/>
    <p:sldId id="394" r:id="rId75"/>
    <p:sldId id="369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F283B3-4D84-4710-A30D-E0ED4AC01CD2}" type="doc">
      <dgm:prSet loTypeId="urn:microsoft.com/office/officeart/2005/8/layout/orgChart1" loCatId="hierarchy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n-IN"/>
        </a:p>
      </dgm:t>
    </dgm:pt>
    <dgm:pt modelId="{5499A515-EFA2-4629-8E7F-0F574D297213}">
      <dgm:prSet phldrT="[Text]" custT="1"/>
      <dgm:spPr/>
      <dgm:t>
        <a:bodyPr/>
        <a:lstStyle/>
        <a:p>
          <a:r>
            <a:rPr lang="en-US" sz="2000" b="1"/>
            <a:t>Maxillary # fixation</a:t>
          </a:r>
          <a:endParaRPr lang="en-IN" sz="2000" b="1" dirty="0"/>
        </a:p>
      </dgm:t>
    </dgm:pt>
    <dgm:pt modelId="{6A117BAA-CFF2-4535-A932-C45B6DE94F8A}" type="parTrans" cxnId="{7E549755-B473-4186-9DB3-1D01A4F57F14}">
      <dgm:prSet/>
      <dgm:spPr/>
      <dgm:t>
        <a:bodyPr/>
        <a:lstStyle/>
        <a:p>
          <a:endParaRPr lang="en-IN"/>
        </a:p>
      </dgm:t>
    </dgm:pt>
    <dgm:pt modelId="{6363509D-ACDB-4A41-8887-1D3607DA2D1E}" type="sibTrans" cxnId="{7E549755-B473-4186-9DB3-1D01A4F57F14}">
      <dgm:prSet/>
      <dgm:spPr/>
      <dgm:t>
        <a:bodyPr/>
        <a:lstStyle/>
        <a:p>
          <a:endParaRPr lang="en-IN"/>
        </a:p>
      </dgm:t>
    </dgm:pt>
    <dgm:pt modelId="{DC237D64-66F3-456D-A78D-0D4635A47879}">
      <dgm:prSet phldrT="[Text]" custT="1"/>
      <dgm:spPr/>
      <dgm:t>
        <a:bodyPr/>
        <a:lstStyle/>
        <a:p>
          <a:r>
            <a:rPr lang="en-US" sz="2000" b="1"/>
            <a:t>Internal fixation</a:t>
          </a:r>
          <a:endParaRPr lang="en-IN" sz="2000" b="1" dirty="0"/>
        </a:p>
      </dgm:t>
    </dgm:pt>
    <dgm:pt modelId="{A01B3477-3564-45CB-A605-552A4C962DC8}" type="parTrans" cxnId="{CDF33EEB-B936-4458-B914-C4F4F9DEA0B5}">
      <dgm:prSet/>
      <dgm:spPr/>
      <dgm:t>
        <a:bodyPr/>
        <a:lstStyle/>
        <a:p>
          <a:endParaRPr lang="en-IN" sz="4000" b="1">
            <a:solidFill>
              <a:schemeClr val="bg1"/>
            </a:solidFill>
          </a:endParaRPr>
        </a:p>
      </dgm:t>
    </dgm:pt>
    <dgm:pt modelId="{0EEA87FA-7184-4A44-92AA-7E08D8552056}" type="sibTrans" cxnId="{CDF33EEB-B936-4458-B914-C4F4F9DEA0B5}">
      <dgm:prSet/>
      <dgm:spPr/>
      <dgm:t>
        <a:bodyPr/>
        <a:lstStyle/>
        <a:p>
          <a:endParaRPr lang="en-IN"/>
        </a:p>
      </dgm:t>
    </dgm:pt>
    <dgm:pt modelId="{642001B4-A973-4FE7-8BEE-0BB745319D76}">
      <dgm:prSet phldrT="[Text]" custT="1"/>
      <dgm:spPr/>
      <dgm:t>
        <a:bodyPr/>
        <a:lstStyle/>
        <a:p>
          <a:pPr algn="ctr"/>
          <a:r>
            <a:rPr lang="en-US" sz="1600" b="1" dirty="0"/>
            <a:t>Direct </a:t>
          </a:r>
          <a:r>
            <a:rPr lang="en-US" sz="1600" b="1" dirty="0" err="1"/>
            <a:t>osterosynthesis</a:t>
          </a:r>
          <a:endParaRPr lang="en-US" sz="1600" b="1" dirty="0"/>
        </a:p>
        <a:p>
          <a:pPr algn="l"/>
          <a:r>
            <a:rPr lang="en-US" sz="1600" b="1" dirty="0"/>
            <a:t>   1. </a:t>
          </a:r>
          <a:r>
            <a:rPr lang="en-US" sz="1600" b="0" dirty="0" err="1"/>
            <a:t>Miniplates</a:t>
          </a:r>
          <a:r>
            <a:rPr lang="en-US" sz="1600" b="0" dirty="0"/>
            <a:t>/</a:t>
          </a:r>
          <a:r>
            <a:rPr lang="en-US" sz="1600" b="0" dirty="0" err="1"/>
            <a:t>Microplates</a:t>
          </a:r>
          <a:endParaRPr lang="en-US" sz="1600" b="0" dirty="0"/>
        </a:p>
        <a:p>
          <a:pPr algn="l"/>
          <a:r>
            <a:rPr lang="en-US" sz="1600" b="0" dirty="0"/>
            <a:t>   2. </a:t>
          </a:r>
          <a:r>
            <a:rPr lang="en-US" sz="1600" b="0" dirty="0" err="1"/>
            <a:t>Intraosseous</a:t>
          </a:r>
          <a:r>
            <a:rPr lang="en-US" sz="1600" b="0" dirty="0"/>
            <a:t> Wires</a:t>
          </a:r>
        </a:p>
        <a:p>
          <a:pPr algn="l"/>
          <a:r>
            <a:rPr lang="en-US" sz="1600" b="0" dirty="0"/>
            <a:t>	- high(FZ,FN)</a:t>
          </a:r>
        </a:p>
        <a:p>
          <a:pPr algn="l"/>
          <a:r>
            <a:rPr lang="en-US" sz="1600" b="0" dirty="0"/>
            <a:t>	- Mid(</a:t>
          </a:r>
          <a:r>
            <a:rPr lang="en-US" sz="1600" b="0" dirty="0" err="1"/>
            <a:t>buttress,orbital</a:t>
          </a:r>
          <a:r>
            <a:rPr lang="en-US" sz="1600" b="0" dirty="0"/>
            <a:t> rim)</a:t>
          </a:r>
        </a:p>
        <a:p>
          <a:pPr algn="l"/>
          <a:r>
            <a:rPr lang="en-US" sz="1600" b="0" dirty="0"/>
            <a:t>	- Low(alveolar/</a:t>
          </a:r>
          <a:r>
            <a:rPr lang="en-US" sz="1600" b="0" dirty="0" err="1"/>
            <a:t>midpalatal</a:t>
          </a:r>
          <a:r>
            <a:rPr lang="en-US" sz="1600" b="0" dirty="0"/>
            <a:t>)</a:t>
          </a:r>
        </a:p>
      </dgm:t>
    </dgm:pt>
    <dgm:pt modelId="{ECBC8079-0754-4A0F-858F-5B8BDEF25BA6}" type="parTrans" cxnId="{C989AD8A-AA69-45E9-8F6C-214752487415}">
      <dgm:prSet/>
      <dgm:spPr/>
      <dgm:t>
        <a:bodyPr/>
        <a:lstStyle/>
        <a:p>
          <a:endParaRPr lang="en-IN" sz="4000" b="1">
            <a:solidFill>
              <a:schemeClr val="bg1"/>
            </a:solidFill>
          </a:endParaRPr>
        </a:p>
      </dgm:t>
    </dgm:pt>
    <dgm:pt modelId="{857D6B38-6FDA-40B9-A31B-564FD4815BAD}" type="sibTrans" cxnId="{C989AD8A-AA69-45E9-8F6C-214752487415}">
      <dgm:prSet/>
      <dgm:spPr/>
      <dgm:t>
        <a:bodyPr/>
        <a:lstStyle/>
        <a:p>
          <a:endParaRPr lang="en-IN"/>
        </a:p>
      </dgm:t>
    </dgm:pt>
    <dgm:pt modelId="{BB8E4A31-B7A7-464B-B808-35302648591D}">
      <dgm:prSet phldrT="[Text]" custT="1"/>
      <dgm:spPr/>
      <dgm:t>
        <a:bodyPr/>
        <a:lstStyle/>
        <a:p>
          <a:pPr algn="ctr"/>
          <a:r>
            <a:rPr lang="en-US" sz="1600" b="1"/>
            <a:t>Suspension wires</a:t>
          </a:r>
        </a:p>
        <a:p>
          <a:pPr algn="l"/>
          <a:r>
            <a:rPr lang="en-US" sz="1600" b="0"/>
            <a:t>    1. Frontal</a:t>
          </a:r>
        </a:p>
        <a:p>
          <a:pPr algn="l"/>
          <a:r>
            <a:rPr lang="en-US" sz="1600" b="0"/>
            <a:t>    2. Circumzygomatic</a:t>
          </a:r>
        </a:p>
        <a:p>
          <a:pPr algn="l"/>
          <a:r>
            <a:rPr lang="en-US" sz="1600" b="0"/>
            <a:t>    3. Zygomatic</a:t>
          </a:r>
        </a:p>
        <a:p>
          <a:pPr algn="l"/>
          <a:r>
            <a:rPr lang="en-US" sz="1600" b="0"/>
            <a:t>    4. Circumpalatal</a:t>
          </a:r>
        </a:p>
        <a:p>
          <a:pPr algn="l"/>
          <a:r>
            <a:rPr lang="en-US" sz="1600" b="0"/>
            <a:t>    5. Infraorbital</a:t>
          </a:r>
        </a:p>
        <a:p>
          <a:pPr algn="l"/>
          <a:r>
            <a:rPr lang="en-US" sz="1600" b="0"/>
            <a:t>    6. Piriform aperture</a:t>
          </a:r>
        </a:p>
        <a:p>
          <a:pPr algn="l"/>
          <a:r>
            <a:rPr lang="en-US" sz="1600" b="0"/>
            <a:t>    7. Peralveolar</a:t>
          </a:r>
          <a:endParaRPr lang="en-IN" sz="1600" b="0" dirty="0"/>
        </a:p>
      </dgm:t>
    </dgm:pt>
    <dgm:pt modelId="{0ED115C5-457D-417A-B47F-37161A746A83}" type="parTrans" cxnId="{D10454E1-E4AE-4538-9AA2-97CF51E92DA1}">
      <dgm:prSet/>
      <dgm:spPr/>
      <dgm:t>
        <a:bodyPr/>
        <a:lstStyle/>
        <a:p>
          <a:endParaRPr lang="en-IN" sz="4000" b="1">
            <a:solidFill>
              <a:schemeClr val="bg1"/>
            </a:solidFill>
          </a:endParaRPr>
        </a:p>
      </dgm:t>
    </dgm:pt>
    <dgm:pt modelId="{D625447E-F901-42D5-B52B-2C59600E4E4A}" type="sibTrans" cxnId="{D10454E1-E4AE-4538-9AA2-97CF51E92DA1}">
      <dgm:prSet/>
      <dgm:spPr/>
      <dgm:t>
        <a:bodyPr/>
        <a:lstStyle/>
        <a:p>
          <a:endParaRPr lang="en-IN"/>
        </a:p>
      </dgm:t>
    </dgm:pt>
    <dgm:pt modelId="{814F9AB1-F064-4414-B659-C8D77335F413}">
      <dgm:prSet phldrT="[Text]" custT="1"/>
      <dgm:spPr/>
      <dgm:t>
        <a:bodyPr/>
        <a:lstStyle/>
        <a:p>
          <a:r>
            <a:rPr lang="en-US" sz="2000" b="1"/>
            <a:t>External fixation</a:t>
          </a:r>
          <a:endParaRPr lang="en-IN" sz="2000" b="1" dirty="0"/>
        </a:p>
      </dgm:t>
    </dgm:pt>
    <dgm:pt modelId="{CAF729F2-5444-4734-9A7F-50FC2C767316}" type="parTrans" cxnId="{FDC5D80E-A43A-4D75-80B5-2043C2C93063}">
      <dgm:prSet/>
      <dgm:spPr/>
      <dgm:t>
        <a:bodyPr/>
        <a:lstStyle/>
        <a:p>
          <a:endParaRPr lang="en-IN" sz="4000" b="1">
            <a:solidFill>
              <a:schemeClr val="bg1"/>
            </a:solidFill>
          </a:endParaRPr>
        </a:p>
      </dgm:t>
    </dgm:pt>
    <dgm:pt modelId="{2CAE13A4-118E-4CC5-A0B2-1B7AC3DC0497}" type="sibTrans" cxnId="{FDC5D80E-A43A-4D75-80B5-2043C2C93063}">
      <dgm:prSet/>
      <dgm:spPr/>
      <dgm:t>
        <a:bodyPr/>
        <a:lstStyle/>
        <a:p>
          <a:endParaRPr lang="en-IN"/>
        </a:p>
      </dgm:t>
    </dgm:pt>
    <dgm:pt modelId="{81694C46-A614-433A-B287-8357CC74944E}">
      <dgm:prSet phldrT="[Text]" custT="1"/>
      <dgm:spPr/>
      <dgm:t>
        <a:bodyPr/>
        <a:lstStyle/>
        <a:p>
          <a:r>
            <a:rPr lang="en-US" sz="1600" b="1"/>
            <a:t>Craniomandibular</a:t>
          </a:r>
          <a:endParaRPr lang="en-US" sz="1600" b="1" dirty="0"/>
        </a:p>
      </dgm:t>
    </dgm:pt>
    <dgm:pt modelId="{2B901456-BC4B-4EEE-8F65-4D302B3CF378}" type="parTrans" cxnId="{D6510761-EE25-49B0-824C-D7DBFC368479}">
      <dgm:prSet/>
      <dgm:spPr/>
      <dgm:t>
        <a:bodyPr/>
        <a:lstStyle/>
        <a:p>
          <a:endParaRPr lang="en-IN" sz="4000" b="1">
            <a:solidFill>
              <a:schemeClr val="bg1"/>
            </a:solidFill>
          </a:endParaRPr>
        </a:p>
      </dgm:t>
    </dgm:pt>
    <dgm:pt modelId="{63361CD7-821D-48CA-B1C4-0DA7DB55DD31}" type="sibTrans" cxnId="{D6510761-EE25-49B0-824C-D7DBFC368479}">
      <dgm:prSet/>
      <dgm:spPr/>
      <dgm:t>
        <a:bodyPr/>
        <a:lstStyle/>
        <a:p>
          <a:endParaRPr lang="en-IN"/>
        </a:p>
      </dgm:t>
    </dgm:pt>
    <dgm:pt modelId="{0DB4301C-9814-4500-8924-CEFA0356C25F}">
      <dgm:prSet phldrT="[Text]" custT="1"/>
      <dgm:spPr/>
      <dgm:t>
        <a:bodyPr/>
        <a:lstStyle/>
        <a:p>
          <a:pPr algn="ctr"/>
          <a:r>
            <a:rPr lang="en-US" sz="1600" b="1" dirty="0" err="1"/>
            <a:t>Craniomaxillary</a:t>
          </a:r>
          <a:endParaRPr lang="en-US" sz="1600" b="1" dirty="0"/>
        </a:p>
        <a:p>
          <a:pPr algn="l"/>
          <a:r>
            <a:rPr lang="en-US" sz="1600" b="1" dirty="0"/>
            <a:t>    1. </a:t>
          </a:r>
          <a:r>
            <a:rPr lang="en-US" sz="1600" b="0" dirty="0" err="1"/>
            <a:t>Supraorbital</a:t>
          </a:r>
          <a:r>
            <a:rPr lang="en-US" sz="1600" b="0" dirty="0"/>
            <a:t> pins</a:t>
          </a:r>
        </a:p>
        <a:p>
          <a:pPr algn="l"/>
          <a:r>
            <a:rPr lang="en-US" sz="1600" b="0" dirty="0"/>
            <a:t>    2. </a:t>
          </a:r>
          <a:r>
            <a:rPr lang="en-US" sz="1600" b="0" dirty="0" err="1"/>
            <a:t>Zygomatic</a:t>
          </a:r>
          <a:r>
            <a:rPr lang="en-US" sz="1600" b="0" dirty="0"/>
            <a:t> pins</a:t>
          </a:r>
        </a:p>
        <a:p>
          <a:pPr algn="l"/>
          <a:r>
            <a:rPr lang="en-US" sz="1600" b="0" dirty="0"/>
            <a:t>    3. POP head frame</a:t>
          </a:r>
        </a:p>
        <a:p>
          <a:pPr algn="l"/>
          <a:r>
            <a:rPr lang="en-US" sz="1600" b="0" dirty="0"/>
            <a:t>    4. Halo frame</a:t>
          </a:r>
        </a:p>
        <a:p>
          <a:pPr algn="l"/>
          <a:r>
            <a:rPr lang="en-US" sz="1600" b="0" dirty="0"/>
            <a:t>    5  Levant frame</a:t>
          </a:r>
        </a:p>
        <a:p>
          <a:pPr algn="l"/>
          <a:r>
            <a:rPr lang="en-US" sz="1600" b="0" dirty="0"/>
            <a:t>    6. Box frame</a:t>
          </a:r>
        </a:p>
      </dgm:t>
    </dgm:pt>
    <dgm:pt modelId="{1325286B-B118-4746-B64A-41E22C27F04F}" type="parTrans" cxnId="{DC95DBB9-39F3-4AF7-99CB-1AC182365C55}">
      <dgm:prSet/>
      <dgm:spPr/>
      <dgm:t>
        <a:bodyPr/>
        <a:lstStyle/>
        <a:p>
          <a:endParaRPr lang="en-IN" sz="4000" b="1">
            <a:solidFill>
              <a:schemeClr val="bg1"/>
            </a:solidFill>
          </a:endParaRPr>
        </a:p>
      </dgm:t>
    </dgm:pt>
    <dgm:pt modelId="{91B47ED8-257B-458E-9243-761AFD6DDFB6}" type="sibTrans" cxnId="{DC95DBB9-39F3-4AF7-99CB-1AC182365C55}">
      <dgm:prSet/>
      <dgm:spPr/>
      <dgm:t>
        <a:bodyPr/>
        <a:lstStyle/>
        <a:p>
          <a:endParaRPr lang="en-IN"/>
        </a:p>
      </dgm:t>
    </dgm:pt>
    <dgm:pt modelId="{87B64343-D9A4-41D7-88A5-49F1E04E2FAC}" type="pres">
      <dgm:prSet presAssocID="{ACF283B3-4D84-4710-A30D-E0ED4AC01C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E018123-08E4-4594-9259-8239D830B350}" type="pres">
      <dgm:prSet presAssocID="{5499A515-EFA2-4629-8E7F-0F574D297213}" presName="hierRoot1" presStyleCnt="0">
        <dgm:presLayoutVars>
          <dgm:hierBranch val="init"/>
        </dgm:presLayoutVars>
      </dgm:prSet>
      <dgm:spPr/>
    </dgm:pt>
    <dgm:pt modelId="{D37C7764-1E09-491E-A863-A9778B93C956}" type="pres">
      <dgm:prSet presAssocID="{5499A515-EFA2-4629-8E7F-0F574D297213}" presName="rootComposite1" presStyleCnt="0"/>
      <dgm:spPr/>
    </dgm:pt>
    <dgm:pt modelId="{AD9FDA41-685A-46AD-B382-1C40B76C584E}" type="pres">
      <dgm:prSet presAssocID="{5499A515-EFA2-4629-8E7F-0F574D297213}" presName="rootText1" presStyleLbl="node0" presStyleIdx="0" presStyleCnt="1" custScaleX="128595" custScaleY="29550" custLinFactNeighborX="449" custLinFactNeighborY="-169">
        <dgm:presLayoutVars>
          <dgm:chPref val="3"/>
        </dgm:presLayoutVars>
      </dgm:prSet>
      <dgm:spPr/>
    </dgm:pt>
    <dgm:pt modelId="{D3928F66-5223-4627-81F3-0C1AF075AA52}" type="pres">
      <dgm:prSet presAssocID="{5499A515-EFA2-4629-8E7F-0F574D297213}" presName="rootConnector1" presStyleLbl="node1" presStyleIdx="0" presStyleCnt="0"/>
      <dgm:spPr/>
    </dgm:pt>
    <dgm:pt modelId="{F718288B-6568-4F9F-96AF-40D59294BB5E}" type="pres">
      <dgm:prSet presAssocID="{5499A515-EFA2-4629-8E7F-0F574D297213}" presName="hierChild2" presStyleCnt="0"/>
      <dgm:spPr/>
    </dgm:pt>
    <dgm:pt modelId="{6C6A09BD-50A0-4BDC-B09A-81FD7F2C3A1D}" type="pres">
      <dgm:prSet presAssocID="{A01B3477-3564-45CB-A605-552A4C962DC8}" presName="Name37" presStyleLbl="parChTrans1D2" presStyleIdx="0" presStyleCnt="2"/>
      <dgm:spPr/>
    </dgm:pt>
    <dgm:pt modelId="{7B85ED9F-82D1-49BA-85AE-72F20181F09E}" type="pres">
      <dgm:prSet presAssocID="{DC237D64-66F3-456D-A78D-0D4635A47879}" presName="hierRoot2" presStyleCnt="0">
        <dgm:presLayoutVars>
          <dgm:hierBranch val="init"/>
        </dgm:presLayoutVars>
      </dgm:prSet>
      <dgm:spPr/>
    </dgm:pt>
    <dgm:pt modelId="{5FBE4D11-EF55-4DDD-AEB8-6315DC0E5997}" type="pres">
      <dgm:prSet presAssocID="{DC237D64-66F3-456D-A78D-0D4635A47879}" presName="rootComposite" presStyleCnt="0"/>
      <dgm:spPr/>
    </dgm:pt>
    <dgm:pt modelId="{ADD7AB37-040F-440F-874A-EE2C8D6337BC}" type="pres">
      <dgm:prSet presAssocID="{DC237D64-66F3-456D-A78D-0D4635A47879}" presName="rootText" presStyleLbl="node2" presStyleIdx="0" presStyleCnt="2" custScaleX="101635" custScaleY="31945" custLinFactNeighborX="-8357" custLinFactNeighborY="-5867">
        <dgm:presLayoutVars>
          <dgm:chPref val="3"/>
        </dgm:presLayoutVars>
      </dgm:prSet>
      <dgm:spPr/>
    </dgm:pt>
    <dgm:pt modelId="{02B43875-794F-4D9A-8A51-DBE327BEF364}" type="pres">
      <dgm:prSet presAssocID="{DC237D64-66F3-456D-A78D-0D4635A47879}" presName="rootConnector" presStyleLbl="node2" presStyleIdx="0" presStyleCnt="2"/>
      <dgm:spPr/>
    </dgm:pt>
    <dgm:pt modelId="{6036CB7A-C24D-4E71-B66A-94F917A7623A}" type="pres">
      <dgm:prSet presAssocID="{DC237D64-66F3-456D-A78D-0D4635A47879}" presName="hierChild4" presStyleCnt="0"/>
      <dgm:spPr/>
    </dgm:pt>
    <dgm:pt modelId="{DFC63907-7066-4519-BAB0-0CAF8C2A289C}" type="pres">
      <dgm:prSet presAssocID="{ECBC8079-0754-4A0F-858F-5B8BDEF25BA6}" presName="Name37" presStyleLbl="parChTrans1D3" presStyleIdx="0" presStyleCnt="4"/>
      <dgm:spPr/>
    </dgm:pt>
    <dgm:pt modelId="{97FE536D-EA2D-4E70-9F1B-8D00BC7E2CF3}" type="pres">
      <dgm:prSet presAssocID="{642001B4-A973-4FE7-8BEE-0BB745319D76}" presName="hierRoot2" presStyleCnt="0">
        <dgm:presLayoutVars>
          <dgm:hierBranch val="init"/>
        </dgm:presLayoutVars>
      </dgm:prSet>
      <dgm:spPr/>
    </dgm:pt>
    <dgm:pt modelId="{EF40A5FA-5650-4DFC-B9FA-4216722CD3F2}" type="pres">
      <dgm:prSet presAssocID="{642001B4-A973-4FE7-8BEE-0BB745319D76}" presName="rootComposite" presStyleCnt="0"/>
      <dgm:spPr/>
    </dgm:pt>
    <dgm:pt modelId="{B156245F-A536-4EAB-892F-10F6D34CA117}" type="pres">
      <dgm:prSet presAssocID="{642001B4-A973-4FE7-8BEE-0BB745319D76}" presName="rootText" presStyleLbl="node3" presStyleIdx="0" presStyleCnt="4" custScaleX="162442" custScaleY="139507" custLinFactNeighborX="-13921" custLinFactNeighborY="9546">
        <dgm:presLayoutVars>
          <dgm:chPref val="3"/>
        </dgm:presLayoutVars>
      </dgm:prSet>
      <dgm:spPr/>
    </dgm:pt>
    <dgm:pt modelId="{A1672E84-FA95-4268-90AE-34EF26958B17}" type="pres">
      <dgm:prSet presAssocID="{642001B4-A973-4FE7-8BEE-0BB745319D76}" presName="rootConnector" presStyleLbl="node3" presStyleIdx="0" presStyleCnt="4"/>
      <dgm:spPr/>
    </dgm:pt>
    <dgm:pt modelId="{FC38C610-D417-47C7-9658-B67F84B01DC2}" type="pres">
      <dgm:prSet presAssocID="{642001B4-A973-4FE7-8BEE-0BB745319D76}" presName="hierChild4" presStyleCnt="0"/>
      <dgm:spPr/>
    </dgm:pt>
    <dgm:pt modelId="{733DB3C4-28E3-4AE2-ABD2-84C36A0BD475}" type="pres">
      <dgm:prSet presAssocID="{642001B4-A973-4FE7-8BEE-0BB745319D76}" presName="hierChild5" presStyleCnt="0"/>
      <dgm:spPr/>
    </dgm:pt>
    <dgm:pt modelId="{CDD24978-CC26-486D-AE7F-31BC49B06E6B}" type="pres">
      <dgm:prSet presAssocID="{0ED115C5-457D-417A-B47F-37161A746A83}" presName="Name37" presStyleLbl="parChTrans1D3" presStyleIdx="1" presStyleCnt="4"/>
      <dgm:spPr/>
    </dgm:pt>
    <dgm:pt modelId="{86827DBF-E151-4762-A932-A201B0D3FCF9}" type="pres">
      <dgm:prSet presAssocID="{BB8E4A31-B7A7-464B-B808-35302648591D}" presName="hierRoot2" presStyleCnt="0">
        <dgm:presLayoutVars>
          <dgm:hierBranch val="init"/>
        </dgm:presLayoutVars>
      </dgm:prSet>
      <dgm:spPr/>
    </dgm:pt>
    <dgm:pt modelId="{7ED79EE7-25E9-4C03-B3A0-1F4FFC550AF1}" type="pres">
      <dgm:prSet presAssocID="{BB8E4A31-B7A7-464B-B808-35302648591D}" presName="rootComposite" presStyleCnt="0"/>
      <dgm:spPr/>
    </dgm:pt>
    <dgm:pt modelId="{37C651E9-D3C5-4303-804A-006853D85288}" type="pres">
      <dgm:prSet presAssocID="{BB8E4A31-B7A7-464B-B808-35302648591D}" presName="rootText" presStyleLbl="node3" presStyleIdx="1" presStyleCnt="4" custScaleX="127305" custScaleY="215090" custLinFactNeighborX="-23666" custLinFactNeighborY="-406">
        <dgm:presLayoutVars>
          <dgm:chPref val="3"/>
        </dgm:presLayoutVars>
      </dgm:prSet>
      <dgm:spPr/>
    </dgm:pt>
    <dgm:pt modelId="{8280159B-39C6-490C-88DC-A085AB3228BC}" type="pres">
      <dgm:prSet presAssocID="{BB8E4A31-B7A7-464B-B808-35302648591D}" presName="rootConnector" presStyleLbl="node3" presStyleIdx="1" presStyleCnt="4"/>
      <dgm:spPr/>
    </dgm:pt>
    <dgm:pt modelId="{8B934A83-CA0D-4DDE-A76F-243BE93CFFC0}" type="pres">
      <dgm:prSet presAssocID="{BB8E4A31-B7A7-464B-B808-35302648591D}" presName="hierChild4" presStyleCnt="0"/>
      <dgm:spPr/>
    </dgm:pt>
    <dgm:pt modelId="{8F0A571E-0A7C-4938-BDD8-976A09626436}" type="pres">
      <dgm:prSet presAssocID="{BB8E4A31-B7A7-464B-B808-35302648591D}" presName="hierChild5" presStyleCnt="0"/>
      <dgm:spPr/>
    </dgm:pt>
    <dgm:pt modelId="{CFC1168E-7F55-4D9A-B707-79401CBE32CF}" type="pres">
      <dgm:prSet presAssocID="{DC237D64-66F3-456D-A78D-0D4635A47879}" presName="hierChild5" presStyleCnt="0"/>
      <dgm:spPr/>
    </dgm:pt>
    <dgm:pt modelId="{1E8A17B4-D644-4848-A419-D70A572B19F3}" type="pres">
      <dgm:prSet presAssocID="{CAF729F2-5444-4734-9A7F-50FC2C767316}" presName="Name37" presStyleLbl="parChTrans1D2" presStyleIdx="1" presStyleCnt="2"/>
      <dgm:spPr/>
    </dgm:pt>
    <dgm:pt modelId="{343A6155-C441-49D9-9D10-7A8F65831917}" type="pres">
      <dgm:prSet presAssocID="{814F9AB1-F064-4414-B659-C8D77335F413}" presName="hierRoot2" presStyleCnt="0">
        <dgm:presLayoutVars>
          <dgm:hierBranch val="init"/>
        </dgm:presLayoutVars>
      </dgm:prSet>
      <dgm:spPr/>
    </dgm:pt>
    <dgm:pt modelId="{75568CB9-20FA-4056-B9DA-157E1B10278D}" type="pres">
      <dgm:prSet presAssocID="{814F9AB1-F064-4414-B659-C8D77335F413}" presName="rootComposite" presStyleCnt="0"/>
      <dgm:spPr/>
    </dgm:pt>
    <dgm:pt modelId="{D2764140-A96F-48B6-B69E-7676DF3ABFEA}" type="pres">
      <dgm:prSet presAssocID="{814F9AB1-F064-4414-B659-C8D77335F413}" presName="rootText" presStyleLbl="node2" presStyleIdx="1" presStyleCnt="2" custScaleX="96859" custScaleY="31945" custLinFactNeighborY="-5867">
        <dgm:presLayoutVars>
          <dgm:chPref val="3"/>
        </dgm:presLayoutVars>
      </dgm:prSet>
      <dgm:spPr/>
    </dgm:pt>
    <dgm:pt modelId="{DAC4BBDA-F326-4B87-AE07-B9F38547DD90}" type="pres">
      <dgm:prSet presAssocID="{814F9AB1-F064-4414-B659-C8D77335F413}" presName="rootConnector" presStyleLbl="node2" presStyleIdx="1" presStyleCnt="2"/>
      <dgm:spPr/>
    </dgm:pt>
    <dgm:pt modelId="{D0E7597A-624D-4C7A-AAF0-0E54E5D5AB3E}" type="pres">
      <dgm:prSet presAssocID="{814F9AB1-F064-4414-B659-C8D77335F413}" presName="hierChild4" presStyleCnt="0"/>
      <dgm:spPr/>
    </dgm:pt>
    <dgm:pt modelId="{4B3FC383-8424-40BC-BFF2-192A798F6C26}" type="pres">
      <dgm:prSet presAssocID="{2B901456-BC4B-4EEE-8F65-4D302B3CF378}" presName="Name37" presStyleLbl="parChTrans1D3" presStyleIdx="2" presStyleCnt="4"/>
      <dgm:spPr/>
    </dgm:pt>
    <dgm:pt modelId="{318C8B57-FEE9-485D-96FE-921DF90A1EF0}" type="pres">
      <dgm:prSet presAssocID="{81694C46-A614-433A-B287-8357CC74944E}" presName="hierRoot2" presStyleCnt="0">
        <dgm:presLayoutVars>
          <dgm:hierBranch val="init"/>
        </dgm:presLayoutVars>
      </dgm:prSet>
      <dgm:spPr/>
    </dgm:pt>
    <dgm:pt modelId="{250CBFFF-B23F-485C-B0CF-09DEA738A87B}" type="pres">
      <dgm:prSet presAssocID="{81694C46-A614-433A-B287-8357CC74944E}" presName="rootComposite" presStyleCnt="0"/>
      <dgm:spPr/>
    </dgm:pt>
    <dgm:pt modelId="{7C9A6CD7-3BE6-4A17-87BF-DFD1D8F7A2EC}" type="pres">
      <dgm:prSet presAssocID="{81694C46-A614-433A-B287-8357CC74944E}" presName="rootText" presStyleLbl="node3" presStyleIdx="2" presStyleCnt="4" custScaleX="91446" custScaleY="47361" custLinFactNeighborY="-20523">
        <dgm:presLayoutVars>
          <dgm:chPref val="3"/>
        </dgm:presLayoutVars>
      </dgm:prSet>
      <dgm:spPr/>
    </dgm:pt>
    <dgm:pt modelId="{C353949A-1AA3-4EE6-ACFC-2FAE452117E4}" type="pres">
      <dgm:prSet presAssocID="{81694C46-A614-433A-B287-8357CC74944E}" presName="rootConnector" presStyleLbl="node3" presStyleIdx="2" presStyleCnt="4"/>
      <dgm:spPr/>
    </dgm:pt>
    <dgm:pt modelId="{EA1641EA-9E5C-4A59-9551-D209DF768F8C}" type="pres">
      <dgm:prSet presAssocID="{81694C46-A614-433A-B287-8357CC74944E}" presName="hierChild4" presStyleCnt="0"/>
      <dgm:spPr/>
    </dgm:pt>
    <dgm:pt modelId="{17D136B1-3A73-41C0-8314-BA43DA558C32}" type="pres">
      <dgm:prSet presAssocID="{81694C46-A614-433A-B287-8357CC74944E}" presName="hierChild5" presStyleCnt="0"/>
      <dgm:spPr/>
    </dgm:pt>
    <dgm:pt modelId="{729AC88A-6B99-4E2F-A368-CF930201D2D1}" type="pres">
      <dgm:prSet presAssocID="{1325286B-B118-4746-B64A-41E22C27F04F}" presName="Name37" presStyleLbl="parChTrans1D3" presStyleIdx="3" presStyleCnt="4"/>
      <dgm:spPr/>
    </dgm:pt>
    <dgm:pt modelId="{D223E489-1C6F-4214-9023-4E86845B8D22}" type="pres">
      <dgm:prSet presAssocID="{0DB4301C-9814-4500-8924-CEFA0356C25F}" presName="hierRoot2" presStyleCnt="0">
        <dgm:presLayoutVars>
          <dgm:hierBranch val="init"/>
        </dgm:presLayoutVars>
      </dgm:prSet>
      <dgm:spPr/>
    </dgm:pt>
    <dgm:pt modelId="{432A87E0-892A-4DE5-80B6-BBF598863FFF}" type="pres">
      <dgm:prSet presAssocID="{0DB4301C-9814-4500-8924-CEFA0356C25F}" presName="rootComposite" presStyleCnt="0"/>
      <dgm:spPr/>
    </dgm:pt>
    <dgm:pt modelId="{7395BDF8-BE2A-4871-9A39-10902DF48EB6}" type="pres">
      <dgm:prSet presAssocID="{0DB4301C-9814-4500-8924-CEFA0356C25F}" presName="rootText" presStyleLbl="node3" presStyleIdx="3" presStyleCnt="4" custScaleX="105062" custScaleY="182628" custLinFactNeighborY="-2930">
        <dgm:presLayoutVars>
          <dgm:chPref val="3"/>
        </dgm:presLayoutVars>
      </dgm:prSet>
      <dgm:spPr/>
    </dgm:pt>
    <dgm:pt modelId="{DB36791C-8E91-4ADD-A4FB-F8AA03C63DC4}" type="pres">
      <dgm:prSet presAssocID="{0DB4301C-9814-4500-8924-CEFA0356C25F}" presName="rootConnector" presStyleLbl="node3" presStyleIdx="3" presStyleCnt="4"/>
      <dgm:spPr/>
    </dgm:pt>
    <dgm:pt modelId="{7F0377A6-4341-4B39-9FD7-4CBCA1DA121A}" type="pres">
      <dgm:prSet presAssocID="{0DB4301C-9814-4500-8924-CEFA0356C25F}" presName="hierChild4" presStyleCnt="0"/>
      <dgm:spPr/>
    </dgm:pt>
    <dgm:pt modelId="{878A0606-4C7F-4613-8AF8-F3199065CF4A}" type="pres">
      <dgm:prSet presAssocID="{0DB4301C-9814-4500-8924-CEFA0356C25F}" presName="hierChild5" presStyleCnt="0"/>
      <dgm:spPr/>
    </dgm:pt>
    <dgm:pt modelId="{1B1BAD6A-973F-4DAB-81AD-97911AC63CA9}" type="pres">
      <dgm:prSet presAssocID="{814F9AB1-F064-4414-B659-C8D77335F413}" presName="hierChild5" presStyleCnt="0"/>
      <dgm:spPr/>
    </dgm:pt>
    <dgm:pt modelId="{5C9E6939-0680-4FFB-AD39-DF86FC9E0B65}" type="pres">
      <dgm:prSet presAssocID="{5499A515-EFA2-4629-8E7F-0F574D297213}" presName="hierChild3" presStyleCnt="0"/>
      <dgm:spPr/>
    </dgm:pt>
  </dgm:ptLst>
  <dgm:cxnLst>
    <dgm:cxn modelId="{FDC5D80E-A43A-4D75-80B5-2043C2C93063}" srcId="{5499A515-EFA2-4629-8E7F-0F574D297213}" destId="{814F9AB1-F064-4414-B659-C8D77335F413}" srcOrd="1" destOrd="0" parTransId="{CAF729F2-5444-4734-9A7F-50FC2C767316}" sibTransId="{2CAE13A4-118E-4CC5-A0B2-1B7AC3DC0497}"/>
    <dgm:cxn modelId="{B0085A10-DD53-4B2F-989E-3FD5870C7F8A}" type="presOf" srcId="{5499A515-EFA2-4629-8E7F-0F574D297213}" destId="{D3928F66-5223-4627-81F3-0C1AF075AA52}" srcOrd="1" destOrd="0" presId="urn:microsoft.com/office/officeart/2005/8/layout/orgChart1"/>
    <dgm:cxn modelId="{0FCA6F15-5B80-4513-B24B-5AA178B84F32}" type="presOf" srcId="{814F9AB1-F064-4414-B659-C8D77335F413}" destId="{DAC4BBDA-F326-4B87-AE07-B9F38547DD90}" srcOrd="1" destOrd="0" presId="urn:microsoft.com/office/officeart/2005/8/layout/orgChart1"/>
    <dgm:cxn modelId="{732DEC18-7400-4223-BB4B-6944F58811E7}" type="presOf" srcId="{2B901456-BC4B-4EEE-8F65-4D302B3CF378}" destId="{4B3FC383-8424-40BC-BFF2-192A798F6C26}" srcOrd="0" destOrd="0" presId="urn:microsoft.com/office/officeart/2005/8/layout/orgChart1"/>
    <dgm:cxn modelId="{2CBB6C39-BF30-48FE-9F16-ECA179C531ED}" type="presOf" srcId="{5499A515-EFA2-4629-8E7F-0F574D297213}" destId="{AD9FDA41-685A-46AD-B382-1C40B76C584E}" srcOrd="0" destOrd="0" presId="urn:microsoft.com/office/officeart/2005/8/layout/orgChart1"/>
    <dgm:cxn modelId="{65F5D439-B02B-4699-8EBD-F6098EF543EF}" type="presOf" srcId="{ACF283B3-4D84-4710-A30D-E0ED4AC01CD2}" destId="{87B64343-D9A4-41D7-88A5-49F1E04E2FAC}" srcOrd="0" destOrd="0" presId="urn:microsoft.com/office/officeart/2005/8/layout/orgChart1"/>
    <dgm:cxn modelId="{AF47253F-5A52-4FA5-B917-44E6894C2B77}" type="presOf" srcId="{814F9AB1-F064-4414-B659-C8D77335F413}" destId="{D2764140-A96F-48B6-B69E-7676DF3ABFEA}" srcOrd="0" destOrd="0" presId="urn:microsoft.com/office/officeart/2005/8/layout/orgChart1"/>
    <dgm:cxn modelId="{E4C2495F-E25E-4FE5-8DB5-69FD64409411}" type="presOf" srcId="{A01B3477-3564-45CB-A605-552A4C962DC8}" destId="{6C6A09BD-50A0-4BDC-B09A-81FD7F2C3A1D}" srcOrd="0" destOrd="0" presId="urn:microsoft.com/office/officeart/2005/8/layout/orgChart1"/>
    <dgm:cxn modelId="{D6510761-EE25-49B0-824C-D7DBFC368479}" srcId="{814F9AB1-F064-4414-B659-C8D77335F413}" destId="{81694C46-A614-433A-B287-8357CC74944E}" srcOrd="0" destOrd="0" parTransId="{2B901456-BC4B-4EEE-8F65-4D302B3CF378}" sibTransId="{63361CD7-821D-48CA-B1C4-0DA7DB55DD31}"/>
    <dgm:cxn modelId="{3721D443-26D6-415C-A5FA-6019A67801B6}" type="presOf" srcId="{0DB4301C-9814-4500-8924-CEFA0356C25F}" destId="{7395BDF8-BE2A-4871-9A39-10902DF48EB6}" srcOrd="0" destOrd="0" presId="urn:microsoft.com/office/officeart/2005/8/layout/orgChart1"/>
    <dgm:cxn modelId="{9E3C2346-9C54-4CDB-9796-1990F5227080}" type="presOf" srcId="{0ED115C5-457D-417A-B47F-37161A746A83}" destId="{CDD24978-CC26-486D-AE7F-31BC49B06E6B}" srcOrd="0" destOrd="0" presId="urn:microsoft.com/office/officeart/2005/8/layout/orgChart1"/>
    <dgm:cxn modelId="{FF804F6D-8CEF-48D4-8082-6C93E0363133}" type="presOf" srcId="{BB8E4A31-B7A7-464B-B808-35302648591D}" destId="{37C651E9-D3C5-4303-804A-006853D85288}" srcOrd="0" destOrd="0" presId="urn:microsoft.com/office/officeart/2005/8/layout/orgChart1"/>
    <dgm:cxn modelId="{7E549755-B473-4186-9DB3-1D01A4F57F14}" srcId="{ACF283B3-4D84-4710-A30D-E0ED4AC01CD2}" destId="{5499A515-EFA2-4629-8E7F-0F574D297213}" srcOrd="0" destOrd="0" parTransId="{6A117BAA-CFF2-4535-A932-C45B6DE94F8A}" sibTransId="{6363509D-ACDB-4A41-8887-1D3607DA2D1E}"/>
    <dgm:cxn modelId="{BA72D776-95B7-402F-A671-1A02074F999D}" type="presOf" srcId="{DC237D64-66F3-456D-A78D-0D4635A47879}" destId="{ADD7AB37-040F-440F-874A-EE2C8D6337BC}" srcOrd="0" destOrd="0" presId="urn:microsoft.com/office/officeart/2005/8/layout/orgChart1"/>
    <dgm:cxn modelId="{4C28B17B-51F7-4927-8A83-811821625987}" type="presOf" srcId="{642001B4-A973-4FE7-8BEE-0BB745319D76}" destId="{A1672E84-FA95-4268-90AE-34EF26958B17}" srcOrd="1" destOrd="0" presId="urn:microsoft.com/office/officeart/2005/8/layout/orgChart1"/>
    <dgm:cxn modelId="{C989AD8A-AA69-45E9-8F6C-214752487415}" srcId="{DC237D64-66F3-456D-A78D-0D4635A47879}" destId="{642001B4-A973-4FE7-8BEE-0BB745319D76}" srcOrd="0" destOrd="0" parTransId="{ECBC8079-0754-4A0F-858F-5B8BDEF25BA6}" sibTransId="{857D6B38-6FDA-40B9-A31B-564FD4815BAD}"/>
    <dgm:cxn modelId="{C130E68E-5D1C-4AFC-AFEF-8EE96FF7D5BF}" type="presOf" srcId="{CAF729F2-5444-4734-9A7F-50FC2C767316}" destId="{1E8A17B4-D644-4848-A419-D70A572B19F3}" srcOrd="0" destOrd="0" presId="urn:microsoft.com/office/officeart/2005/8/layout/orgChart1"/>
    <dgm:cxn modelId="{D00E6F9E-3B7A-42DC-B5EB-96FBB883F896}" type="presOf" srcId="{BB8E4A31-B7A7-464B-B808-35302648591D}" destId="{8280159B-39C6-490C-88DC-A085AB3228BC}" srcOrd="1" destOrd="0" presId="urn:microsoft.com/office/officeart/2005/8/layout/orgChart1"/>
    <dgm:cxn modelId="{DC95DBB9-39F3-4AF7-99CB-1AC182365C55}" srcId="{814F9AB1-F064-4414-B659-C8D77335F413}" destId="{0DB4301C-9814-4500-8924-CEFA0356C25F}" srcOrd="1" destOrd="0" parTransId="{1325286B-B118-4746-B64A-41E22C27F04F}" sibTransId="{91B47ED8-257B-458E-9243-761AFD6DDFB6}"/>
    <dgm:cxn modelId="{A04D32CC-2571-4D0D-A43B-B6BCD835318C}" type="presOf" srcId="{0DB4301C-9814-4500-8924-CEFA0356C25F}" destId="{DB36791C-8E91-4ADD-A4FB-F8AA03C63DC4}" srcOrd="1" destOrd="0" presId="urn:microsoft.com/office/officeart/2005/8/layout/orgChart1"/>
    <dgm:cxn modelId="{BA2DACCF-2E13-479A-8C81-325BCCCFB273}" type="presOf" srcId="{642001B4-A973-4FE7-8BEE-0BB745319D76}" destId="{B156245F-A536-4EAB-892F-10F6D34CA117}" srcOrd="0" destOrd="0" presId="urn:microsoft.com/office/officeart/2005/8/layout/orgChart1"/>
    <dgm:cxn modelId="{3217C0DD-D0BA-4FEE-84D3-0F969D44D2DF}" type="presOf" srcId="{81694C46-A614-433A-B287-8357CC74944E}" destId="{C353949A-1AA3-4EE6-ACFC-2FAE452117E4}" srcOrd="1" destOrd="0" presId="urn:microsoft.com/office/officeart/2005/8/layout/orgChart1"/>
    <dgm:cxn modelId="{D10454E1-E4AE-4538-9AA2-97CF51E92DA1}" srcId="{DC237D64-66F3-456D-A78D-0D4635A47879}" destId="{BB8E4A31-B7A7-464B-B808-35302648591D}" srcOrd="1" destOrd="0" parTransId="{0ED115C5-457D-417A-B47F-37161A746A83}" sibTransId="{D625447E-F901-42D5-B52B-2C59600E4E4A}"/>
    <dgm:cxn modelId="{4E1488E8-BBB6-462E-B582-15C00632DCDD}" type="presOf" srcId="{ECBC8079-0754-4A0F-858F-5B8BDEF25BA6}" destId="{DFC63907-7066-4519-BAB0-0CAF8C2A289C}" srcOrd="0" destOrd="0" presId="urn:microsoft.com/office/officeart/2005/8/layout/orgChart1"/>
    <dgm:cxn modelId="{CDF33EEB-B936-4458-B914-C4F4F9DEA0B5}" srcId="{5499A515-EFA2-4629-8E7F-0F574D297213}" destId="{DC237D64-66F3-456D-A78D-0D4635A47879}" srcOrd="0" destOrd="0" parTransId="{A01B3477-3564-45CB-A605-552A4C962DC8}" sibTransId="{0EEA87FA-7184-4A44-92AA-7E08D8552056}"/>
    <dgm:cxn modelId="{35B394F1-249E-4F8F-968F-FF0208342D60}" type="presOf" srcId="{DC237D64-66F3-456D-A78D-0D4635A47879}" destId="{02B43875-794F-4D9A-8A51-DBE327BEF364}" srcOrd="1" destOrd="0" presId="urn:microsoft.com/office/officeart/2005/8/layout/orgChart1"/>
    <dgm:cxn modelId="{DF1094FA-315B-495A-99A6-A22DA70423D1}" type="presOf" srcId="{1325286B-B118-4746-B64A-41E22C27F04F}" destId="{729AC88A-6B99-4E2F-A368-CF930201D2D1}" srcOrd="0" destOrd="0" presId="urn:microsoft.com/office/officeart/2005/8/layout/orgChart1"/>
    <dgm:cxn modelId="{0A7FEDFD-BA2B-4351-A13C-F6636C9B5876}" type="presOf" srcId="{81694C46-A614-433A-B287-8357CC74944E}" destId="{7C9A6CD7-3BE6-4A17-87BF-DFD1D8F7A2EC}" srcOrd="0" destOrd="0" presId="urn:microsoft.com/office/officeart/2005/8/layout/orgChart1"/>
    <dgm:cxn modelId="{B5CB3B29-1816-40E7-955C-77BC585E1131}" type="presParOf" srcId="{87B64343-D9A4-41D7-88A5-49F1E04E2FAC}" destId="{8E018123-08E4-4594-9259-8239D830B350}" srcOrd="0" destOrd="0" presId="urn:microsoft.com/office/officeart/2005/8/layout/orgChart1"/>
    <dgm:cxn modelId="{7009C010-88B9-4366-9A16-243EDFF1D40F}" type="presParOf" srcId="{8E018123-08E4-4594-9259-8239D830B350}" destId="{D37C7764-1E09-491E-A863-A9778B93C956}" srcOrd="0" destOrd="0" presId="urn:microsoft.com/office/officeart/2005/8/layout/orgChart1"/>
    <dgm:cxn modelId="{6CA16BA2-8CB2-494B-A294-16E0BB86B623}" type="presParOf" srcId="{D37C7764-1E09-491E-A863-A9778B93C956}" destId="{AD9FDA41-685A-46AD-B382-1C40B76C584E}" srcOrd="0" destOrd="0" presId="urn:microsoft.com/office/officeart/2005/8/layout/orgChart1"/>
    <dgm:cxn modelId="{3EE9BE7E-4898-4A38-BA8C-9BAE9FBC3171}" type="presParOf" srcId="{D37C7764-1E09-491E-A863-A9778B93C956}" destId="{D3928F66-5223-4627-81F3-0C1AF075AA52}" srcOrd="1" destOrd="0" presId="urn:microsoft.com/office/officeart/2005/8/layout/orgChart1"/>
    <dgm:cxn modelId="{04AA8B90-4378-4FB5-AD2A-E46BCBEEC31F}" type="presParOf" srcId="{8E018123-08E4-4594-9259-8239D830B350}" destId="{F718288B-6568-4F9F-96AF-40D59294BB5E}" srcOrd="1" destOrd="0" presId="urn:microsoft.com/office/officeart/2005/8/layout/orgChart1"/>
    <dgm:cxn modelId="{6A786599-62F8-46E1-8771-30E0A525E6B6}" type="presParOf" srcId="{F718288B-6568-4F9F-96AF-40D59294BB5E}" destId="{6C6A09BD-50A0-4BDC-B09A-81FD7F2C3A1D}" srcOrd="0" destOrd="0" presId="urn:microsoft.com/office/officeart/2005/8/layout/orgChart1"/>
    <dgm:cxn modelId="{96DD9A00-54FB-4B21-AB26-630D1FEB428C}" type="presParOf" srcId="{F718288B-6568-4F9F-96AF-40D59294BB5E}" destId="{7B85ED9F-82D1-49BA-85AE-72F20181F09E}" srcOrd="1" destOrd="0" presId="urn:microsoft.com/office/officeart/2005/8/layout/orgChart1"/>
    <dgm:cxn modelId="{5E7960B1-2E47-451E-BBC5-F3AD6D3DE518}" type="presParOf" srcId="{7B85ED9F-82D1-49BA-85AE-72F20181F09E}" destId="{5FBE4D11-EF55-4DDD-AEB8-6315DC0E5997}" srcOrd="0" destOrd="0" presId="urn:microsoft.com/office/officeart/2005/8/layout/orgChart1"/>
    <dgm:cxn modelId="{A02759F2-8AD6-42A0-B08D-5746E2C30122}" type="presParOf" srcId="{5FBE4D11-EF55-4DDD-AEB8-6315DC0E5997}" destId="{ADD7AB37-040F-440F-874A-EE2C8D6337BC}" srcOrd="0" destOrd="0" presId="urn:microsoft.com/office/officeart/2005/8/layout/orgChart1"/>
    <dgm:cxn modelId="{29026E71-8A25-4C8B-9C83-E7A340C77743}" type="presParOf" srcId="{5FBE4D11-EF55-4DDD-AEB8-6315DC0E5997}" destId="{02B43875-794F-4D9A-8A51-DBE327BEF364}" srcOrd="1" destOrd="0" presId="urn:microsoft.com/office/officeart/2005/8/layout/orgChart1"/>
    <dgm:cxn modelId="{47B529FD-07C1-4BFA-ADDD-F330C1C035DA}" type="presParOf" srcId="{7B85ED9F-82D1-49BA-85AE-72F20181F09E}" destId="{6036CB7A-C24D-4E71-B66A-94F917A7623A}" srcOrd="1" destOrd="0" presId="urn:microsoft.com/office/officeart/2005/8/layout/orgChart1"/>
    <dgm:cxn modelId="{B0EA3627-9725-4A44-ABAE-48175A4276D1}" type="presParOf" srcId="{6036CB7A-C24D-4E71-B66A-94F917A7623A}" destId="{DFC63907-7066-4519-BAB0-0CAF8C2A289C}" srcOrd="0" destOrd="0" presId="urn:microsoft.com/office/officeart/2005/8/layout/orgChart1"/>
    <dgm:cxn modelId="{0A1DD7C2-8D13-469D-9F30-0F14B66C916C}" type="presParOf" srcId="{6036CB7A-C24D-4E71-B66A-94F917A7623A}" destId="{97FE536D-EA2D-4E70-9F1B-8D00BC7E2CF3}" srcOrd="1" destOrd="0" presId="urn:microsoft.com/office/officeart/2005/8/layout/orgChart1"/>
    <dgm:cxn modelId="{7F52BB09-ED7A-49EF-AFD7-07AE252973E4}" type="presParOf" srcId="{97FE536D-EA2D-4E70-9F1B-8D00BC7E2CF3}" destId="{EF40A5FA-5650-4DFC-B9FA-4216722CD3F2}" srcOrd="0" destOrd="0" presId="urn:microsoft.com/office/officeart/2005/8/layout/orgChart1"/>
    <dgm:cxn modelId="{D5A708C9-E95F-41FF-9965-AA39E06919CF}" type="presParOf" srcId="{EF40A5FA-5650-4DFC-B9FA-4216722CD3F2}" destId="{B156245F-A536-4EAB-892F-10F6D34CA117}" srcOrd="0" destOrd="0" presId="urn:microsoft.com/office/officeart/2005/8/layout/orgChart1"/>
    <dgm:cxn modelId="{BC5B59C4-DCF6-4EB2-84C0-2619051C4363}" type="presParOf" srcId="{EF40A5FA-5650-4DFC-B9FA-4216722CD3F2}" destId="{A1672E84-FA95-4268-90AE-34EF26958B17}" srcOrd="1" destOrd="0" presId="urn:microsoft.com/office/officeart/2005/8/layout/orgChart1"/>
    <dgm:cxn modelId="{6C93C3E6-2F5A-4ED0-A611-41F71BFCE02D}" type="presParOf" srcId="{97FE536D-EA2D-4E70-9F1B-8D00BC7E2CF3}" destId="{FC38C610-D417-47C7-9658-B67F84B01DC2}" srcOrd="1" destOrd="0" presId="urn:microsoft.com/office/officeart/2005/8/layout/orgChart1"/>
    <dgm:cxn modelId="{EADAAB39-A854-41CC-9865-18A1D27E32D7}" type="presParOf" srcId="{97FE536D-EA2D-4E70-9F1B-8D00BC7E2CF3}" destId="{733DB3C4-28E3-4AE2-ABD2-84C36A0BD475}" srcOrd="2" destOrd="0" presId="urn:microsoft.com/office/officeart/2005/8/layout/orgChart1"/>
    <dgm:cxn modelId="{EEF86D8C-C5FC-47C0-BD3B-63DC5C4BC3EA}" type="presParOf" srcId="{6036CB7A-C24D-4E71-B66A-94F917A7623A}" destId="{CDD24978-CC26-486D-AE7F-31BC49B06E6B}" srcOrd="2" destOrd="0" presId="urn:microsoft.com/office/officeart/2005/8/layout/orgChart1"/>
    <dgm:cxn modelId="{1D2C1E65-6958-44C4-A9A1-0C1312A0EE54}" type="presParOf" srcId="{6036CB7A-C24D-4E71-B66A-94F917A7623A}" destId="{86827DBF-E151-4762-A932-A201B0D3FCF9}" srcOrd="3" destOrd="0" presId="urn:microsoft.com/office/officeart/2005/8/layout/orgChart1"/>
    <dgm:cxn modelId="{01768FE5-9642-497D-AABC-7C465C1CD836}" type="presParOf" srcId="{86827DBF-E151-4762-A932-A201B0D3FCF9}" destId="{7ED79EE7-25E9-4C03-B3A0-1F4FFC550AF1}" srcOrd="0" destOrd="0" presId="urn:microsoft.com/office/officeart/2005/8/layout/orgChart1"/>
    <dgm:cxn modelId="{54DCDB6F-13D1-49E9-9F1B-CC6466E75F3E}" type="presParOf" srcId="{7ED79EE7-25E9-4C03-B3A0-1F4FFC550AF1}" destId="{37C651E9-D3C5-4303-804A-006853D85288}" srcOrd="0" destOrd="0" presId="urn:microsoft.com/office/officeart/2005/8/layout/orgChart1"/>
    <dgm:cxn modelId="{87167AC3-6E7D-46CB-9012-C39D17B83613}" type="presParOf" srcId="{7ED79EE7-25E9-4C03-B3A0-1F4FFC550AF1}" destId="{8280159B-39C6-490C-88DC-A085AB3228BC}" srcOrd="1" destOrd="0" presId="urn:microsoft.com/office/officeart/2005/8/layout/orgChart1"/>
    <dgm:cxn modelId="{7D2D50B0-2C59-484A-A29A-F35D5E4DC062}" type="presParOf" srcId="{86827DBF-E151-4762-A932-A201B0D3FCF9}" destId="{8B934A83-CA0D-4DDE-A76F-243BE93CFFC0}" srcOrd="1" destOrd="0" presId="urn:microsoft.com/office/officeart/2005/8/layout/orgChart1"/>
    <dgm:cxn modelId="{C6636A13-6BAA-4B0B-A10F-DF7C1D25FED9}" type="presParOf" srcId="{86827DBF-E151-4762-A932-A201B0D3FCF9}" destId="{8F0A571E-0A7C-4938-BDD8-976A09626436}" srcOrd="2" destOrd="0" presId="urn:microsoft.com/office/officeart/2005/8/layout/orgChart1"/>
    <dgm:cxn modelId="{398C44F4-CE06-4D82-B9F7-6E4AA803EC8C}" type="presParOf" srcId="{7B85ED9F-82D1-49BA-85AE-72F20181F09E}" destId="{CFC1168E-7F55-4D9A-B707-79401CBE32CF}" srcOrd="2" destOrd="0" presId="urn:microsoft.com/office/officeart/2005/8/layout/orgChart1"/>
    <dgm:cxn modelId="{BCBE5B0C-D458-4B09-9C17-64960453289F}" type="presParOf" srcId="{F718288B-6568-4F9F-96AF-40D59294BB5E}" destId="{1E8A17B4-D644-4848-A419-D70A572B19F3}" srcOrd="2" destOrd="0" presId="urn:microsoft.com/office/officeart/2005/8/layout/orgChart1"/>
    <dgm:cxn modelId="{2DB0A8A9-8365-411A-A0B1-5899C91E7A8F}" type="presParOf" srcId="{F718288B-6568-4F9F-96AF-40D59294BB5E}" destId="{343A6155-C441-49D9-9D10-7A8F65831917}" srcOrd="3" destOrd="0" presId="urn:microsoft.com/office/officeart/2005/8/layout/orgChart1"/>
    <dgm:cxn modelId="{C6AEADCF-6061-406E-9940-9BAA9AB7399E}" type="presParOf" srcId="{343A6155-C441-49D9-9D10-7A8F65831917}" destId="{75568CB9-20FA-4056-B9DA-157E1B10278D}" srcOrd="0" destOrd="0" presId="urn:microsoft.com/office/officeart/2005/8/layout/orgChart1"/>
    <dgm:cxn modelId="{1A23D0AF-6DDD-49C3-A808-68EFAD12ACC1}" type="presParOf" srcId="{75568CB9-20FA-4056-B9DA-157E1B10278D}" destId="{D2764140-A96F-48B6-B69E-7676DF3ABFEA}" srcOrd="0" destOrd="0" presId="urn:microsoft.com/office/officeart/2005/8/layout/orgChart1"/>
    <dgm:cxn modelId="{9FB3D8BB-F858-4645-B340-1EE171D54B71}" type="presParOf" srcId="{75568CB9-20FA-4056-B9DA-157E1B10278D}" destId="{DAC4BBDA-F326-4B87-AE07-B9F38547DD90}" srcOrd="1" destOrd="0" presId="urn:microsoft.com/office/officeart/2005/8/layout/orgChart1"/>
    <dgm:cxn modelId="{0D1E1BA3-4D22-438B-AADF-1420FBA892DB}" type="presParOf" srcId="{343A6155-C441-49D9-9D10-7A8F65831917}" destId="{D0E7597A-624D-4C7A-AAF0-0E54E5D5AB3E}" srcOrd="1" destOrd="0" presId="urn:microsoft.com/office/officeart/2005/8/layout/orgChart1"/>
    <dgm:cxn modelId="{82E315C8-A19E-4B59-9C10-8920D5771A80}" type="presParOf" srcId="{D0E7597A-624D-4C7A-AAF0-0E54E5D5AB3E}" destId="{4B3FC383-8424-40BC-BFF2-192A798F6C26}" srcOrd="0" destOrd="0" presId="urn:microsoft.com/office/officeart/2005/8/layout/orgChart1"/>
    <dgm:cxn modelId="{C594479E-78CF-46E5-924A-A9B88B930A7E}" type="presParOf" srcId="{D0E7597A-624D-4C7A-AAF0-0E54E5D5AB3E}" destId="{318C8B57-FEE9-485D-96FE-921DF90A1EF0}" srcOrd="1" destOrd="0" presId="urn:microsoft.com/office/officeart/2005/8/layout/orgChart1"/>
    <dgm:cxn modelId="{853EC5A5-0274-49EB-92D3-348459E00647}" type="presParOf" srcId="{318C8B57-FEE9-485D-96FE-921DF90A1EF0}" destId="{250CBFFF-B23F-485C-B0CF-09DEA738A87B}" srcOrd="0" destOrd="0" presId="urn:microsoft.com/office/officeart/2005/8/layout/orgChart1"/>
    <dgm:cxn modelId="{B7F5A5A0-009D-4B29-BB20-BA469EBCBF27}" type="presParOf" srcId="{250CBFFF-B23F-485C-B0CF-09DEA738A87B}" destId="{7C9A6CD7-3BE6-4A17-87BF-DFD1D8F7A2EC}" srcOrd="0" destOrd="0" presId="urn:microsoft.com/office/officeart/2005/8/layout/orgChart1"/>
    <dgm:cxn modelId="{C375EE7D-830E-4B28-9160-F010491AF3DE}" type="presParOf" srcId="{250CBFFF-B23F-485C-B0CF-09DEA738A87B}" destId="{C353949A-1AA3-4EE6-ACFC-2FAE452117E4}" srcOrd="1" destOrd="0" presId="urn:microsoft.com/office/officeart/2005/8/layout/orgChart1"/>
    <dgm:cxn modelId="{14267051-AB3D-42AC-AF6F-0102AE31C280}" type="presParOf" srcId="{318C8B57-FEE9-485D-96FE-921DF90A1EF0}" destId="{EA1641EA-9E5C-4A59-9551-D209DF768F8C}" srcOrd="1" destOrd="0" presId="urn:microsoft.com/office/officeart/2005/8/layout/orgChart1"/>
    <dgm:cxn modelId="{DCE68B4B-D388-49BB-819D-EB842E103FA6}" type="presParOf" srcId="{318C8B57-FEE9-485D-96FE-921DF90A1EF0}" destId="{17D136B1-3A73-41C0-8314-BA43DA558C32}" srcOrd="2" destOrd="0" presId="urn:microsoft.com/office/officeart/2005/8/layout/orgChart1"/>
    <dgm:cxn modelId="{F0936ED3-D746-43BD-A64E-72747727AA82}" type="presParOf" srcId="{D0E7597A-624D-4C7A-AAF0-0E54E5D5AB3E}" destId="{729AC88A-6B99-4E2F-A368-CF930201D2D1}" srcOrd="2" destOrd="0" presId="urn:microsoft.com/office/officeart/2005/8/layout/orgChart1"/>
    <dgm:cxn modelId="{64143F39-38BE-4C79-A396-697B4C934F20}" type="presParOf" srcId="{D0E7597A-624D-4C7A-AAF0-0E54E5D5AB3E}" destId="{D223E489-1C6F-4214-9023-4E86845B8D22}" srcOrd="3" destOrd="0" presId="urn:microsoft.com/office/officeart/2005/8/layout/orgChart1"/>
    <dgm:cxn modelId="{0F048393-A5A9-44FD-85E7-D252541826EF}" type="presParOf" srcId="{D223E489-1C6F-4214-9023-4E86845B8D22}" destId="{432A87E0-892A-4DE5-80B6-BBF598863FFF}" srcOrd="0" destOrd="0" presId="urn:microsoft.com/office/officeart/2005/8/layout/orgChart1"/>
    <dgm:cxn modelId="{76EE5DE2-7C3A-4251-BED6-942910DD6352}" type="presParOf" srcId="{432A87E0-892A-4DE5-80B6-BBF598863FFF}" destId="{7395BDF8-BE2A-4871-9A39-10902DF48EB6}" srcOrd="0" destOrd="0" presId="urn:microsoft.com/office/officeart/2005/8/layout/orgChart1"/>
    <dgm:cxn modelId="{B3993198-47EF-4A7B-AB82-5EBBA5CD9F04}" type="presParOf" srcId="{432A87E0-892A-4DE5-80B6-BBF598863FFF}" destId="{DB36791C-8E91-4ADD-A4FB-F8AA03C63DC4}" srcOrd="1" destOrd="0" presId="urn:microsoft.com/office/officeart/2005/8/layout/orgChart1"/>
    <dgm:cxn modelId="{7C552FBF-0133-47C2-B52B-AC96A252E75E}" type="presParOf" srcId="{D223E489-1C6F-4214-9023-4E86845B8D22}" destId="{7F0377A6-4341-4B39-9FD7-4CBCA1DA121A}" srcOrd="1" destOrd="0" presId="urn:microsoft.com/office/officeart/2005/8/layout/orgChart1"/>
    <dgm:cxn modelId="{12474154-41B3-4F6D-9D5F-6853453FE232}" type="presParOf" srcId="{D223E489-1C6F-4214-9023-4E86845B8D22}" destId="{878A0606-4C7F-4613-8AF8-F3199065CF4A}" srcOrd="2" destOrd="0" presId="urn:microsoft.com/office/officeart/2005/8/layout/orgChart1"/>
    <dgm:cxn modelId="{3DF86FA2-D8DF-4EDE-9119-65E11F25D576}" type="presParOf" srcId="{343A6155-C441-49D9-9D10-7A8F65831917}" destId="{1B1BAD6A-973F-4DAB-81AD-97911AC63CA9}" srcOrd="2" destOrd="0" presId="urn:microsoft.com/office/officeart/2005/8/layout/orgChart1"/>
    <dgm:cxn modelId="{7FDBDA5F-C82E-4938-BEA8-0FC82A2EC907}" type="presParOf" srcId="{8E018123-08E4-4594-9259-8239D830B350}" destId="{5C9E6939-0680-4FFB-AD39-DF86FC9E0B6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DC38F4-618A-404D-A073-BFAC031C8702}" type="doc">
      <dgm:prSet loTypeId="urn:microsoft.com/office/officeart/2005/8/layout/process2" loCatId="process" qsTypeId="urn:microsoft.com/office/officeart/2005/8/quickstyle/3d3" qsCatId="3D" csTypeId="urn:microsoft.com/office/officeart/2005/8/colors/colorful1#6" csCatId="colorful" phldr="1"/>
      <dgm:spPr/>
    </dgm:pt>
    <dgm:pt modelId="{ADEDE8D7-872E-4D69-A5CD-9CAE41C57E24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Incision in lateral 3</a:t>
          </a:r>
          <a:r>
            <a:rPr lang="en-US" sz="2000" baseline="30000" dirty="0">
              <a:solidFill>
                <a:schemeClr val="bg1"/>
              </a:solidFill>
            </a:rPr>
            <a:t>rd</a:t>
          </a:r>
          <a:r>
            <a:rPr lang="en-US" sz="2000" dirty="0">
              <a:solidFill>
                <a:schemeClr val="bg1"/>
              </a:solidFill>
            </a:rPr>
            <a:t>/nasal process of frontal bone</a:t>
          </a:r>
          <a:endParaRPr lang="en-IN" sz="2000" dirty="0">
            <a:solidFill>
              <a:schemeClr val="bg1"/>
            </a:solidFill>
          </a:endParaRPr>
        </a:p>
      </dgm:t>
    </dgm:pt>
    <dgm:pt modelId="{69F63FFF-B2E8-43F9-B16D-1DE776B60057}" type="parTrans" cxnId="{93328394-8CF0-4816-BD02-65B6424390CA}">
      <dgm:prSet/>
      <dgm:spPr/>
      <dgm:t>
        <a:bodyPr/>
        <a:lstStyle/>
        <a:p>
          <a:endParaRPr lang="en-IN" sz="2400">
            <a:solidFill>
              <a:schemeClr val="bg1"/>
            </a:solidFill>
          </a:endParaRPr>
        </a:p>
      </dgm:t>
    </dgm:pt>
    <dgm:pt modelId="{264C1324-8A44-4504-B998-05E039D6F840}" type="sibTrans" cxnId="{93328394-8CF0-4816-BD02-65B6424390CA}">
      <dgm:prSet custT="1"/>
      <dgm:spPr/>
      <dgm:t>
        <a:bodyPr/>
        <a:lstStyle/>
        <a:p>
          <a:endParaRPr lang="en-IN" sz="1600">
            <a:solidFill>
              <a:schemeClr val="bg1"/>
            </a:solidFill>
          </a:endParaRPr>
        </a:p>
      </dgm:t>
    </dgm:pt>
    <dgm:pt modelId="{3BDB334E-48FE-4636-97D8-F6CD93CB756D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Exposure of </a:t>
          </a:r>
          <a:r>
            <a:rPr lang="en-US" sz="2000" dirty="0" err="1">
              <a:solidFill>
                <a:schemeClr val="bg1"/>
              </a:solidFill>
            </a:rPr>
            <a:t>zygomatic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proces</a:t>
          </a:r>
          <a:r>
            <a:rPr lang="en-US" sz="2000" dirty="0">
              <a:solidFill>
                <a:schemeClr val="bg1"/>
              </a:solidFill>
            </a:rPr>
            <a:t>/outer cortex of frontal bone</a:t>
          </a:r>
          <a:endParaRPr lang="en-IN" sz="2000" dirty="0">
            <a:solidFill>
              <a:schemeClr val="bg1"/>
            </a:solidFill>
          </a:endParaRPr>
        </a:p>
      </dgm:t>
    </dgm:pt>
    <dgm:pt modelId="{8FAD7190-FF48-4F9B-8EB6-61D79552DC82}" type="parTrans" cxnId="{64FDC4F4-CD3A-44FF-BD0B-D0817FC4A330}">
      <dgm:prSet/>
      <dgm:spPr/>
      <dgm:t>
        <a:bodyPr/>
        <a:lstStyle/>
        <a:p>
          <a:endParaRPr lang="en-IN" sz="2400">
            <a:solidFill>
              <a:schemeClr val="bg1"/>
            </a:solidFill>
          </a:endParaRPr>
        </a:p>
      </dgm:t>
    </dgm:pt>
    <dgm:pt modelId="{52A85B0A-7869-4BE6-9838-E95B734E0F0F}" type="sibTrans" cxnId="{64FDC4F4-CD3A-44FF-BD0B-D0817FC4A330}">
      <dgm:prSet custT="1"/>
      <dgm:spPr/>
      <dgm:t>
        <a:bodyPr/>
        <a:lstStyle/>
        <a:p>
          <a:endParaRPr lang="en-IN" sz="1600">
            <a:solidFill>
              <a:schemeClr val="bg1"/>
            </a:solidFill>
          </a:endParaRPr>
        </a:p>
      </dgm:t>
    </dgm:pt>
    <dgm:pt modelId="{BB4190AE-7824-40E3-BB85-04A19E8A7ABD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Drilling of bur hole and placement of screw</a:t>
          </a:r>
          <a:endParaRPr lang="en-IN" sz="2000" dirty="0">
            <a:solidFill>
              <a:schemeClr val="bg1"/>
            </a:solidFill>
          </a:endParaRPr>
        </a:p>
      </dgm:t>
    </dgm:pt>
    <dgm:pt modelId="{4A7B3383-5F58-4D69-896C-A91EC56BB873}" type="parTrans" cxnId="{247B776E-15A8-4675-AAB8-B21B78BE48D3}">
      <dgm:prSet/>
      <dgm:spPr/>
      <dgm:t>
        <a:bodyPr/>
        <a:lstStyle/>
        <a:p>
          <a:endParaRPr lang="en-IN" sz="2400">
            <a:solidFill>
              <a:schemeClr val="bg1"/>
            </a:solidFill>
          </a:endParaRPr>
        </a:p>
      </dgm:t>
    </dgm:pt>
    <dgm:pt modelId="{680DE375-D0B0-4D28-B75A-84A3BFAA9977}" type="sibTrans" cxnId="{247B776E-15A8-4675-AAB8-B21B78BE48D3}">
      <dgm:prSet custT="1"/>
      <dgm:spPr/>
      <dgm:t>
        <a:bodyPr/>
        <a:lstStyle/>
        <a:p>
          <a:endParaRPr lang="en-IN" sz="1600">
            <a:solidFill>
              <a:schemeClr val="bg1"/>
            </a:solidFill>
          </a:endParaRPr>
        </a:p>
      </dgm:t>
    </dgm:pt>
    <dgm:pt modelId="{6F6B91EA-6395-4830-8C07-6B0BE49F6F0B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Passage of SS wire attached to awl; through incision into maxillary vestibule </a:t>
          </a:r>
          <a:endParaRPr lang="en-IN" sz="2000" dirty="0">
            <a:solidFill>
              <a:schemeClr val="bg1"/>
            </a:solidFill>
          </a:endParaRPr>
        </a:p>
      </dgm:t>
    </dgm:pt>
    <dgm:pt modelId="{3B304534-C659-4F5D-9FBA-0335DDF8B79D}" type="parTrans" cxnId="{4501873F-7F3C-4825-A485-85593A7E4514}">
      <dgm:prSet/>
      <dgm:spPr/>
      <dgm:t>
        <a:bodyPr/>
        <a:lstStyle/>
        <a:p>
          <a:endParaRPr lang="en-IN" sz="2400">
            <a:solidFill>
              <a:schemeClr val="bg1"/>
            </a:solidFill>
          </a:endParaRPr>
        </a:p>
      </dgm:t>
    </dgm:pt>
    <dgm:pt modelId="{E27B570C-CACA-4DED-B0ED-01B92B648BD3}" type="sibTrans" cxnId="{4501873F-7F3C-4825-A485-85593A7E4514}">
      <dgm:prSet custT="1"/>
      <dgm:spPr/>
      <dgm:t>
        <a:bodyPr/>
        <a:lstStyle/>
        <a:p>
          <a:endParaRPr lang="en-IN" sz="1600">
            <a:solidFill>
              <a:schemeClr val="bg1"/>
            </a:solidFill>
          </a:endParaRPr>
        </a:p>
      </dgm:t>
    </dgm:pt>
    <dgm:pt modelId="{B88D5914-EE40-4C65-8851-8483B6275175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Release of wire and attachment to the arch bar</a:t>
          </a:r>
          <a:endParaRPr lang="en-IN" sz="2000" dirty="0">
            <a:solidFill>
              <a:schemeClr val="bg1"/>
            </a:solidFill>
          </a:endParaRPr>
        </a:p>
      </dgm:t>
    </dgm:pt>
    <dgm:pt modelId="{15C32905-EF0D-462A-8A29-4003D2C5266C}" type="parTrans" cxnId="{EE1C6C03-FCA0-45F5-881C-63A275650903}">
      <dgm:prSet/>
      <dgm:spPr/>
      <dgm:t>
        <a:bodyPr/>
        <a:lstStyle/>
        <a:p>
          <a:endParaRPr lang="en-IN" sz="2400">
            <a:solidFill>
              <a:schemeClr val="bg1"/>
            </a:solidFill>
          </a:endParaRPr>
        </a:p>
      </dgm:t>
    </dgm:pt>
    <dgm:pt modelId="{C840EEF2-3482-4530-8D9A-54E5604F02BC}" type="sibTrans" cxnId="{EE1C6C03-FCA0-45F5-881C-63A275650903}">
      <dgm:prSet/>
      <dgm:spPr/>
      <dgm:t>
        <a:bodyPr/>
        <a:lstStyle/>
        <a:p>
          <a:endParaRPr lang="en-IN" sz="2400">
            <a:solidFill>
              <a:schemeClr val="bg1"/>
            </a:solidFill>
          </a:endParaRPr>
        </a:p>
      </dgm:t>
    </dgm:pt>
    <dgm:pt modelId="{7CFBD2F1-741B-4310-B098-E0038A4ECEA5}" type="pres">
      <dgm:prSet presAssocID="{3CDC38F4-618A-404D-A073-BFAC031C8702}" presName="linearFlow" presStyleCnt="0">
        <dgm:presLayoutVars>
          <dgm:resizeHandles val="exact"/>
        </dgm:presLayoutVars>
      </dgm:prSet>
      <dgm:spPr/>
    </dgm:pt>
    <dgm:pt modelId="{2CA399E2-75C0-43A0-9C87-59B8DBE113F7}" type="pres">
      <dgm:prSet presAssocID="{ADEDE8D7-872E-4D69-A5CD-9CAE41C57E24}" presName="node" presStyleLbl="node1" presStyleIdx="0" presStyleCnt="5" custScaleX="288349">
        <dgm:presLayoutVars>
          <dgm:bulletEnabled val="1"/>
        </dgm:presLayoutVars>
      </dgm:prSet>
      <dgm:spPr/>
    </dgm:pt>
    <dgm:pt modelId="{2EFC82A2-15FA-44B5-8320-DA6378052776}" type="pres">
      <dgm:prSet presAssocID="{264C1324-8A44-4504-B998-05E039D6F840}" presName="sibTrans" presStyleLbl="sibTrans2D1" presStyleIdx="0" presStyleCnt="4"/>
      <dgm:spPr/>
    </dgm:pt>
    <dgm:pt modelId="{7EB3CFEB-783E-4D91-966B-A5AD294F70A3}" type="pres">
      <dgm:prSet presAssocID="{264C1324-8A44-4504-B998-05E039D6F840}" presName="connectorText" presStyleLbl="sibTrans2D1" presStyleIdx="0" presStyleCnt="4"/>
      <dgm:spPr/>
    </dgm:pt>
    <dgm:pt modelId="{02ACBE4F-BF4C-4618-A4CD-1F9B72288C74}" type="pres">
      <dgm:prSet presAssocID="{3BDB334E-48FE-4636-97D8-F6CD93CB756D}" presName="node" presStyleLbl="node1" presStyleIdx="1" presStyleCnt="5" custScaleX="288349">
        <dgm:presLayoutVars>
          <dgm:bulletEnabled val="1"/>
        </dgm:presLayoutVars>
      </dgm:prSet>
      <dgm:spPr/>
    </dgm:pt>
    <dgm:pt modelId="{2C6EA209-9C4F-4912-8260-4A83231DA6AF}" type="pres">
      <dgm:prSet presAssocID="{52A85B0A-7869-4BE6-9838-E95B734E0F0F}" presName="sibTrans" presStyleLbl="sibTrans2D1" presStyleIdx="1" presStyleCnt="4"/>
      <dgm:spPr/>
    </dgm:pt>
    <dgm:pt modelId="{8BEE7DC2-4E15-4AEC-ADD6-B67E108F0299}" type="pres">
      <dgm:prSet presAssocID="{52A85B0A-7869-4BE6-9838-E95B734E0F0F}" presName="connectorText" presStyleLbl="sibTrans2D1" presStyleIdx="1" presStyleCnt="4"/>
      <dgm:spPr/>
    </dgm:pt>
    <dgm:pt modelId="{1CB39E0E-7EA3-406C-8713-564BAE4D99AE}" type="pres">
      <dgm:prSet presAssocID="{BB4190AE-7824-40E3-BB85-04A19E8A7ABD}" presName="node" presStyleLbl="node1" presStyleIdx="2" presStyleCnt="5" custScaleX="288349">
        <dgm:presLayoutVars>
          <dgm:bulletEnabled val="1"/>
        </dgm:presLayoutVars>
      </dgm:prSet>
      <dgm:spPr/>
    </dgm:pt>
    <dgm:pt modelId="{053B6C77-6A85-4B0D-9493-9AA528C634DA}" type="pres">
      <dgm:prSet presAssocID="{680DE375-D0B0-4D28-B75A-84A3BFAA9977}" presName="sibTrans" presStyleLbl="sibTrans2D1" presStyleIdx="2" presStyleCnt="4"/>
      <dgm:spPr/>
    </dgm:pt>
    <dgm:pt modelId="{9DCC5EDC-CF57-448F-9B08-41DCFEBED848}" type="pres">
      <dgm:prSet presAssocID="{680DE375-D0B0-4D28-B75A-84A3BFAA9977}" presName="connectorText" presStyleLbl="sibTrans2D1" presStyleIdx="2" presStyleCnt="4"/>
      <dgm:spPr/>
    </dgm:pt>
    <dgm:pt modelId="{F75E8CE2-B774-4DB0-B126-BC450502D7D6}" type="pres">
      <dgm:prSet presAssocID="{6F6B91EA-6395-4830-8C07-6B0BE49F6F0B}" presName="node" presStyleLbl="node1" presStyleIdx="3" presStyleCnt="5" custScaleX="288349">
        <dgm:presLayoutVars>
          <dgm:bulletEnabled val="1"/>
        </dgm:presLayoutVars>
      </dgm:prSet>
      <dgm:spPr/>
    </dgm:pt>
    <dgm:pt modelId="{1F3BD7C1-7D6D-42DA-851F-CFEF7E5F72C0}" type="pres">
      <dgm:prSet presAssocID="{E27B570C-CACA-4DED-B0ED-01B92B648BD3}" presName="sibTrans" presStyleLbl="sibTrans2D1" presStyleIdx="3" presStyleCnt="4"/>
      <dgm:spPr/>
    </dgm:pt>
    <dgm:pt modelId="{E5EBC7A8-6719-473A-96B2-9E39F0172FB2}" type="pres">
      <dgm:prSet presAssocID="{E27B570C-CACA-4DED-B0ED-01B92B648BD3}" presName="connectorText" presStyleLbl="sibTrans2D1" presStyleIdx="3" presStyleCnt="4"/>
      <dgm:spPr/>
    </dgm:pt>
    <dgm:pt modelId="{21C68016-6EE8-4B5D-9EF1-A96E0950AA5E}" type="pres">
      <dgm:prSet presAssocID="{B88D5914-EE40-4C65-8851-8483B6275175}" presName="node" presStyleLbl="node1" presStyleIdx="4" presStyleCnt="5" custScaleX="288349">
        <dgm:presLayoutVars>
          <dgm:bulletEnabled val="1"/>
        </dgm:presLayoutVars>
      </dgm:prSet>
      <dgm:spPr/>
    </dgm:pt>
  </dgm:ptLst>
  <dgm:cxnLst>
    <dgm:cxn modelId="{EE1C6C03-FCA0-45F5-881C-63A275650903}" srcId="{3CDC38F4-618A-404D-A073-BFAC031C8702}" destId="{B88D5914-EE40-4C65-8851-8483B6275175}" srcOrd="4" destOrd="0" parTransId="{15C32905-EF0D-462A-8A29-4003D2C5266C}" sibTransId="{C840EEF2-3482-4530-8D9A-54E5604F02BC}"/>
    <dgm:cxn modelId="{7A944725-8985-4A08-B17E-0AAA6533D548}" type="presOf" srcId="{ADEDE8D7-872E-4D69-A5CD-9CAE41C57E24}" destId="{2CA399E2-75C0-43A0-9C87-59B8DBE113F7}" srcOrd="0" destOrd="0" presId="urn:microsoft.com/office/officeart/2005/8/layout/process2"/>
    <dgm:cxn modelId="{ADB7A834-A4CA-47EF-90C7-96AD979B5285}" type="presOf" srcId="{B88D5914-EE40-4C65-8851-8483B6275175}" destId="{21C68016-6EE8-4B5D-9EF1-A96E0950AA5E}" srcOrd="0" destOrd="0" presId="urn:microsoft.com/office/officeart/2005/8/layout/process2"/>
    <dgm:cxn modelId="{DE78BD3B-ED78-44DB-AB56-B2569213DCC2}" type="presOf" srcId="{3BDB334E-48FE-4636-97D8-F6CD93CB756D}" destId="{02ACBE4F-BF4C-4618-A4CD-1F9B72288C74}" srcOrd="0" destOrd="0" presId="urn:microsoft.com/office/officeart/2005/8/layout/process2"/>
    <dgm:cxn modelId="{4501873F-7F3C-4825-A485-85593A7E4514}" srcId="{3CDC38F4-618A-404D-A073-BFAC031C8702}" destId="{6F6B91EA-6395-4830-8C07-6B0BE49F6F0B}" srcOrd="3" destOrd="0" parTransId="{3B304534-C659-4F5D-9FBA-0335DDF8B79D}" sibTransId="{E27B570C-CACA-4DED-B0ED-01B92B648BD3}"/>
    <dgm:cxn modelId="{E070F35E-9388-4480-BFEF-35CC18E7FB8F}" type="presOf" srcId="{52A85B0A-7869-4BE6-9838-E95B734E0F0F}" destId="{2C6EA209-9C4F-4912-8260-4A83231DA6AF}" srcOrd="0" destOrd="0" presId="urn:microsoft.com/office/officeart/2005/8/layout/process2"/>
    <dgm:cxn modelId="{F28C906D-D02D-43CF-9A09-1F8598A41CB3}" type="presOf" srcId="{52A85B0A-7869-4BE6-9838-E95B734E0F0F}" destId="{8BEE7DC2-4E15-4AEC-ADD6-B67E108F0299}" srcOrd="1" destOrd="0" presId="urn:microsoft.com/office/officeart/2005/8/layout/process2"/>
    <dgm:cxn modelId="{247B776E-15A8-4675-AAB8-B21B78BE48D3}" srcId="{3CDC38F4-618A-404D-A073-BFAC031C8702}" destId="{BB4190AE-7824-40E3-BB85-04A19E8A7ABD}" srcOrd="2" destOrd="0" parTransId="{4A7B3383-5F58-4D69-896C-A91EC56BB873}" sibTransId="{680DE375-D0B0-4D28-B75A-84A3BFAA9977}"/>
    <dgm:cxn modelId="{5EA75358-38E3-408F-A4AB-FD033F61CF22}" type="presOf" srcId="{680DE375-D0B0-4D28-B75A-84A3BFAA9977}" destId="{9DCC5EDC-CF57-448F-9B08-41DCFEBED848}" srcOrd="1" destOrd="0" presId="urn:microsoft.com/office/officeart/2005/8/layout/process2"/>
    <dgm:cxn modelId="{FA180A59-95A8-477F-8F95-126150ECB75D}" type="presOf" srcId="{680DE375-D0B0-4D28-B75A-84A3BFAA9977}" destId="{053B6C77-6A85-4B0D-9493-9AA528C634DA}" srcOrd="0" destOrd="0" presId="urn:microsoft.com/office/officeart/2005/8/layout/process2"/>
    <dgm:cxn modelId="{8122B782-7A2E-4EAF-B1D6-0CA26CB00B5F}" type="presOf" srcId="{6F6B91EA-6395-4830-8C07-6B0BE49F6F0B}" destId="{F75E8CE2-B774-4DB0-B126-BC450502D7D6}" srcOrd="0" destOrd="0" presId="urn:microsoft.com/office/officeart/2005/8/layout/process2"/>
    <dgm:cxn modelId="{93328394-8CF0-4816-BD02-65B6424390CA}" srcId="{3CDC38F4-618A-404D-A073-BFAC031C8702}" destId="{ADEDE8D7-872E-4D69-A5CD-9CAE41C57E24}" srcOrd="0" destOrd="0" parTransId="{69F63FFF-B2E8-43F9-B16D-1DE776B60057}" sibTransId="{264C1324-8A44-4504-B998-05E039D6F840}"/>
    <dgm:cxn modelId="{D902699C-65DE-475C-8E08-0EBDC53B6BEC}" type="presOf" srcId="{264C1324-8A44-4504-B998-05E039D6F840}" destId="{2EFC82A2-15FA-44B5-8320-DA6378052776}" srcOrd="0" destOrd="0" presId="urn:microsoft.com/office/officeart/2005/8/layout/process2"/>
    <dgm:cxn modelId="{64176DAA-6DD5-4968-BC88-651D91E72666}" type="presOf" srcId="{E27B570C-CACA-4DED-B0ED-01B92B648BD3}" destId="{E5EBC7A8-6719-473A-96B2-9E39F0172FB2}" srcOrd="1" destOrd="0" presId="urn:microsoft.com/office/officeart/2005/8/layout/process2"/>
    <dgm:cxn modelId="{3336E5AF-2909-40DC-916E-BDA597C0FC3D}" type="presOf" srcId="{BB4190AE-7824-40E3-BB85-04A19E8A7ABD}" destId="{1CB39E0E-7EA3-406C-8713-564BAE4D99AE}" srcOrd="0" destOrd="0" presId="urn:microsoft.com/office/officeart/2005/8/layout/process2"/>
    <dgm:cxn modelId="{2F1786CA-1303-4360-957E-10E83BD74DC5}" type="presOf" srcId="{264C1324-8A44-4504-B998-05E039D6F840}" destId="{7EB3CFEB-783E-4D91-966B-A5AD294F70A3}" srcOrd="1" destOrd="0" presId="urn:microsoft.com/office/officeart/2005/8/layout/process2"/>
    <dgm:cxn modelId="{CD220FDC-BB3E-46A3-82F4-B0F3F83DB61D}" type="presOf" srcId="{3CDC38F4-618A-404D-A073-BFAC031C8702}" destId="{7CFBD2F1-741B-4310-B098-E0038A4ECEA5}" srcOrd="0" destOrd="0" presId="urn:microsoft.com/office/officeart/2005/8/layout/process2"/>
    <dgm:cxn modelId="{D9123DEF-D038-4982-ADED-B55D2A784D8A}" type="presOf" srcId="{E27B570C-CACA-4DED-B0ED-01B92B648BD3}" destId="{1F3BD7C1-7D6D-42DA-851F-CFEF7E5F72C0}" srcOrd="0" destOrd="0" presId="urn:microsoft.com/office/officeart/2005/8/layout/process2"/>
    <dgm:cxn modelId="{64FDC4F4-CD3A-44FF-BD0B-D0817FC4A330}" srcId="{3CDC38F4-618A-404D-A073-BFAC031C8702}" destId="{3BDB334E-48FE-4636-97D8-F6CD93CB756D}" srcOrd="1" destOrd="0" parTransId="{8FAD7190-FF48-4F9B-8EB6-61D79552DC82}" sibTransId="{52A85B0A-7869-4BE6-9838-E95B734E0F0F}"/>
    <dgm:cxn modelId="{9178CAFA-AB88-40D0-B416-4B070DA2776A}" type="presParOf" srcId="{7CFBD2F1-741B-4310-B098-E0038A4ECEA5}" destId="{2CA399E2-75C0-43A0-9C87-59B8DBE113F7}" srcOrd="0" destOrd="0" presId="urn:microsoft.com/office/officeart/2005/8/layout/process2"/>
    <dgm:cxn modelId="{4702F025-1BAA-4930-914C-4D299D5662F2}" type="presParOf" srcId="{7CFBD2F1-741B-4310-B098-E0038A4ECEA5}" destId="{2EFC82A2-15FA-44B5-8320-DA6378052776}" srcOrd="1" destOrd="0" presId="urn:microsoft.com/office/officeart/2005/8/layout/process2"/>
    <dgm:cxn modelId="{F1F71238-D5D9-4F59-82BD-BEB702DD2385}" type="presParOf" srcId="{2EFC82A2-15FA-44B5-8320-DA6378052776}" destId="{7EB3CFEB-783E-4D91-966B-A5AD294F70A3}" srcOrd="0" destOrd="0" presId="urn:microsoft.com/office/officeart/2005/8/layout/process2"/>
    <dgm:cxn modelId="{AE541455-2DE9-4BB3-B9C4-29FD45195D6A}" type="presParOf" srcId="{7CFBD2F1-741B-4310-B098-E0038A4ECEA5}" destId="{02ACBE4F-BF4C-4618-A4CD-1F9B72288C74}" srcOrd="2" destOrd="0" presId="urn:microsoft.com/office/officeart/2005/8/layout/process2"/>
    <dgm:cxn modelId="{497CFBB5-4531-4661-995F-172A51ECE238}" type="presParOf" srcId="{7CFBD2F1-741B-4310-B098-E0038A4ECEA5}" destId="{2C6EA209-9C4F-4912-8260-4A83231DA6AF}" srcOrd="3" destOrd="0" presId="urn:microsoft.com/office/officeart/2005/8/layout/process2"/>
    <dgm:cxn modelId="{237EEB1C-63BF-44A6-80AD-AC93814323C3}" type="presParOf" srcId="{2C6EA209-9C4F-4912-8260-4A83231DA6AF}" destId="{8BEE7DC2-4E15-4AEC-ADD6-B67E108F0299}" srcOrd="0" destOrd="0" presId="urn:microsoft.com/office/officeart/2005/8/layout/process2"/>
    <dgm:cxn modelId="{1BF3664C-4B6A-4B34-9372-033A08B17742}" type="presParOf" srcId="{7CFBD2F1-741B-4310-B098-E0038A4ECEA5}" destId="{1CB39E0E-7EA3-406C-8713-564BAE4D99AE}" srcOrd="4" destOrd="0" presId="urn:microsoft.com/office/officeart/2005/8/layout/process2"/>
    <dgm:cxn modelId="{E9E12608-340F-474A-8171-BFCB3684402A}" type="presParOf" srcId="{7CFBD2F1-741B-4310-B098-E0038A4ECEA5}" destId="{053B6C77-6A85-4B0D-9493-9AA528C634DA}" srcOrd="5" destOrd="0" presId="urn:microsoft.com/office/officeart/2005/8/layout/process2"/>
    <dgm:cxn modelId="{8EA6DAF1-DC20-4AB6-A95D-215012A117D8}" type="presParOf" srcId="{053B6C77-6A85-4B0D-9493-9AA528C634DA}" destId="{9DCC5EDC-CF57-448F-9B08-41DCFEBED848}" srcOrd="0" destOrd="0" presId="urn:microsoft.com/office/officeart/2005/8/layout/process2"/>
    <dgm:cxn modelId="{ABF0C90D-64DD-4DD6-976F-674559F2B583}" type="presParOf" srcId="{7CFBD2F1-741B-4310-B098-E0038A4ECEA5}" destId="{F75E8CE2-B774-4DB0-B126-BC450502D7D6}" srcOrd="6" destOrd="0" presId="urn:microsoft.com/office/officeart/2005/8/layout/process2"/>
    <dgm:cxn modelId="{72EBEB19-328A-4557-8B72-AFB2D124D1EA}" type="presParOf" srcId="{7CFBD2F1-741B-4310-B098-E0038A4ECEA5}" destId="{1F3BD7C1-7D6D-42DA-851F-CFEF7E5F72C0}" srcOrd="7" destOrd="0" presId="urn:microsoft.com/office/officeart/2005/8/layout/process2"/>
    <dgm:cxn modelId="{97A5D99E-6192-4D00-A477-F76D1B3145C9}" type="presParOf" srcId="{1F3BD7C1-7D6D-42DA-851F-CFEF7E5F72C0}" destId="{E5EBC7A8-6719-473A-96B2-9E39F0172FB2}" srcOrd="0" destOrd="0" presId="urn:microsoft.com/office/officeart/2005/8/layout/process2"/>
    <dgm:cxn modelId="{58C945C4-99B0-408C-A3AA-7A6C6CE3B524}" type="presParOf" srcId="{7CFBD2F1-741B-4310-B098-E0038A4ECEA5}" destId="{21C68016-6EE8-4B5D-9EF1-A96E0950AA5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DC38F4-618A-404D-A073-BFAC031C8702}" type="doc">
      <dgm:prSet loTypeId="urn:microsoft.com/office/officeart/2005/8/layout/process2" loCatId="process" qsTypeId="urn:microsoft.com/office/officeart/2005/8/quickstyle/3d3" qsCatId="3D" csTypeId="urn:microsoft.com/office/officeart/2005/8/colors/colorful1#7" csCatId="colorful" phldr="1"/>
      <dgm:spPr/>
    </dgm:pt>
    <dgm:pt modelId="{ADEDE8D7-872E-4D69-A5CD-9CAE41C57E2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Incision in maxillary vestibule below buttress </a:t>
          </a:r>
          <a:endParaRPr lang="en-IN" dirty="0">
            <a:solidFill>
              <a:schemeClr val="bg1"/>
            </a:solidFill>
          </a:endParaRPr>
        </a:p>
      </dgm:t>
    </dgm:pt>
    <dgm:pt modelId="{69F63FFF-B2E8-43F9-B16D-1DE776B60057}" type="parTrans" cxnId="{93328394-8CF0-4816-BD02-65B6424390C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264C1324-8A44-4504-B998-05E039D6F840}" type="sibTrans" cxnId="{93328394-8CF0-4816-BD02-65B6424390C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3BDB334E-48FE-4636-97D8-F6CD93CB756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Exposure of ZM junction</a:t>
          </a:r>
          <a:endParaRPr lang="en-IN" dirty="0">
            <a:solidFill>
              <a:schemeClr val="bg1"/>
            </a:solidFill>
          </a:endParaRPr>
        </a:p>
      </dgm:t>
    </dgm:pt>
    <dgm:pt modelId="{8FAD7190-FF48-4F9B-8EB6-61D79552DC82}" type="parTrans" cxnId="{64FDC4F4-CD3A-44FF-BD0B-D0817FC4A33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52A85B0A-7869-4BE6-9838-E95B734E0F0F}" type="sibTrans" cxnId="{64FDC4F4-CD3A-44FF-BD0B-D0817FC4A33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BB4190AE-7824-40E3-BB85-04A19E8A7AB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Drill hole and passage of wire </a:t>
          </a:r>
          <a:endParaRPr lang="en-IN" dirty="0">
            <a:solidFill>
              <a:schemeClr val="bg1"/>
            </a:solidFill>
          </a:endParaRPr>
        </a:p>
      </dgm:t>
    </dgm:pt>
    <dgm:pt modelId="{4A7B3383-5F58-4D69-896C-A91EC56BB873}" type="parTrans" cxnId="{247B776E-15A8-4675-AAB8-B21B78BE48D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680DE375-D0B0-4D28-B75A-84A3BFAA9977}" type="sibTrans" cxnId="{247B776E-15A8-4675-AAB8-B21B78BE48D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B88D5914-EE40-4C65-8851-8483B627517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Release of wire and attachment to the arch bar</a:t>
          </a:r>
          <a:endParaRPr lang="en-IN" dirty="0">
            <a:solidFill>
              <a:schemeClr val="bg1"/>
            </a:solidFill>
          </a:endParaRPr>
        </a:p>
      </dgm:t>
    </dgm:pt>
    <dgm:pt modelId="{15C32905-EF0D-462A-8A29-4003D2C5266C}" type="parTrans" cxnId="{EE1C6C03-FCA0-45F5-881C-63A27565090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C840EEF2-3482-4530-8D9A-54E5604F02BC}" type="sibTrans" cxnId="{EE1C6C03-FCA0-45F5-881C-63A27565090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7CFBD2F1-741B-4310-B098-E0038A4ECEA5}" type="pres">
      <dgm:prSet presAssocID="{3CDC38F4-618A-404D-A073-BFAC031C8702}" presName="linearFlow" presStyleCnt="0">
        <dgm:presLayoutVars>
          <dgm:resizeHandles val="exact"/>
        </dgm:presLayoutVars>
      </dgm:prSet>
      <dgm:spPr/>
    </dgm:pt>
    <dgm:pt modelId="{2CA399E2-75C0-43A0-9C87-59B8DBE113F7}" type="pres">
      <dgm:prSet presAssocID="{ADEDE8D7-872E-4D69-A5CD-9CAE41C57E24}" presName="node" presStyleLbl="node1" presStyleIdx="0" presStyleCnt="4" custScaleX="355969">
        <dgm:presLayoutVars>
          <dgm:bulletEnabled val="1"/>
        </dgm:presLayoutVars>
      </dgm:prSet>
      <dgm:spPr/>
    </dgm:pt>
    <dgm:pt modelId="{2EFC82A2-15FA-44B5-8320-DA6378052776}" type="pres">
      <dgm:prSet presAssocID="{264C1324-8A44-4504-B998-05E039D6F840}" presName="sibTrans" presStyleLbl="sibTrans2D1" presStyleIdx="0" presStyleCnt="3"/>
      <dgm:spPr/>
    </dgm:pt>
    <dgm:pt modelId="{7EB3CFEB-783E-4D91-966B-A5AD294F70A3}" type="pres">
      <dgm:prSet presAssocID="{264C1324-8A44-4504-B998-05E039D6F840}" presName="connectorText" presStyleLbl="sibTrans2D1" presStyleIdx="0" presStyleCnt="3"/>
      <dgm:spPr/>
    </dgm:pt>
    <dgm:pt modelId="{02ACBE4F-BF4C-4618-A4CD-1F9B72288C74}" type="pres">
      <dgm:prSet presAssocID="{3BDB334E-48FE-4636-97D8-F6CD93CB756D}" presName="node" presStyleLbl="node1" presStyleIdx="1" presStyleCnt="4" custScaleX="355969">
        <dgm:presLayoutVars>
          <dgm:bulletEnabled val="1"/>
        </dgm:presLayoutVars>
      </dgm:prSet>
      <dgm:spPr/>
    </dgm:pt>
    <dgm:pt modelId="{2C6EA209-9C4F-4912-8260-4A83231DA6AF}" type="pres">
      <dgm:prSet presAssocID="{52A85B0A-7869-4BE6-9838-E95B734E0F0F}" presName="sibTrans" presStyleLbl="sibTrans2D1" presStyleIdx="1" presStyleCnt="3"/>
      <dgm:spPr/>
    </dgm:pt>
    <dgm:pt modelId="{8BEE7DC2-4E15-4AEC-ADD6-B67E108F0299}" type="pres">
      <dgm:prSet presAssocID="{52A85B0A-7869-4BE6-9838-E95B734E0F0F}" presName="connectorText" presStyleLbl="sibTrans2D1" presStyleIdx="1" presStyleCnt="3"/>
      <dgm:spPr/>
    </dgm:pt>
    <dgm:pt modelId="{1CB39E0E-7EA3-406C-8713-564BAE4D99AE}" type="pres">
      <dgm:prSet presAssocID="{BB4190AE-7824-40E3-BB85-04A19E8A7ABD}" presName="node" presStyleLbl="node1" presStyleIdx="2" presStyleCnt="4" custScaleX="355969">
        <dgm:presLayoutVars>
          <dgm:bulletEnabled val="1"/>
        </dgm:presLayoutVars>
      </dgm:prSet>
      <dgm:spPr/>
    </dgm:pt>
    <dgm:pt modelId="{053B6C77-6A85-4B0D-9493-9AA528C634DA}" type="pres">
      <dgm:prSet presAssocID="{680DE375-D0B0-4D28-B75A-84A3BFAA9977}" presName="sibTrans" presStyleLbl="sibTrans2D1" presStyleIdx="2" presStyleCnt="3"/>
      <dgm:spPr/>
    </dgm:pt>
    <dgm:pt modelId="{9DCC5EDC-CF57-448F-9B08-41DCFEBED848}" type="pres">
      <dgm:prSet presAssocID="{680DE375-D0B0-4D28-B75A-84A3BFAA9977}" presName="connectorText" presStyleLbl="sibTrans2D1" presStyleIdx="2" presStyleCnt="3"/>
      <dgm:spPr/>
    </dgm:pt>
    <dgm:pt modelId="{21C68016-6EE8-4B5D-9EF1-A96E0950AA5E}" type="pres">
      <dgm:prSet presAssocID="{B88D5914-EE40-4C65-8851-8483B6275175}" presName="node" presStyleLbl="node1" presStyleIdx="3" presStyleCnt="4" custScaleX="355969">
        <dgm:presLayoutVars>
          <dgm:bulletEnabled val="1"/>
        </dgm:presLayoutVars>
      </dgm:prSet>
      <dgm:spPr/>
    </dgm:pt>
  </dgm:ptLst>
  <dgm:cxnLst>
    <dgm:cxn modelId="{EE1C6C03-FCA0-45F5-881C-63A275650903}" srcId="{3CDC38F4-618A-404D-A073-BFAC031C8702}" destId="{B88D5914-EE40-4C65-8851-8483B6275175}" srcOrd="3" destOrd="0" parTransId="{15C32905-EF0D-462A-8A29-4003D2C5266C}" sibTransId="{C840EEF2-3482-4530-8D9A-54E5604F02BC}"/>
    <dgm:cxn modelId="{ABB4B910-CEB3-45C3-B0A4-EDCB5862D636}" type="presOf" srcId="{264C1324-8A44-4504-B998-05E039D6F840}" destId="{2EFC82A2-15FA-44B5-8320-DA6378052776}" srcOrd="0" destOrd="0" presId="urn:microsoft.com/office/officeart/2005/8/layout/process2"/>
    <dgm:cxn modelId="{11153018-781D-4C95-8218-DC68A1B30C30}" type="presOf" srcId="{680DE375-D0B0-4D28-B75A-84A3BFAA9977}" destId="{053B6C77-6A85-4B0D-9493-9AA528C634DA}" srcOrd="0" destOrd="0" presId="urn:microsoft.com/office/officeart/2005/8/layout/process2"/>
    <dgm:cxn modelId="{5C5DDD1A-6E6F-4E8C-ACC0-6B2B5D3FE48A}" type="presOf" srcId="{52A85B0A-7869-4BE6-9838-E95B734E0F0F}" destId="{2C6EA209-9C4F-4912-8260-4A83231DA6AF}" srcOrd="0" destOrd="0" presId="urn:microsoft.com/office/officeart/2005/8/layout/process2"/>
    <dgm:cxn modelId="{8D799E38-39D6-4A9E-A06A-402897601617}" type="presOf" srcId="{B88D5914-EE40-4C65-8851-8483B6275175}" destId="{21C68016-6EE8-4B5D-9EF1-A96E0950AA5E}" srcOrd="0" destOrd="0" presId="urn:microsoft.com/office/officeart/2005/8/layout/process2"/>
    <dgm:cxn modelId="{B89AD93E-F5F8-4135-BCFA-7EDD25F14D55}" type="presOf" srcId="{BB4190AE-7824-40E3-BB85-04A19E8A7ABD}" destId="{1CB39E0E-7EA3-406C-8713-564BAE4D99AE}" srcOrd="0" destOrd="0" presId="urn:microsoft.com/office/officeart/2005/8/layout/process2"/>
    <dgm:cxn modelId="{2DFC8069-2E1E-4F20-9711-C3FD8412C7EE}" type="presOf" srcId="{264C1324-8A44-4504-B998-05E039D6F840}" destId="{7EB3CFEB-783E-4D91-966B-A5AD294F70A3}" srcOrd="1" destOrd="0" presId="urn:microsoft.com/office/officeart/2005/8/layout/process2"/>
    <dgm:cxn modelId="{247B776E-15A8-4675-AAB8-B21B78BE48D3}" srcId="{3CDC38F4-618A-404D-A073-BFAC031C8702}" destId="{BB4190AE-7824-40E3-BB85-04A19E8A7ABD}" srcOrd="2" destOrd="0" parTransId="{4A7B3383-5F58-4D69-896C-A91EC56BB873}" sibTransId="{680DE375-D0B0-4D28-B75A-84A3BFAA9977}"/>
    <dgm:cxn modelId="{06013279-8552-499A-9202-1FB08FE19601}" type="presOf" srcId="{52A85B0A-7869-4BE6-9838-E95B734E0F0F}" destId="{8BEE7DC2-4E15-4AEC-ADD6-B67E108F0299}" srcOrd="1" destOrd="0" presId="urn:microsoft.com/office/officeart/2005/8/layout/process2"/>
    <dgm:cxn modelId="{93328394-8CF0-4816-BD02-65B6424390CA}" srcId="{3CDC38F4-618A-404D-A073-BFAC031C8702}" destId="{ADEDE8D7-872E-4D69-A5CD-9CAE41C57E24}" srcOrd="0" destOrd="0" parTransId="{69F63FFF-B2E8-43F9-B16D-1DE776B60057}" sibTransId="{264C1324-8A44-4504-B998-05E039D6F840}"/>
    <dgm:cxn modelId="{148F76AF-7D8B-42B9-BBEC-23AA9E898977}" type="presOf" srcId="{3BDB334E-48FE-4636-97D8-F6CD93CB756D}" destId="{02ACBE4F-BF4C-4618-A4CD-1F9B72288C74}" srcOrd="0" destOrd="0" presId="urn:microsoft.com/office/officeart/2005/8/layout/process2"/>
    <dgm:cxn modelId="{1B0DF2B4-E74E-4CEB-B655-A2C46C31CC37}" type="presOf" srcId="{680DE375-D0B0-4D28-B75A-84A3BFAA9977}" destId="{9DCC5EDC-CF57-448F-9B08-41DCFEBED848}" srcOrd="1" destOrd="0" presId="urn:microsoft.com/office/officeart/2005/8/layout/process2"/>
    <dgm:cxn modelId="{0A4654C6-D4D9-4106-BA82-058F07A0D2C5}" type="presOf" srcId="{ADEDE8D7-872E-4D69-A5CD-9CAE41C57E24}" destId="{2CA399E2-75C0-43A0-9C87-59B8DBE113F7}" srcOrd="0" destOrd="0" presId="urn:microsoft.com/office/officeart/2005/8/layout/process2"/>
    <dgm:cxn modelId="{8BE5C8E6-4815-4793-8F67-AA71BBE9854C}" type="presOf" srcId="{3CDC38F4-618A-404D-A073-BFAC031C8702}" destId="{7CFBD2F1-741B-4310-B098-E0038A4ECEA5}" srcOrd="0" destOrd="0" presId="urn:microsoft.com/office/officeart/2005/8/layout/process2"/>
    <dgm:cxn modelId="{64FDC4F4-CD3A-44FF-BD0B-D0817FC4A330}" srcId="{3CDC38F4-618A-404D-A073-BFAC031C8702}" destId="{3BDB334E-48FE-4636-97D8-F6CD93CB756D}" srcOrd="1" destOrd="0" parTransId="{8FAD7190-FF48-4F9B-8EB6-61D79552DC82}" sibTransId="{52A85B0A-7869-4BE6-9838-E95B734E0F0F}"/>
    <dgm:cxn modelId="{B0D1F661-5A73-4B30-836D-A5C144E76521}" type="presParOf" srcId="{7CFBD2F1-741B-4310-B098-E0038A4ECEA5}" destId="{2CA399E2-75C0-43A0-9C87-59B8DBE113F7}" srcOrd="0" destOrd="0" presId="urn:microsoft.com/office/officeart/2005/8/layout/process2"/>
    <dgm:cxn modelId="{C58E9E31-C768-47EE-AF07-B74EA71D771E}" type="presParOf" srcId="{7CFBD2F1-741B-4310-B098-E0038A4ECEA5}" destId="{2EFC82A2-15FA-44B5-8320-DA6378052776}" srcOrd="1" destOrd="0" presId="urn:microsoft.com/office/officeart/2005/8/layout/process2"/>
    <dgm:cxn modelId="{5690A8DD-2AB2-4A6C-9C39-D18E365FC2F9}" type="presParOf" srcId="{2EFC82A2-15FA-44B5-8320-DA6378052776}" destId="{7EB3CFEB-783E-4D91-966B-A5AD294F70A3}" srcOrd="0" destOrd="0" presId="urn:microsoft.com/office/officeart/2005/8/layout/process2"/>
    <dgm:cxn modelId="{D0256278-4D08-4F8E-80DC-71A4FCBE665A}" type="presParOf" srcId="{7CFBD2F1-741B-4310-B098-E0038A4ECEA5}" destId="{02ACBE4F-BF4C-4618-A4CD-1F9B72288C74}" srcOrd="2" destOrd="0" presId="urn:microsoft.com/office/officeart/2005/8/layout/process2"/>
    <dgm:cxn modelId="{E17591F5-5C24-4580-85D3-CF6A504C5601}" type="presParOf" srcId="{7CFBD2F1-741B-4310-B098-E0038A4ECEA5}" destId="{2C6EA209-9C4F-4912-8260-4A83231DA6AF}" srcOrd="3" destOrd="0" presId="urn:microsoft.com/office/officeart/2005/8/layout/process2"/>
    <dgm:cxn modelId="{6A09365A-93B2-467B-B268-C351ABAA6333}" type="presParOf" srcId="{2C6EA209-9C4F-4912-8260-4A83231DA6AF}" destId="{8BEE7DC2-4E15-4AEC-ADD6-B67E108F0299}" srcOrd="0" destOrd="0" presId="urn:microsoft.com/office/officeart/2005/8/layout/process2"/>
    <dgm:cxn modelId="{0FCB3572-39C4-44F5-BA84-2A636EDF6EB8}" type="presParOf" srcId="{7CFBD2F1-741B-4310-B098-E0038A4ECEA5}" destId="{1CB39E0E-7EA3-406C-8713-564BAE4D99AE}" srcOrd="4" destOrd="0" presId="urn:microsoft.com/office/officeart/2005/8/layout/process2"/>
    <dgm:cxn modelId="{74EA0152-7C4D-4881-A079-7D9FD6AF6BB3}" type="presParOf" srcId="{7CFBD2F1-741B-4310-B098-E0038A4ECEA5}" destId="{053B6C77-6A85-4B0D-9493-9AA528C634DA}" srcOrd="5" destOrd="0" presId="urn:microsoft.com/office/officeart/2005/8/layout/process2"/>
    <dgm:cxn modelId="{2F603FEA-9830-4176-9EA1-81803415DAE7}" type="presParOf" srcId="{053B6C77-6A85-4B0D-9493-9AA528C634DA}" destId="{9DCC5EDC-CF57-448F-9B08-41DCFEBED848}" srcOrd="0" destOrd="0" presId="urn:microsoft.com/office/officeart/2005/8/layout/process2"/>
    <dgm:cxn modelId="{B92BFD57-8C3C-491B-9528-992311B04684}" type="presParOf" srcId="{7CFBD2F1-741B-4310-B098-E0038A4ECEA5}" destId="{21C68016-6EE8-4B5D-9EF1-A96E0950AA5E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DC38F4-618A-404D-A073-BFAC031C8702}" type="doc">
      <dgm:prSet loTypeId="urn:microsoft.com/office/officeart/2005/8/layout/process2" loCatId="process" qsTypeId="urn:microsoft.com/office/officeart/2005/8/quickstyle/3d3" qsCatId="3D" csTypeId="urn:microsoft.com/office/officeart/2005/8/colors/colorful1#8" csCatId="colorful" phldr="1"/>
      <dgm:spPr/>
    </dgm:pt>
    <dgm:pt modelId="{ADEDE8D7-872E-4D69-A5CD-9CAE41C57E24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Incision in maxillary vestibule above canine</a:t>
          </a:r>
          <a:endParaRPr lang="en-IN" sz="1800" dirty="0">
            <a:solidFill>
              <a:schemeClr val="bg1"/>
            </a:solidFill>
          </a:endParaRPr>
        </a:p>
      </dgm:t>
    </dgm:pt>
    <dgm:pt modelId="{69F63FFF-B2E8-43F9-B16D-1DE776B60057}" type="parTrans" cxnId="{93328394-8CF0-4816-BD02-65B6424390C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264C1324-8A44-4504-B998-05E039D6F840}" type="sibTrans" cxnId="{93328394-8CF0-4816-BD02-65B6424390C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3BDB334E-48FE-4636-97D8-F6CD93CB756D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Subperiosteal dissection and exposure of infra orbital rim</a:t>
          </a:r>
          <a:endParaRPr lang="en-IN" sz="1800" dirty="0">
            <a:solidFill>
              <a:schemeClr val="bg1"/>
            </a:solidFill>
          </a:endParaRPr>
        </a:p>
      </dgm:t>
    </dgm:pt>
    <dgm:pt modelId="{8FAD7190-FF48-4F9B-8EB6-61D79552DC82}" type="parTrans" cxnId="{64FDC4F4-CD3A-44FF-BD0B-D0817FC4A33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52A85B0A-7869-4BE6-9838-E95B734E0F0F}" type="sibTrans" cxnId="{64FDC4F4-CD3A-44FF-BD0B-D0817FC4A33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BB4190AE-7824-40E3-BB85-04A19E8A7ABD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Drill hole and passage of wire above IO rim and back to oral cavity </a:t>
          </a:r>
          <a:endParaRPr lang="en-IN" sz="1800" dirty="0">
            <a:solidFill>
              <a:schemeClr val="bg1"/>
            </a:solidFill>
          </a:endParaRPr>
        </a:p>
      </dgm:t>
    </dgm:pt>
    <dgm:pt modelId="{4A7B3383-5F58-4D69-896C-A91EC56BB873}" type="parTrans" cxnId="{247B776E-15A8-4675-AAB8-B21B78BE48D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680DE375-D0B0-4D28-B75A-84A3BFAA9977}" type="sibTrans" cxnId="{247B776E-15A8-4675-AAB8-B21B78BE48D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B88D5914-EE40-4C65-8851-8483B6275175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Release of wire and attachment to the arch bar</a:t>
          </a:r>
          <a:endParaRPr lang="en-IN" sz="1800" dirty="0">
            <a:solidFill>
              <a:schemeClr val="bg1"/>
            </a:solidFill>
          </a:endParaRPr>
        </a:p>
      </dgm:t>
    </dgm:pt>
    <dgm:pt modelId="{15C32905-EF0D-462A-8A29-4003D2C5266C}" type="parTrans" cxnId="{EE1C6C03-FCA0-45F5-881C-63A27565090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C840EEF2-3482-4530-8D9A-54E5604F02BC}" type="sibTrans" cxnId="{EE1C6C03-FCA0-45F5-881C-63A27565090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7CFBD2F1-741B-4310-B098-E0038A4ECEA5}" type="pres">
      <dgm:prSet presAssocID="{3CDC38F4-618A-404D-A073-BFAC031C8702}" presName="linearFlow" presStyleCnt="0">
        <dgm:presLayoutVars>
          <dgm:resizeHandles val="exact"/>
        </dgm:presLayoutVars>
      </dgm:prSet>
      <dgm:spPr/>
    </dgm:pt>
    <dgm:pt modelId="{2CA399E2-75C0-43A0-9C87-59B8DBE113F7}" type="pres">
      <dgm:prSet presAssocID="{ADEDE8D7-872E-4D69-A5CD-9CAE41C57E24}" presName="node" presStyleLbl="node1" presStyleIdx="0" presStyleCnt="4" custScaleX="458781" custLinFactNeighborY="-1076">
        <dgm:presLayoutVars>
          <dgm:bulletEnabled val="1"/>
        </dgm:presLayoutVars>
      </dgm:prSet>
      <dgm:spPr/>
    </dgm:pt>
    <dgm:pt modelId="{2EFC82A2-15FA-44B5-8320-DA6378052776}" type="pres">
      <dgm:prSet presAssocID="{264C1324-8A44-4504-B998-05E039D6F840}" presName="sibTrans" presStyleLbl="sibTrans2D1" presStyleIdx="0" presStyleCnt="3"/>
      <dgm:spPr/>
    </dgm:pt>
    <dgm:pt modelId="{7EB3CFEB-783E-4D91-966B-A5AD294F70A3}" type="pres">
      <dgm:prSet presAssocID="{264C1324-8A44-4504-B998-05E039D6F840}" presName="connectorText" presStyleLbl="sibTrans2D1" presStyleIdx="0" presStyleCnt="3"/>
      <dgm:spPr/>
    </dgm:pt>
    <dgm:pt modelId="{02ACBE4F-BF4C-4618-A4CD-1F9B72288C74}" type="pres">
      <dgm:prSet presAssocID="{3BDB334E-48FE-4636-97D8-F6CD93CB756D}" presName="node" presStyleLbl="node1" presStyleIdx="1" presStyleCnt="4" custScaleX="458781">
        <dgm:presLayoutVars>
          <dgm:bulletEnabled val="1"/>
        </dgm:presLayoutVars>
      </dgm:prSet>
      <dgm:spPr/>
    </dgm:pt>
    <dgm:pt modelId="{2C6EA209-9C4F-4912-8260-4A83231DA6AF}" type="pres">
      <dgm:prSet presAssocID="{52A85B0A-7869-4BE6-9838-E95B734E0F0F}" presName="sibTrans" presStyleLbl="sibTrans2D1" presStyleIdx="1" presStyleCnt="3"/>
      <dgm:spPr/>
    </dgm:pt>
    <dgm:pt modelId="{8BEE7DC2-4E15-4AEC-ADD6-B67E108F0299}" type="pres">
      <dgm:prSet presAssocID="{52A85B0A-7869-4BE6-9838-E95B734E0F0F}" presName="connectorText" presStyleLbl="sibTrans2D1" presStyleIdx="1" presStyleCnt="3"/>
      <dgm:spPr/>
    </dgm:pt>
    <dgm:pt modelId="{1CB39E0E-7EA3-406C-8713-564BAE4D99AE}" type="pres">
      <dgm:prSet presAssocID="{BB4190AE-7824-40E3-BB85-04A19E8A7ABD}" presName="node" presStyleLbl="node1" presStyleIdx="2" presStyleCnt="4" custScaleX="458781">
        <dgm:presLayoutVars>
          <dgm:bulletEnabled val="1"/>
        </dgm:presLayoutVars>
      </dgm:prSet>
      <dgm:spPr/>
    </dgm:pt>
    <dgm:pt modelId="{053B6C77-6A85-4B0D-9493-9AA528C634DA}" type="pres">
      <dgm:prSet presAssocID="{680DE375-D0B0-4D28-B75A-84A3BFAA9977}" presName="sibTrans" presStyleLbl="sibTrans2D1" presStyleIdx="2" presStyleCnt="3"/>
      <dgm:spPr/>
    </dgm:pt>
    <dgm:pt modelId="{9DCC5EDC-CF57-448F-9B08-41DCFEBED848}" type="pres">
      <dgm:prSet presAssocID="{680DE375-D0B0-4D28-B75A-84A3BFAA9977}" presName="connectorText" presStyleLbl="sibTrans2D1" presStyleIdx="2" presStyleCnt="3"/>
      <dgm:spPr/>
    </dgm:pt>
    <dgm:pt modelId="{21C68016-6EE8-4B5D-9EF1-A96E0950AA5E}" type="pres">
      <dgm:prSet presAssocID="{B88D5914-EE40-4C65-8851-8483B6275175}" presName="node" presStyleLbl="node1" presStyleIdx="3" presStyleCnt="4" custScaleX="458781">
        <dgm:presLayoutVars>
          <dgm:bulletEnabled val="1"/>
        </dgm:presLayoutVars>
      </dgm:prSet>
      <dgm:spPr/>
    </dgm:pt>
  </dgm:ptLst>
  <dgm:cxnLst>
    <dgm:cxn modelId="{EE1C6C03-FCA0-45F5-881C-63A275650903}" srcId="{3CDC38F4-618A-404D-A073-BFAC031C8702}" destId="{B88D5914-EE40-4C65-8851-8483B6275175}" srcOrd="3" destOrd="0" parTransId="{15C32905-EF0D-462A-8A29-4003D2C5266C}" sibTransId="{C840EEF2-3482-4530-8D9A-54E5604F02BC}"/>
    <dgm:cxn modelId="{CA436711-43E9-4318-A137-5F752AD653BA}" type="presOf" srcId="{680DE375-D0B0-4D28-B75A-84A3BFAA9977}" destId="{053B6C77-6A85-4B0D-9493-9AA528C634DA}" srcOrd="0" destOrd="0" presId="urn:microsoft.com/office/officeart/2005/8/layout/process2"/>
    <dgm:cxn modelId="{2A9CAA14-B17F-4762-AD53-9F1C8F63BB7F}" type="presOf" srcId="{3CDC38F4-618A-404D-A073-BFAC031C8702}" destId="{7CFBD2F1-741B-4310-B098-E0038A4ECEA5}" srcOrd="0" destOrd="0" presId="urn:microsoft.com/office/officeart/2005/8/layout/process2"/>
    <dgm:cxn modelId="{50869144-41F8-4395-BFFC-9892CE0CD19E}" type="presOf" srcId="{3BDB334E-48FE-4636-97D8-F6CD93CB756D}" destId="{02ACBE4F-BF4C-4618-A4CD-1F9B72288C74}" srcOrd="0" destOrd="0" presId="urn:microsoft.com/office/officeart/2005/8/layout/process2"/>
    <dgm:cxn modelId="{247B776E-15A8-4675-AAB8-B21B78BE48D3}" srcId="{3CDC38F4-618A-404D-A073-BFAC031C8702}" destId="{BB4190AE-7824-40E3-BB85-04A19E8A7ABD}" srcOrd="2" destOrd="0" parTransId="{4A7B3383-5F58-4D69-896C-A91EC56BB873}" sibTransId="{680DE375-D0B0-4D28-B75A-84A3BFAA9977}"/>
    <dgm:cxn modelId="{18076474-1CA9-42D3-9ACA-3BF68AF9F145}" type="presOf" srcId="{ADEDE8D7-872E-4D69-A5CD-9CAE41C57E24}" destId="{2CA399E2-75C0-43A0-9C87-59B8DBE113F7}" srcOrd="0" destOrd="0" presId="urn:microsoft.com/office/officeart/2005/8/layout/process2"/>
    <dgm:cxn modelId="{6FCBDB87-E09E-44FE-85C2-CE23A7F53583}" type="presOf" srcId="{680DE375-D0B0-4D28-B75A-84A3BFAA9977}" destId="{9DCC5EDC-CF57-448F-9B08-41DCFEBED848}" srcOrd="1" destOrd="0" presId="urn:microsoft.com/office/officeart/2005/8/layout/process2"/>
    <dgm:cxn modelId="{E944C08F-19B7-4394-8E35-E09A048C6551}" type="presOf" srcId="{52A85B0A-7869-4BE6-9838-E95B734E0F0F}" destId="{2C6EA209-9C4F-4912-8260-4A83231DA6AF}" srcOrd="0" destOrd="0" presId="urn:microsoft.com/office/officeart/2005/8/layout/process2"/>
    <dgm:cxn modelId="{93328394-8CF0-4816-BD02-65B6424390CA}" srcId="{3CDC38F4-618A-404D-A073-BFAC031C8702}" destId="{ADEDE8D7-872E-4D69-A5CD-9CAE41C57E24}" srcOrd="0" destOrd="0" parTransId="{69F63FFF-B2E8-43F9-B16D-1DE776B60057}" sibTransId="{264C1324-8A44-4504-B998-05E039D6F840}"/>
    <dgm:cxn modelId="{83551D9A-0FB2-44AA-912A-258B65F9537F}" type="presOf" srcId="{264C1324-8A44-4504-B998-05E039D6F840}" destId="{7EB3CFEB-783E-4D91-966B-A5AD294F70A3}" srcOrd="1" destOrd="0" presId="urn:microsoft.com/office/officeart/2005/8/layout/process2"/>
    <dgm:cxn modelId="{8A4D13A3-57AF-44A6-BDCF-9719EDF72C31}" type="presOf" srcId="{52A85B0A-7869-4BE6-9838-E95B734E0F0F}" destId="{8BEE7DC2-4E15-4AEC-ADD6-B67E108F0299}" srcOrd="1" destOrd="0" presId="urn:microsoft.com/office/officeart/2005/8/layout/process2"/>
    <dgm:cxn modelId="{E9239DAC-00CF-46BC-8A3C-332BFE75E3FF}" type="presOf" srcId="{B88D5914-EE40-4C65-8851-8483B6275175}" destId="{21C68016-6EE8-4B5D-9EF1-A96E0950AA5E}" srcOrd="0" destOrd="0" presId="urn:microsoft.com/office/officeart/2005/8/layout/process2"/>
    <dgm:cxn modelId="{E67A9CBE-86D9-49B4-A743-981490924499}" type="presOf" srcId="{264C1324-8A44-4504-B998-05E039D6F840}" destId="{2EFC82A2-15FA-44B5-8320-DA6378052776}" srcOrd="0" destOrd="0" presId="urn:microsoft.com/office/officeart/2005/8/layout/process2"/>
    <dgm:cxn modelId="{6F07EEC5-C96D-4ABD-9BED-04AAF5C59D97}" type="presOf" srcId="{BB4190AE-7824-40E3-BB85-04A19E8A7ABD}" destId="{1CB39E0E-7EA3-406C-8713-564BAE4D99AE}" srcOrd="0" destOrd="0" presId="urn:microsoft.com/office/officeart/2005/8/layout/process2"/>
    <dgm:cxn modelId="{64FDC4F4-CD3A-44FF-BD0B-D0817FC4A330}" srcId="{3CDC38F4-618A-404D-A073-BFAC031C8702}" destId="{3BDB334E-48FE-4636-97D8-F6CD93CB756D}" srcOrd="1" destOrd="0" parTransId="{8FAD7190-FF48-4F9B-8EB6-61D79552DC82}" sibTransId="{52A85B0A-7869-4BE6-9838-E95B734E0F0F}"/>
    <dgm:cxn modelId="{D94AF8D8-EB3B-4538-82C8-575A7EB83B18}" type="presParOf" srcId="{7CFBD2F1-741B-4310-B098-E0038A4ECEA5}" destId="{2CA399E2-75C0-43A0-9C87-59B8DBE113F7}" srcOrd="0" destOrd="0" presId="urn:microsoft.com/office/officeart/2005/8/layout/process2"/>
    <dgm:cxn modelId="{DC1AFC2A-EA77-4B6B-BA0E-E915A0A1F42A}" type="presParOf" srcId="{7CFBD2F1-741B-4310-B098-E0038A4ECEA5}" destId="{2EFC82A2-15FA-44B5-8320-DA6378052776}" srcOrd="1" destOrd="0" presId="urn:microsoft.com/office/officeart/2005/8/layout/process2"/>
    <dgm:cxn modelId="{70E69C51-D32B-417A-B166-0370CFC3BCDC}" type="presParOf" srcId="{2EFC82A2-15FA-44B5-8320-DA6378052776}" destId="{7EB3CFEB-783E-4D91-966B-A5AD294F70A3}" srcOrd="0" destOrd="0" presId="urn:microsoft.com/office/officeart/2005/8/layout/process2"/>
    <dgm:cxn modelId="{62522756-450D-4FD1-9DF3-7705185C12FA}" type="presParOf" srcId="{7CFBD2F1-741B-4310-B098-E0038A4ECEA5}" destId="{02ACBE4F-BF4C-4618-A4CD-1F9B72288C74}" srcOrd="2" destOrd="0" presId="urn:microsoft.com/office/officeart/2005/8/layout/process2"/>
    <dgm:cxn modelId="{7BA614BB-AD0F-4603-AB72-C224D8644FB0}" type="presParOf" srcId="{7CFBD2F1-741B-4310-B098-E0038A4ECEA5}" destId="{2C6EA209-9C4F-4912-8260-4A83231DA6AF}" srcOrd="3" destOrd="0" presId="urn:microsoft.com/office/officeart/2005/8/layout/process2"/>
    <dgm:cxn modelId="{73DBC380-1382-4A30-976A-D2EAD4319965}" type="presParOf" srcId="{2C6EA209-9C4F-4912-8260-4A83231DA6AF}" destId="{8BEE7DC2-4E15-4AEC-ADD6-B67E108F0299}" srcOrd="0" destOrd="0" presId="urn:microsoft.com/office/officeart/2005/8/layout/process2"/>
    <dgm:cxn modelId="{06AB7933-C139-419D-8E5E-204AC9543AAF}" type="presParOf" srcId="{7CFBD2F1-741B-4310-B098-E0038A4ECEA5}" destId="{1CB39E0E-7EA3-406C-8713-564BAE4D99AE}" srcOrd="4" destOrd="0" presId="urn:microsoft.com/office/officeart/2005/8/layout/process2"/>
    <dgm:cxn modelId="{4D1834CD-CA7F-4574-9F53-1A1BFFCDF194}" type="presParOf" srcId="{7CFBD2F1-741B-4310-B098-E0038A4ECEA5}" destId="{053B6C77-6A85-4B0D-9493-9AA528C634DA}" srcOrd="5" destOrd="0" presId="urn:microsoft.com/office/officeart/2005/8/layout/process2"/>
    <dgm:cxn modelId="{5D14D01E-A34A-4131-93E7-9A38FF870B41}" type="presParOf" srcId="{053B6C77-6A85-4B0D-9493-9AA528C634DA}" destId="{9DCC5EDC-CF57-448F-9B08-41DCFEBED848}" srcOrd="0" destOrd="0" presId="urn:microsoft.com/office/officeart/2005/8/layout/process2"/>
    <dgm:cxn modelId="{95D5E921-1E22-467D-B8D7-D428F2FEA439}" type="presParOf" srcId="{7CFBD2F1-741B-4310-B098-E0038A4ECEA5}" destId="{21C68016-6EE8-4B5D-9EF1-A96E0950AA5E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DC38F4-618A-404D-A073-BFAC031C8702}" type="doc">
      <dgm:prSet loTypeId="urn:microsoft.com/office/officeart/2005/8/layout/process2" loCatId="process" qsTypeId="urn:microsoft.com/office/officeart/2005/8/quickstyle/3d3" qsCatId="3D" csTypeId="urn:microsoft.com/office/officeart/2005/8/colors/colorful1#9" csCatId="colorful" phldr="1"/>
      <dgm:spPr/>
    </dgm:pt>
    <dgm:pt modelId="{ADEDE8D7-872E-4D69-A5CD-9CAE41C57E2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Incision in maxillary vestibule in canine </a:t>
          </a:r>
          <a:r>
            <a:rPr lang="en-US" dirty="0" err="1">
              <a:solidFill>
                <a:schemeClr val="bg1"/>
              </a:solidFill>
            </a:rPr>
            <a:t>fossa</a:t>
          </a:r>
          <a:endParaRPr lang="en-IN" dirty="0">
            <a:solidFill>
              <a:schemeClr val="bg1"/>
            </a:solidFill>
          </a:endParaRPr>
        </a:p>
      </dgm:t>
    </dgm:pt>
    <dgm:pt modelId="{69F63FFF-B2E8-43F9-B16D-1DE776B60057}" type="parTrans" cxnId="{93328394-8CF0-4816-BD02-65B6424390C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264C1324-8A44-4504-B998-05E039D6F840}" type="sibTrans" cxnId="{93328394-8CF0-4816-BD02-65B6424390C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3BDB334E-48FE-4636-97D8-F6CD93CB756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Subperiosteal dissection and exposure of </a:t>
          </a:r>
          <a:r>
            <a:rPr lang="en-US" dirty="0" err="1">
              <a:solidFill>
                <a:schemeClr val="bg1"/>
              </a:solidFill>
            </a:rPr>
            <a:t>pyriform</a:t>
          </a:r>
          <a:r>
            <a:rPr lang="en-US" dirty="0">
              <a:solidFill>
                <a:schemeClr val="bg1"/>
              </a:solidFill>
            </a:rPr>
            <a:t> aperture</a:t>
          </a:r>
          <a:endParaRPr lang="en-IN" dirty="0">
            <a:solidFill>
              <a:schemeClr val="bg1"/>
            </a:solidFill>
          </a:endParaRPr>
        </a:p>
      </dgm:t>
    </dgm:pt>
    <dgm:pt modelId="{8FAD7190-FF48-4F9B-8EB6-61D79552DC82}" type="parTrans" cxnId="{64FDC4F4-CD3A-44FF-BD0B-D0817FC4A33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52A85B0A-7869-4BE6-9838-E95B734E0F0F}" type="sibTrans" cxnId="{64FDC4F4-CD3A-44FF-BD0B-D0817FC4A33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BB4190AE-7824-40E3-BB85-04A19E8A7AB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Elevation of nasal mucosa and drill hole from lateral to medial </a:t>
          </a:r>
          <a:endParaRPr lang="en-IN" dirty="0">
            <a:solidFill>
              <a:schemeClr val="bg1"/>
            </a:solidFill>
          </a:endParaRPr>
        </a:p>
      </dgm:t>
    </dgm:pt>
    <dgm:pt modelId="{4A7B3383-5F58-4D69-896C-A91EC56BB873}" type="parTrans" cxnId="{247B776E-15A8-4675-AAB8-B21B78BE48D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680DE375-D0B0-4D28-B75A-84A3BFAA9977}" type="sibTrans" cxnId="{247B776E-15A8-4675-AAB8-B21B78BE48D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B88D5914-EE40-4C65-8851-8483B627517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Passage of wire and attachment to the arch bar</a:t>
          </a:r>
          <a:endParaRPr lang="en-IN" dirty="0">
            <a:solidFill>
              <a:schemeClr val="bg1"/>
            </a:solidFill>
          </a:endParaRPr>
        </a:p>
      </dgm:t>
    </dgm:pt>
    <dgm:pt modelId="{15C32905-EF0D-462A-8A29-4003D2C5266C}" type="parTrans" cxnId="{EE1C6C03-FCA0-45F5-881C-63A27565090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C840EEF2-3482-4530-8D9A-54E5604F02BC}" type="sibTrans" cxnId="{EE1C6C03-FCA0-45F5-881C-63A27565090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7CFBD2F1-741B-4310-B098-E0038A4ECEA5}" type="pres">
      <dgm:prSet presAssocID="{3CDC38F4-618A-404D-A073-BFAC031C8702}" presName="linearFlow" presStyleCnt="0">
        <dgm:presLayoutVars>
          <dgm:resizeHandles val="exact"/>
        </dgm:presLayoutVars>
      </dgm:prSet>
      <dgm:spPr/>
    </dgm:pt>
    <dgm:pt modelId="{2CA399E2-75C0-43A0-9C87-59B8DBE113F7}" type="pres">
      <dgm:prSet presAssocID="{ADEDE8D7-872E-4D69-A5CD-9CAE41C57E24}" presName="node" presStyleLbl="node1" presStyleIdx="0" presStyleCnt="4" custScaleX="288349">
        <dgm:presLayoutVars>
          <dgm:bulletEnabled val="1"/>
        </dgm:presLayoutVars>
      </dgm:prSet>
      <dgm:spPr/>
    </dgm:pt>
    <dgm:pt modelId="{2EFC82A2-15FA-44B5-8320-DA6378052776}" type="pres">
      <dgm:prSet presAssocID="{264C1324-8A44-4504-B998-05E039D6F840}" presName="sibTrans" presStyleLbl="sibTrans2D1" presStyleIdx="0" presStyleCnt="3"/>
      <dgm:spPr/>
    </dgm:pt>
    <dgm:pt modelId="{7EB3CFEB-783E-4D91-966B-A5AD294F70A3}" type="pres">
      <dgm:prSet presAssocID="{264C1324-8A44-4504-B998-05E039D6F840}" presName="connectorText" presStyleLbl="sibTrans2D1" presStyleIdx="0" presStyleCnt="3"/>
      <dgm:spPr/>
    </dgm:pt>
    <dgm:pt modelId="{02ACBE4F-BF4C-4618-A4CD-1F9B72288C74}" type="pres">
      <dgm:prSet presAssocID="{3BDB334E-48FE-4636-97D8-F6CD93CB756D}" presName="node" presStyleLbl="node1" presStyleIdx="1" presStyleCnt="4" custScaleX="288349">
        <dgm:presLayoutVars>
          <dgm:bulletEnabled val="1"/>
        </dgm:presLayoutVars>
      </dgm:prSet>
      <dgm:spPr/>
    </dgm:pt>
    <dgm:pt modelId="{2C6EA209-9C4F-4912-8260-4A83231DA6AF}" type="pres">
      <dgm:prSet presAssocID="{52A85B0A-7869-4BE6-9838-E95B734E0F0F}" presName="sibTrans" presStyleLbl="sibTrans2D1" presStyleIdx="1" presStyleCnt="3"/>
      <dgm:spPr/>
    </dgm:pt>
    <dgm:pt modelId="{8BEE7DC2-4E15-4AEC-ADD6-B67E108F0299}" type="pres">
      <dgm:prSet presAssocID="{52A85B0A-7869-4BE6-9838-E95B734E0F0F}" presName="connectorText" presStyleLbl="sibTrans2D1" presStyleIdx="1" presStyleCnt="3"/>
      <dgm:spPr/>
    </dgm:pt>
    <dgm:pt modelId="{1CB39E0E-7EA3-406C-8713-564BAE4D99AE}" type="pres">
      <dgm:prSet presAssocID="{BB4190AE-7824-40E3-BB85-04A19E8A7ABD}" presName="node" presStyleLbl="node1" presStyleIdx="2" presStyleCnt="4" custScaleX="288349">
        <dgm:presLayoutVars>
          <dgm:bulletEnabled val="1"/>
        </dgm:presLayoutVars>
      </dgm:prSet>
      <dgm:spPr/>
    </dgm:pt>
    <dgm:pt modelId="{053B6C77-6A85-4B0D-9493-9AA528C634DA}" type="pres">
      <dgm:prSet presAssocID="{680DE375-D0B0-4D28-B75A-84A3BFAA9977}" presName="sibTrans" presStyleLbl="sibTrans2D1" presStyleIdx="2" presStyleCnt="3"/>
      <dgm:spPr/>
    </dgm:pt>
    <dgm:pt modelId="{9DCC5EDC-CF57-448F-9B08-41DCFEBED848}" type="pres">
      <dgm:prSet presAssocID="{680DE375-D0B0-4D28-B75A-84A3BFAA9977}" presName="connectorText" presStyleLbl="sibTrans2D1" presStyleIdx="2" presStyleCnt="3"/>
      <dgm:spPr/>
    </dgm:pt>
    <dgm:pt modelId="{21C68016-6EE8-4B5D-9EF1-A96E0950AA5E}" type="pres">
      <dgm:prSet presAssocID="{B88D5914-EE40-4C65-8851-8483B6275175}" presName="node" presStyleLbl="node1" presStyleIdx="3" presStyleCnt="4" custScaleX="288349">
        <dgm:presLayoutVars>
          <dgm:bulletEnabled val="1"/>
        </dgm:presLayoutVars>
      </dgm:prSet>
      <dgm:spPr/>
    </dgm:pt>
  </dgm:ptLst>
  <dgm:cxnLst>
    <dgm:cxn modelId="{EE1C6C03-FCA0-45F5-881C-63A275650903}" srcId="{3CDC38F4-618A-404D-A073-BFAC031C8702}" destId="{B88D5914-EE40-4C65-8851-8483B6275175}" srcOrd="3" destOrd="0" parTransId="{15C32905-EF0D-462A-8A29-4003D2C5266C}" sibTransId="{C840EEF2-3482-4530-8D9A-54E5604F02BC}"/>
    <dgm:cxn modelId="{1088DF05-6C46-467F-9330-6B9C3D8B38C7}" type="presOf" srcId="{ADEDE8D7-872E-4D69-A5CD-9CAE41C57E24}" destId="{2CA399E2-75C0-43A0-9C87-59B8DBE113F7}" srcOrd="0" destOrd="0" presId="urn:microsoft.com/office/officeart/2005/8/layout/process2"/>
    <dgm:cxn modelId="{4188680E-3239-4194-9336-290D94AA8052}" type="presOf" srcId="{680DE375-D0B0-4D28-B75A-84A3BFAA9977}" destId="{9DCC5EDC-CF57-448F-9B08-41DCFEBED848}" srcOrd="1" destOrd="0" presId="urn:microsoft.com/office/officeart/2005/8/layout/process2"/>
    <dgm:cxn modelId="{F640882A-28E0-4410-8E97-8BBFA3E4C6EF}" type="presOf" srcId="{264C1324-8A44-4504-B998-05E039D6F840}" destId="{7EB3CFEB-783E-4D91-966B-A5AD294F70A3}" srcOrd="1" destOrd="0" presId="urn:microsoft.com/office/officeart/2005/8/layout/process2"/>
    <dgm:cxn modelId="{AC725642-70BD-4FE8-B32E-AFFE8EC4CA6B}" type="presOf" srcId="{52A85B0A-7869-4BE6-9838-E95B734E0F0F}" destId="{2C6EA209-9C4F-4912-8260-4A83231DA6AF}" srcOrd="0" destOrd="0" presId="urn:microsoft.com/office/officeart/2005/8/layout/process2"/>
    <dgm:cxn modelId="{247B776E-15A8-4675-AAB8-B21B78BE48D3}" srcId="{3CDC38F4-618A-404D-A073-BFAC031C8702}" destId="{BB4190AE-7824-40E3-BB85-04A19E8A7ABD}" srcOrd="2" destOrd="0" parTransId="{4A7B3383-5F58-4D69-896C-A91EC56BB873}" sibTransId="{680DE375-D0B0-4D28-B75A-84A3BFAA9977}"/>
    <dgm:cxn modelId="{ABCD3E80-9320-47B6-8C9C-CE1FACC16B19}" type="presOf" srcId="{3BDB334E-48FE-4636-97D8-F6CD93CB756D}" destId="{02ACBE4F-BF4C-4618-A4CD-1F9B72288C74}" srcOrd="0" destOrd="0" presId="urn:microsoft.com/office/officeart/2005/8/layout/process2"/>
    <dgm:cxn modelId="{C118AC88-CB28-4B41-9E70-574BDAAD2499}" type="presOf" srcId="{3CDC38F4-618A-404D-A073-BFAC031C8702}" destId="{7CFBD2F1-741B-4310-B098-E0038A4ECEA5}" srcOrd="0" destOrd="0" presId="urn:microsoft.com/office/officeart/2005/8/layout/process2"/>
    <dgm:cxn modelId="{DF41948B-6864-4A41-B5D7-ED9163DC01E7}" type="presOf" srcId="{264C1324-8A44-4504-B998-05E039D6F840}" destId="{2EFC82A2-15FA-44B5-8320-DA6378052776}" srcOrd="0" destOrd="0" presId="urn:microsoft.com/office/officeart/2005/8/layout/process2"/>
    <dgm:cxn modelId="{93328394-8CF0-4816-BD02-65B6424390CA}" srcId="{3CDC38F4-618A-404D-A073-BFAC031C8702}" destId="{ADEDE8D7-872E-4D69-A5CD-9CAE41C57E24}" srcOrd="0" destOrd="0" parTransId="{69F63FFF-B2E8-43F9-B16D-1DE776B60057}" sibTransId="{264C1324-8A44-4504-B998-05E039D6F840}"/>
    <dgm:cxn modelId="{616976BB-0F41-46F9-8F6C-6320757A6669}" type="presOf" srcId="{BB4190AE-7824-40E3-BB85-04A19E8A7ABD}" destId="{1CB39E0E-7EA3-406C-8713-564BAE4D99AE}" srcOrd="0" destOrd="0" presId="urn:microsoft.com/office/officeart/2005/8/layout/process2"/>
    <dgm:cxn modelId="{D27A2DDA-77D6-4A63-B3E5-312191753583}" type="presOf" srcId="{B88D5914-EE40-4C65-8851-8483B6275175}" destId="{21C68016-6EE8-4B5D-9EF1-A96E0950AA5E}" srcOrd="0" destOrd="0" presId="urn:microsoft.com/office/officeart/2005/8/layout/process2"/>
    <dgm:cxn modelId="{E57344E6-390F-44EA-ADCE-A0B8295FC6DB}" type="presOf" srcId="{52A85B0A-7869-4BE6-9838-E95B734E0F0F}" destId="{8BEE7DC2-4E15-4AEC-ADD6-B67E108F0299}" srcOrd="1" destOrd="0" presId="urn:microsoft.com/office/officeart/2005/8/layout/process2"/>
    <dgm:cxn modelId="{E52488E6-8C5B-4997-A79B-BD7D94B83B14}" type="presOf" srcId="{680DE375-D0B0-4D28-B75A-84A3BFAA9977}" destId="{053B6C77-6A85-4B0D-9493-9AA528C634DA}" srcOrd="0" destOrd="0" presId="urn:microsoft.com/office/officeart/2005/8/layout/process2"/>
    <dgm:cxn modelId="{64FDC4F4-CD3A-44FF-BD0B-D0817FC4A330}" srcId="{3CDC38F4-618A-404D-A073-BFAC031C8702}" destId="{3BDB334E-48FE-4636-97D8-F6CD93CB756D}" srcOrd="1" destOrd="0" parTransId="{8FAD7190-FF48-4F9B-8EB6-61D79552DC82}" sibTransId="{52A85B0A-7869-4BE6-9838-E95B734E0F0F}"/>
    <dgm:cxn modelId="{FDFAA7EA-EC4D-4831-88AC-7BE22587BFEE}" type="presParOf" srcId="{7CFBD2F1-741B-4310-B098-E0038A4ECEA5}" destId="{2CA399E2-75C0-43A0-9C87-59B8DBE113F7}" srcOrd="0" destOrd="0" presId="urn:microsoft.com/office/officeart/2005/8/layout/process2"/>
    <dgm:cxn modelId="{75C7C9C8-1697-48B7-8B4C-C804BB4FB402}" type="presParOf" srcId="{7CFBD2F1-741B-4310-B098-E0038A4ECEA5}" destId="{2EFC82A2-15FA-44B5-8320-DA6378052776}" srcOrd="1" destOrd="0" presId="urn:microsoft.com/office/officeart/2005/8/layout/process2"/>
    <dgm:cxn modelId="{DEED54D3-4785-4C13-BDE7-AD3F9540D54F}" type="presParOf" srcId="{2EFC82A2-15FA-44B5-8320-DA6378052776}" destId="{7EB3CFEB-783E-4D91-966B-A5AD294F70A3}" srcOrd="0" destOrd="0" presId="urn:microsoft.com/office/officeart/2005/8/layout/process2"/>
    <dgm:cxn modelId="{E58E1100-A5A0-4FB2-9EC3-C6DAD87EA654}" type="presParOf" srcId="{7CFBD2F1-741B-4310-B098-E0038A4ECEA5}" destId="{02ACBE4F-BF4C-4618-A4CD-1F9B72288C74}" srcOrd="2" destOrd="0" presId="urn:microsoft.com/office/officeart/2005/8/layout/process2"/>
    <dgm:cxn modelId="{36BB1331-2D67-460C-A410-2CF077CB8FC5}" type="presParOf" srcId="{7CFBD2F1-741B-4310-B098-E0038A4ECEA5}" destId="{2C6EA209-9C4F-4912-8260-4A83231DA6AF}" srcOrd="3" destOrd="0" presId="urn:microsoft.com/office/officeart/2005/8/layout/process2"/>
    <dgm:cxn modelId="{837CA791-85B9-4DC2-841F-E7018CFBE3D9}" type="presParOf" srcId="{2C6EA209-9C4F-4912-8260-4A83231DA6AF}" destId="{8BEE7DC2-4E15-4AEC-ADD6-B67E108F0299}" srcOrd="0" destOrd="0" presId="urn:microsoft.com/office/officeart/2005/8/layout/process2"/>
    <dgm:cxn modelId="{70EC51DF-D66D-4C36-B65D-1FF79F670C61}" type="presParOf" srcId="{7CFBD2F1-741B-4310-B098-E0038A4ECEA5}" destId="{1CB39E0E-7EA3-406C-8713-564BAE4D99AE}" srcOrd="4" destOrd="0" presId="urn:microsoft.com/office/officeart/2005/8/layout/process2"/>
    <dgm:cxn modelId="{7868833F-2B3B-494A-ABEF-C64A1CA7C692}" type="presParOf" srcId="{7CFBD2F1-741B-4310-B098-E0038A4ECEA5}" destId="{053B6C77-6A85-4B0D-9493-9AA528C634DA}" srcOrd="5" destOrd="0" presId="urn:microsoft.com/office/officeart/2005/8/layout/process2"/>
    <dgm:cxn modelId="{AD04C440-95A8-4A44-A38D-8D1CCAC04941}" type="presParOf" srcId="{053B6C77-6A85-4B0D-9493-9AA528C634DA}" destId="{9DCC5EDC-CF57-448F-9B08-41DCFEBED848}" srcOrd="0" destOrd="0" presId="urn:microsoft.com/office/officeart/2005/8/layout/process2"/>
    <dgm:cxn modelId="{89D69444-B70D-4C13-AB7C-FD7F6CFEFA83}" type="presParOf" srcId="{7CFBD2F1-741B-4310-B098-E0038A4ECEA5}" destId="{21C68016-6EE8-4B5D-9EF1-A96E0950AA5E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DC38F4-618A-404D-A073-BFAC031C8702}" type="doc">
      <dgm:prSet loTypeId="urn:microsoft.com/office/officeart/2005/8/layout/process2" loCatId="process" qsTypeId="urn:microsoft.com/office/officeart/2005/8/quickstyle/3d3" qsCatId="3D" csTypeId="urn:microsoft.com/office/officeart/2005/8/colors/colorful1#10" csCatId="colorful" phldr="1"/>
      <dgm:spPr/>
    </dgm:pt>
    <dgm:pt modelId="{ADEDE8D7-872E-4D69-A5CD-9CAE41C57E2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Incision in maxillary vestibule over nasal spine</a:t>
          </a:r>
          <a:endParaRPr lang="en-IN" dirty="0">
            <a:solidFill>
              <a:schemeClr val="bg1"/>
            </a:solidFill>
          </a:endParaRPr>
        </a:p>
      </dgm:t>
    </dgm:pt>
    <dgm:pt modelId="{69F63FFF-B2E8-43F9-B16D-1DE776B60057}" type="parTrans" cxnId="{93328394-8CF0-4816-BD02-65B6424390C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264C1324-8A44-4504-B998-05E039D6F840}" type="sibTrans" cxnId="{93328394-8CF0-4816-BD02-65B6424390C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3BDB334E-48FE-4636-97D8-F6CD93CB756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Exposure of ANS</a:t>
          </a:r>
          <a:endParaRPr lang="en-IN" dirty="0">
            <a:solidFill>
              <a:schemeClr val="bg1"/>
            </a:solidFill>
          </a:endParaRPr>
        </a:p>
      </dgm:t>
    </dgm:pt>
    <dgm:pt modelId="{8FAD7190-FF48-4F9B-8EB6-61D79552DC82}" type="parTrans" cxnId="{64FDC4F4-CD3A-44FF-BD0B-D0817FC4A33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52A85B0A-7869-4BE6-9838-E95B734E0F0F}" type="sibTrans" cxnId="{64FDC4F4-CD3A-44FF-BD0B-D0817FC4A33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BB4190AE-7824-40E3-BB85-04A19E8A7AB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Drill hole and passage of wire </a:t>
          </a:r>
          <a:endParaRPr lang="en-IN" dirty="0">
            <a:solidFill>
              <a:schemeClr val="bg1"/>
            </a:solidFill>
          </a:endParaRPr>
        </a:p>
      </dgm:t>
    </dgm:pt>
    <dgm:pt modelId="{4A7B3383-5F58-4D69-896C-A91EC56BB873}" type="parTrans" cxnId="{247B776E-15A8-4675-AAB8-B21B78BE48D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680DE375-D0B0-4D28-B75A-84A3BFAA9977}" type="sibTrans" cxnId="{247B776E-15A8-4675-AAB8-B21B78BE48D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B88D5914-EE40-4C65-8851-8483B627517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Release of wire and attachment to the arch bar</a:t>
          </a:r>
          <a:endParaRPr lang="en-IN" dirty="0">
            <a:solidFill>
              <a:schemeClr val="bg1"/>
            </a:solidFill>
          </a:endParaRPr>
        </a:p>
      </dgm:t>
    </dgm:pt>
    <dgm:pt modelId="{15C32905-EF0D-462A-8A29-4003D2C5266C}" type="parTrans" cxnId="{EE1C6C03-FCA0-45F5-881C-63A27565090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C840EEF2-3482-4530-8D9A-54E5604F02BC}" type="sibTrans" cxnId="{EE1C6C03-FCA0-45F5-881C-63A27565090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7CFBD2F1-741B-4310-B098-E0038A4ECEA5}" type="pres">
      <dgm:prSet presAssocID="{3CDC38F4-618A-404D-A073-BFAC031C8702}" presName="linearFlow" presStyleCnt="0">
        <dgm:presLayoutVars>
          <dgm:resizeHandles val="exact"/>
        </dgm:presLayoutVars>
      </dgm:prSet>
      <dgm:spPr/>
    </dgm:pt>
    <dgm:pt modelId="{2CA399E2-75C0-43A0-9C87-59B8DBE113F7}" type="pres">
      <dgm:prSet presAssocID="{ADEDE8D7-872E-4D69-A5CD-9CAE41C57E24}" presName="node" presStyleLbl="node1" presStyleIdx="0" presStyleCnt="4" custScaleX="333975">
        <dgm:presLayoutVars>
          <dgm:bulletEnabled val="1"/>
        </dgm:presLayoutVars>
      </dgm:prSet>
      <dgm:spPr/>
    </dgm:pt>
    <dgm:pt modelId="{2EFC82A2-15FA-44B5-8320-DA6378052776}" type="pres">
      <dgm:prSet presAssocID="{264C1324-8A44-4504-B998-05E039D6F840}" presName="sibTrans" presStyleLbl="sibTrans2D1" presStyleIdx="0" presStyleCnt="3"/>
      <dgm:spPr/>
    </dgm:pt>
    <dgm:pt modelId="{7EB3CFEB-783E-4D91-966B-A5AD294F70A3}" type="pres">
      <dgm:prSet presAssocID="{264C1324-8A44-4504-B998-05E039D6F840}" presName="connectorText" presStyleLbl="sibTrans2D1" presStyleIdx="0" presStyleCnt="3"/>
      <dgm:spPr/>
    </dgm:pt>
    <dgm:pt modelId="{02ACBE4F-BF4C-4618-A4CD-1F9B72288C74}" type="pres">
      <dgm:prSet presAssocID="{3BDB334E-48FE-4636-97D8-F6CD93CB756D}" presName="node" presStyleLbl="node1" presStyleIdx="1" presStyleCnt="4" custScaleX="333975">
        <dgm:presLayoutVars>
          <dgm:bulletEnabled val="1"/>
        </dgm:presLayoutVars>
      </dgm:prSet>
      <dgm:spPr/>
    </dgm:pt>
    <dgm:pt modelId="{2C6EA209-9C4F-4912-8260-4A83231DA6AF}" type="pres">
      <dgm:prSet presAssocID="{52A85B0A-7869-4BE6-9838-E95B734E0F0F}" presName="sibTrans" presStyleLbl="sibTrans2D1" presStyleIdx="1" presStyleCnt="3"/>
      <dgm:spPr/>
    </dgm:pt>
    <dgm:pt modelId="{8BEE7DC2-4E15-4AEC-ADD6-B67E108F0299}" type="pres">
      <dgm:prSet presAssocID="{52A85B0A-7869-4BE6-9838-E95B734E0F0F}" presName="connectorText" presStyleLbl="sibTrans2D1" presStyleIdx="1" presStyleCnt="3"/>
      <dgm:spPr/>
    </dgm:pt>
    <dgm:pt modelId="{1CB39E0E-7EA3-406C-8713-564BAE4D99AE}" type="pres">
      <dgm:prSet presAssocID="{BB4190AE-7824-40E3-BB85-04A19E8A7ABD}" presName="node" presStyleLbl="node1" presStyleIdx="2" presStyleCnt="4" custScaleX="333975">
        <dgm:presLayoutVars>
          <dgm:bulletEnabled val="1"/>
        </dgm:presLayoutVars>
      </dgm:prSet>
      <dgm:spPr/>
    </dgm:pt>
    <dgm:pt modelId="{053B6C77-6A85-4B0D-9493-9AA528C634DA}" type="pres">
      <dgm:prSet presAssocID="{680DE375-D0B0-4D28-B75A-84A3BFAA9977}" presName="sibTrans" presStyleLbl="sibTrans2D1" presStyleIdx="2" presStyleCnt="3"/>
      <dgm:spPr/>
    </dgm:pt>
    <dgm:pt modelId="{9DCC5EDC-CF57-448F-9B08-41DCFEBED848}" type="pres">
      <dgm:prSet presAssocID="{680DE375-D0B0-4D28-B75A-84A3BFAA9977}" presName="connectorText" presStyleLbl="sibTrans2D1" presStyleIdx="2" presStyleCnt="3"/>
      <dgm:spPr/>
    </dgm:pt>
    <dgm:pt modelId="{21C68016-6EE8-4B5D-9EF1-A96E0950AA5E}" type="pres">
      <dgm:prSet presAssocID="{B88D5914-EE40-4C65-8851-8483B6275175}" presName="node" presStyleLbl="node1" presStyleIdx="3" presStyleCnt="4" custScaleX="333975">
        <dgm:presLayoutVars>
          <dgm:bulletEnabled val="1"/>
        </dgm:presLayoutVars>
      </dgm:prSet>
      <dgm:spPr/>
    </dgm:pt>
  </dgm:ptLst>
  <dgm:cxnLst>
    <dgm:cxn modelId="{C0C14800-927E-40E3-ABD8-51D06CAC0E17}" type="presOf" srcId="{ADEDE8D7-872E-4D69-A5CD-9CAE41C57E24}" destId="{2CA399E2-75C0-43A0-9C87-59B8DBE113F7}" srcOrd="0" destOrd="0" presId="urn:microsoft.com/office/officeart/2005/8/layout/process2"/>
    <dgm:cxn modelId="{EE1C6C03-FCA0-45F5-881C-63A275650903}" srcId="{3CDC38F4-618A-404D-A073-BFAC031C8702}" destId="{B88D5914-EE40-4C65-8851-8483B6275175}" srcOrd="3" destOrd="0" parTransId="{15C32905-EF0D-462A-8A29-4003D2C5266C}" sibTransId="{C840EEF2-3482-4530-8D9A-54E5604F02BC}"/>
    <dgm:cxn modelId="{C41FEC0B-E086-45EA-A914-15D5EE0B11DB}" type="presOf" srcId="{264C1324-8A44-4504-B998-05E039D6F840}" destId="{2EFC82A2-15FA-44B5-8320-DA6378052776}" srcOrd="0" destOrd="0" presId="urn:microsoft.com/office/officeart/2005/8/layout/process2"/>
    <dgm:cxn modelId="{B9971616-715A-4C7A-B2DE-585B2BED5088}" type="presOf" srcId="{680DE375-D0B0-4D28-B75A-84A3BFAA9977}" destId="{9DCC5EDC-CF57-448F-9B08-41DCFEBED848}" srcOrd="1" destOrd="0" presId="urn:microsoft.com/office/officeart/2005/8/layout/process2"/>
    <dgm:cxn modelId="{247B776E-15A8-4675-AAB8-B21B78BE48D3}" srcId="{3CDC38F4-618A-404D-A073-BFAC031C8702}" destId="{BB4190AE-7824-40E3-BB85-04A19E8A7ABD}" srcOrd="2" destOrd="0" parTransId="{4A7B3383-5F58-4D69-896C-A91EC56BB873}" sibTransId="{680DE375-D0B0-4D28-B75A-84A3BFAA9977}"/>
    <dgm:cxn modelId="{6F663B56-37B3-4EB2-B95E-772A98945302}" type="presOf" srcId="{52A85B0A-7869-4BE6-9838-E95B734E0F0F}" destId="{2C6EA209-9C4F-4912-8260-4A83231DA6AF}" srcOrd="0" destOrd="0" presId="urn:microsoft.com/office/officeart/2005/8/layout/process2"/>
    <dgm:cxn modelId="{A1C68F59-AF1B-4D5E-8C70-06E646D48739}" type="presOf" srcId="{3CDC38F4-618A-404D-A073-BFAC031C8702}" destId="{7CFBD2F1-741B-4310-B098-E0038A4ECEA5}" srcOrd="0" destOrd="0" presId="urn:microsoft.com/office/officeart/2005/8/layout/process2"/>
    <dgm:cxn modelId="{B2F41083-7118-4F3F-A91E-34C9FD628C14}" type="presOf" srcId="{3BDB334E-48FE-4636-97D8-F6CD93CB756D}" destId="{02ACBE4F-BF4C-4618-A4CD-1F9B72288C74}" srcOrd="0" destOrd="0" presId="urn:microsoft.com/office/officeart/2005/8/layout/process2"/>
    <dgm:cxn modelId="{0C35F88C-D814-4FD3-BE5C-4EDB99092088}" type="presOf" srcId="{52A85B0A-7869-4BE6-9838-E95B734E0F0F}" destId="{8BEE7DC2-4E15-4AEC-ADD6-B67E108F0299}" srcOrd="1" destOrd="0" presId="urn:microsoft.com/office/officeart/2005/8/layout/process2"/>
    <dgm:cxn modelId="{93328394-8CF0-4816-BD02-65B6424390CA}" srcId="{3CDC38F4-618A-404D-A073-BFAC031C8702}" destId="{ADEDE8D7-872E-4D69-A5CD-9CAE41C57E24}" srcOrd="0" destOrd="0" parTransId="{69F63FFF-B2E8-43F9-B16D-1DE776B60057}" sibTransId="{264C1324-8A44-4504-B998-05E039D6F840}"/>
    <dgm:cxn modelId="{039E6498-CE67-4715-9DF2-86D79D2EEEE8}" type="presOf" srcId="{B88D5914-EE40-4C65-8851-8483B6275175}" destId="{21C68016-6EE8-4B5D-9EF1-A96E0950AA5E}" srcOrd="0" destOrd="0" presId="urn:microsoft.com/office/officeart/2005/8/layout/process2"/>
    <dgm:cxn modelId="{1834B69F-4587-4886-A7A2-4FD6869E0414}" type="presOf" srcId="{680DE375-D0B0-4D28-B75A-84A3BFAA9977}" destId="{053B6C77-6A85-4B0D-9493-9AA528C634DA}" srcOrd="0" destOrd="0" presId="urn:microsoft.com/office/officeart/2005/8/layout/process2"/>
    <dgm:cxn modelId="{2E102AB3-A889-41F4-BB7E-28C931DC5F48}" type="presOf" srcId="{264C1324-8A44-4504-B998-05E039D6F840}" destId="{7EB3CFEB-783E-4D91-966B-A5AD294F70A3}" srcOrd="1" destOrd="0" presId="urn:microsoft.com/office/officeart/2005/8/layout/process2"/>
    <dgm:cxn modelId="{ECA35EB6-DF30-420C-8A7A-446205DDE769}" type="presOf" srcId="{BB4190AE-7824-40E3-BB85-04A19E8A7ABD}" destId="{1CB39E0E-7EA3-406C-8713-564BAE4D99AE}" srcOrd="0" destOrd="0" presId="urn:microsoft.com/office/officeart/2005/8/layout/process2"/>
    <dgm:cxn modelId="{64FDC4F4-CD3A-44FF-BD0B-D0817FC4A330}" srcId="{3CDC38F4-618A-404D-A073-BFAC031C8702}" destId="{3BDB334E-48FE-4636-97D8-F6CD93CB756D}" srcOrd="1" destOrd="0" parTransId="{8FAD7190-FF48-4F9B-8EB6-61D79552DC82}" sibTransId="{52A85B0A-7869-4BE6-9838-E95B734E0F0F}"/>
    <dgm:cxn modelId="{2376556B-7F3E-434A-B5F2-132F4D687ABE}" type="presParOf" srcId="{7CFBD2F1-741B-4310-B098-E0038A4ECEA5}" destId="{2CA399E2-75C0-43A0-9C87-59B8DBE113F7}" srcOrd="0" destOrd="0" presId="urn:microsoft.com/office/officeart/2005/8/layout/process2"/>
    <dgm:cxn modelId="{32F5BBE3-139C-4C1D-BD5B-D95DD7F2742D}" type="presParOf" srcId="{7CFBD2F1-741B-4310-B098-E0038A4ECEA5}" destId="{2EFC82A2-15FA-44B5-8320-DA6378052776}" srcOrd="1" destOrd="0" presId="urn:microsoft.com/office/officeart/2005/8/layout/process2"/>
    <dgm:cxn modelId="{72DDC7CF-B921-4FC2-AA34-5501DB475417}" type="presParOf" srcId="{2EFC82A2-15FA-44B5-8320-DA6378052776}" destId="{7EB3CFEB-783E-4D91-966B-A5AD294F70A3}" srcOrd="0" destOrd="0" presId="urn:microsoft.com/office/officeart/2005/8/layout/process2"/>
    <dgm:cxn modelId="{71754FB8-F130-416E-8D13-9E873129A7F5}" type="presParOf" srcId="{7CFBD2F1-741B-4310-B098-E0038A4ECEA5}" destId="{02ACBE4F-BF4C-4618-A4CD-1F9B72288C74}" srcOrd="2" destOrd="0" presId="urn:microsoft.com/office/officeart/2005/8/layout/process2"/>
    <dgm:cxn modelId="{432D2A6B-503C-45F9-91FB-8FB1F14F38D4}" type="presParOf" srcId="{7CFBD2F1-741B-4310-B098-E0038A4ECEA5}" destId="{2C6EA209-9C4F-4912-8260-4A83231DA6AF}" srcOrd="3" destOrd="0" presId="urn:microsoft.com/office/officeart/2005/8/layout/process2"/>
    <dgm:cxn modelId="{555101CA-821E-4F20-9236-43854277059C}" type="presParOf" srcId="{2C6EA209-9C4F-4912-8260-4A83231DA6AF}" destId="{8BEE7DC2-4E15-4AEC-ADD6-B67E108F0299}" srcOrd="0" destOrd="0" presId="urn:microsoft.com/office/officeart/2005/8/layout/process2"/>
    <dgm:cxn modelId="{BA819911-2EA6-4999-BAE2-5E7C4EA8A048}" type="presParOf" srcId="{7CFBD2F1-741B-4310-B098-E0038A4ECEA5}" destId="{1CB39E0E-7EA3-406C-8713-564BAE4D99AE}" srcOrd="4" destOrd="0" presId="urn:microsoft.com/office/officeart/2005/8/layout/process2"/>
    <dgm:cxn modelId="{814D36C8-AF8A-427D-AD73-075573CCA324}" type="presParOf" srcId="{7CFBD2F1-741B-4310-B098-E0038A4ECEA5}" destId="{053B6C77-6A85-4B0D-9493-9AA528C634DA}" srcOrd="5" destOrd="0" presId="urn:microsoft.com/office/officeart/2005/8/layout/process2"/>
    <dgm:cxn modelId="{F8D961EC-D1D6-4F7E-827E-08450837184A}" type="presParOf" srcId="{053B6C77-6A85-4B0D-9493-9AA528C634DA}" destId="{9DCC5EDC-CF57-448F-9B08-41DCFEBED848}" srcOrd="0" destOrd="0" presId="urn:microsoft.com/office/officeart/2005/8/layout/process2"/>
    <dgm:cxn modelId="{BDF58029-633E-48F4-8CCD-B49F150FEB43}" type="presParOf" srcId="{7CFBD2F1-741B-4310-B098-E0038A4ECEA5}" destId="{21C68016-6EE8-4B5D-9EF1-A96E0950AA5E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AC88A-6B99-4E2F-A368-CF930201D2D1}">
      <dsp:nvSpPr>
        <dsp:cNvPr id="0" name=""/>
        <dsp:cNvSpPr/>
      </dsp:nvSpPr>
      <dsp:spPr>
        <a:xfrm>
          <a:off x="5252845" y="1140288"/>
          <a:ext cx="338805" cy="2630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0580"/>
              </a:lnTo>
              <a:lnTo>
                <a:pt x="338805" y="263058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FC383-8424-40BC-BFF2-192A798F6C26}">
      <dsp:nvSpPr>
        <dsp:cNvPr id="0" name=""/>
        <dsp:cNvSpPr/>
      </dsp:nvSpPr>
      <dsp:spPr>
        <a:xfrm>
          <a:off x="5252845" y="1140288"/>
          <a:ext cx="338805" cy="594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933"/>
              </a:lnTo>
              <a:lnTo>
                <a:pt x="338805" y="59493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A17B4-D644-4848-A419-D70A572B19F3}">
      <dsp:nvSpPr>
        <dsp:cNvPr id="0" name=""/>
        <dsp:cNvSpPr/>
      </dsp:nvSpPr>
      <dsp:spPr>
        <a:xfrm>
          <a:off x="4013987" y="344545"/>
          <a:ext cx="2142339" cy="423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417"/>
              </a:lnTo>
              <a:lnTo>
                <a:pt x="2142339" y="178417"/>
              </a:lnTo>
              <a:lnTo>
                <a:pt x="2142339" y="42327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24978-CC26-486D-AE7F-31BC49B06E6B}">
      <dsp:nvSpPr>
        <dsp:cNvPr id="0" name=""/>
        <dsp:cNvSpPr/>
      </dsp:nvSpPr>
      <dsp:spPr>
        <a:xfrm>
          <a:off x="716274" y="1140288"/>
          <a:ext cx="91440" cy="3923658"/>
        </a:xfrm>
        <a:custGeom>
          <a:avLst/>
          <a:gdLst/>
          <a:ahLst/>
          <a:cxnLst/>
          <a:rect l="0" t="0" r="0" b="0"/>
          <a:pathLst>
            <a:path>
              <a:moveTo>
                <a:pt x="47206" y="0"/>
              </a:moveTo>
              <a:lnTo>
                <a:pt x="45720" y="392365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C63907-7066-4519-BAB0-0CAF8C2A289C}">
      <dsp:nvSpPr>
        <dsp:cNvPr id="0" name=""/>
        <dsp:cNvSpPr/>
      </dsp:nvSpPr>
      <dsp:spPr>
        <a:xfrm>
          <a:off x="763481" y="1140288"/>
          <a:ext cx="225761" cy="1482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2730"/>
              </a:lnTo>
              <a:lnTo>
                <a:pt x="225761" y="148273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6A09BD-50A0-4BDC-B09A-81FD7F2C3A1D}">
      <dsp:nvSpPr>
        <dsp:cNvPr id="0" name=""/>
        <dsp:cNvSpPr/>
      </dsp:nvSpPr>
      <dsp:spPr>
        <a:xfrm>
          <a:off x="1711512" y="344545"/>
          <a:ext cx="2302474" cy="423272"/>
        </a:xfrm>
        <a:custGeom>
          <a:avLst/>
          <a:gdLst/>
          <a:ahLst/>
          <a:cxnLst/>
          <a:rect l="0" t="0" r="0" b="0"/>
          <a:pathLst>
            <a:path>
              <a:moveTo>
                <a:pt x="2302474" y="0"/>
              </a:moveTo>
              <a:lnTo>
                <a:pt x="2302474" y="178417"/>
              </a:lnTo>
              <a:lnTo>
                <a:pt x="0" y="178417"/>
              </a:lnTo>
              <a:lnTo>
                <a:pt x="0" y="42327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9FDA41-685A-46AD-B382-1C40B76C584E}">
      <dsp:nvSpPr>
        <dsp:cNvPr id="0" name=""/>
        <dsp:cNvSpPr/>
      </dsp:nvSpPr>
      <dsp:spPr>
        <a:xfrm>
          <a:off x="2514601" y="0"/>
          <a:ext cx="2998771" cy="3445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Maxillary # fixation</a:t>
          </a:r>
          <a:endParaRPr lang="en-IN" sz="2000" b="1" kern="1200" dirty="0"/>
        </a:p>
      </dsp:txBody>
      <dsp:txXfrm>
        <a:off x="2514601" y="0"/>
        <a:ext cx="2998771" cy="344545"/>
      </dsp:txXfrm>
    </dsp:sp>
    <dsp:sp modelId="{ADD7AB37-040F-440F-874A-EE2C8D6337BC}">
      <dsp:nvSpPr>
        <dsp:cNvPr id="0" name=""/>
        <dsp:cNvSpPr/>
      </dsp:nvSpPr>
      <dsp:spPr>
        <a:xfrm>
          <a:off x="526473" y="767818"/>
          <a:ext cx="2370078" cy="372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Internal fixation</a:t>
          </a:r>
          <a:endParaRPr lang="en-IN" sz="2000" b="1" kern="1200" dirty="0"/>
        </a:p>
      </dsp:txBody>
      <dsp:txXfrm>
        <a:off x="526473" y="767818"/>
        <a:ext cx="2370078" cy="372470"/>
      </dsp:txXfrm>
    </dsp:sp>
    <dsp:sp modelId="{B156245F-A536-4EAB-892F-10F6D34CA117}">
      <dsp:nvSpPr>
        <dsp:cNvPr id="0" name=""/>
        <dsp:cNvSpPr/>
      </dsp:nvSpPr>
      <dsp:spPr>
        <a:xfrm>
          <a:off x="989243" y="1809710"/>
          <a:ext cx="3788067" cy="16266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Direct </a:t>
          </a:r>
          <a:r>
            <a:rPr lang="en-US" sz="1600" b="1" kern="1200" dirty="0" err="1"/>
            <a:t>osterosynthesis</a:t>
          </a:r>
          <a:endParaRPr lang="en-US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  1. </a:t>
          </a:r>
          <a:r>
            <a:rPr lang="en-US" sz="1600" b="0" kern="1200" dirty="0" err="1"/>
            <a:t>Miniplates</a:t>
          </a:r>
          <a:r>
            <a:rPr lang="en-US" sz="1600" b="0" kern="1200" dirty="0"/>
            <a:t>/</a:t>
          </a:r>
          <a:r>
            <a:rPr lang="en-US" sz="1600" b="0" kern="1200" dirty="0" err="1"/>
            <a:t>Microplates</a:t>
          </a:r>
          <a:endParaRPr lang="en-US" sz="1600" b="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   2. </a:t>
          </a:r>
          <a:r>
            <a:rPr lang="en-US" sz="1600" b="0" kern="1200" dirty="0" err="1"/>
            <a:t>Intraosseous</a:t>
          </a:r>
          <a:r>
            <a:rPr lang="en-US" sz="1600" b="0" kern="1200" dirty="0"/>
            <a:t> Wires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	- high(FZ,FN)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	- Mid(</a:t>
          </a:r>
          <a:r>
            <a:rPr lang="en-US" sz="1600" b="0" kern="1200" dirty="0" err="1"/>
            <a:t>buttress,orbital</a:t>
          </a:r>
          <a:r>
            <a:rPr lang="en-US" sz="1600" b="0" kern="1200" dirty="0"/>
            <a:t> rim)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	- Low(alveolar/</a:t>
          </a:r>
          <a:r>
            <a:rPr lang="en-US" sz="1600" b="0" kern="1200" dirty="0" err="1"/>
            <a:t>midpalatal</a:t>
          </a:r>
          <a:r>
            <a:rPr lang="en-US" sz="1600" b="0" kern="1200" dirty="0"/>
            <a:t>)</a:t>
          </a:r>
        </a:p>
      </dsp:txBody>
      <dsp:txXfrm>
        <a:off x="989243" y="1809710"/>
        <a:ext cx="3788067" cy="1626617"/>
      </dsp:txXfrm>
    </dsp:sp>
    <dsp:sp modelId="{37C651E9-D3C5-4303-804A-006853D85288}">
      <dsp:nvSpPr>
        <dsp:cNvPr id="0" name=""/>
        <dsp:cNvSpPr/>
      </dsp:nvSpPr>
      <dsp:spPr>
        <a:xfrm>
          <a:off x="761994" y="3809999"/>
          <a:ext cx="2968689" cy="25078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Suspension wires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    1. Frontal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    2. Circumzygomatic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    3. Zygomatic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    4. Circumpalatal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    5. Infraorbital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    6. Piriform aperture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    7. Peralveolar</a:t>
          </a:r>
          <a:endParaRPr lang="en-IN" sz="1600" b="0" kern="1200" dirty="0"/>
        </a:p>
      </dsp:txBody>
      <dsp:txXfrm>
        <a:off x="761994" y="3809999"/>
        <a:ext cx="2968689" cy="2507896"/>
      </dsp:txXfrm>
    </dsp:sp>
    <dsp:sp modelId="{D2764140-A96F-48B6-B69E-7676DF3ABFEA}">
      <dsp:nvSpPr>
        <dsp:cNvPr id="0" name=""/>
        <dsp:cNvSpPr/>
      </dsp:nvSpPr>
      <dsp:spPr>
        <a:xfrm>
          <a:off x="5026975" y="767818"/>
          <a:ext cx="2258704" cy="372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External fixation</a:t>
          </a:r>
          <a:endParaRPr lang="en-IN" sz="2000" b="1" kern="1200" dirty="0"/>
        </a:p>
      </dsp:txBody>
      <dsp:txXfrm>
        <a:off x="5026975" y="767818"/>
        <a:ext cx="2258704" cy="372470"/>
      </dsp:txXfrm>
    </dsp:sp>
    <dsp:sp modelId="{7C9A6CD7-3BE6-4A17-87BF-DFD1D8F7A2EC}">
      <dsp:nvSpPr>
        <dsp:cNvPr id="0" name=""/>
        <dsp:cNvSpPr/>
      </dsp:nvSpPr>
      <dsp:spPr>
        <a:xfrm>
          <a:off x="5591651" y="1459113"/>
          <a:ext cx="2132475" cy="5522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Craniomandibular</a:t>
          </a:r>
          <a:endParaRPr lang="en-US" sz="1600" b="1" kern="1200" dirty="0"/>
        </a:p>
      </dsp:txBody>
      <dsp:txXfrm>
        <a:off x="5591651" y="1459113"/>
        <a:ext cx="2132475" cy="552217"/>
      </dsp:txXfrm>
    </dsp:sp>
    <dsp:sp modelId="{7395BDF8-BE2A-4871-9A39-10902DF48EB6}">
      <dsp:nvSpPr>
        <dsp:cNvPr id="0" name=""/>
        <dsp:cNvSpPr/>
      </dsp:nvSpPr>
      <dsp:spPr>
        <a:xfrm>
          <a:off x="5591651" y="2706170"/>
          <a:ext cx="2449994" cy="21293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Craniomaxillary</a:t>
          </a:r>
          <a:endParaRPr lang="en-US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   1. </a:t>
          </a:r>
          <a:r>
            <a:rPr lang="en-US" sz="1600" b="0" kern="1200" dirty="0" err="1"/>
            <a:t>Supraorbital</a:t>
          </a:r>
          <a:r>
            <a:rPr lang="en-US" sz="1600" b="0" kern="1200" dirty="0"/>
            <a:t> pins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    2. </a:t>
          </a:r>
          <a:r>
            <a:rPr lang="en-US" sz="1600" b="0" kern="1200" dirty="0" err="1"/>
            <a:t>Zygomatic</a:t>
          </a:r>
          <a:r>
            <a:rPr lang="en-US" sz="1600" b="0" kern="1200" dirty="0"/>
            <a:t> pins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    3. POP head frame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    4. Halo frame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    5  Levant frame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    6. Box frame</a:t>
          </a:r>
        </a:p>
      </dsp:txBody>
      <dsp:txXfrm>
        <a:off x="5591651" y="2706170"/>
        <a:ext cx="2449994" cy="21293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399E2-75C0-43A0-9C87-59B8DBE113F7}">
      <dsp:nvSpPr>
        <dsp:cNvPr id="0" name=""/>
        <dsp:cNvSpPr/>
      </dsp:nvSpPr>
      <dsp:spPr>
        <a:xfrm>
          <a:off x="0" y="3356"/>
          <a:ext cx="4357718" cy="78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Incision in lateral 3</a:t>
          </a:r>
          <a:r>
            <a:rPr lang="en-US" sz="2000" kern="1200" baseline="30000" dirty="0">
              <a:solidFill>
                <a:schemeClr val="bg1"/>
              </a:solidFill>
            </a:rPr>
            <a:t>rd</a:t>
          </a:r>
          <a:r>
            <a:rPr lang="en-US" sz="2000" kern="1200" dirty="0">
              <a:solidFill>
                <a:schemeClr val="bg1"/>
              </a:solidFill>
            </a:rPr>
            <a:t>/nasal process of frontal bone</a:t>
          </a:r>
          <a:endParaRPr lang="en-IN" sz="2000" kern="1200" dirty="0">
            <a:solidFill>
              <a:schemeClr val="bg1"/>
            </a:solidFill>
          </a:endParaRPr>
        </a:p>
      </dsp:txBody>
      <dsp:txXfrm>
        <a:off x="22988" y="26344"/>
        <a:ext cx="4311742" cy="738882"/>
      </dsp:txXfrm>
    </dsp:sp>
    <dsp:sp modelId="{2EFC82A2-15FA-44B5-8320-DA6378052776}">
      <dsp:nvSpPr>
        <dsp:cNvPr id="0" name=""/>
        <dsp:cNvSpPr/>
      </dsp:nvSpPr>
      <dsp:spPr>
        <a:xfrm rot="5400000">
          <a:off x="2031697" y="807837"/>
          <a:ext cx="294322" cy="3531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>
            <a:solidFill>
              <a:schemeClr val="bg1"/>
            </a:solidFill>
          </a:endParaRPr>
        </a:p>
      </dsp:txBody>
      <dsp:txXfrm rot="-5400000">
        <a:off x="2072903" y="837269"/>
        <a:ext cx="211912" cy="206025"/>
      </dsp:txXfrm>
    </dsp:sp>
    <dsp:sp modelId="{02ACBE4F-BF4C-4618-A4CD-1F9B72288C74}">
      <dsp:nvSpPr>
        <dsp:cNvPr id="0" name=""/>
        <dsp:cNvSpPr/>
      </dsp:nvSpPr>
      <dsp:spPr>
        <a:xfrm>
          <a:off x="0" y="1180645"/>
          <a:ext cx="4357718" cy="78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Exposure of </a:t>
          </a:r>
          <a:r>
            <a:rPr lang="en-US" sz="2000" kern="1200" dirty="0" err="1">
              <a:solidFill>
                <a:schemeClr val="bg1"/>
              </a:solidFill>
            </a:rPr>
            <a:t>zygomatic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proces</a:t>
          </a:r>
          <a:r>
            <a:rPr lang="en-US" sz="2000" kern="1200" dirty="0">
              <a:solidFill>
                <a:schemeClr val="bg1"/>
              </a:solidFill>
            </a:rPr>
            <a:t>/outer cortex of frontal bone</a:t>
          </a:r>
          <a:endParaRPr lang="en-IN" sz="2000" kern="1200" dirty="0">
            <a:solidFill>
              <a:schemeClr val="bg1"/>
            </a:solidFill>
          </a:endParaRPr>
        </a:p>
      </dsp:txBody>
      <dsp:txXfrm>
        <a:off x="22988" y="1203633"/>
        <a:ext cx="4311742" cy="738882"/>
      </dsp:txXfrm>
    </dsp:sp>
    <dsp:sp modelId="{2C6EA209-9C4F-4912-8260-4A83231DA6AF}">
      <dsp:nvSpPr>
        <dsp:cNvPr id="0" name=""/>
        <dsp:cNvSpPr/>
      </dsp:nvSpPr>
      <dsp:spPr>
        <a:xfrm rot="5400000">
          <a:off x="2031697" y="1985125"/>
          <a:ext cx="294322" cy="3531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>
            <a:solidFill>
              <a:schemeClr val="bg1"/>
            </a:solidFill>
          </a:endParaRPr>
        </a:p>
      </dsp:txBody>
      <dsp:txXfrm rot="-5400000">
        <a:off x="2072903" y="2014557"/>
        <a:ext cx="211912" cy="206025"/>
      </dsp:txXfrm>
    </dsp:sp>
    <dsp:sp modelId="{1CB39E0E-7EA3-406C-8713-564BAE4D99AE}">
      <dsp:nvSpPr>
        <dsp:cNvPr id="0" name=""/>
        <dsp:cNvSpPr/>
      </dsp:nvSpPr>
      <dsp:spPr>
        <a:xfrm>
          <a:off x="0" y="2357933"/>
          <a:ext cx="4357718" cy="78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Drilling of bur hole and placement of screw</a:t>
          </a:r>
          <a:endParaRPr lang="en-IN" sz="2000" kern="1200" dirty="0">
            <a:solidFill>
              <a:schemeClr val="bg1"/>
            </a:solidFill>
          </a:endParaRPr>
        </a:p>
      </dsp:txBody>
      <dsp:txXfrm>
        <a:off x="22988" y="2380921"/>
        <a:ext cx="4311742" cy="738882"/>
      </dsp:txXfrm>
    </dsp:sp>
    <dsp:sp modelId="{053B6C77-6A85-4B0D-9493-9AA528C634DA}">
      <dsp:nvSpPr>
        <dsp:cNvPr id="0" name=""/>
        <dsp:cNvSpPr/>
      </dsp:nvSpPr>
      <dsp:spPr>
        <a:xfrm rot="5400000">
          <a:off x="2031697" y="3162413"/>
          <a:ext cx="294322" cy="3531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>
            <a:solidFill>
              <a:schemeClr val="bg1"/>
            </a:solidFill>
          </a:endParaRPr>
        </a:p>
      </dsp:txBody>
      <dsp:txXfrm rot="-5400000">
        <a:off x="2072903" y="3191845"/>
        <a:ext cx="211912" cy="206025"/>
      </dsp:txXfrm>
    </dsp:sp>
    <dsp:sp modelId="{F75E8CE2-B774-4DB0-B126-BC450502D7D6}">
      <dsp:nvSpPr>
        <dsp:cNvPr id="0" name=""/>
        <dsp:cNvSpPr/>
      </dsp:nvSpPr>
      <dsp:spPr>
        <a:xfrm>
          <a:off x="0" y="3535221"/>
          <a:ext cx="4357718" cy="78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Passage of SS wire attached to awl; through incision into maxillary vestibule </a:t>
          </a:r>
          <a:endParaRPr lang="en-IN" sz="2000" kern="1200" dirty="0">
            <a:solidFill>
              <a:schemeClr val="bg1"/>
            </a:solidFill>
          </a:endParaRPr>
        </a:p>
      </dsp:txBody>
      <dsp:txXfrm>
        <a:off x="22988" y="3558209"/>
        <a:ext cx="4311742" cy="738882"/>
      </dsp:txXfrm>
    </dsp:sp>
    <dsp:sp modelId="{1F3BD7C1-7D6D-42DA-851F-CFEF7E5F72C0}">
      <dsp:nvSpPr>
        <dsp:cNvPr id="0" name=""/>
        <dsp:cNvSpPr/>
      </dsp:nvSpPr>
      <dsp:spPr>
        <a:xfrm rot="5400000">
          <a:off x="2031697" y="4339702"/>
          <a:ext cx="294322" cy="3531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>
            <a:solidFill>
              <a:schemeClr val="bg1"/>
            </a:solidFill>
          </a:endParaRPr>
        </a:p>
      </dsp:txBody>
      <dsp:txXfrm rot="-5400000">
        <a:off x="2072903" y="4369134"/>
        <a:ext cx="211912" cy="206025"/>
      </dsp:txXfrm>
    </dsp:sp>
    <dsp:sp modelId="{21C68016-6EE8-4B5D-9EF1-A96E0950AA5E}">
      <dsp:nvSpPr>
        <dsp:cNvPr id="0" name=""/>
        <dsp:cNvSpPr/>
      </dsp:nvSpPr>
      <dsp:spPr>
        <a:xfrm>
          <a:off x="0" y="4712510"/>
          <a:ext cx="4357718" cy="78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Release of wire and attachment to the arch bar</a:t>
          </a:r>
          <a:endParaRPr lang="en-IN" sz="2000" kern="1200" dirty="0">
            <a:solidFill>
              <a:schemeClr val="bg1"/>
            </a:solidFill>
          </a:endParaRPr>
        </a:p>
      </dsp:txBody>
      <dsp:txXfrm>
        <a:off x="22988" y="4735498"/>
        <a:ext cx="4311742" cy="7388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399E2-75C0-43A0-9C87-59B8DBE113F7}">
      <dsp:nvSpPr>
        <dsp:cNvPr id="0" name=""/>
        <dsp:cNvSpPr/>
      </dsp:nvSpPr>
      <dsp:spPr>
        <a:xfrm>
          <a:off x="0" y="2395"/>
          <a:ext cx="3657600" cy="8913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Incision in maxillary vestibule below buttress 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6105" y="28500"/>
        <a:ext cx="3605390" cy="839093"/>
      </dsp:txXfrm>
    </dsp:sp>
    <dsp:sp modelId="{2EFC82A2-15FA-44B5-8320-DA6378052776}">
      <dsp:nvSpPr>
        <dsp:cNvPr id="0" name=""/>
        <dsp:cNvSpPr/>
      </dsp:nvSpPr>
      <dsp:spPr>
        <a:xfrm rot="5400000">
          <a:off x="1661680" y="915982"/>
          <a:ext cx="334238" cy="401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>
            <a:solidFill>
              <a:schemeClr val="bg1"/>
            </a:solidFill>
          </a:endParaRPr>
        </a:p>
      </dsp:txBody>
      <dsp:txXfrm rot="-5400000">
        <a:off x="1708474" y="949406"/>
        <a:ext cx="240652" cy="233967"/>
      </dsp:txXfrm>
    </dsp:sp>
    <dsp:sp modelId="{02ACBE4F-BF4C-4618-A4CD-1F9B72288C74}">
      <dsp:nvSpPr>
        <dsp:cNvPr id="0" name=""/>
        <dsp:cNvSpPr/>
      </dsp:nvSpPr>
      <dsp:spPr>
        <a:xfrm>
          <a:off x="0" y="1339351"/>
          <a:ext cx="3657600" cy="8913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Exposure of ZM junction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6105" y="1365456"/>
        <a:ext cx="3605390" cy="839093"/>
      </dsp:txXfrm>
    </dsp:sp>
    <dsp:sp modelId="{2C6EA209-9C4F-4912-8260-4A83231DA6AF}">
      <dsp:nvSpPr>
        <dsp:cNvPr id="0" name=""/>
        <dsp:cNvSpPr/>
      </dsp:nvSpPr>
      <dsp:spPr>
        <a:xfrm rot="5400000">
          <a:off x="1661680" y="2252938"/>
          <a:ext cx="334238" cy="401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>
            <a:solidFill>
              <a:schemeClr val="bg1"/>
            </a:solidFill>
          </a:endParaRPr>
        </a:p>
      </dsp:txBody>
      <dsp:txXfrm rot="-5400000">
        <a:off x="1708474" y="2286362"/>
        <a:ext cx="240652" cy="233967"/>
      </dsp:txXfrm>
    </dsp:sp>
    <dsp:sp modelId="{1CB39E0E-7EA3-406C-8713-564BAE4D99AE}">
      <dsp:nvSpPr>
        <dsp:cNvPr id="0" name=""/>
        <dsp:cNvSpPr/>
      </dsp:nvSpPr>
      <dsp:spPr>
        <a:xfrm>
          <a:off x="0" y="2676307"/>
          <a:ext cx="3657600" cy="8913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Drill hole and passage of wire 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6105" y="2702412"/>
        <a:ext cx="3605390" cy="839093"/>
      </dsp:txXfrm>
    </dsp:sp>
    <dsp:sp modelId="{053B6C77-6A85-4B0D-9493-9AA528C634DA}">
      <dsp:nvSpPr>
        <dsp:cNvPr id="0" name=""/>
        <dsp:cNvSpPr/>
      </dsp:nvSpPr>
      <dsp:spPr>
        <a:xfrm rot="5400000">
          <a:off x="1661680" y="3589893"/>
          <a:ext cx="334238" cy="401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>
            <a:solidFill>
              <a:schemeClr val="bg1"/>
            </a:solidFill>
          </a:endParaRPr>
        </a:p>
      </dsp:txBody>
      <dsp:txXfrm rot="-5400000">
        <a:off x="1708474" y="3623317"/>
        <a:ext cx="240652" cy="233967"/>
      </dsp:txXfrm>
    </dsp:sp>
    <dsp:sp modelId="{21C68016-6EE8-4B5D-9EF1-A96E0950AA5E}">
      <dsp:nvSpPr>
        <dsp:cNvPr id="0" name=""/>
        <dsp:cNvSpPr/>
      </dsp:nvSpPr>
      <dsp:spPr>
        <a:xfrm>
          <a:off x="0" y="4013263"/>
          <a:ext cx="3657600" cy="8913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Release of wire and attachment to the arch bar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6105" y="4039368"/>
        <a:ext cx="3605390" cy="8390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399E2-75C0-43A0-9C87-59B8DBE113F7}">
      <dsp:nvSpPr>
        <dsp:cNvPr id="0" name=""/>
        <dsp:cNvSpPr/>
      </dsp:nvSpPr>
      <dsp:spPr>
        <a:xfrm>
          <a:off x="0" y="0"/>
          <a:ext cx="3657600" cy="9605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Incision in maxillary vestibule above canine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8132" y="28132"/>
        <a:ext cx="3601336" cy="904244"/>
      </dsp:txXfrm>
    </dsp:sp>
    <dsp:sp modelId="{2EFC82A2-15FA-44B5-8320-DA6378052776}">
      <dsp:nvSpPr>
        <dsp:cNvPr id="0" name=""/>
        <dsp:cNvSpPr/>
      </dsp:nvSpPr>
      <dsp:spPr>
        <a:xfrm rot="5400000">
          <a:off x="1647736" y="985812"/>
          <a:ext cx="362127" cy="432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900" kern="1200">
            <a:solidFill>
              <a:schemeClr val="bg1"/>
            </a:solidFill>
          </a:endParaRPr>
        </a:p>
      </dsp:txBody>
      <dsp:txXfrm rot="-5400000">
        <a:off x="1699131" y="1020863"/>
        <a:ext cx="259337" cy="253489"/>
      </dsp:txXfrm>
    </dsp:sp>
    <dsp:sp modelId="{02ACBE4F-BF4C-4618-A4CD-1F9B72288C74}">
      <dsp:nvSpPr>
        <dsp:cNvPr id="0" name=""/>
        <dsp:cNvSpPr/>
      </dsp:nvSpPr>
      <dsp:spPr>
        <a:xfrm>
          <a:off x="0" y="1443345"/>
          <a:ext cx="3657600" cy="9605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Subperiosteal dissection and exposure of infra orbital rim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8132" y="1471477"/>
        <a:ext cx="3601336" cy="904244"/>
      </dsp:txXfrm>
    </dsp:sp>
    <dsp:sp modelId="{2C6EA209-9C4F-4912-8260-4A83231DA6AF}">
      <dsp:nvSpPr>
        <dsp:cNvPr id="0" name=""/>
        <dsp:cNvSpPr/>
      </dsp:nvSpPr>
      <dsp:spPr>
        <a:xfrm rot="5400000">
          <a:off x="1648704" y="2427866"/>
          <a:ext cx="360190" cy="432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900" kern="1200">
            <a:solidFill>
              <a:schemeClr val="bg1"/>
            </a:solidFill>
          </a:endParaRPr>
        </a:p>
      </dsp:txBody>
      <dsp:txXfrm rot="-5400000">
        <a:off x="1699131" y="2463886"/>
        <a:ext cx="259337" cy="252133"/>
      </dsp:txXfrm>
    </dsp:sp>
    <dsp:sp modelId="{1CB39E0E-7EA3-406C-8713-564BAE4D99AE}">
      <dsp:nvSpPr>
        <dsp:cNvPr id="0" name=""/>
        <dsp:cNvSpPr/>
      </dsp:nvSpPr>
      <dsp:spPr>
        <a:xfrm>
          <a:off x="0" y="2884108"/>
          <a:ext cx="3657600" cy="9605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Drill hole and passage of wire above IO rim and back to oral cavity 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8132" y="2912240"/>
        <a:ext cx="3601336" cy="904244"/>
      </dsp:txXfrm>
    </dsp:sp>
    <dsp:sp modelId="{053B6C77-6A85-4B0D-9493-9AA528C634DA}">
      <dsp:nvSpPr>
        <dsp:cNvPr id="0" name=""/>
        <dsp:cNvSpPr/>
      </dsp:nvSpPr>
      <dsp:spPr>
        <a:xfrm rot="5400000">
          <a:off x="1648704" y="3868630"/>
          <a:ext cx="360190" cy="432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900" kern="1200">
            <a:solidFill>
              <a:schemeClr val="bg1"/>
            </a:solidFill>
          </a:endParaRPr>
        </a:p>
      </dsp:txBody>
      <dsp:txXfrm rot="-5400000">
        <a:off x="1699131" y="3904650"/>
        <a:ext cx="259337" cy="252133"/>
      </dsp:txXfrm>
    </dsp:sp>
    <dsp:sp modelId="{21C68016-6EE8-4B5D-9EF1-A96E0950AA5E}">
      <dsp:nvSpPr>
        <dsp:cNvPr id="0" name=""/>
        <dsp:cNvSpPr/>
      </dsp:nvSpPr>
      <dsp:spPr>
        <a:xfrm>
          <a:off x="0" y="4324872"/>
          <a:ext cx="3657600" cy="9605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Release of wire and attachment to the arch bar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8132" y="4353004"/>
        <a:ext cx="3601336" cy="9042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399E2-75C0-43A0-9C87-59B8DBE113F7}">
      <dsp:nvSpPr>
        <dsp:cNvPr id="0" name=""/>
        <dsp:cNvSpPr/>
      </dsp:nvSpPr>
      <dsp:spPr>
        <a:xfrm>
          <a:off x="0" y="2395"/>
          <a:ext cx="3657600" cy="8913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Incision in maxillary vestibule in canine </a:t>
          </a:r>
          <a:r>
            <a:rPr lang="en-US" sz="1800" kern="1200" dirty="0" err="1">
              <a:solidFill>
                <a:schemeClr val="bg1"/>
              </a:solidFill>
            </a:rPr>
            <a:t>fossa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6105" y="28500"/>
        <a:ext cx="3605390" cy="839093"/>
      </dsp:txXfrm>
    </dsp:sp>
    <dsp:sp modelId="{2EFC82A2-15FA-44B5-8320-DA6378052776}">
      <dsp:nvSpPr>
        <dsp:cNvPr id="0" name=""/>
        <dsp:cNvSpPr/>
      </dsp:nvSpPr>
      <dsp:spPr>
        <a:xfrm rot="5400000">
          <a:off x="1661680" y="915982"/>
          <a:ext cx="334238" cy="401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>
            <a:solidFill>
              <a:schemeClr val="bg1"/>
            </a:solidFill>
          </a:endParaRPr>
        </a:p>
      </dsp:txBody>
      <dsp:txXfrm rot="-5400000">
        <a:off x="1708474" y="949406"/>
        <a:ext cx="240652" cy="233967"/>
      </dsp:txXfrm>
    </dsp:sp>
    <dsp:sp modelId="{02ACBE4F-BF4C-4618-A4CD-1F9B72288C74}">
      <dsp:nvSpPr>
        <dsp:cNvPr id="0" name=""/>
        <dsp:cNvSpPr/>
      </dsp:nvSpPr>
      <dsp:spPr>
        <a:xfrm>
          <a:off x="0" y="1339351"/>
          <a:ext cx="3657600" cy="8913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Subperiosteal dissection and exposure of </a:t>
          </a:r>
          <a:r>
            <a:rPr lang="en-US" sz="1800" kern="1200" dirty="0" err="1">
              <a:solidFill>
                <a:schemeClr val="bg1"/>
              </a:solidFill>
            </a:rPr>
            <a:t>pyriform</a:t>
          </a:r>
          <a:r>
            <a:rPr lang="en-US" sz="1800" kern="1200" dirty="0">
              <a:solidFill>
                <a:schemeClr val="bg1"/>
              </a:solidFill>
            </a:rPr>
            <a:t> aperture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6105" y="1365456"/>
        <a:ext cx="3605390" cy="839093"/>
      </dsp:txXfrm>
    </dsp:sp>
    <dsp:sp modelId="{2C6EA209-9C4F-4912-8260-4A83231DA6AF}">
      <dsp:nvSpPr>
        <dsp:cNvPr id="0" name=""/>
        <dsp:cNvSpPr/>
      </dsp:nvSpPr>
      <dsp:spPr>
        <a:xfrm rot="5400000">
          <a:off x="1661680" y="2252938"/>
          <a:ext cx="334238" cy="401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>
            <a:solidFill>
              <a:schemeClr val="bg1"/>
            </a:solidFill>
          </a:endParaRPr>
        </a:p>
      </dsp:txBody>
      <dsp:txXfrm rot="-5400000">
        <a:off x="1708474" y="2286362"/>
        <a:ext cx="240652" cy="233967"/>
      </dsp:txXfrm>
    </dsp:sp>
    <dsp:sp modelId="{1CB39E0E-7EA3-406C-8713-564BAE4D99AE}">
      <dsp:nvSpPr>
        <dsp:cNvPr id="0" name=""/>
        <dsp:cNvSpPr/>
      </dsp:nvSpPr>
      <dsp:spPr>
        <a:xfrm>
          <a:off x="0" y="2676307"/>
          <a:ext cx="3657600" cy="8913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Elevation of nasal mucosa and drill hole from lateral to medial 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6105" y="2702412"/>
        <a:ext cx="3605390" cy="839093"/>
      </dsp:txXfrm>
    </dsp:sp>
    <dsp:sp modelId="{053B6C77-6A85-4B0D-9493-9AA528C634DA}">
      <dsp:nvSpPr>
        <dsp:cNvPr id="0" name=""/>
        <dsp:cNvSpPr/>
      </dsp:nvSpPr>
      <dsp:spPr>
        <a:xfrm rot="5400000">
          <a:off x="1661680" y="3589893"/>
          <a:ext cx="334238" cy="401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>
            <a:solidFill>
              <a:schemeClr val="bg1"/>
            </a:solidFill>
          </a:endParaRPr>
        </a:p>
      </dsp:txBody>
      <dsp:txXfrm rot="-5400000">
        <a:off x="1708474" y="3623317"/>
        <a:ext cx="240652" cy="233967"/>
      </dsp:txXfrm>
    </dsp:sp>
    <dsp:sp modelId="{21C68016-6EE8-4B5D-9EF1-A96E0950AA5E}">
      <dsp:nvSpPr>
        <dsp:cNvPr id="0" name=""/>
        <dsp:cNvSpPr/>
      </dsp:nvSpPr>
      <dsp:spPr>
        <a:xfrm>
          <a:off x="0" y="4013263"/>
          <a:ext cx="3657600" cy="8913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Passage of wire and attachment to the arch bar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6105" y="4039368"/>
        <a:ext cx="3605390" cy="8390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399E2-75C0-43A0-9C87-59B8DBE113F7}">
      <dsp:nvSpPr>
        <dsp:cNvPr id="0" name=""/>
        <dsp:cNvSpPr/>
      </dsp:nvSpPr>
      <dsp:spPr>
        <a:xfrm>
          <a:off x="0" y="2209"/>
          <a:ext cx="3657600" cy="8220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Incision in maxillary vestibule over nasal spine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4078" y="26287"/>
        <a:ext cx="3609444" cy="773942"/>
      </dsp:txXfrm>
    </dsp:sp>
    <dsp:sp modelId="{2EFC82A2-15FA-44B5-8320-DA6378052776}">
      <dsp:nvSpPr>
        <dsp:cNvPr id="0" name=""/>
        <dsp:cNvSpPr/>
      </dsp:nvSpPr>
      <dsp:spPr>
        <a:xfrm rot="5400000">
          <a:off x="1674656" y="844861"/>
          <a:ext cx="308287" cy="3699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>
            <a:solidFill>
              <a:schemeClr val="bg1"/>
            </a:solidFill>
          </a:endParaRPr>
        </a:p>
      </dsp:txBody>
      <dsp:txXfrm rot="-5400000">
        <a:off x="1717817" y="875689"/>
        <a:ext cx="221966" cy="215801"/>
      </dsp:txXfrm>
    </dsp:sp>
    <dsp:sp modelId="{02ACBE4F-BF4C-4618-A4CD-1F9B72288C74}">
      <dsp:nvSpPr>
        <dsp:cNvPr id="0" name=""/>
        <dsp:cNvSpPr/>
      </dsp:nvSpPr>
      <dsp:spPr>
        <a:xfrm>
          <a:off x="0" y="1235358"/>
          <a:ext cx="3657600" cy="82209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Exposure of ANS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4078" y="1259436"/>
        <a:ext cx="3609444" cy="773942"/>
      </dsp:txXfrm>
    </dsp:sp>
    <dsp:sp modelId="{2C6EA209-9C4F-4912-8260-4A83231DA6AF}">
      <dsp:nvSpPr>
        <dsp:cNvPr id="0" name=""/>
        <dsp:cNvSpPr/>
      </dsp:nvSpPr>
      <dsp:spPr>
        <a:xfrm rot="5400000">
          <a:off x="1674656" y="2078009"/>
          <a:ext cx="308287" cy="3699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>
            <a:solidFill>
              <a:schemeClr val="bg1"/>
            </a:solidFill>
          </a:endParaRPr>
        </a:p>
      </dsp:txBody>
      <dsp:txXfrm rot="-5400000">
        <a:off x="1717817" y="2108837"/>
        <a:ext cx="221966" cy="215801"/>
      </dsp:txXfrm>
    </dsp:sp>
    <dsp:sp modelId="{1CB39E0E-7EA3-406C-8713-564BAE4D99AE}">
      <dsp:nvSpPr>
        <dsp:cNvPr id="0" name=""/>
        <dsp:cNvSpPr/>
      </dsp:nvSpPr>
      <dsp:spPr>
        <a:xfrm>
          <a:off x="0" y="2468506"/>
          <a:ext cx="3657600" cy="8220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Drill hole and passage of wire 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4078" y="2492584"/>
        <a:ext cx="3609444" cy="773942"/>
      </dsp:txXfrm>
    </dsp:sp>
    <dsp:sp modelId="{053B6C77-6A85-4B0D-9493-9AA528C634DA}">
      <dsp:nvSpPr>
        <dsp:cNvPr id="0" name=""/>
        <dsp:cNvSpPr/>
      </dsp:nvSpPr>
      <dsp:spPr>
        <a:xfrm rot="5400000">
          <a:off x="1674656" y="3311157"/>
          <a:ext cx="308287" cy="3699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>
            <a:solidFill>
              <a:schemeClr val="bg1"/>
            </a:solidFill>
          </a:endParaRPr>
        </a:p>
      </dsp:txBody>
      <dsp:txXfrm rot="-5400000">
        <a:off x="1717817" y="3341985"/>
        <a:ext cx="221966" cy="215801"/>
      </dsp:txXfrm>
    </dsp:sp>
    <dsp:sp modelId="{21C68016-6EE8-4B5D-9EF1-A96E0950AA5E}">
      <dsp:nvSpPr>
        <dsp:cNvPr id="0" name=""/>
        <dsp:cNvSpPr/>
      </dsp:nvSpPr>
      <dsp:spPr>
        <a:xfrm>
          <a:off x="0" y="3701654"/>
          <a:ext cx="3657600" cy="8220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Release of wire and attachment to the arch bar</a:t>
          </a:r>
          <a:endParaRPr lang="en-IN" sz="1800" kern="1200" dirty="0">
            <a:solidFill>
              <a:schemeClr val="bg1"/>
            </a:solidFill>
          </a:endParaRPr>
        </a:p>
      </dsp:txBody>
      <dsp:txXfrm>
        <a:off x="24078" y="3725732"/>
        <a:ext cx="3609444" cy="773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21C39-ECE6-49CC-A22B-FE1EBE8F56A1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15383-1A81-4524-93E8-EB136EBD50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3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60FE55-73C2-4CC3-979B-05BF6FA9318B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5A5A375-9646-44DB-AF30-21EF4EA9C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14.png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1.png"/><Relationship Id="rId2" Type="http://schemas.microsoft.com/office/2007/relationships/media" Target="../media/media25.m4a"/><Relationship Id="rId1" Type="http://schemas.openxmlformats.org/officeDocument/2006/relationships/tags" Target="../tags/tag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9.m4a"/><Relationship Id="rId7" Type="http://schemas.openxmlformats.org/officeDocument/2006/relationships/image" Target="../media/image29.jpeg"/><Relationship Id="rId2" Type="http://schemas.microsoft.com/office/2007/relationships/media" Target="../media/media29.m4a"/><Relationship Id="rId1" Type="http://schemas.openxmlformats.org/officeDocument/2006/relationships/tags" Target="../tags/tag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1.png"/><Relationship Id="rId2" Type="http://schemas.microsoft.com/office/2007/relationships/media" Target="../media/media30.m4a"/><Relationship Id="rId1" Type="http://schemas.openxmlformats.org/officeDocument/2006/relationships/tags" Target="../tags/tag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2.m4a"/><Relationship Id="rId7" Type="http://schemas.openxmlformats.org/officeDocument/2006/relationships/image" Target="../media/image35.jpeg"/><Relationship Id="rId2" Type="http://schemas.microsoft.com/office/2007/relationships/media" Target="../media/media32.m4a"/><Relationship Id="rId1" Type="http://schemas.openxmlformats.org/officeDocument/2006/relationships/tags" Target="../tags/tag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1.png"/><Relationship Id="rId2" Type="http://schemas.microsoft.com/office/2007/relationships/media" Target="../media/media33.m4a"/><Relationship Id="rId1" Type="http://schemas.openxmlformats.org/officeDocument/2006/relationships/tags" Target="../tags/tag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4.m4a"/><Relationship Id="rId7" Type="http://schemas.openxmlformats.org/officeDocument/2006/relationships/image" Target="../media/image38.jpeg"/><Relationship Id="rId2" Type="http://schemas.microsoft.com/office/2007/relationships/media" Target="../media/media34.m4a"/><Relationship Id="rId1" Type="http://schemas.openxmlformats.org/officeDocument/2006/relationships/tags" Target="../tags/tag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media37.m4a"/><Relationship Id="rId7" Type="http://schemas.openxmlformats.org/officeDocument/2006/relationships/image" Target="../media/image43.jpeg"/><Relationship Id="rId2" Type="http://schemas.microsoft.com/office/2007/relationships/media" Target="../media/media37.m4a"/><Relationship Id="rId1" Type="http://schemas.openxmlformats.org/officeDocument/2006/relationships/tags" Target="../tags/tag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8.m4a"/><Relationship Id="rId7" Type="http://schemas.openxmlformats.org/officeDocument/2006/relationships/image" Target="../media/image47.jpeg"/><Relationship Id="rId2" Type="http://schemas.microsoft.com/office/2007/relationships/media" Target="../media/media38.m4a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media41.m4a"/><Relationship Id="rId7" Type="http://schemas.openxmlformats.org/officeDocument/2006/relationships/image" Target="../media/image50.jpeg"/><Relationship Id="rId12" Type="http://schemas.openxmlformats.org/officeDocument/2006/relationships/image" Target="../media/image1.png"/><Relationship Id="rId2" Type="http://schemas.microsoft.com/office/2007/relationships/media" Target="../media/media41.m4a"/><Relationship Id="rId1" Type="http://schemas.openxmlformats.org/officeDocument/2006/relationships/tags" Target="../tags/tag15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gif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2" Type="http://schemas.microsoft.com/office/2007/relationships/media" Target="../media/media49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64.gi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7" Type="http://schemas.openxmlformats.org/officeDocument/2006/relationships/image" Target="../media/image1.png"/><Relationship Id="rId2" Type="http://schemas.microsoft.com/office/2007/relationships/media" Target="../media/media52.m4a"/><Relationship Id="rId1" Type="http://schemas.openxmlformats.org/officeDocument/2006/relationships/tags" Target="../tags/tag17.xml"/><Relationship Id="rId6" Type="http://schemas.openxmlformats.org/officeDocument/2006/relationships/image" Target="../media/image68.gif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m4a"/><Relationship Id="rId2" Type="http://schemas.microsoft.com/office/2007/relationships/media" Target="../media/media55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1.png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1.png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5.jpe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.png"/><Relationship Id="rId4" Type="http://schemas.openxmlformats.org/officeDocument/2006/relationships/image" Target="../media/image76.jpeg"/><Relationship Id="rId9" Type="http://schemas.microsoft.com/office/2007/relationships/diagramDrawing" Target="../diagrams/drawing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1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1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.png"/><Relationship Id="rId4" Type="http://schemas.openxmlformats.org/officeDocument/2006/relationships/image" Target="../media/image83.jpeg"/><Relationship Id="rId9" Type="http://schemas.microsoft.com/office/2007/relationships/diagramDrawing" Target="../diagrams/drawing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1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.png"/><Relationship Id="rId4" Type="http://schemas.openxmlformats.org/officeDocument/2006/relationships/image" Target="../media/image86.jpeg"/><Relationship Id="rId9" Type="http://schemas.microsoft.com/office/2007/relationships/diagramDrawing" Target="../diagrams/drawing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1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.png"/><Relationship Id="rId4" Type="http://schemas.openxmlformats.org/officeDocument/2006/relationships/image" Target="../media/image89.jpeg"/><Relationship Id="rId9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1.png"/><Relationship Id="rId4" Type="http://schemas.openxmlformats.org/officeDocument/2006/relationships/image" Target="../media/image90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media72.m4a"/><Relationship Id="rId7" Type="http://schemas.openxmlformats.org/officeDocument/2006/relationships/image" Target="../media/image93.png"/><Relationship Id="rId2" Type="http://schemas.microsoft.com/office/2007/relationships/media" Target="../media/media72.m4a"/><Relationship Id="rId1" Type="http://schemas.openxmlformats.org/officeDocument/2006/relationships/tags" Target="../tags/tag19.xml"/><Relationship Id="rId6" Type="http://schemas.openxmlformats.org/officeDocument/2006/relationships/image" Target="../media/image92.jpeg"/><Relationship Id="rId11" Type="http://schemas.openxmlformats.org/officeDocument/2006/relationships/image" Target="../media/image1.pn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4.m4a"/><Relationship Id="rId7" Type="http://schemas.openxmlformats.org/officeDocument/2006/relationships/image" Target="../media/image1.png"/><Relationship Id="rId2" Type="http://schemas.microsoft.com/office/2007/relationships/media" Target="../media/media7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97.emf"/><Relationship Id="rId5" Type="http://schemas.openxmlformats.org/officeDocument/2006/relationships/package" Target="../embeddings/Microsoft_PowerPoint_Slide.sldx"/><Relationship Id="rId4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09600"/>
            <a:ext cx="8077200" cy="2667000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M</a:t>
            </a:r>
            <a:r>
              <a:rPr sz="6000" dirty="0"/>
              <a:t>id face fractures </a:t>
            </a:r>
            <a:r>
              <a:rPr lang="en-US" sz="6000" dirty="0"/>
              <a:t>–</a:t>
            </a:r>
            <a:r>
              <a:rPr sz="6000" dirty="0"/>
              <a:t> </a:t>
            </a:r>
            <a:r>
              <a:rPr lang="en-US" sz="6000" dirty="0"/>
              <a:t>I</a:t>
            </a:r>
            <a:br>
              <a:rPr sz="6000" dirty="0"/>
            </a:br>
            <a:r>
              <a:rPr sz="6000" dirty="0"/>
              <a:t>introduction to mid face and </a:t>
            </a:r>
            <a:r>
              <a:rPr sz="6000" dirty="0" err="1"/>
              <a:t>lefort</a:t>
            </a:r>
            <a:r>
              <a:rPr sz="6000" dirty="0"/>
              <a:t> fractures</a:t>
            </a:r>
            <a:endParaRPr lang="en-US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B3E173-953A-4E5B-AC1B-4AACF3728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51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81001" y="990600"/>
            <a:ext cx="4038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95800" y="1676400"/>
            <a:ext cx="4876800" cy="4525963"/>
          </a:xfrm>
        </p:spPr>
        <p:txBody>
          <a:bodyPr/>
          <a:lstStyle/>
          <a:p>
            <a:r>
              <a:rPr lang="en-US" sz="2000" dirty="0"/>
              <a:t>Horizontal – </a:t>
            </a:r>
            <a:r>
              <a:rPr lang="en-US" sz="2000" dirty="0" err="1"/>
              <a:t>supraorbital</a:t>
            </a:r>
            <a:r>
              <a:rPr lang="en-US" sz="2000" dirty="0"/>
              <a:t>   rims</a:t>
            </a:r>
          </a:p>
          <a:p>
            <a:pPr>
              <a:buNone/>
            </a:pPr>
            <a:r>
              <a:rPr lang="en-US" sz="2000" dirty="0"/>
              <a:t>                       -  </a:t>
            </a:r>
            <a:r>
              <a:rPr lang="en-US" sz="2000" dirty="0" err="1"/>
              <a:t>infraorbital</a:t>
            </a:r>
            <a:r>
              <a:rPr lang="en-US" sz="2000" dirty="0"/>
              <a:t> rims</a:t>
            </a:r>
          </a:p>
          <a:p>
            <a:pPr>
              <a:buNone/>
            </a:pPr>
            <a:r>
              <a:rPr lang="en-US" sz="2000" dirty="0"/>
              <a:t>                       -  alveolar process of maxilla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C4E6AD-7CDC-4FA8-BD81-02E0902886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0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Vertical      -  </a:t>
            </a:r>
            <a:r>
              <a:rPr lang="en-US" sz="2000" dirty="0" err="1"/>
              <a:t>pyriform</a:t>
            </a:r>
            <a:r>
              <a:rPr lang="en-US" sz="2000" dirty="0"/>
              <a:t> </a:t>
            </a:r>
          </a:p>
          <a:p>
            <a:pPr>
              <a:buNone/>
            </a:pPr>
            <a:r>
              <a:rPr lang="en-US" sz="2000" dirty="0"/>
              <a:t>                       -  </a:t>
            </a:r>
            <a:r>
              <a:rPr lang="en-US" sz="2000" dirty="0" err="1"/>
              <a:t>zygomatic</a:t>
            </a:r>
            <a:endParaRPr lang="en-US" sz="2000" dirty="0"/>
          </a:p>
          <a:p>
            <a:pPr>
              <a:buNone/>
            </a:pPr>
            <a:r>
              <a:rPr lang="en-US" sz="2000" dirty="0"/>
              <a:t>                       -  </a:t>
            </a:r>
            <a:r>
              <a:rPr lang="en-US" sz="2000" dirty="0" err="1"/>
              <a:t>pterygomaxillary</a:t>
            </a:r>
            <a:endParaRPr lang="en-US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609600"/>
            <a:ext cx="41814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\Desktop\downloa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2971800"/>
            <a:ext cx="3886200" cy="33528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6A1BF5-3AAF-457E-9E4C-D530CD6CD9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9"/>
    </mc:Choice>
    <mc:Fallback>
      <p:transition spd="slow" advTm="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Rowe &amp; </a:t>
            </a:r>
            <a:r>
              <a:rPr lang="en-US" dirty="0" err="1"/>
              <a:t>william’s</a:t>
            </a:r>
            <a:r>
              <a:rPr lang="en-US" dirty="0"/>
              <a:t> classification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029200"/>
          </a:xfrm>
        </p:spPr>
        <p:txBody>
          <a:bodyPr>
            <a:normAutofit/>
          </a:bodyPr>
          <a:lstStyle/>
          <a:p>
            <a:r>
              <a:rPr lang="en-US" sz="2000" dirty="0">
                <a:cs typeface="Arial" pitchFamily="34" charset="0"/>
              </a:rPr>
              <a:t>A – FRACTURES NOT INVOLVING DENTOALVEOLAR COMPONENTS</a:t>
            </a:r>
          </a:p>
          <a:p>
            <a:pPr>
              <a:buNone/>
            </a:pPr>
            <a:r>
              <a:rPr lang="en-US" sz="2000" dirty="0">
                <a:cs typeface="Arial" pitchFamily="34" charset="0"/>
              </a:rPr>
              <a:t>     1. </a:t>
            </a:r>
            <a:r>
              <a:rPr lang="en-US" sz="2000" u="sng" dirty="0">
                <a:cs typeface="Arial" pitchFamily="34" charset="0"/>
              </a:rPr>
              <a:t>central region</a:t>
            </a:r>
          </a:p>
          <a:p>
            <a:pPr>
              <a:buNone/>
            </a:pPr>
            <a:r>
              <a:rPr lang="en-US" sz="2000" dirty="0">
                <a:cs typeface="Arial" pitchFamily="34" charset="0"/>
              </a:rPr>
              <a:t>         a- fracture of nasal bone &amp;/or nasal septum</a:t>
            </a:r>
          </a:p>
          <a:p>
            <a:pPr>
              <a:buNone/>
            </a:pPr>
            <a:r>
              <a:rPr lang="en-US" sz="2000" dirty="0">
                <a:cs typeface="Arial" pitchFamily="34" charset="0"/>
              </a:rPr>
              <a:t>           - lateral nasal injuries</a:t>
            </a:r>
          </a:p>
          <a:p>
            <a:pPr>
              <a:buNone/>
            </a:pPr>
            <a:r>
              <a:rPr lang="en-US" sz="2000" dirty="0">
                <a:cs typeface="Arial" pitchFamily="34" charset="0"/>
              </a:rPr>
              <a:t>           - anterior nasal injuries</a:t>
            </a:r>
          </a:p>
          <a:p>
            <a:pPr>
              <a:buNone/>
            </a:pPr>
            <a:r>
              <a:rPr lang="en-US" sz="2000" dirty="0">
                <a:cs typeface="Arial" pitchFamily="34" charset="0"/>
              </a:rPr>
              <a:t>         b- fractures of frontal process of maxilla</a:t>
            </a:r>
          </a:p>
          <a:p>
            <a:pPr>
              <a:buNone/>
            </a:pPr>
            <a:r>
              <a:rPr lang="en-US" sz="2000" dirty="0">
                <a:cs typeface="Arial" pitchFamily="34" charset="0"/>
              </a:rPr>
              <a:t>         c- fractures of type a &amp; b which extend into </a:t>
            </a:r>
            <a:r>
              <a:rPr lang="en-US" sz="2000" dirty="0" err="1">
                <a:cs typeface="Arial" pitchFamily="34" charset="0"/>
              </a:rPr>
              <a:t>ethmoid</a:t>
            </a:r>
            <a:r>
              <a:rPr lang="en-US" sz="2000" dirty="0">
                <a:cs typeface="Arial" pitchFamily="34" charset="0"/>
              </a:rPr>
              <a:t>  </a:t>
            </a:r>
          </a:p>
          <a:p>
            <a:pPr>
              <a:buNone/>
            </a:pPr>
            <a:r>
              <a:rPr lang="en-US" sz="2000" dirty="0">
                <a:cs typeface="Arial" pitchFamily="34" charset="0"/>
              </a:rPr>
              <a:t>             bone</a:t>
            </a:r>
          </a:p>
          <a:p>
            <a:pPr>
              <a:buNone/>
            </a:pPr>
            <a:r>
              <a:rPr lang="en-US" sz="2000" dirty="0">
                <a:cs typeface="Arial" pitchFamily="34" charset="0"/>
              </a:rPr>
              <a:t>         d- fractures of type a ,b ,c  which </a:t>
            </a:r>
            <a:r>
              <a:rPr lang="en-US" sz="2000" dirty="0" err="1">
                <a:cs typeface="Arial" pitchFamily="34" charset="0"/>
              </a:rPr>
              <a:t>etends</a:t>
            </a:r>
            <a:r>
              <a:rPr lang="en-US" sz="2000" dirty="0">
                <a:cs typeface="Arial" pitchFamily="34" charset="0"/>
              </a:rPr>
              <a:t> into frontal </a:t>
            </a:r>
          </a:p>
          <a:p>
            <a:pPr>
              <a:buNone/>
            </a:pPr>
            <a:r>
              <a:rPr lang="en-US" sz="2000" dirty="0">
                <a:cs typeface="Arial" pitchFamily="34" charset="0"/>
              </a:rPr>
              <a:t>             bone</a:t>
            </a:r>
          </a:p>
          <a:p>
            <a:endParaRPr lang="en-US" sz="2000" dirty="0">
              <a:cs typeface="Arial" pitchFamily="34" charset="0"/>
            </a:endParaRPr>
          </a:p>
          <a:p>
            <a:pPr>
              <a:buNone/>
            </a:pPr>
            <a:r>
              <a:rPr lang="en-US" sz="2000" dirty="0">
                <a:cs typeface="Arial" pitchFamily="34" charset="0"/>
              </a:rPr>
              <a:t>    2.</a:t>
            </a:r>
            <a:r>
              <a:rPr lang="en-US" sz="2000" u="sng" dirty="0">
                <a:cs typeface="Arial" pitchFamily="34" charset="0"/>
              </a:rPr>
              <a:t>lateral region- </a:t>
            </a:r>
            <a:r>
              <a:rPr lang="en-US" sz="2000" dirty="0">
                <a:cs typeface="Arial" pitchFamily="34" charset="0"/>
              </a:rPr>
              <a:t> fractures involving </a:t>
            </a:r>
            <a:r>
              <a:rPr lang="en-US" sz="2000" dirty="0" err="1">
                <a:cs typeface="Arial" pitchFamily="34" charset="0"/>
              </a:rPr>
              <a:t>zygomatic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bone,arch</a:t>
            </a:r>
            <a:r>
              <a:rPr lang="en-US" sz="2000" dirty="0">
                <a:cs typeface="Arial" pitchFamily="34" charset="0"/>
              </a:rPr>
              <a:t> &amp; maxilla excluding </a:t>
            </a:r>
            <a:r>
              <a:rPr lang="en-US" sz="2000" dirty="0" err="1">
                <a:cs typeface="Arial" pitchFamily="34" charset="0"/>
              </a:rPr>
              <a:t>dentialveolar</a:t>
            </a:r>
            <a:r>
              <a:rPr lang="en-US" sz="2000" dirty="0">
                <a:cs typeface="Arial" pitchFamily="34" charset="0"/>
              </a:rPr>
              <a:t> component</a:t>
            </a:r>
            <a:endParaRPr lang="en-IN" sz="2000" u="sng" dirty="0">
              <a:cs typeface="Arial" pitchFamily="34" charset="0"/>
            </a:endParaRPr>
          </a:p>
          <a:p>
            <a:endParaRPr lang="en-US" sz="2000" dirty="0">
              <a:cs typeface="Arial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B091E0-7F3A-4302-958D-82A8E72F8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757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53400" cy="4449763"/>
          </a:xfrm>
        </p:spPr>
        <p:txBody>
          <a:bodyPr>
            <a:normAutofit/>
          </a:bodyPr>
          <a:lstStyle/>
          <a:p>
            <a:r>
              <a:rPr lang="en-US" sz="2000" dirty="0">
                <a:cs typeface="Arial" pitchFamily="34" charset="0"/>
              </a:rPr>
              <a:t>B –FRACTURES INVOLVING DENTOALVEOLAR COMPONENT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</a:t>
            </a:r>
            <a:r>
              <a:rPr lang="en-US" sz="2000" u="sng" dirty="0">
                <a:cs typeface="Arial" pitchFamily="34" charset="0"/>
              </a:rPr>
              <a:t>1.central region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    a-</a:t>
            </a:r>
            <a:r>
              <a:rPr lang="en-US" sz="2000" dirty="0" err="1">
                <a:cs typeface="Arial" pitchFamily="34" charset="0"/>
              </a:rPr>
              <a:t>dentoalveolar</a:t>
            </a:r>
            <a:r>
              <a:rPr lang="en-US" sz="2000" dirty="0">
                <a:cs typeface="Arial" pitchFamily="34" charset="0"/>
              </a:rPr>
              <a:t> fractures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    b-</a:t>
            </a:r>
            <a:r>
              <a:rPr lang="en-US" sz="2000" dirty="0" err="1">
                <a:cs typeface="Arial" pitchFamily="34" charset="0"/>
              </a:rPr>
              <a:t>subzygomatic</a:t>
            </a:r>
            <a:r>
              <a:rPr lang="en-US" sz="2000" dirty="0">
                <a:cs typeface="Arial" pitchFamily="34" charset="0"/>
              </a:rPr>
              <a:t> fractures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</a:t>
            </a:r>
            <a:r>
              <a:rPr lang="en-US" sz="2000" u="sng" dirty="0">
                <a:cs typeface="Arial" pitchFamily="34" charset="0"/>
              </a:rPr>
              <a:t>2.combined central &amp; lateral region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    a-high level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    b-</a:t>
            </a:r>
            <a:r>
              <a:rPr lang="en-US" sz="2000" dirty="0" err="1">
                <a:cs typeface="Arial" pitchFamily="34" charset="0"/>
              </a:rPr>
              <a:t>LeFort</a:t>
            </a:r>
            <a:r>
              <a:rPr lang="en-US" sz="2000" dirty="0">
                <a:cs typeface="Arial" pitchFamily="34" charset="0"/>
              </a:rPr>
              <a:t> III  with midline split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    c-</a:t>
            </a:r>
            <a:r>
              <a:rPr lang="en-US" sz="2000" dirty="0" err="1">
                <a:cs typeface="Arial" pitchFamily="34" charset="0"/>
              </a:rPr>
              <a:t>LeFort</a:t>
            </a:r>
            <a:r>
              <a:rPr lang="en-US" sz="2000" dirty="0">
                <a:cs typeface="Arial" pitchFamily="34" charset="0"/>
              </a:rPr>
              <a:t> III with midline split + fracture  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       of roof of  orbit or frontal bone</a:t>
            </a:r>
            <a:endParaRPr lang="en-IN" sz="2000" dirty="0">
              <a:cs typeface="Arial" pitchFamily="34" charset="0"/>
            </a:endParaRP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7C8EE9-1F87-44E9-BEC9-8DD3DC97B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77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792162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r>
              <a:rPr lang="en-US" sz="3200" dirty="0" err="1"/>
              <a:t>Donag,Endress,Mathog</a:t>
            </a:r>
            <a:r>
              <a:rPr lang="en-US" sz="3200" dirty="0"/>
              <a:t> classification (1998)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Content Placeholder 4" descr="Untitled-1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b="16350"/>
          <a:stretch>
            <a:fillRect/>
          </a:stretch>
        </p:blipFill>
        <p:spPr>
          <a:xfrm>
            <a:off x="0" y="990600"/>
            <a:ext cx="4800600" cy="5867400"/>
          </a:xfrm>
          <a:prstGeom prst="rect">
            <a:avLst/>
          </a:prstGeom>
          <a:noFill/>
          <a:ln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9650" y="990600"/>
            <a:ext cx="43243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l="49780" t="28571" r="26794" b="46753"/>
          <a:stretch>
            <a:fillRect/>
          </a:stretch>
        </p:blipFill>
        <p:spPr bwMode="auto">
          <a:xfrm>
            <a:off x="4876800" y="1066800"/>
            <a:ext cx="4267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37F017-3502-4EBB-A8F0-C85098F848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8"/>
    </mc:Choice>
    <mc:Fallback>
      <p:transition spd="slow" advTm="5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 Rowe &amp; </a:t>
            </a:r>
            <a:r>
              <a:rPr lang="en-US" dirty="0" err="1"/>
              <a:t>killey</a:t>
            </a:r>
            <a:r>
              <a:rPr lang="en-US" dirty="0"/>
              <a:t> 1968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7467600" cy="5562600"/>
          </a:xfrm>
        </p:spPr>
        <p:txBody>
          <a:bodyPr>
            <a:noAutofit/>
          </a:bodyPr>
          <a:lstStyle/>
          <a:p>
            <a:r>
              <a:rPr lang="en-US" sz="2000" dirty="0"/>
              <a:t>Type I-no significant displacement</a:t>
            </a:r>
          </a:p>
          <a:p>
            <a:r>
              <a:rPr lang="en-US" sz="2000" dirty="0"/>
              <a:t>Type II-fractures of </a:t>
            </a:r>
            <a:r>
              <a:rPr lang="en-US" sz="2000" dirty="0" err="1"/>
              <a:t>zygomatic</a:t>
            </a:r>
            <a:r>
              <a:rPr lang="en-US" sz="2000" dirty="0"/>
              <a:t> arch</a:t>
            </a:r>
          </a:p>
          <a:p>
            <a:r>
              <a:rPr lang="en-US" sz="2000" dirty="0"/>
              <a:t>Type III-rotation around vertical axis</a:t>
            </a:r>
          </a:p>
          <a:p>
            <a:pPr marL="0" indent="0">
              <a:buNone/>
            </a:pPr>
            <a:r>
              <a:rPr lang="en-US" sz="2000" dirty="0"/>
              <a:t>               A-inward displacement of orbital rim</a:t>
            </a:r>
          </a:p>
          <a:p>
            <a:pPr marL="0" indent="0">
              <a:buNone/>
            </a:pPr>
            <a:r>
              <a:rPr lang="en-US" sz="2000" dirty="0"/>
              <a:t>               B-outward displacement of orbital rim</a:t>
            </a:r>
          </a:p>
          <a:p>
            <a:r>
              <a:rPr lang="en-US" sz="2000" dirty="0"/>
              <a:t>Type IV-rotation </a:t>
            </a:r>
            <a:r>
              <a:rPr lang="en-US" sz="2000" dirty="0" err="1"/>
              <a:t>aruond</a:t>
            </a:r>
            <a:r>
              <a:rPr lang="en-US" sz="2000" dirty="0"/>
              <a:t> longitudinal axis</a:t>
            </a:r>
          </a:p>
          <a:p>
            <a:pPr marL="0" indent="0">
              <a:buNone/>
            </a:pPr>
            <a:r>
              <a:rPr lang="en-US" sz="2000" dirty="0"/>
              <a:t>              A-medial displacement of frontal process</a:t>
            </a:r>
          </a:p>
          <a:p>
            <a:pPr marL="0" indent="0">
              <a:buNone/>
            </a:pPr>
            <a:r>
              <a:rPr lang="en-US" sz="2000" dirty="0"/>
              <a:t>              B-lateral displacement of frontal process</a:t>
            </a:r>
          </a:p>
          <a:p>
            <a:r>
              <a:rPr lang="en-US" sz="2000" dirty="0"/>
              <a:t>Type V-displacement of complex en bloc</a:t>
            </a:r>
          </a:p>
          <a:p>
            <a:pPr marL="0" indent="0">
              <a:buNone/>
            </a:pPr>
            <a:r>
              <a:rPr lang="en-US" sz="2000" dirty="0"/>
              <a:t>             A-medial</a:t>
            </a:r>
          </a:p>
          <a:p>
            <a:pPr marL="0" indent="0">
              <a:buNone/>
            </a:pPr>
            <a:r>
              <a:rPr lang="en-US" sz="2000" dirty="0"/>
              <a:t>             B-inferior</a:t>
            </a:r>
          </a:p>
          <a:p>
            <a:pPr marL="0" indent="0">
              <a:buNone/>
            </a:pPr>
            <a:r>
              <a:rPr lang="en-US" sz="2000" dirty="0"/>
              <a:t>             C-lateral</a:t>
            </a:r>
          </a:p>
          <a:p>
            <a:r>
              <a:rPr lang="en-US" sz="2000" dirty="0"/>
              <a:t>Type VI-displacement of </a:t>
            </a:r>
            <a:r>
              <a:rPr lang="en-US" sz="2000" dirty="0" err="1"/>
              <a:t>orbitoantral</a:t>
            </a:r>
            <a:r>
              <a:rPr lang="en-US" sz="2000" dirty="0"/>
              <a:t> partition</a:t>
            </a:r>
          </a:p>
          <a:p>
            <a:pPr marL="0" indent="0">
              <a:buNone/>
            </a:pPr>
            <a:r>
              <a:rPr lang="en-US" sz="2000" dirty="0"/>
              <a:t>             A-inferiorly</a:t>
            </a:r>
          </a:p>
          <a:p>
            <a:pPr marL="0" indent="0">
              <a:buNone/>
            </a:pPr>
            <a:r>
              <a:rPr lang="en-US" sz="2000" dirty="0"/>
              <a:t>             B-superiorly</a:t>
            </a:r>
          </a:p>
          <a:p>
            <a:r>
              <a:rPr lang="en-US" sz="2000" dirty="0"/>
              <a:t>Type VII-displacement of orbital rim segments</a:t>
            </a:r>
          </a:p>
          <a:p>
            <a:r>
              <a:rPr lang="en-US" sz="2000" dirty="0"/>
              <a:t>Type VIII-complex comminuted fractures</a:t>
            </a:r>
            <a:endParaRPr lang="en-IN" sz="2000" dirty="0"/>
          </a:p>
          <a:p>
            <a:endParaRPr lang="en-US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6C83CE-2341-4863-83C2-90BFA64A0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22"/>
    </mc:Choice>
    <mc:Fallback>
      <p:transition spd="slow" advTm="3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14400"/>
          </a:xfrm>
        </p:spPr>
        <p:txBody>
          <a:bodyPr/>
          <a:lstStyle/>
          <a:p>
            <a:r>
              <a:rPr lang="en-US" dirty="0"/>
              <a:t>Larsen &amp; Thomsen 1968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Group A – stable fracture – showing minimal or no displacement &amp; requires no intervention</a:t>
            </a:r>
          </a:p>
          <a:p>
            <a:r>
              <a:rPr lang="en-US" sz="2000" dirty="0"/>
              <a:t>Group B  -unstable fracture – with great displacement &amp; disruption at FZ suture &amp; </a:t>
            </a:r>
            <a:r>
              <a:rPr lang="en-US" sz="2000" dirty="0" err="1"/>
              <a:t>comminuated</a:t>
            </a:r>
            <a:r>
              <a:rPr lang="en-US" sz="2000" dirty="0"/>
              <a:t> fractures- requires reduction as well as fixation</a:t>
            </a:r>
          </a:p>
          <a:p>
            <a:r>
              <a:rPr lang="en-US" sz="2000" dirty="0"/>
              <a:t>Group C –stable fracture- other types of </a:t>
            </a:r>
            <a:r>
              <a:rPr lang="en-US" sz="2000" dirty="0" err="1"/>
              <a:t>zygomatic</a:t>
            </a:r>
            <a:r>
              <a:rPr lang="en-US" sz="2000" dirty="0"/>
              <a:t> fractures, which require reduction, but no fixation</a:t>
            </a:r>
            <a:endParaRPr lang="en-IN" sz="2000" dirty="0"/>
          </a:p>
          <a:p>
            <a:endParaRPr lang="en-US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00EF64-CEC6-4076-8B33-F31324E51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19"/>
    </mc:Choice>
    <mc:Fallback>
      <p:transition spd="slow" advTm="22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 units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Lefort</a:t>
            </a:r>
            <a:r>
              <a:rPr lang="en-US" sz="2000" dirty="0"/>
              <a:t> fractures</a:t>
            </a:r>
          </a:p>
          <a:p>
            <a:r>
              <a:rPr lang="en-US" sz="2000" dirty="0"/>
              <a:t>Nasal fractures</a:t>
            </a:r>
          </a:p>
          <a:p>
            <a:r>
              <a:rPr lang="en-US" sz="2000" dirty="0"/>
              <a:t>NOE fractures</a:t>
            </a:r>
          </a:p>
          <a:p>
            <a:r>
              <a:rPr lang="en-US" sz="2000" dirty="0"/>
              <a:t>Palatal fractures</a:t>
            </a:r>
          </a:p>
          <a:p>
            <a:r>
              <a:rPr lang="en-US" sz="2000" dirty="0" err="1"/>
              <a:t>Zygomatic</a:t>
            </a:r>
            <a:r>
              <a:rPr lang="en-US" sz="2000" dirty="0"/>
              <a:t> fractures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0CD67F-CCD3-4322-BFF8-673FF00C0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72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382000" cy="6096000"/>
          </a:xfrm>
        </p:spPr>
        <p:txBody>
          <a:bodyPr>
            <a:norm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Midface</a:t>
            </a:r>
            <a:r>
              <a:rPr lang="en-US" sz="2000" dirty="0"/>
              <a:t> fractures generally were used to be treated by closed reduction. As a result, the preoperative imaging needs were only those that can identify the presence of the fracture</a:t>
            </a:r>
          </a:p>
          <a:p>
            <a:endParaRPr lang="en-US" sz="2000" dirty="0"/>
          </a:p>
          <a:p>
            <a:r>
              <a:rPr lang="en-US" sz="2000" dirty="0"/>
              <a:t> Imaging of the middle third can include the following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1- </a:t>
            </a:r>
            <a:r>
              <a:rPr lang="en-US" sz="2000" dirty="0" err="1"/>
              <a:t>Occipitomental</a:t>
            </a:r>
            <a:r>
              <a:rPr lang="en-US" sz="2000" dirty="0"/>
              <a:t> (standard ,10°, 15° and 30°)</a:t>
            </a:r>
          </a:p>
          <a:p>
            <a:pPr>
              <a:buNone/>
            </a:pPr>
            <a:r>
              <a:rPr lang="en-US" sz="2000" dirty="0"/>
              <a:t>2- True lateral</a:t>
            </a:r>
          </a:p>
          <a:p>
            <a:pPr>
              <a:buNone/>
            </a:pPr>
            <a:r>
              <a:rPr lang="en-US" sz="2000" dirty="0"/>
              <a:t>3- Soft tissue lateral</a:t>
            </a:r>
          </a:p>
          <a:p>
            <a:pPr>
              <a:buNone/>
            </a:pPr>
            <a:r>
              <a:rPr lang="en-US" sz="2000" dirty="0"/>
              <a:t>4- </a:t>
            </a:r>
            <a:r>
              <a:rPr lang="en-US" sz="2000" dirty="0" err="1"/>
              <a:t>Occlusal</a:t>
            </a:r>
            <a:endParaRPr lang="en-US" sz="2000" dirty="0"/>
          </a:p>
          <a:p>
            <a:pPr>
              <a:buNone/>
            </a:pPr>
            <a:r>
              <a:rPr lang="en-US" sz="2000" dirty="0"/>
              <a:t>5- Intra orals</a:t>
            </a:r>
          </a:p>
          <a:p>
            <a:pPr>
              <a:buNone/>
            </a:pPr>
            <a:r>
              <a:rPr lang="en-US" sz="2000" dirty="0"/>
              <a:t>6- </a:t>
            </a:r>
            <a:r>
              <a:rPr lang="en-US" sz="2000" dirty="0" err="1"/>
              <a:t>Submento</a:t>
            </a:r>
            <a:r>
              <a:rPr lang="en-US" sz="2000" dirty="0"/>
              <a:t>-vertex</a:t>
            </a:r>
          </a:p>
          <a:p>
            <a:pPr>
              <a:buNone/>
            </a:pPr>
            <a:r>
              <a:rPr lang="en-US" sz="2000" dirty="0"/>
              <a:t>7- C.T Scan</a:t>
            </a:r>
          </a:p>
          <a:p>
            <a:pPr>
              <a:buNone/>
            </a:pPr>
            <a:r>
              <a:rPr lang="en-US" sz="2000" dirty="0"/>
              <a:t>8- 3D C.T Scan</a:t>
            </a:r>
          </a:p>
          <a:p>
            <a:pPr>
              <a:buNone/>
            </a:pPr>
            <a:r>
              <a:rPr lang="en-US" sz="2000" dirty="0"/>
              <a:t>9- MRI (to detect CSF leaks and fistula)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0245EF-D86E-4484-9371-696493CDC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39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0010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When taking the radiographs there is a radiographic baseline to orient the patient in relation to the film and the x-ray source, this baseline is extending from the outer </a:t>
            </a:r>
            <a:r>
              <a:rPr lang="en-US" sz="2000" dirty="0" err="1"/>
              <a:t>canthus</a:t>
            </a:r>
            <a:r>
              <a:rPr lang="en-US" sz="2000" dirty="0"/>
              <a:t> of the eye to the external auditory </a:t>
            </a:r>
            <a:r>
              <a:rPr lang="en-US" sz="2000" dirty="0" err="1"/>
              <a:t>meatus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Submento</a:t>
            </a:r>
            <a:r>
              <a:rPr lang="en-US" sz="2000" dirty="0"/>
              <a:t>-vertex: patient is not facing the film, the baseline is parallel to the film, the x-ray tube at 5° to the horizontal plane.</a:t>
            </a:r>
          </a:p>
          <a:p>
            <a:endParaRPr lang="en-US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 l="13104" t="40901" r="55857" b="22917"/>
          <a:stretch>
            <a:fillRect/>
          </a:stretch>
        </p:blipFill>
        <p:spPr bwMode="auto">
          <a:xfrm>
            <a:off x="685800" y="3352800"/>
            <a:ext cx="762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0B8904-C80C-415A-AA26-692930350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166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1143000"/>
          </a:xfrm>
        </p:spPr>
        <p:txBody>
          <a:bodyPr/>
          <a:lstStyle/>
          <a:p>
            <a:r>
              <a:rPr lang="en-US" dirty="0"/>
              <a:t>What is mid face??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7467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Area between a superior plane drawn</a:t>
            </a:r>
          </a:p>
          <a:p>
            <a:pPr>
              <a:buNone/>
            </a:pPr>
            <a:r>
              <a:rPr lang="en-US" sz="2000" dirty="0"/>
              <a:t>      through the </a:t>
            </a:r>
            <a:r>
              <a:rPr lang="en-US" sz="2000" dirty="0" err="1"/>
              <a:t>zygomaticofrontal</a:t>
            </a:r>
            <a:r>
              <a:rPr lang="en-US" sz="2000" dirty="0"/>
              <a:t> sutures </a:t>
            </a:r>
          </a:p>
          <a:p>
            <a:pPr>
              <a:buNone/>
            </a:pPr>
            <a:r>
              <a:rPr lang="en-US" sz="2000" dirty="0"/>
              <a:t>      tangential to the base of the skull and</a:t>
            </a:r>
          </a:p>
          <a:p>
            <a:pPr>
              <a:buNone/>
            </a:pPr>
            <a:r>
              <a:rPr lang="en-US" sz="2000" dirty="0"/>
              <a:t>      an inferior plane at the level of the</a:t>
            </a:r>
          </a:p>
          <a:p>
            <a:pPr>
              <a:buNone/>
            </a:pPr>
            <a:r>
              <a:rPr lang="en-US" sz="2000" dirty="0"/>
              <a:t>      maxillary dental </a:t>
            </a:r>
            <a:r>
              <a:rPr lang="en-US" sz="2000" dirty="0" err="1"/>
              <a:t>occlusal</a:t>
            </a:r>
            <a:r>
              <a:rPr lang="en-US" sz="2000" dirty="0"/>
              <a:t> surfaces</a:t>
            </a:r>
          </a:p>
          <a:p>
            <a:r>
              <a:rPr lang="en-US" sz="2000" dirty="0"/>
              <a:t>These planes do not parallel each other </a:t>
            </a:r>
          </a:p>
          <a:p>
            <a:pPr>
              <a:buNone/>
            </a:pPr>
            <a:r>
              <a:rPr lang="en-US" sz="2000" dirty="0"/>
              <a:t>      but converge </a:t>
            </a:r>
            <a:r>
              <a:rPr lang="en-US" sz="2000" dirty="0" err="1"/>
              <a:t>posteriorly</a:t>
            </a:r>
            <a:r>
              <a:rPr lang="en-US" sz="2000" dirty="0"/>
              <a:t> at a level</a:t>
            </a:r>
          </a:p>
          <a:p>
            <a:pPr>
              <a:buNone/>
            </a:pPr>
            <a:r>
              <a:rPr lang="en-US" sz="2000" dirty="0"/>
              <a:t>      approximating that of the foramen</a:t>
            </a:r>
          </a:p>
          <a:p>
            <a:pPr>
              <a:buNone/>
            </a:pPr>
            <a:r>
              <a:rPr lang="en-US" sz="2000" dirty="0"/>
              <a:t>       magnum</a:t>
            </a:r>
          </a:p>
          <a:p>
            <a:r>
              <a:rPr lang="en-US" sz="2000" dirty="0"/>
              <a:t>Triangular region with its widest </a:t>
            </a:r>
          </a:p>
          <a:p>
            <a:pPr>
              <a:buNone/>
            </a:pPr>
            <a:r>
              <a:rPr lang="en-US" sz="2000" dirty="0"/>
              <a:t>      dimension facing </a:t>
            </a:r>
            <a:r>
              <a:rPr lang="en-US" sz="2000" dirty="0" err="1"/>
              <a:t>anteriorly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914400"/>
            <a:ext cx="426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C5E3DEB-DFBF-4F68-AD66-E4BB0290F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17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1"/>
            <a:ext cx="7467600" cy="2590800"/>
          </a:xfrm>
        </p:spPr>
        <p:txBody>
          <a:bodyPr>
            <a:normAutofit/>
          </a:bodyPr>
          <a:lstStyle/>
          <a:p>
            <a:r>
              <a:rPr lang="en-US" sz="2000" dirty="0"/>
              <a:t>Standard </a:t>
            </a:r>
            <a:r>
              <a:rPr lang="en-US" sz="2000" dirty="0" err="1"/>
              <a:t>occipitomental</a:t>
            </a:r>
            <a:r>
              <a:rPr lang="en-US" sz="2000" dirty="0"/>
              <a:t>: patient facing the film, baseline at 45° to the film, the tube is perpendicular to the film.</a:t>
            </a:r>
          </a:p>
          <a:p>
            <a:endParaRPr lang="en-US" sz="2000" dirty="0"/>
          </a:p>
          <a:p>
            <a:r>
              <a:rPr lang="en-US" sz="2000" dirty="0"/>
              <a:t>30° </a:t>
            </a:r>
            <a:r>
              <a:rPr lang="en-US" sz="2000" dirty="0" err="1"/>
              <a:t>occipitomental</a:t>
            </a:r>
            <a:r>
              <a:rPr lang="en-US" sz="2000" dirty="0"/>
              <a:t>: patient facing the film, baseline at 45°, the tube at 30° to the horizontal plane.</a:t>
            </a:r>
          </a:p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10204" t="21509" r="20408" b="33117"/>
          <a:stretch>
            <a:fillRect/>
          </a:stretch>
        </p:blipFill>
        <p:spPr bwMode="auto">
          <a:xfrm>
            <a:off x="762000" y="2438400"/>
            <a:ext cx="7620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2240F9-7385-4F46-AC4B-F73352383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93"/>
    </mc:Choice>
    <mc:Fallback>
      <p:transition spd="slow" advTm="16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1981200" cy="1143000"/>
          </a:xfrm>
        </p:spPr>
        <p:txBody>
          <a:bodyPr/>
          <a:lstStyle/>
          <a:p>
            <a:r>
              <a:rPr lang="en-US" dirty="0"/>
              <a:t>2D CT</a:t>
            </a:r>
          </a:p>
        </p:txBody>
      </p:sp>
      <p:pic>
        <p:nvPicPr>
          <p:cNvPr id="4098" name="Picture 2" descr="D:\dr.dhaval trivedi\3rd posting\ganpat\x rays\DSC028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0"/>
            <a:ext cx="4470400" cy="3352800"/>
          </a:xfrm>
          <a:prstGeom prst="rect">
            <a:avLst/>
          </a:prstGeom>
          <a:noFill/>
        </p:spPr>
      </p:pic>
      <p:pic>
        <p:nvPicPr>
          <p:cNvPr id="4099" name="Picture 3" descr="D:\dr.dhaval trivedi\3rd posting\ganpat\x rays\DSC028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267200" y="2547145"/>
            <a:ext cx="3657600" cy="2632072"/>
          </a:xfrm>
          <a:prstGeom prst="rect">
            <a:avLst/>
          </a:prstGeom>
          <a:noFill/>
        </p:spPr>
      </p:pic>
      <p:pic>
        <p:nvPicPr>
          <p:cNvPr id="7" name="Picture 6" descr="DSC028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1828800"/>
            <a:ext cx="3810000" cy="37147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261E06-1FD3-47FD-9488-383EB2C19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5"/>
    </mc:Choice>
    <mc:Fallback>
      <p:transition spd="slow" advTm="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CT </a:t>
            </a:r>
          </a:p>
        </p:txBody>
      </p:sp>
      <p:pic>
        <p:nvPicPr>
          <p:cNvPr id="3074" name="Picture 2" descr="C:\Users\adm\Desktop\JEmergTraumaShock_2012_5_4_360_102415_u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19200"/>
            <a:ext cx="3657600" cy="4876799"/>
          </a:xfrm>
          <a:prstGeom prst="rect">
            <a:avLst/>
          </a:prstGeom>
          <a:noFill/>
        </p:spPr>
      </p:pic>
      <p:pic>
        <p:nvPicPr>
          <p:cNvPr id="3075" name="Picture 3" descr="C:\Users\adm\Desktop\downloa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219200"/>
            <a:ext cx="3733799" cy="48768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016368-C0A1-4499-BAFB-2FC60D9C3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"/>
    </mc:Choice>
    <mc:Fallback>
      <p:transition spd="slow" advTm="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Campbell's and </a:t>
            </a:r>
            <a:r>
              <a:rPr lang="en-US" dirty="0" err="1"/>
              <a:t>trapnell's</a:t>
            </a:r>
            <a:r>
              <a:rPr lang="en-US" dirty="0"/>
              <a:t>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5410200" cy="5562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/>
          </a:p>
          <a:p>
            <a:r>
              <a:rPr lang="en-US" sz="2000" dirty="0"/>
              <a:t>1- First line across the </a:t>
            </a:r>
            <a:r>
              <a:rPr lang="en-US" sz="2000" dirty="0" err="1"/>
              <a:t>zygomaticofrontal</a:t>
            </a:r>
            <a:r>
              <a:rPr lang="en-US" sz="2000" dirty="0"/>
              <a:t>, the superior margin of the orbit and the frontal sinus</a:t>
            </a:r>
          </a:p>
          <a:p>
            <a:r>
              <a:rPr lang="en-US" sz="2000" dirty="0"/>
              <a:t>2- Second line across the </a:t>
            </a:r>
            <a:r>
              <a:rPr lang="en-US" sz="2000" dirty="0" err="1"/>
              <a:t>zygomatic</a:t>
            </a:r>
            <a:r>
              <a:rPr lang="en-US" sz="2000" dirty="0"/>
              <a:t> arch, </a:t>
            </a:r>
            <a:r>
              <a:rPr lang="en-US" sz="2000" dirty="0" err="1"/>
              <a:t>zygomatic</a:t>
            </a:r>
            <a:r>
              <a:rPr lang="en-US" sz="2000" dirty="0"/>
              <a:t> body, inferior orbital margin and nasal bone</a:t>
            </a:r>
          </a:p>
          <a:p>
            <a:r>
              <a:rPr lang="en-US" sz="2000" dirty="0"/>
              <a:t>3- Third line across the </a:t>
            </a:r>
            <a:r>
              <a:rPr lang="en-US" sz="2000" dirty="0" err="1"/>
              <a:t>condyles</a:t>
            </a:r>
            <a:r>
              <a:rPr lang="en-US" sz="2000" dirty="0"/>
              <a:t>, </a:t>
            </a:r>
            <a:r>
              <a:rPr lang="en-US" sz="2000" dirty="0" err="1"/>
              <a:t>coronoid</a:t>
            </a:r>
            <a:r>
              <a:rPr lang="en-US" sz="2000" dirty="0"/>
              <a:t> process and the maxillary sinus</a:t>
            </a:r>
          </a:p>
          <a:p>
            <a:r>
              <a:rPr lang="en-US" sz="2000" dirty="0"/>
              <a:t>4- Fourth line across the </a:t>
            </a:r>
            <a:r>
              <a:rPr lang="en-US" sz="2000" dirty="0" err="1"/>
              <a:t>mandibular</a:t>
            </a:r>
            <a:r>
              <a:rPr lang="en-US" sz="2000" dirty="0"/>
              <a:t> </a:t>
            </a:r>
            <a:r>
              <a:rPr lang="en-US" sz="2000" dirty="0" err="1"/>
              <a:t>ramus</a:t>
            </a:r>
            <a:r>
              <a:rPr lang="en-US" sz="2000" dirty="0"/>
              <a:t>, </a:t>
            </a:r>
            <a:r>
              <a:rPr lang="en-US" sz="2000" dirty="0" err="1"/>
              <a:t>occlusal</a:t>
            </a:r>
            <a:r>
              <a:rPr lang="en-US" sz="2000" dirty="0"/>
              <a:t> plane</a:t>
            </a:r>
          </a:p>
          <a:p>
            <a:r>
              <a:rPr lang="en-US" sz="2000" dirty="0"/>
              <a:t>5- Fifth line (</a:t>
            </a:r>
            <a:r>
              <a:rPr lang="en-US" sz="2000" dirty="0" err="1"/>
              <a:t>trapnell's</a:t>
            </a:r>
            <a:r>
              <a:rPr lang="en-US" sz="2000" dirty="0"/>
              <a:t> line) across the inferior border of the mandible from angle to angle</a:t>
            </a:r>
          </a:p>
        </p:txBody>
      </p:sp>
      <p:pic>
        <p:nvPicPr>
          <p:cNvPr id="6146" name="Picture 2" descr="C:\Users\adm\Desktop\downloa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1" y="762000"/>
            <a:ext cx="3657600" cy="59436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103728-8CB1-4E62-8065-E7B45403C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26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fort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Lefort</a:t>
            </a:r>
            <a:r>
              <a:rPr lang="en-US" sz="2000" dirty="0"/>
              <a:t> I</a:t>
            </a:r>
          </a:p>
          <a:p>
            <a:r>
              <a:rPr lang="en-US" sz="2000" dirty="0" err="1"/>
              <a:t>Lefort</a:t>
            </a:r>
            <a:r>
              <a:rPr lang="en-US" sz="2000" dirty="0"/>
              <a:t> II</a:t>
            </a:r>
          </a:p>
          <a:p>
            <a:r>
              <a:rPr lang="en-US" sz="2000" dirty="0" err="1"/>
              <a:t>Lefort</a:t>
            </a:r>
            <a:r>
              <a:rPr lang="en-US" sz="2000" dirty="0"/>
              <a:t> III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1371600"/>
            <a:ext cx="4191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61A895-7CE6-43FC-A653-41DF6F8DE8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2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153400" cy="6400800"/>
          </a:xfrm>
        </p:spPr>
        <p:txBody>
          <a:bodyPr>
            <a:normAutofit/>
          </a:bodyPr>
          <a:lstStyle/>
          <a:p>
            <a:r>
              <a:rPr lang="en-US" sz="2000" dirty="0"/>
              <a:t>Alphonse Guerin in 1886 described fracture of the tooth-bearing portion of the maxilla without displacement, then in 1901 Rene Le Fort investigated the facial skeleton of 35 cadavers that had subjected to a variety of traumas then dissected and he found the typical three classes of weak lines of the </a:t>
            </a:r>
            <a:r>
              <a:rPr lang="en-US" sz="2000" dirty="0" err="1"/>
              <a:t>midface</a:t>
            </a:r>
            <a:r>
              <a:rPr lang="en-US" sz="2000" dirty="0"/>
              <a:t> fractures.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mid face fractures is more complex than those produced by Le fort, there is a modified Le fort fracture classification which includes subdivisions to nearly cover the complex pattern of mid face fractures</a:t>
            </a:r>
          </a:p>
        </p:txBody>
      </p:sp>
      <p:pic>
        <p:nvPicPr>
          <p:cNvPr id="7171" name="Picture 3" descr="C:\Users\adm\Desktop\download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1905000"/>
            <a:ext cx="2743200" cy="3124200"/>
          </a:xfrm>
          <a:prstGeom prst="rect">
            <a:avLst/>
          </a:prstGeom>
          <a:noFill/>
        </p:spPr>
      </p:pic>
      <p:pic>
        <p:nvPicPr>
          <p:cNvPr id="7172" name="Picture 4" descr="C:\Users\adm\Desktop\download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1905000"/>
            <a:ext cx="2895600" cy="31242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4A06B2-C09D-430C-8787-09CE01B6A9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6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Modified Le Fort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906963"/>
          </a:xfrm>
        </p:spPr>
        <p:txBody>
          <a:bodyPr>
            <a:noAutofit/>
          </a:bodyPr>
          <a:lstStyle/>
          <a:p>
            <a:r>
              <a:rPr lang="en-US" sz="2800" dirty="0">
                <a:cs typeface="Arial" pitchFamily="34" charset="0"/>
              </a:rPr>
              <a:t>By </a:t>
            </a:r>
            <a:r>
              <a:rPr lang="en-US" sz="2800" dirty="0" err="1">
                <a:cs typeface="Arial" pitchFamily="34" charset="0"/>
              </a:rPr>
              <a:t>marciani</a:t>
            </a:r>
            <a:r>
              <a:rPr lang="en-US" sz="2800" dirty="0">
                <a:cs typeface="Arial" pitchFamily="34" charset="0"/>
              </a:rPr>
              <a:t>  1993 (NOE, ZMC)</a:t>
            </a:r>
          </a:p>
          <a:p>
            <a:endParaRPr lang="en-US" sz="2800" dirty="0">
              <a:cs typeface="Arial" pitchFamily="34" charset="0"/>
            </a:endParaRPr>
          </a:p>
          <a:p>
            <a:r>
              <a:rPr lang="en-US" sz="2000" dirty="0">
                <a:cs typeface="Arial" pitchFamily="34" charset="0"/>
              </a:rPr>
              <a:t>Le Fort I – low </a:t>
            </a:r>
            <a:r>
              <a:rPr lang="en-US" sz="2000" dirty="0" err="1">
                <a:cs typeface="Arial" pitchFamily="34" charset="0"/>
              </a:rPr>
              <a:t>maxilary</a:t>
            </a:r>
            <a:r>
              <a:rPr lang="en-US" sz="2000" dirty="0">
                <a:cs typeface="Arial" pitchFamily="34" charset="0"/>
              </a:rPr>
              <a:t> fracture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 </a:t>
            </a:r>
            <a:r>
              <a:rPr lang="en-US" sz="2000" dirty="0" err="1">
                <a:cs typeface="Arial" pitchFamily="34" charset="0"/>
              </a:rPr>
              <a:t>Ia</a:t>
            </a:r>
            <a:r>
              <a:rPr lang="en-US" sz="2000" dirty="0">
                <a:cs typeface="Arial" pitchFamily="34" charset="0"/>
              </a:rPr>
              <a:t>-low maxillary fracture/multiple segment</a:t>
            </a:r>
          </a:p>
          <a:p>
            <a:r>
              <a:rPr lang="en-US" sz="2000" dirty="0" err="1">
                <a:cs typeface="Arial" pitchFamily="34" charset="0"/>
              </a:rPr>
              <a:t>LeFort</a:t>
            </a:r>
            <a:r>
              <a:rPr lang="en-US" sz="2000" dirty="0">
                <a:cs typeface="Arial" pitchFamily="34" charset="0"/>
              </a:rPr>
              <a:t> II-pyramidal fractures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</a:t>
            </a:r>
            <a:r>
              <a:rPr lang="en-US" sz="2000" dirty="0" err="1">
                <a:cs typeface="Arial" pitchFamily="34" charset="0"/>
              </a:rPr>
              <a:t>IIa</a:t>
            </a:r>
            <a:r>
              <a:rPr lang="en-US" sz="2000" dirty="0">
                <a:cs typeface="Arial" pitchFamily="34" charset="0"/>
              </a:rPr>
              <a:t>-pyramidal &amp; nasal fracture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</a:t>
            </a:r>
            <a:r>
              <a:rPr lang="en-US" sz="2000" dirty="0" err="1">
                <a:cs typeface="Arial" pitchFamily="34" charset="0"/>
              </a:rPr>
              <a:t>Iib</a:t>
            </a:r>
            <a:r>
              <a:rPr lang="en-US" sz="2000" dirty="0">
                <a:cs typeface="Arial" pitchFamily="34" charset="0"/>
              </a:rPr>
              <a:t>-pyramidal &amp; NOE fracture</a:t>
            </a:r>
          </a:p>
          <a:p>
            <a:r>
              <a:rPr lang="en-US" sz="2000" dirty="0" err="1">
                <a:cs typeface="Arial" pitchFamily="34" charset="0"/>
              </a:rPr>
              <a:t>LeFort</a:t>
            </a:r>
            <a:r>
              <a:rPr lang="en-US" sz="2000" dirty="0">
                <a:cs typeface="Arial" pitchFamily="34" charset="0"/>
              </a:rPr>
              <a:t> III-craniofacial </a:t>
            </a:r>
            <a:r>
              <a:rPr lang="en-US" sz="2000" dirty="0" err="1">
                <a:cs typeface="Arial" pitchFamily="34" charset="0"/>
              </a:rPr>
              <a:t>dysjunction</a:t>
            </a:r>
            <a:endParaRPr lang="en-US" sz="2000" dirty="0">
              <a:cs typeface="Arial" pitchFamily="34" charset="0"/>
            </a:endParaRP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</a:t>
            </a:r>
            <a:r>
              <a:rPr lang="en-US" sz="2000" dirty="0" err="1">
                <a:cs typeface="Arial" pitchFamily="34" charset="0"/>
              </a:rPr>
              <a:t>IIIa</a:t>
            </a:r>
            <a:r>
              <a:rPr lang="en-US" sz="2000" dirty="0">
                <a:cs typeface="Arial" pitchFamily="34" charset="0"/>
              </a:rPr>
              <a:t>- +nasal fracture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</a:t>
            </a:r>
            <a:r>
              <a:rPr lang="en-US" sz="2000" dirty="0" err="1">
                <a:cs typeface="Arial" pitchFamily="34" charset="0"/>
              </a:rPr>
              <a:t>IIIb</a:t>
            </a:r>
            <a:r>
              <a:rPr lang="en-US" sz="2000" dirty="0">
                <a:cs typeface="Arial" pitchFamily="34" charset="0"/>
              </a:rPr>
              <a:t>-  +NOE fracture</a:t>
            </a:r>
          </a:p>
          <a:p>
            <a:r>
              <a:rPr lang="en-US" sz="2000" dirty="0" err="1">
                <a:cs typeface="Arial" pitchFamily="34" charset="0"/>
              </a:rPr>
              <a:t>LeFort</a:t>
            </a:r>
            <a:r>
              <a:rPr lang="en-US" sz="2000" dirty="0">
                <a:cs typeface="Arial" pitchFamily="34" charset="0"/>
              </a:rPr>
              <a:t> IV-</a:t>
            </a:r>
            <a:r>
              <a:rPr lang="en-US" sz="2000" dirty="0" err="1">
                <a:cs typeface="Arial" pitchFamily="34" charset="0"/>
              </a:rPr>
              <a:t>LeFort</a:t>
            </a:r>
            <a:r>
              <a:rPr lang="en-US" sz="2000" dirty="0">
                <a:cs typeface="Arial" pitchFamily="34" charset="0"/>
              </a:rPr>
              <a:t> II or III fracture &amp; cranial base fracture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 </a:t>
            </a:r>
            <a:r>
              <a:rPr lang="en-US" sz="2000" dirty="0" err="1">
                <a:cs typeface="Arial" pitchFamily="34" charset="0"/>
              </a:rPr>
              <a:t>IVa</a:t>
            </a:r>
            <a:r>
              <a:rPr lang="en-US" sz="2000" dirty="0">
                <a:cs typeface="Arial" pitchFamily="34" charset="0"/>
              </a:rPr>
              <a:t>- +</a:t>
            </a:r>
            <a:r>
              <a:rPr lang="en-US" sz="2000" dirty="0" err="1">
                <a:cs typeface="Arial" pitchFamily="34" charset="0"/>
              </a:rPr>
              <a:t>supraorbital</a:t>
            </a:r>
            <a:r>
              <a:rPr lang="en-US" sz="2000" dirty="0">
                <a:cs typeface="Arial" pitchFamily="34" charset="0"/>
              </a:rPr>
              <a:t> rim fracture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 </a:t>
            </a:r>
            <a:r>
              <a:rPr lang="en-US" sz="2000" dirty="0" err="1">
                <a:cs typeface="Arial" pitchFamily="34" charset="0"/>
              </a:rPr>
              <a:t>IVb</a:t>
            </a:r>
            <a:r>
              <a:rPr lang="en-US" sz="2000" dirty="0">
                <a:cs typeface="Arial" pitchFamily="34" charset="0"/>
              </a:rPr>
              <a:t>- +anterior cranial </a:t>
            </a:r>
            <a:r>
              <a:rPr lang="en-US" sz="2000" dirty="0" err="1">
                <a:cs typeface="Arial" pitchFamily="34" charset="0"/>
              </a:rPr>
              <a:t>fossa</a:t>
            </a:r>
            <a:r>
              <a:rPr lang="en-US" sz="2000" dirty="0">
                <a:cs typeface="Arial" pitchFamily="34" charset="0"/>
              </a:rPr>
              <a:t> &amp; </a:t>
            </a:r>
            <a:r>
              <a:rPr lang="en-US" sz="2000" dirty="0" err="1">
                <a:cs typeface="Arial" pitchFamily="34" charset="0"/>
              </a:rPr>
              <a:t>supraorbital</a:t>
            </a:r>
            <a:r>
              <a:rPr lang="en-US" sz="2000" dirty="0">
                <a:cs typeface="Arial" pitchFamily="34" charset="0"/>
              </a:rPr>
              <a:t> rim fracture</a:t>
            </a:r>
          </a:p>
          <a:p>
            <a:pPr marL="0" indent="0">
              <a:buNone/>
            </a:pPr>
            <a:r>
              <a:rPr lang="en-US" sz="2000" dirty="0">
                <a:cs typeface="Arial" pitchFamily="34" charset="0"/>
              </a:rPr>
              <a:t>             </a:t>
            </a:r>
            <a:r>
              <a:rPr lang="en-US" sz="2000" dirty="0" err="1">
                <a:cs typeface="Arial" pitchFamily="34" charset="0"/>
              </a:rPr>
              <a:t>IVc</a:t>
            </a:r>
            <a:r>
              <a:rPr lang="en-US" sz="2000" dirty="0">
                <a:cs typeface="Arial" pitchFamily="34" charset="0"/>
              </a:rPr>
              <a:t> - +anterior cranial </a:t>
            </a:r>
            <a:r>
              <a:rPr lang="en-US" sz="2000" dirty="0" err="1">
                <a:cs typeface="Arial" pitchFamily="34" charset="0"/>
              </a:rPr>
              <a:t>fossa</a:t>
            </a:r>
            <a:r>
              <a:rPr lang="en-US" sz="2000" dirty="0">
                <a:cs typeface="Arial" pitchFamily="34" charset="0"/>
              </a:rPr>
              <a:t> &amp; orbital wall fracture</a:t>
            </a:r>
            <a:endParaRPr lang="en-IN" sz="2000" dirty="0"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D966ED-4EDA-40AF-8386-957C364C0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39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7467600" cy="5592763"/>
          </a:xfrm>
        </p:spPr>
        <p:txBody>
          <a:bodyPr>
            <a:normAutofit/>
          </a:bodyPr>
          <a:lstStyle/>
          <a:p>
            <a:r>
              <a:rPr lang="en-GB" sz="2000" dirty="0"/>
              <a:t>Le Fort’s classification (1901)</a:t>
            </a:r>
          </a:p>
          <a:p>
            <a:pPr lvl="1"/>
            <a:r>
              <a:rPr lang="en-GB" sz="2000" dirty="0"/>
              <a:t>Le Fort I, II, III</a:t>
            </a:r>
          </a:p>
          <a:p>
            <a:pPr lvl="1"/>
            <a:endParaRPr lang="en-GB" sz="2000" dirty="0"/>
          </a:p>
          <a:p>
            <a:r>
              <a:rPr lang="en-GB" sz="2000" dirty="0"/>
              <a:t>Erich’s classification (1942)</a:t>
            </a:r>
          </a:p>
          <a:p>
            <a:pPr lvl="1"/>
            <a:r>
              <a:rPr lang="en-GB" sz="2000" dirty="0"/>
              <a:t>Horizontal, pyramidal, transverse</a:t>
            </a:r>
          </a:p>
          <a:p>
            <a:pPr lvl="1"/>
            <a:endParaRPr lang="en-GB" sz="2000" dirty="0"/>
          </a:p>
          <a:p>
            <a:r>
              <a:rPr lang="en-GB" sz="2000" dirty="0"/>
              <a:t>Classification based on relationship of fracture line to  </a:t>
            </a:r>
            <a:r>
              <a:rPr lang="en-GB" sz="2000" dirty="0" err="1"/>
              <a:t>zygomatic</a:t>
            </a:r>
            <a:r>
              <a:rPr lang="en-GB" sz="2000" dirty="0"/>
              <a:t> bone</a:t>
            </a:r>
          </a:p>
          <a:p>
            <a:pPr lvl="1"/>
            <a:r>
              <a:rPr lang="en-GB" sz="2000" dirty="0" err="1"/>
              <a:t>Subzygomatic</a:t>
            </a:r>
            <a:r>
              <a:rPr lang="en-GB" sz="2000" dirty="0"/>
              <a:t>, </a:t>
            </a:r>
            <a:r>
              <a:rPr lang="en-GB" sz="2000" dirty="0" err="1"/>
              <a:t>suprazygomatic</a:t>
            </a:r>
            <a:endParaRPr lang="en-GB" sz="2000" dirty="0"/>
          </a:p>
          <a:p>
            <a:pPr lvl="1"/>
            <a:endParaRPr lang="en-GB" sz="2000" dirty="0"/>
          </a:p>
          <a:p>
            <a:r>
              <a:rPr lang="en-GB" sz="2000" dirty="0"/>
              <a:t>Classification based on level of fracture line</a:t>
            </a:r>
          </a:p>
          <a:p>
            <a:pPr lvl="1"/>
            <a:r>
              <a:rPr lang="en-GB" sz="2000" dirty="0"/>
              <a:t>Low, mid, high level fractures</a:t>
            </a:r>
          </a:p>
          <a:p>
            <a:endParaRPr 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7D07D3-241D-449D-9C5F-4012B9A40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505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467600" cy="944562"/>
          </a:xfrm>
        </p:spPr>
        <p:txBody>
          <a:bodyPr/>
          <a:lstStyle/>
          <a:p>
            <a:r>
              <a:rPr lang="en-US" dirty="0"/>
              <a:t>LEFORT I</a:t>
            </a:r>
          </a:p>
        </p:txBody>
      </p:sp>
      <p:pic>
        <p:nvPicPr>
          <p:cNvPr id="4" name="Content Placeholder 3" descr="LeFort1d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2514600" cy="5029200"/>
          </a:xfrm>
        </p:spPr>
      </p:pic>
      <p:sp>
        <p:nvSpPr>
          <p:cNvPr id="5" name="TextBox 4"/>
          <p:cNvSpPr txBox="1"/>
          <p:nvPr/>
        </p:nvSpPr>
        <p:spPr>
          <a:xfrm>
            <a:off x="2590800" y="3276600"/>
            <a:ext cx="64858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This is a horizontal fracture above the level of nasal floor.</a:t>
            </a:r>
          </a:p>
          <a:p>
            <a:r>
              <a:rPr lang="en-US" sz="2000" dirty="0"/>
              <a:t>   The fracture line extends backwards from the lateral </a:t>
            </a:r>
          </a:p>
          <a:p>
            <a:r>
              <a:rPr lang="en-US" sz="2000" dirty="0"/>
              <a:t>   margin of the anterior nasal aperture below the </a:t>
            </a:r>
          </a:p>
          <a:p>
            <a:r>
              <a:rPr lang="en-US" sz="2000" dirty="0"/>
              <a:t>   </a:t>
            </a:r>
            <a:r>
              <a:rPr lang="en-US" sz="2000" dirty="0" err="1"/>
              <a:t>zygomatic</a:t>
            </a:r>
            <a:r>
              <a:rPr lang="en-US" sz="2000" dirty="0"/>
              <a:t> buttress to cross the lower third of the</a:t>
            </a:r>
          </a:p>
          <a:p>
            <a:r>
              <a:rPr lang="en-US" sz="2000" dirty="0"/>
              <a:t>   </a:t>
            </a:r>
            <a:r>
              <a:rPr lang="en-US" sz="2000" dirty="0" err="1"/>
              <a:t>ptetygoid</a:t>
            </a:r>
            <a:r>
              <a:rPr lang="en-US" sz="2000" dirty="0"/>
              <a:t> </a:t>
            </a:r>
            <a:r>
              <a:rPr lang="en-US" sz="2000" dirty="0" err="1"/>
              <a:t>laminae</a:t>
            </a:r>
            <a:r>
              <a:rPr lang="en-US" sz="2000" dirty="0"/>
              <a:t>. The 2</a:t>
            </a:r>
            <a:r>
              <a:rPr lang="en-US" sz="2000" baseline="30000" dirty="0"/>
              <a:t>nd</a:t>
            </a:r>
            <a:r>
              <a:rPr lang="en-US" sz="2000" dirty="0"/>
              <a:t> line passes along the lateral</a:t>
            </a:r>
          </a:p>
          <a:p>
            <a:r>
              <a:rPr lang="en-US" sz="2000" dirty="0"/>
              <a:t>   wall of the nose and the 3</a:t>
            </a:r>
            <a:r>
              <a:rPr lang="en-US" sz="2000" baseline="30000" dirty="0"/>
              <a:t>rd</a:t>
            </a:r>
            <a:r>
              <a:rPr lang="en-US" sz="2000" dirty="0"/>
              <a:t> line through lower third of </a:t>
            </a:r>
          </a:p>
          <a:p>
            <a:r>
              <a:rPr lang="en-US" sz="2000" dirty="0"/>
              <a:t>   the nasal septum to join the lateral fracture behind the</a:t>
            </a:r>
          </a:p>
          <a:p>
            <a:r>
              <a:rPr lang="en-US" sz="2000" dirty="0"/>
              <a:t>   </a:t>
            </a:r>
            <a:r>
              <a:rPr lang="en-US" sz="2000" dirty="0" err="1"/>
              <a:t>tuberosity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579382" y="1219200"/>
            <a:ext cx="65646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Also called Horizontal fracture, Guerin’s fracture , floating fracture, low level, </a:t>
            </a:r>
            <a:r>
              <a:rPr lang="en-US" sz="2000" dirty="0" err="1"/>
              <a:t>subzygomatic</a:t>
            </a:r>
            <a:r>
              <a:rPr lang="en-US" sz="2000" dirty="0"/>
              <a:t> fracture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Separation of complete </a:t>
            </a:r>
            <a:r>
              <a:rPr lang="en-US" sz="2000" dirty="0" err="1"/>
              <a:t>dentoalveolar</a:t>
            </a:r>
            <a:r>
              <a:rPr lang="en-US" sz="2000" dirty="0"/>
              <a:t> part of the maxilla</a:t>
            </a:r>
          </a:p>
          <a:p>
            <a:r>
              <a:rPr lang="en-US" sz="2000" dirty="0"/>
              <a:t> and the fracture is held only by means of soft tissue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10BA10-A05F-49FF-AE11-D4F58DD60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18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868362"/>
          </a:xfrm>
        </p:spPr>
        <p:txBody>
          <a:bodyPr/>
          <a:lstStyle/>
          <a:p>
            <a:r>
              <a:rPr lang="en-US" dirty="0"/>
              <a:t>Signs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6477000" cy="5715000"/>
          </a:xfrm>
        </p:spPr>
        <p:txBody>
          <a:bodyPr>
            <a:normAutofit/>
          </a:bodyPr>
          <a:lstStyle/>
          <a:p>
            <a:r>
              <a:rPr lang="en-US" sz="2000" dirty="0"/>
              <a:t>Slight swelling and edema of the lower part of the face along with the upper lip swelling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r>
              <a:rPr lang="en-US" sz="2000" dirty="0" err="1"/>
              <a:t>Ecchymosis</a:t>
            </a:r>
            <a:r>
              <a:rPr lang="en-US" sz="2000" dirty="0"/>
              <a:t> in the labial and </a:t>
            </a:r>
            <a:r>
              <a:rPr lang="en-US" sz="2000" dirty="0" err="1"/>
              <a:t>buccal</a:t>
            </a:r>
            <a:r>
              <a:rPr lang="en-US" sz="2000" dirty="0"/>
              <a:t> vestibule, as well as contusion of the skin of the upper lip may be seen</a:t>
            </a:r>
          </a:p>
          <a:p>
            <a:endParaRPr lang="en-US" sz="2000" dirty="0"/>
          </a:p>
          <a:p>
            <a:endParaRPr lang="en-US" sz="2000" dirty="0"/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Bilateral nasal </a:t>
            </a:r>
            <a:r>
              <a:rPr lang="en-US" sz="2000" dirty="0" err="1"/>
              <a:t>epistaxis</a:t>
            </a:r>
            <a:r>
              <a:rPr lang="en-US" sz="2000" dirty="0"/>
              <a:t> may be observed</a:t>
            </a:r>
          </a:p>
          <a:p>
            <a:endParaRPr lang="en-US" sz="2000" dirty="0"/>
          </a:p>
          <a:p>
            <a:r>
              <a:rPr lang="en-US" sz="2000" dirty="0"/>
              <a:t>Mobility of the upper </a:t>
            </a:r>
            <a:r>
              <a:rPr lang="en-US" sz="2000" dirty="0" err="1"/>
              <a:t>dentoalveolar</a:t>
            </a:r>
            <a:r>
              <a:rPr lang="en-US" sz="2000" dirty="0"/>
              <a:t> portion of jaw, which is mobile to digital pressure</a:t>
            </a:r>
          </a:p>
        </p:txBody>
      </p:sp>
      <p:pic>
        <p:nvPicPr>
          <p:cNvPr id="1027" name="Picture 3" descr="C:\Users\adm\Desktop\downloa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4625" y="304800"/>
            <a:ext cx="2619375" cy="1743075"/>
          </a:xfrm>
          <a:prstGeom prst="rect">
            <a:avLst/>
          </a:prstGeom>
          <a:noFill/>
        </p:spPr>
      </p:pic>
      <p:pic>
        <p:nvPicPr>
          <p:cNvPr id="1028" name="Picture 4" descr="C:\Users\adm\Desktop\ecchymosi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2209800"/>
            <a:ext cx="2667000" cy="1843088"/>
          </a:xfrm>
          <a:prstGeom prst="rect">
            <a:avLst/>
          </a:prstGeom>
          <a:noFill/>
        </p:spPr>
      </p:pic>
      <p:pic>
        <p:nvPicPr>
          <p:cNvPr id="1029" name="Picture 5" descr="C:\Users\adm\Desktop\nose_bleed-293x3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4267200"/>
            <a:ext cx="2667000" cy="20574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AB2F2A-A526-400E-8D10-FD155417F1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51"/>
    </mc:Choice>
    <mc:Fallback>
      <p:transition spd="slow" advTm="1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5800"/>
            <a:ext cx="7467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Two maxillae</a:t>
            </a:r>
          </a:p>
          <a:p>
            <a:r>
              <a:rPr lang="en-US" sz="2000" dirty="0"/>
              <a:t>Two </a:t>
            </a:r>
            <a:r>
              <a:rPr lang="en-US" sz="2000" dirty="0" err="1"/>
              <a:t>zygomatic</a:t>
            </a:r>
            <a:r>
              <a:rPr lang="en-US" sz="2000" dirty="0"/>
              <a:t> bones.</a:t>
            </a:r>
          </a:p>
          <a:p>
            <a:r>
              <a:rPr lang="en-US" sz="2000" dirty="0"/>
              <a:t>Two palatine bones.</a:t>
            </a:r>
          </a:p>
          <a:p>
            <a:r>
              <a:rPr lang="en-US" sz="2000" dirty="0"/>
              <a:t>Two </a:t>
            </a:r>
            <a:r>
              <a:rPr lang="en-US" sz="2000" dirty="0" err="1"/>
              <a:t>zygomatic</a:t>
            </a:r>
            <a:r>
              <a:rPr lang="en-US" sz="2000" dirty="0"/>
              <a:t> process of temporal bone.</a:t>
            </a:r>
          </a:p>
          <a:p>
            <a:r>
              <a:rPr lang="en-US" sz="2000" dirty="0"/>
              <a:t>Two nasal bones.</a:t>
            </a:r>
          </a:p>
          <a:p>
            <a:r>
              <a:rPr lang="en-US" sz="2000" dirty="0"/>
              <a:t>Two </a:t>
            </a:r>
            <a:r>
              <a:rPr lang="en-US" sz="2000" dirty="0" err="1"/>
              <a:t>lacrimal</a:t>
            </a:r>
            <a:r>
              <a:rPr lang="en-US" sz="2000" dirty="0"/>
              <a:t> bones.</a:t>
            </a:r>
          </a:p>
          <a:p>
            <a:r>
              <a:rPr lang="en-US" sz="2000" dirty="0" err="1"/>
              <a:t>Vomer</a:t>
            </a:r>
            <a:endParaRPr lang="en-US" sz="2000" dirty="0"/>
          </a:p>
          <a:p>
            <a:r>
              <a:rPr lang="en-US" sz="2000" dirty="0" err="1"/>
              <a:t>Ethmoid</a:t>
            </a:r>
            <a:r>
              <a:rPr lang="en-US" sz="2000" dirty="0"/>
              <a:t> and its attached </a:t>
            </a:r>
            <a:r>
              <a:rPr lang="en-US" sz="2000" dirty="0" err="1"/>
              <a:t>conchae</a:t>
            </a:r>
            <a:r>
              <a:rPr lang="en-US" sz="2000" dirty="0"/>
              <a:t>.</a:t>
            </a:r>
          </a:p>
          <a:p>
            <a:r>
              <a:rPr lang="en-US" sz="2000" dirty="0"/>
              <a:t>Two inferior </a:t>
            </a:r>
            <a:r>
              <a:rPr lang="en-US" sz="2000" dirty="0" err="1"/>
              <a:t>conchae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Pterygoid</a:t>
            </a:r>
            <a:r>
              <a:rPr lang="en-US" sz="2000" dirty="0"/>
              <a:t> plates of sphenoid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F50F6A-90B6-472B-8BDD-E8228F6D9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285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400800" cy="685800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Occlusion may be disturbed, difficult mastication</a:t>
            </a:r>
          </a:p>
          <a:p>
            <a:endParaRPr lang="en-US" sz="2000" dirty="0"/>
          </a:p>
          <a:p>
            <a:r>
              <a:rPr lang="en-US" sz="2000" dirty="0"/>
              <a:t>Pain while speaking and moving the jaw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Sometimes there will be upward displacement of the entire fragment, locking it against the superior intact structures, such a fracture is called as impacted or telescopic fracture. Anterior open bite may be seen in this case</a:t>
            </a:r>
          </a:p>
          <a:p>
            <a:endParaRPr lang="en-US" sz="2000" dirty="0"/>
          </a:p>
          <a:p>
            <a:r>
              <a:rPr lang="en-US" sz="2000" dirty="0"/>
              <a:t>Percussion of maxillary teeth produces dull “ cracked cup “ sound</a:t>
            </a:r>
          </a:p>
          <a:p>
            <a:endParaRPr lang="en-US" sz="2800" dirty="0"/>
          </a:p>
        </p:txBody>
      </p:sp>
      <p:pic>
        <p:nvPicPr>
          <p:cNvPr id="5" name="Picture 4" descr="DSC011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381000"/>
            <a:ext cx="2895600" cy="2133600"/>
          </a:xfrm>
          <a:prstGeom prst="rect">
            <a:avLst/>
          </a:prstGeom>
        </p:spPr>
      </p:pic>
      <p:pic>
        <p:nvPicPr>
          <p:cNvPr id="2051" name="Picture 3" descr="C:\Users\adm\Desktop\download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3200400"/>
            <a:ext cx="2562225" cy="22479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FECC56-BC3B-4C58-8E5F-DF09E68E01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45"/>
    </mc:Choice>
    <mc:Fallback>
      <p:transition spd="slow" advTm="2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944562"/>
          </a:xfrm>
        </p:spPr>
        <p:txBody>
          <a:bodyPr/>
          <a:lstStyle/>
          <a:p>
            <a:r>
              <a:rPr lang="en-US" dirty="0"/>
              <a:t>LEFORT II</a:t>
            </a:r>
          </a:p>
        </p:txBody>
      </p:sp>
      <p:pic>
        <p:nvPicPr>
          <p:cNvPr id="4" name="Content Placeholder 3" descr="LeFort2b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914400"/>
            <a:ext cx="3124200" cy="4953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2456795"/>
            <a:ext cx="609833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This fracture runs from the thin middle area of the </a:t>
            </a:r>
          </a:p>
          <a:p>
            <a:r>
              <a:rPr lang="en-US" sz="2000" dirty="0"/>
              <a:t>nasal bones down either side , crossing the frontal </a:t>
            </a:r>
          </a:p>
          <a:p>
            <a:r>
              <a:rPr lang="en-US" sz="2000" dirty="0"/>
              <a:t>process  of maxillae into the medial wall of each orbit.</a:t>
            </a:r>
          </a:p>
          <a:p>
            <a:r>
              <a:rPr lang="en-US" sz="2000" dirty="0"/>
              <a:t>Within each orbit, the fracture line crosses the </a:t>
            </a:r>
            <a:r>
              <a:rPr lang="en-US" sz="2000" dirty="0" err="1"/>
              <a:t>lacrimal</a:t>
            </a:r>
            <a:endParaRPr lang="en-US" sz="2000" dirty="0"/>
          </a:p>
          <a:p>
            <a:r>
              <a:rPr lang="en-US" sz="2000" dirty="0"/>
              <a:t>Bone behind the </a:t>
            </a:r>
            <a:r>
              <a:rPr lang="en-US" sz="2000" dirty="0" err="1"/>
              <a:t>lacrimal</a:t>
            </a:r>
            <a:r>
              <a:rPr lang="en-US" sz="2000" dirty="0"/>
              <a:t> sac, before turning forward</a:t>
            </a:r>
          </a:p>
          <a:p>
            <a:r>
              <a:rPr lang="en-US" sz="2000" dirty="0"/>
              <a:t>to cross the infra-orbital margin slightly medial to or </a:t>
            </a:r>
          </a:p>
          <a:p>
            <a:r>
              <a:rPr lang="en-US" sz="2000" dirty="0"/>
              <a:t>Through the infra-orbital foramen. The fracture now</a:t>
            </a:r>
          </a:p>
          <a:p>
            <a:r>
              <a:rPr lang="en-US" sz="2000" dirty="0"/>
              <a:t>Extends downwards and backwards across the lateral </a:t>
            </a:r>
          </a:p>
          <a:p>
            <a:r>
              <a:rPr lang="en-US" sz="2000" dirty="0"/>
              <a:t>Wall of </a:t>
            </a:r>
            <a:r>
              <a:rPr lang="en-US" sz="2000" dirty="0" err="1"/>
              <a:t>antrum</a:t>
            </a:r>
            <a:r>
              <a:rPr lang="en-US" sz="2000" dirty="0"/>
              <a:t> below </a:t>
            </a:r>
            <a:r>
              <a:rPr lang="en-US" sz="2000" dirty="0" err="1"/>
              <a:t>zygomaticomaxillary</a:t>
            </a:r>
            <a:r>
              <a:rPr lang="en-US" sz="2000" dirty="0"/>
              <a:t> suture and</a:t>
            </a:r>
          </a:p>
          <a:p>
            <a:r>
              <a:rPr lang="en-US" sz="2000" dirty="0"/>
              <a:t>Divides the </a:t>
            </a:r>
            <a:r>
              <a:rPr lang="en-US" sz="2000" dirty="0" err="1"/>
              <a:t>pterygoid</a:t>
            </a:r>
            <a:r>
              <a:rPr lang="en-US" sz="2000" dirty="0"/>
              <a:t> </a:t>
            </a:r>
            <a:r>
              <a:rPr lang="en-US" sz="2000" dirty="0" err="1"/>
              <a:t>laminae</a:t>
            </a:r>
            <a:r>
              <a:rPr lang="en-US" sz="2000" dirty="0"/>
              <a:t> about halfway up. </a:t>
            </a:r>
          </a:p>
          <a:p>
            <a:r>
              <a:rPr lang="en-US" sz="2000" dirty="0"/>
              <a:t>Separation of the block from the base of the skull is </a:t>
            </a:r>
          </a:p>
          <a:p>
            <a:r>
              <a:rPr lang="en-US" sz="2000" dirty="0"/>
              <a:t>Completed via the nasal septum and may involve the </a:t>
            </a:r>
          </a:p>
          <a:p>
            <a:r>
              <a:rPr lang="en-US" sz="2000" dirty="0"/>
              <a:t>Floor of the anterior cranial </a:t>
            </a:r>
            <a:r>
              <a:rPr lang="en-US" sz="2000" dirty="0" err="1"/>
              <a:t>fossa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533400"/>
            <a:ext cx="5729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Also called pyramidal , </a:t>
            </a:r>
            <a:r>
              <a:rPr lang="en-US" sz="2000" dirty="0" err="1"/>
              <a:t>subzygomatic</a:t>
            </a:r>
            <a:r>
              <a:rPr lang="en-US" sz="2000" dirty="0"/>
              <a:t> fracture</a:t>
            </a:r>
          </a:p>
          <a:p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Force may be delivered at the level of nasal bones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46B101-5B91-4B10-B7DC-C6C07273F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314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868362"/>
          </a:xfrm>
        </p:spPr>
        <p:txBody>
          <a:bodyPr/>
          <a:lstStyle/>
          <a:p>
            <a:r>
              <a:rPr lang="en-US" dirty="0"/>
              <a:t>Signs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6172200" cy="6096000"/>
          </a:xfrm>
        </p:spPr>
        <p:txBody>
          <a:bodyPr>
            <a:normAutofit/>
          </a:bodyPr>
          <a:lstStyle/>
          <a:p>
            <a:r>
              <a:rPr lang="en-US" sz="2000" dirty="0"/>
              <a:t>There is a gross edema of the middle third of the  face known as ballooning or moon face. Edema sets in within a short time of injury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Presence of bilateral </a:t>
            </a:r>
            <a:r>
              <a:rPr lang="en-US" sz="2000" dirty="0" err="1"/>
              <a:t>circumorbital</a:t>
            </a:r>
            <a:r>
              <a:rPr lang="en-US" sz="2000" dirty="0"/>
              <a:t> edema and </a:t>
            </a:r>
            <a:r>
              <a:rPr lang="en-US" sz="2000" dirty="0" err="1"/>
              <a:t>ecchymosis</a:t>
            </a:r>
            <a:r>
              <a:rPr lang="en-US" sz="2000" dirty="0"/>
              <a:t>. Rapid swelling of the eyelids makes examination of the eyes difficult</a:t>
            </a:r>
          </a:p>
          <a:p>
            <a:endParaRPr lang="en-US" sz="2000" dirty="0"/>
          </a:p>
          <a:p>
            <a:r>
              <a:rPr lang="en-US" sz="2000" dirty="0"/>
              <a:t>Bilateral </a:t>
            </a:r>
            <a:r>
              <a:rPr lang="en-US" sz="2000" dirty="0" err="1"/>
              <a:t>subconjunctival</a:t>
            </a:r>
            <a:r>
              <a:rPr lang="en-US" sz="2000" dirty="0"/>
              <a:t> hemorrhage confined to medial half of the eye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bridge of the nose will be depressed (flat face). Nasal disfigurement</a:t>
            </a:r>
          </a:p>
        </p:txBody>
      </p:sp>
      <p:pic>
        <p:nvPicPr>
          <p:cNvPr id="4" name="Picture 3" descr="IMG_09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1"/>
            <a:ext cx="3124200" cy="2209800"/>
          </a:xfrm>
          <a:prstGeom prst="rect">
            <a:avLst/>
          </a:prstGeom>
        </p:spPr>
      </p:pic>
      <p:pic>
        <p:nvPicPr>
          <p:cNvPr id="5" name="Picture 4" descr="download 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2362200"/>
            <a:ext cx="3124200" cy="1828800"/>
          </a:xfrm>
          <a:prstGeom prst="rect">
            <a:avLst/>
          </a:prstGeom>
        </p:spPr>
      </p:pic>
      <p:pic>
        <p:nvPicPr>
          <p:cNvPr id="6" name="Picture 5" descr="DSC0113x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4343400"/>
            <a:ext cx="3124200" cy="2514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DAC100-A478-43FB-BF5C-11628C1122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32"/>
    </mc:Choice>
    <mc:Fallback>
      <p:transition spd="slow" advTm="23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553200" cy="6858000"/>
          </a:xfrm>
        </p:spPr>
        <p:txBody>
          <a:bodyPr>
            <a:normAutofit/>
          </a:bodyPr>
          <a:lstStyle/>
          <a:p>
            <a:r>
              <a:rPr lang="en-US" sz="2000" dirty="0"/>
              <a:t>If there is impaction of the fragment against the cranial base then shortening of the face with anterior open bite will be seen</a:t>
            </a:r>
          </a:p>
          <a:p>
            <a:endParaRPr lang="en-US" sz="2000" dirty="0"/>
          </a:p>
          <a:p>
            <a:r>
              <a:rPr lang="en-US" sz="2000" dirty="0"/>
              <a:t>If there is gross downward and backward displacement of the </a:t>
            </a:r>
            <a:r>
              <a:rPr lang="en-US" sz="2000" dirty="0" err="1"/>
              <a:t>fragement</a:t>
            </a:r>
            <a:r>
              <a:rPr lang="en-US" sz="2000" dirty="0"/>
              <a:t> then elongation or lengthening of the face will be seen with posterior gagging of the occlusion with anterior open bite(Dish shaped face)</a:t>
            </a:r>
          </a:p>
          <a:p>
            <a:endParaRPr lang="en-US" sz="2000" dirty="0"/>
          </a:p>
          <a:p>
            <a:r>
              <a:rPr lang="en-US" sz="2000" dirty="0"/>
              <a:t>Bilateral </a:t>
            </a:r>
            <a:r>
              <a:rPr lang="en-US" sz="2000" dirty="0" err="1"/>
              <a:t>epistaxis</a:t>
            </a:r>
            <a:r>
              <a:rPr lang="en-US" sz="2000" dirty="0"/>
              <a:t> may be present</a:t>
            </a:r>
          </a:p>
          <a:p>
            <a:endParaRPr lang="en-US" sz="2000" dirty="0"/>
          </a:p>
          <a:p>
            <a:r>
              <a:rPr lang="en-US" sz="2000" dirty="0"/>
              <a:t>Difficulty in mastication and speech, due to </a:t>
            </a:r>
            <a:r>
              <a:rPr lang="en-US" sz="2000" dirty="0" err="1"/>
              <a:t>derranged</a:t>
            </a:r>
            <a:r>
              <a:rPr lang="en-US" sz="2000" dirty="0"/>
              <a:t> occlusion may be seen</a:t>
            </a:r>
          </a:p>
          <a:p>
            <a:endParaRPr lang="en-US" sz="2000" dirty="0"/>
          </a:p>
          <a:p>
            <a:r>
              <a:rPr lang="en-US" sz="2000" dirty="0"/>
              <a:t>Airway obstruction may be seen due to posterior  and downward displacement of the </a:t>
            </a:r>
            <a:r>
              <a:rPr lang="en-US" sz="2000" dirty="0" err="1"/>
              <a:t>fragement</a:t>
            </a:r>
            <a:r>
              <a:rPr lang="en-US" sz="2000" dirty="0"/>
              <a:t> impinging on the dorsum of the tongue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5" descr="C:\Users\adm\Desktop\nose_bleed-293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1676400"/>
            <a:ext cx="2667000" cy="2057400"/>
          </a:xfrm>
          <a:prstGeom prst="rect">
            <a:avLst/>
          </a:prstGeom>
          <a:noFill/>
        </p:spPr>
      </p:pic>
      <p:pic>
        <p:nvPicPr>
          <p:cNvPr id="5" name="Picture 4" descr="DSC011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4114800"/>
            <a:ext cx="2667000" cy="2133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DA313F-B9BC-4592-8C42-589A58AF97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79"/>
    </mc:Choice>
    <mc:Fallback>
      <p:transition spd="slow" advTm="28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629400" cy="685800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Surgical emphysema-crackling sensation transmitted to the fingers doe to escape of air from the </a:t>
            </a:r>
            <a:r>
              <a:rPr lang="en-US" sz="2000" dirty="0" err="1"/>
              <a:t>paranasal</a:t>
            </a:r>
            <a:r>
              <a:rPr lang="en-US" sz="2000" dirty="0"/>
              <a:t> sinuses is seen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Step deformity at the </a:t>
            </a:r>
            <a:r>
              <a:rPr lang="en-US" sz="2000" dirty="0" err="1"/>
              <a:t>infraorbital</a:t>
            </a:r>
            <a:r>
              <a:rPr lang="en-US" sz="2000" dirty="0"/>
              <a:t> margins may be seen</a:t>
            </a:r>
          </a:p>
          <a:p>
            <a:endParaRPr lang="en-US" sz="2000" dirty="0"/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CSF leak may be present “</a:t>
            </a:r>
            <a:r>
              <a:rPr lang="en-US" sz="2000" dirty="0" err="1"/>
              <a:t>Rhinorrhea</a:t>
            </a:r>
            <a:r>
              <a:rPr lang="en-US" sz="2000" dirty="0"/>
              <a:t>”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Anaesthesia</a:t>
            </a:r>
            <a:r>
              <a:rPr lang="en-US" sz="2000" dirty="0"/>
              <a:t> and/or </a:t>
            </a:r>
            <a:r>
              <a:rPr lang="en-US" sz="2000" dirty="0" err="1"/>
              <a:t>paraesthesia</a:t>
            </a:r>
            <a:r>
              <a:rPr lang="en-US" sz="2000" dirty="0"/>
              <a:t> of the cheek is noted</a:t>
            </a:r>
          </a:p>
          <a:p>
            <a:endParaRPr lang="en-US" sz="2000" dirty="0"/>
          </a:p>
        </p:txBody>
      </p:sp>
      <p:pic>
        <p:nvPicPr>
          <p:cNvPr id="3074" name="Picture 2" descr="C:\Users\adm\Desktop\download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1" y="228600"/>
            <a:ext cx="2590800" cy="2371725"/>
          </a:xfrm>
          <a:prstGeom prst="rect">
            <a:avLst/>
          </a:prstGeom>
          <a:noFill/>
        </p:spPr>
      </p:pic>
      <p:pic>
        <p:nvPicPr>
          <p:cNvPr id="3075" name="Picture 3" descr="C:\Users\adm\Desktop\download (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1" y="2743200"/>
            <a:ext cx="2590800" cy="1857375"/>
          </a:xfrm>
          <a:prstGeom prst="rect">
            <a:avLst/>
          </a:prstGeom>
          <a:noFill/>
        </p:spPr>
      </p:pic>
      <p:pic>
        <p:nvPicPr>
          <p:cNvPr id="3076" name="Picture 4" descr="C:\Users\adm\Desktop\images (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1" y="5010150"/>
            <a:ext cx="2590800" cy="184785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9D58DE-C190-40FD-AB39-496AF25D2E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01"/>
    </mc:Choice>
    <mc:Fallback>
      <p:transition spd="slow" advTm="2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95747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r>
                        <a:rPr lang="en-US" dirty="0"/>
                        <a:t>Citations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of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Aims &amp;</a:t>
                      </a:r>
                      <a:r>
                        <a:rPr lang="en-US" baseline="0" dirty="0"/>
                        <a:t> objectives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Materials &amp;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Conclusion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0">
                <a:tc>
                  <a:txBody>
                    <a:bodyPr/>
                    <a:lstStyle/>
                    <a:p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da-DK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Dent. J. (Maj. Ked. Gigi), Vol. 41. No. 2 April-June 2008: 77-83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case </a:t>
                      </a:r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report:a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case control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0" lang="en-IN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N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case of delayed bilateral fracture of </a:t>
                      </a:r>
                      <a:r>
                        <a:rPr kumimoji="0" lang="en-IN" sz="18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zygoma</a:t>
                      </a:r>
                      <a:r>
                        <a:rPr kumimoji="0" lang="en-IN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maxilla is presented here to give illustration on how the principle of diagnosis and surgical treatment of complex </a:t>
                      </a:r>
                      <a:r>
                        <a:rPr kumimoji="0" lang="en-IN" sz="18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zygomatico</a:t>
                      </a:r>
                      <a:r>
                        <a:rPr kumimoji="0" lang="en-IN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-maxillary fracture are applied. </a:t>
                      </a:r>
                      <a:endParaRPr kumimoji="0" lang="en-IN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kumimoji="0" lang="en-IN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submentovertex</a:t>
                      </a:r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view more clearly detects fractures of the </a:t>
                      </a:r>
                      <a:r>
                        <a:rPr kumimoji="0" lang="en-IN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zygomatic</a:t>
                      </a:r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arch. CT scan and its three-dimensional applications is indicated for visualization of the orbit if the orbital portion of the </a:t>
                      </a:r>
                      <a:r>
                        <a:rPr kumimoji="0" lang="en-IN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zygomatic</a:t>
                      </a:r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fracture is suspected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kumimoji="0" lang="en-IN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midface</a:t>
                      </a:r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fractures has tendency to quick and spontaneous healing especially in non-displaced fractures where the maxilla is immobile or only slightly mobile. </a:t>
                      </a:r>
                      <a:endParaRPr kumimoji="0" lang="en-IN" sz="18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4500C9-8F29-4021-B596-32D611101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1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5"/>
    </mc:Choice>
    <mc:Fallback>
      <p:transition spd="slow" advTm="1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44562"/>
          </a:xfrm>
        </p:spPr>
        <p:txBody>
          <a:bodyPr/>
          <a:lstStyle/>
          <a:p>
            <a:r>
              <a:rPr lang="en-US" dirty="0"/>
              <a:t>LEFORT III</a:t>
            </a:r>
          </a:p>
        </p:txBody>
      </p:sp>
      <p:pic>
        <p:nvPicPr>
          <p:cNvPr id="4" name="Content Placeholder 3" descr="LF30_i100_L.gi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2971800" cy="2895600"/>
          </a:xfrm>
        </p:spPr>
      </p:pic>
      <p:pic>
        <p:nvPicPr>
          <p:cNvPr id="5" name="Picture 4" descr="LeFort complex II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7600"/>
            <a:ext cx="29718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533400"/>
            <a:ext cx="5886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Also called High level, transverse , supra-</a:t>
            </a:r>
            <a:r>
              <a:rPr lang="en-US" sz="2000" dirty="0" err="1"/>
              <a:t>zygomatic</a:t>
            </a:r>
            <a:r>
              <a:rPr lang="en-US" sz="2000" dirty="0"/>
              <a:t> </a:t>
            </a:r>
          </a:p>
          <a:p>
            <a:r>
              <a:rPr lang="en-US" sz="2000" dirty="0"/>
              <a:t>Fracture, craniofacial </a:t>
            </a:r>
            <a:r>
              <a:rPr lang="en-US" sz="2000" dirty="0" err="1"/>
              <a:t>dysjunction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173711" y="1752600"/>
            <a:ext cx="597028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The fracture runs from near the </a:t>
            </a:r>
            <a:r>
              <a:rPr lang="en-US" sz="2000" dirty="0" err="1"/>
              <a:t>frontonasal</a:t>
            </a:r>
            <a:r>
              <a:rPr lang="en-US" sz="2000" dirty="0"/>
              <a:t> sutures </a:t>
            </a:r>
          </a:p>
          <a:p>
            <a:r>
              <a:rPr lang="en-US" sz="2000" dirty="0"/>
              <a:t>Transversely </a:t>
            </a:r>
            <a:r>
              <a:rPr lang="en-US" sz="2000" dirty="0" err="1"/>
              <a:t>backwards,parallel</a:t>
            </a:r>
            <a:r>
              <a:rPr lang="en-US" sz="2000" dirty="0"/>
              <a:t> with the base of the</a:t>
            </a:r>
          </a:p>
          <a:p>
            <a:r>
              <a:rPr lang="en-US" sz="2000" dirty="0"/>
              <a:t>Skull and involves the full depth of the </a:t>
            </a:r>
            <a:r>
              <a:rPr lang="en-US" sz="2000" dirty="0" err="1"/>
              <a:t>ethmoid</a:t>
            </a:r>
            <a:r>
              <a:rPr lang="en-US" sz="2000" dirty="0"/>
              <a:t> bone,</a:t>
            </a:r>
          </a:p>
          <a:p>
            <a:r>
              <a:rPr lang="en-US" sz="2000" dirty="0"/>
              <a:t>including the </a:t>
            </a:r>
            <a:r>
              <a:rPr lang="en-US" sz="2000" dirty="0" err="1"/>
              <a:t>cribriform</a:t>
            </a:r>
            <a:r>
              <a:rPr lang="en-US" sz="2000" dirty="0"/>
              <a:t> plate. within the </a:t>
            </a:r>
            <a:r>
              <a:rPr lang="en-US" sz="2000" dirty="0" err="1"/>
              <a:t>orbit,the</a:t>
            </a:r>
            <a:r>
              <a:rPr lang="en-US" sz="2000" dirty="0"/>
              <a:t> </a:t>
            </a:r>
          </a:p>
          <a:p>
            <a:r>
              <a:rPr lang="en-US" sz="2000" dirty="0"/>
              <a:t>fracture passes below the optic foramen into the</a:t>
            </a:r>
          </a:p>
          <a:p>
            <a:r>
              <a:rPr lang="en-US" sz="2000" dirty="0"/>
              <a:t> posterior limit of the inferior orbital fissure. from the</a:t>
            </a:r>
          </a:p>
          <a:p>
            <a:r>
              <a:rPr lang="en-US" sz="2000" dirty="0"/>
              <a:t> base of the inferior orbital fissure the fracture line </a:t>
            </a:r>
          </a:p>
          <a:p>
            <a:r>
              <a:rPr lang="en-US" sz="2000" dirty="0"/>
              <a:t>extends in two directions; backwards across the</a:t>
            </a:r>
          </a:p>
          <a:p>
            <a:r>
              <a:rPr lang="en-US" sz="2000" dirty="0"/>
              <a:t> </a:t>
            </a:r>
            <a:r>
              <a:rPr lang="en-US" sz="2000" dirty="0" err="1"/>
              <a:t>pterygomaxillary</a:t>
            </a:r>
            <a:r>
              <a:rPr lang="en-US" sz="2000" dirty="0"/>
              <a:t> fissure to fracture the roots of the </a:t>
            </a:r>
          </a:p>
          <a:p>
            <a:r>
              <a:rPr lang="en-US" sz="2000" dirty="0" err="1"/>
              <a:t>pterygoid</a:t>
            </a:r>
            <a:r>
              <a:rPr lang="en-US" sz="2000" dirty="0"/>
              <a:t> </a:t>
            </a:r>
            <a:r>
              <a:rPr lang="en-US" sz="2000" dirty="0" err="1"/>
              <a:t>laminae</a:t>
            </a:r>
            <a:r>
              <a:rPr lang="en-US" sz="2000" dirty="0"/>
              <a:t> and laterally across the lateral wall</a:t>
            </a:r>
          </a:p>
          <a:p>
            <a:r>
              <a:rPr lang="en-US" sz="2000" dirty="0"/>
              <a:t> of the orbit separating the </a:t>
            </a:r>
            <a:r>
              <a:rPr lang="en-US" sz="2000" dirty="0" err="1"/>
              <a:t>zygomatic</a:t>
            </a:r>
            <a:r>
              <a:rPr lang="en-US" sz="2000" dirty="0"/>
              <a:t> bone from the </a:t>
            </a:r>
          </a:p>
          <a:p>
            <a:r>
              <a:rPr lang="en-US" sz="2000" dirty="0"/>
              <a:t>frontal bone. In this way the entire middle third of the </a:t>
            </a:r>
          </a:p>
          <a:p>
            <a:r>
              <a:rPr lang="en-US" sz="2000" dirty="0"/>
              <a:t>facial skeleton becomes detached from the cranial</a:t>
            </a:r>
          </a:p>
          <a:p>
            <a:r>
              <a:rPr lang="en-US" sz="2000" dirty="0"/>
              <a:t> base.</a:t>
            </a:r>
          </a:p>
          <a:p>
            <a:endParaRPr lang="en-US" sz="2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EF00AF-EED8-4B0A-9D82-2D7B2A7A7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433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44562"/>
          </a:xfrm>
        </p:spPr>
        <p:txBody>
          <a:bodyPr/>
          <a:lstStyle/>
          <a:p>
            <a:r>
              <a:rPr lang="en-US" dirty="0"/>
              <a:t>Signs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6172200" cy="6019800"/>
          </a:xfrm>
        </p:spPr>
        <p:txBody>
          <a:bodyPr>
            <a:normAutofit/>
          </a:bodyPr>
          <a:lstStyle/>
          <a:p>
            <a:r>
              <a:rPr lang="en-US" sz="2000" dirty="0"/>
              <a:t>Gross edema of the </a:t>
            </a:r>
            <a:r>
              <a:rPr lang="en-US" sz="2000" dirty="0" err="1"/>
              <a:t>face,ballooning.’panda</a:t>
            </a:r>
            <a:r>
              <a:rPr lang="en-US" sz="2000" dirty="0"/>
              <a:t> </a:t>
            </a:r>
            <a:r>
              <a:rPr lang="en-US" sz="2000" dirty="0" err="1"/>
              <a:t>facies</a:t>
            </a:r>
            <a:r>
              <a:rPr lang="en-US" sz="2000" dirty="0"/>
              <a:t>’ Within 24 to 48 hours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Bilateral </a:t>
            </a:r>
            <a:r>
              <a:rPr lang="en-US" sz="2000" dirty="0" err="1"/>
              <a:t>circumorbital</a:t>
            </a:r>
            <a:r>
              <a:rPr lang="en-US" sz="2000" dirty="0"/>
              <a:t> edema/</a:t>
            </a:r>
            <a:r>
              <a:rPr lang="en-US" sz="2000" dirty="0" err="1"/>
              <a:t>periorbital</a:t>
            </a:r>
            <a:r>
              <a:rPr lang="en-US" sz="2000" dirty="0"/>
              <a:t> </a:t>
            </a:r>
            <a:r>
              <a:rPr lang="en-US" sz="2000" dirty="0" err="1"/>
              <a:t>ecchymosis</a:t>
            </a:r>
            <a:r>
              <a:rPr lang="en-US" sz="2000" dirty="0"/>
              <a:t> and gross edema ‘</a:t>
            </a:r>
            <a:r>
              <a:rPr lang="en-US" sz="2000" dirty="0" err="1"/>
              <a:t>racoon</a:t>
            </a:r>
            <a:r>
              <a:rPr lang="en-US" sz="2000" dirty="0"/>
              <a:t> </a:t>
            </a:r>
            <a:r>
              <a:rPr lang="en-US" sz="2000" dirty="0" err="1"/>
              <a:t>eyes’.gross</a:t>
            </a:r>
            <a:r>
              <a:rPr lang="en-US" sz="2000" dirty="0"/>
              <a:t> </a:t>
            </a:r>
            <a:r>
              <a:rPr lang="en-US" sz="2000" dirty="0" err="1"/>
              <a:t>circumorbital</a:t>
            </a:r>
            <a:r>
              <a:rPr lang="en-US" sz="2000" dirty="0"/>
              <a:t> edema will prevent eyes from opening</a:t>
            </a:r>
          </a:p>
          <a:p>
            <a:endParaRPr lang="en-US" sz="2000" dirty="0"/>
          </a:p>
          <a:p>
            <a:r>
              <a:rPr lang="en-US" sz="2000" dirty="0"/>
              <a:t>Bilateral </a:t>
            </a:r>
            <a:r>
              <a:rPr lang="en-US" sz="2000" dirty="0" err="1"/>
              <a:t>subconjunctival</a:t>
            </a:r>
            <a:r>
              <a:rPr lang="en-US" sz="2000" dirty="0"/>
              <a:t> </a:t>
            </a:r>
            <a:r>
              <a:rPr lang="en-US" sz="2000" dirty="0" err="1"/>
              <a:t>haemorrhage</a:t>
            </a:r>
            <a:r>
              <a:rPr lang="en-US" sz="2000" dirty="0"/>
              <a:t> ,where posterior limit will not </a:t>
            </a:r>
            <a:r>
              <a:rPr lang="en-US" sz="2000" dirty="0" err="1"/>
              <a:t>seen,when</a:t>
            </a:r>
            <a:r>
              <a:rPr lang="en-US" sz="2000" dirty="0"/>
              <a:t> patient is asked to look medially</a:t>
            </a:r>
          </a:p>
        </p:txBody>
      </p:sp>
      <p:pic>
        <p:nvPicPr>
          <p:cNvPr id="4098" name="Picture 2" descr="C:\Users\adm\Desktop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5105400"/>
            <a:ext cx="2819400" cy="1752600"/>
          </a:xfrm>
          <a:prstGeom prst="rect">
            <a:avLst/>
          </a:prstGeom>
          <a:noFill/>
        </p:spPr>
      </p:pic>
      <p:pic>
        <p:nvPicPr>
          <p:cNvPr id="4099" name="Picture 3" descr="C:\Users\adm\Desktop\images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5095875"/>
            <a:ext cx="2590800" cy="1762125"/>
          </a:xfrm>
          <a:prstGeom prst="rect">
            <a:avLst/>
          </a:prstGeom>
          <a:noFill/>
        </p:spPr>
      </p:pic>
      <p:pic>
        <p:nvPicPr>
          <p:cNvPr id="4100" name="Picture 4" descr="C:\Users\adm\Desktop\images (4).jpg"/>
          <p:cNvPicPr>
            <a:picLocks noChangeAspect="1" noChangeArrowheads="1"/>
          </p:cNvPicPr>
          <p:nvPr/>
        </p:nvPicPr>
        <p:blipFill>
          <a:blip r:embed="rId7"/>
          <a:srcRect r="22705"/>
          <a:stretch>
            <a:fillRect/>
          </a:stretch>
        </p:blipFill>
        <p:spPr bwMode="auto">
          <a:xfrm>
            <a:off x="6400800" y="228600"/>
            <a:ext cx="2514600" cy="2324100"/>
          </a:xfrm>
          <a:prstGeom prst="rect">
            <a:avLst/>
          </a:prstGeom>
          <a:noFill/>
        </p:spPr>
      </p:pic>
      <p:pic>
        <p:nvPicPr>
          <p:cNvPr id="4101" name="Picture 5" descr="C:\Users\adm\Desktop\downloa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2819400"/>
            <a:ext cx="2647950" cy="20574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E07696-3FD3-435C-A161-71DD2BB86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58"/>
    </mc:Choice>
    <mc:Fallback>
      <p:transition spd="slow" advTm="2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553200" cy="68580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There may be tenderness and separation at the </a:t>
            </a:r>
            <a:r>
              <a:rPr lang="en-US" sz="2000" dirty="0" err="1"/>
              <a:t>frantozygomatic</a:t>
            </a:r>
            <a:r>
              <a:rPr lang="en-US" sz="2000" dirty="0"/>
              <a:t> </a:t>
            </a:r>
            <a:r>
              <a:rPr lang="en-US" sz="2000" dirty="0" err="1"/>
              <a:t>sutures.this</a:t>
            </a:r>
            <a:r>
              <a:rPr lang="en-US" sz="2000" dirty="0"/>
              <a:t> will lengthening of the face  and lowering of the ocular </a:t>
            </a:r>
            <a:r>
              <a:rPr lang="en-US" sz="2000" dirty="0" err="1"/>
              <a:t>level.unilateral</a:t>
            </a:r>
            <a:r>
              <a:rPr lang="en-US" sz="2000" dirty="0"/>
              <a:t> or bilateral hooding of the eyes seen.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Characteristic ‘dish face’ deformity.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May be </a:t>
            </a:r>
            <a:r>
              <a:rPr lang="en-US" sz="2000" dirty="0" err="1"/>
              <a:t>enophthalmos,diplopia</a:t>
            </a:r>
            <a:r>
              <a:rPr lang="en-US" sz="2000" dirty="0"/>
              <a:t> or impairment of </a:t>
            </a:r>
            <a:r>
              <a:rPr lang="en-US" sz="2000" dirty="0" err="1"/>
              <a:t>vision,temporary</a:t>
            </a:r>
            <a:r>
              <a:rPr lang="en-US" sz="2000" dirty="0"/>
              <a:t> blindness etc.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Flatenning</a:t>
            </a:r>
            <a:r>
              <a:rPr lang="en-US" sz="2000" dirty="0"/>
              <a:t> and </a:t>
            </a:r>
            <a:r>
              <a:rPr lang="en-US" sz="2000" dirty="0" err="1"/>
              <a:t>widening,deviation</a:t>
            </a:r>
            <a:r>
              <a:rPr lang="en-US" sz="2000" dirty="0"/>
              <a:t> of the nasal</a:t>
            </a:r>
          </a:p>
          <a:p>
            <a:pPr>
              <a:buNone/>
            </a:pPr>
            <a:r>
              <a:rPr lang="en-US" sz="2000" dirty="0"/>
              <a:t>      bridge.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Epistaxis</a:t>
            </a:r>
            <a:r>
              <a:rPr lang="en-US" sz="2000" dirty="0"/>
              <a:t>, CSF </a:t>
            </a:r>
            <a:r>
              <a:rPr lang="en-US" sz="2000" dirty="0" err="1"/>
              <a:t>rhinorrhea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pic>
        <p:nvPicPr>
          <p:cNvPr id="5123" name="Picture 3" descr="C:\Users\adm\Desktop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362200"/>
            <a:ext cx="2971800" cy="2362200"/>
          </a:xfrm>
          <a:prstGeom prst="rect">
            <a:avLst/>
          </a:prstGeom>
          <a:noFill/>
        </p:spPr>
      </p:pic>
      <p:pic>
        <p:nvPicPr>
          <p:cNvPr id="6" name="Picture 5" descr="DSC_03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2200" y="4953000"/>
            <a:ext cx="2971800" cy="1905000"/>
          </a:xfrm>
          <a:prstGeom prst="rect">
            <a:avLst/>
          </a:prstGeom>
        </p:spPr>
      </p:pic>
      <p:pic>
        <p:nvPicPr>
          <p:cNvPr id="7" name="Picture 6" descr="DSC024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0"/>
            <a:ext cx="2971800" cy="2133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55D7A8-2C40-4F89-972F-BEDAD78372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432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>
              <a:solidFill>
                <a:srgbClr val="FFC000"/>
              </a:solidFill>
            </a:endParaRPr>
          </a:p>
          <a:p>
            <a:pPr marL="457200" indent="-457200">
              <a:buAutoNum type="arabicPeriod"/>
            </a:pPr>
            <a:r>
              <a:rPr lang="en-US" sz="2000" dirty="0"/>
              <a:t>Accurate diagnosis </a:t>
            </a:r>
          </a:p>
          <a:p>
            <a:pPr marL="457200" indent="-457200">
              <a:buAutoNum type="arabicPeriod"/>
            </a:pPr>
            <a:r>
              <a:rPr lang="en-US" sz="2000" dirty="0"/>
              <a:t>Determination of priority of treatment</a:t>
            </a:r>
          </a:p>
          <a:p>
            <a:pPr marL="457200" indent="-457200">
              <a:buAutoNum type="arabicPeriod"/>
            </a:pPr>
            <a:r>
              <a:rPr lang="en-US" sz="2000" dirty="0"/>
              <a:t>Early reconstruction</a:t>
            </a:r>
          </a:p>
          <a:p>
            <a:pPr marL="457200" indent="-457200">
              <a:buAutoNum type="arabicPeriod"/>
            </a:pPr>
            <a:r>
              <a:rPr lang="en-US" sz="2000" dirty="0"/>
              <a:t>Wide exposure of vertical and horizontal pillar of face</a:t>
            </a:r>
          </a:p>
          <a:p>
            <a:pPr marL="457200" indent="-457200">
              <a:buAutoNum type="arabicPeriod"/>
            </a:pPr>
            <a:r>
              <a:rPr lang="en-US" sz="2000" dirty="0"/>
              <a:t>Use of bone graft to restore skeletal form </a:t>
            </a:r>
          </a:p>
          <a:p>
            <a:pPr marL="457200" indent="-457200">
              <a:buAutoNum type="arabicPeriod"/>
            </a:pPr>
            <a:r>
              <a:rPr lang="en-US" sz="2000" dirty="0"/>
              <a:t>Use of rigid fixation to stabilize # segment</a:t>
            </a:r>
          </a:p>
          <a:p>
            <a:pPr marL="457200" indent="-457200">
              <a:buAutoNum type="arabicPeriod"/>
            </a:pPr>
            <a:r>
              <a:rPr lang="en-US" sz="2000" dirty="0"/>
              <a:t>Restoration of bony support to over lying soft tissue envelop  </a:t>
            </a:r>
            <a:endParaRPr lang="en-IN" sz="2000" dirty="0"/>
          </a:p>
          <a:p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1011EE-4ABF-4833-92D2-1823CEE9B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6"/>
    </mc:Choice>
    <mc:Fallback>
      <p:transition spd="slow" advTm="1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Bony </a:t>
            </a:r>
            <a:r>
              <a:rPr lang="en-US" dirty="0" err="1"/>
              <a:t>architecure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Composed of maxilla , orbits , NOE complex &amp; paired </a:t>
            </a:r>
            <a:r>
              <a:rPr lang="en-US" sz="2000" dirty="0" err="1"/>
              <a:t>zygomatic</a:t>
            </a:r>
            <a:r>
              <a:rPr lang="en-US" sz="2000" dirty="0"/>
              <a:t> complexes</a:t>
            </a:r>
          </a:p>
          <a:p>
            <a:r>
              <a:rPr lang="en-US" sz="2000" dirty="0"/>
              <a:t>Developmental sutures between these structures represent areas of weakness</a:t>
            </a:r>
          </a:p>
          <a:p>
            <a:r>
              <a:rPr lang="en-US" sz="2000" dirty="0"/>
              <a:t>FZ,ZM sutures</a:t>
            </a:r>
          </a:p>
          <a:p>
            <a:r>
              <a:rPr lang="en-US" sz="2000" dirty="0"/>
              <a:t>Other areas such as bone surrounding some structures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F0739E-C70B-443E-A6CD-C8320AE5D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401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0"/>
          <a:ext cx="8763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CA6137-E6DA-46DF-8E5D-99F99A4BB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1"/>
    </mc:Choice>
    <mc:Fallback>
      <p:transition spd="slow" advTm="27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Management </a:t>
            </a:r>
            <a:br>
              <a:rPr lang="en-US" sz="3600" dirty="0"/>
            </a:br>
            <a:r>
              <a:rPr lang="en-US" sz="3600" dirty="0"/>
              <a:t>- reduction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1"/>
            <a:ext cx="3657600" cy="18287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/>
          </a:p>
          <a:p>
            <a:r>
              <a:rPr lang="en-US" sz="2000" dirty="0"/>
              <a:t>Rowe’s </a:t>
            </a:r>
            <a:r>
              <a:rPr lang="en-US" sz="2000" dirty="0" err="1"/>
              <a:t>disimpaction</a:t>
            </a:r>
            <a:r>
              <a:rPr lang="en-US" sz="2000" dirty="0"/>
              <a:t> forceps</a:t>
            </a:r>
          </a:p>
          <a:p>
            <a:r>
              <a:rPr lang="en-US" sz="2000" dirty="0" err="1"/>
              <a:t>Hayton</a:t>
            </a:r>
            <a:r>
              <a:rPr lang="en-US" sz="2000" dirty="0"/>
              <a:t>- </a:t>
            </a:r>
            <a:r>
              <a:rPr lang="en-US" sz="2000" dirty="0" err="1"/>
              <a:t>william</a:t>
            </a:r>
            <a:r>
              <a:rPr lang="en-US" sz="2000" dirty="0"/>
              <a:t> forceps </a:t>
            </a:r>
          </a:p>
          <a:p>
            <a:r>
              <a:rPr lang="en-US" sz="2000" dirty="0"/>
              <a:t>Arch Wiring – closed  method </a:t>
            </a:r>
          </a:p>
        </p:txBody>
      </p:sp>
      <p:pic>
        <p:nvPicPr>
          <p:cNvPr id="8195" name="Picture 3" descr="C:\Users\adm\Desktop\95_P060_i200_540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286000"/>
            <a:ext cx="4191000" cy="2133600"/>
          </a:xfrm>
          <a:prstGeom prst="rect">
            <a:avLst/>
          </a:prstGeom>
          <a:noFill/>
        </p:spPr>
      </p:pic>
      <p:pic>
        <p:nvPicPr>
          <p:cNvPr id="8196" name="Picture 4" descr="C:\Users\adm\Desktop\image10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4419600"/>
            <a:ext cx="4191000" cy="2438400"/>
          </a:xfrm>
          <a:prstGeom prst="rect">
            <a:avLst/>
          </a:prstGeom>
          <a:noFill/>
        </p:spPr>
      </p:pic>
      <p:pic>
        <p:nvPicPr>
          <p:cNvPr id="8197" name="Picture 5" descr="C:\Users\adm\Desktop\download (1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895600"/>
            <a:ext cx="2514600" cy="3962400"/>
          </a:xfrm>
          <a:prstGeom prst="rect">
            <a:avLst/>
          </a:prstGeom>
          <a:noFill/>
        </p:spPr>
      </p:pic>
      <p:pic>
        <p:nvPicPr>
          <p:cNvPr id="8198" name="Picture 6" descr="C:\Users\adm\Desktop\$(KGrHqZ,!q0E88giJL!BBPRpfI340Q~~60_3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2895600"/>
            <a:ext cx="2209800" cy="3962400"/>
          </a:xfrm>
          <a:prstGeom prst="rect">
            <a:avLst/>
          </a:prstGeom>
          <a:noFill/>
        </p:spPr>
      </p:pic>
      <p:pic>
        <p:nvPicPr>
          <p:cNvPr id="8194" name="Picture 2" descr="C:\Users\adm\Desktop\download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53001" y="0"/>
            <a:ext cx="4191000" cy="2286000"/>
          </a:xfrm>
          <a:prstGeom prst="rect">
            <a:avLst/>
          </a:prstGeom>
          <a:noFill/>
        </p:spPr>
      </p:pic>
      <p:pic>
        <p:nvPicPr>
          <p:cNvPr id="9" name="Picture 8" descr="IMG_240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5800" y="2743200"/>
            <a:ext cx="4648200" cy="4114800"/>
          </a:xfrm>
          <a:prstGeom prst="rect">
            <a:avLst/>
          </a:prstGeom>
        </p:spPr>
      </p:pic>
      <p:pic>
        <p:nvPicPr>
          <p:cNvPr id="10" name="Picture 9" descr="RANA TUSHAR post op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2819400"/>
            <a:ext cx="3657600" cy="4038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5199AB-1996-48F6-8F65-F893FF7A95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69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Support is achieved by packing the maxillary sinus with:</a:t>
            </a:r>
          </a:p>
          <a:p>
            <a:pPr lvl="1"/>
            <a:r>
              <a:rPr lang="en-US" sz="2000" dirty="0" err="1"/>
              <a:t>Antral</a:t>
            </a:r>
            <a:r>
              <a:rPr lang="en-US" sz="2000" dirty="0"/>
              <a:t> Pack</a:t>
            </a:r>
          </a:p>
          <a:p>
            <a:pPr lvl="1"/>
            <a:r>
              <a:rPr lang="en-US" sz="2000" dirty="0" err="1"/>
              <a:t>Antral</a:t>
            </a:r>
            <a:r>
              <a:rPr lang="en-US" sz="2000" dirty="0"/>
              <a:t> Balloon</a:t>
            </a:r>
          </a:p>
          <a:p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D5DB7F-000F-4D64-A5B4-0BA6F425F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5"/>
    </mc:Choice>
    <mc:Fallback>
      <p:transition spd="slow" advTm="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IN" sz="4000" b="1" dirty="0">
                <a:ln w="635"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Extra cranial fixation forms</a:t>
            </a:r>
            <a:br>
              <a:rPr lang="en-IN" sz="4000" b="1" dirty="0">
                <a:ln w="635"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Principle: External appliances relies on sandwiching the </a:t>
            </a:r>
            <a:r>
              <a:rPr lang="en-US" sz="2000" dirty="0" err="1"/>
              <a:t>midface</a:t>
            </a:r>
            <a:r>
              <a:rPr lang="en-US" sz="2000" dirty="0"/>
              <a:t> between base of skull and mandible to provide cantilever support to </a:t>
            </a:r>
            <a:r>
              <a:rPr lang="en-US" sz="2000" dirty="0" err="1"/>
              <a:t>midface</a:t>
            </a:r>
            <a:r>
              <a:rPr lang="en-US" sz="2000" dirty="0"/>
              <a:t> in 3D following </a:t>
            </a:r>
            <a:r>
              <a:rPr lang="en-US" sz="2000" dirty="0" err="1"/>
              <a:t>disimpaction</a:t>
            </a:r>
            <a:r>
              <a:rPr lang="en-US" sz="2000" dirty="0"/>
              <a:t> and closed reduction.</a:t>
            </a:r>
          </a:p>
          <a:p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EA24B3-EBCA-481C-89B6-174DA78C5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1"/>
    </mc:Choice>
    <mc:Fallback>
      <p:transition spd="slow" advTm="12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/>
          </a:bodyPr>
          <a:lstStyle/>
          <a:p>
            <a:r>
              <a:rPr lang="en-IN" sz="4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POP head cap with metal frame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7467600" cy="20574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Heavy </a:t>
            </a:r>
          </a:p>
          <a:p>
            <a:pPr marL="342900" indent="-342900">
              <a:buAutoNum type="arabicPeriod"/>
            </a:pPr>
            <a:r>
              <a:rPr lang="en-US" sz="2000" dirty="0"/>
              <a:t>Uncomfortable</a:t>
            </a:r>
          </a:p>
          <a:p>
            <a:pPr marL="342900" indent="-342900">
              <a:buAutoNum type="arabicPeriod"/>
            </a:pPr>
            <a:r>
              <a:rPr lang="en-US" sz="2000" dirty="0"/>
              <a:t>Unstable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None/>
            </a:pPr>
            <a:endParaRPr lang="en-US" sz="2000" dirty="0"/>
          </a:p>
          <a:p>
            <a:pPr marL="342900" indent="-342900"/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667000"/>
            <a:ext cx="4071966" cy="35004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667000"/>
            <a:ext cx="4343400" cy="357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2FD3C7-DE54-4038-9ED8-DABE083D2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2"/>
    </mc:Choice>
    <mc:Fallback>
      <p:transition spd="slow" advTm="5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Stencil" pitchFamily="82" charset="0"/>
              </a:rPr>
              <a:t>CRANIAL ARCH BAR SUSPENSION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6327" t="10620" r="16326" b="5893"/>
          <a:stretch>
            <a:fillRect/>
          </a:stretch>
        </p:blipFill>
        <p:spPr bwMode="auto">
          <a:xfrm>
            <a:off x="609600" y="1447800"/>
            <a:ext cx="7315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136C3A-7149-410D-9160-1E25A6D90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0"/>
    </mc:Choice>
    <mc:Fallback>
      <p:transition spd="slow" advTm="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IN" sz="4800" b="1" dirty="0">
                <a:ln w="635"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Halo frame</a:t>
            </a:r>
            <a:br>
              <a:rPr lang="en-IN" sz="4800" b="1" dirty="0">
                <a:ln w="635"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7467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Described by Crawford</a:t>
            </a:r>
          </a:p>
          <a:p>
            <a:r>
              <a:rPr lang="en-US" sz="2000" dirty="0"/>
              <a:t>modified by Mackenzie &amp; Ray,1970</a:t>
            </a:r>
          </a:p>
          <a:p>
            <a:endParaRPr lang="en-US" sz="2000" dirty="0"/>
          </a:p>
          <a:p>
            <a:r>
              <a:rPr lang="en-US" sz="2000" dirty="0"/>
              <a:t>Secure the frame work to the skull directly</a:t>
            </a:r>
          </a:p>
          <a:p>
            <a:pPr>
              <a:buNone/>
            </a:pPr>
            <a:r>
              <a:rPr lang="en-US" sz="2000" dirty="0"/>
              <a:t>      by screw pins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Advantage:</a:t>
            </a:r>
          </a:p>
          <a:p>
            <a:pPr marL="342900" indent="-342900">
              <a:buAutoNum type="arabicPeriod"/>
            </a:pPr>
            <a:r>
              <a:rPr lang="en-US" sz="2000" dirty="0"/>
              <a:t>Light weight</a:t>
            </a:r>
          </a:p>
          <a:p>
            <a:pPr marL="342900" indent="-342900">
              <a:buAutoNum type="arabicPeriod"/>
            </a:pPr>
            <a:r>
              <a:rPr lang="en-US" sz="2000" dirty="0"/>
              <a:t>Adjustable</a:t>
            </a:r>
          </a:p>
          <a:p>
            <a:pPr marL="342900" indent="-342900">
              <a:buAutoNum type="arabicPeriod"/>
            </a:pPr>
            <a:r>
              <a:rPr lang="en-US" sz="2000" dirty="0"/>
              <a:t>Titanium Screw pin</a:t>
            </a:r>
          </a:p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18729" t="14972" r="22208" b="15028"/>
          <a:stretch>
            <a:fillRect/>
          </a:stretch>
        </p:blipFill>
        <p:spPr bwMode="auto">
          <a:xfrm>
            <a:off x="2590800" y="3581400"/>
            <a:ext cx="392905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32" y="3597366"/>
            <a:ext cx="2571768" cy="3260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/>
          <a:srcRect l="49372" t="4763" b="7142"/>
          <a:stretch>
            <a:fillRect/>
          </a:stretch>
        </p:blipFill>
        <p:spPr bwMode="auto">
          <a:xfrm>
            <a:off x="5410200" y="381000"/>
            <a:ext cx="3440469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00D4D4D-8CCB-4314-AD68-C8574884B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6"/>
    </mc:Choice>
    <mc:Fallback>
      <p:transition spd="slow" advTm="10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IN" sz="4800" b="1" dirty="0">
                <a:ln w="635"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Box frame</a:t>
            </a:r>
            <a:br>
              <a:rPr lang="en-IN" sz="4800" b="1" dirty="0">
                <a:ln w="635"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7467600" cy="4525963"/>
          </a:xfrm>
        </p:spPr>
        <p:txBody>
          <a:bodyPr>
            <a:normAutofit/>
          </a:bodyPr>
          <a:lstStyle/>
          <a:p>
            <a:pPr marL="360000" indent="-457200" algn="just">
              <a:buClr>
                <a:schemeClr val="accent3">
                  <a:lumMod val="20000"/>
                  <a:lumOff val="80000"/>
                </a:schemeClr>
              </a:buClr>
              <a:buSzPct val="85000"/>
              <a:buFont typeface="Constantia" pitchFamily="18" charset="0"/>
              <a:buChar char="∏"/>
            </a:pPr>
            <a:endParaRPr lang="en-US" sz="2000" dirty="0"/>
          </a:p>
          <a:p>
            <a:pPr marL="360000" indent="-457200" algn="just">
              <a:buClr>
                <a:schemeClr val="accent3">
                  <a:lumMod val="20000"/>
                  <a:lumOff val="80000"/>
                </a:schemeClr>
              </a:buClr>
              <a:buSzPct val="85000"/>
            </a:pPr>
            <a:r>
              <a:rPr lang="en-US" sz="2000" dirty="0"/>
              <a:t>More stable and rigid</a:t>
            </a:r>
          </a:p>
          <a:p>
            <a:pPr marL="360000" indent="-457200" algn="just">
              <a:buClr>
                <a:schemeClr val="accent3">
                  <a:lumMod val="20000"/>
                  <a:lumOff val="80000"/>
                </a:schemeClr>
              </a:buClr>
              <a:buSzPct val="85000"/>
              <a:buFont typeface="Constantia" pitchFamily="18" charset="0"/>
              <a:buChar char="∏"/>
            </a:pPr>
            <a:endParaRPr lang="en-US" sz="2000" dirty="0"/>
          </a:p>
          <a:p>
            <a:pPr marL="360000" indent="-457200" algn="just">
              <a:buClr>
                <a:schemeClr val="accent3">
                  <a:lumMod val="20000"/>
                  <a:lumOff val="80000"/>
                </a:schemeClr>
              </a:buClr>
              <a:buSzPct val="85000"/>
            </a:pPr>
            <a:r>
              <a:rPr lang="en-US" sz="2000" dirty="0"/>
              <a:t>Other unstable fracture fragment </a:t>
            </a:r>
          </a:p>
          <a:p>
            <a:pPr marL="360000" indent="-457200" algn="just">
              <a:buClr>
                <a:schemeClr val="accent3">
                  <a:lumMod val="20000"/>
                  <a:lumOff val="80000"/>
                </a:schemeClr>
              </a:buClr>
              <a:buSzPct val="85000"/>
              <a:buNone/>
            </a:pPr>
            <a:r>
              <a:rPr lang="en-US" sz="2000" dirty="0"/>
              <a:t>        can also be attached to vertical rod </a:t>
            </a:r>
          </a:p>
          <a:p>
            <a:pPr marL="360000" indent="-457200" algn="just">
              <a:buClr>
                <a:schemeClr val="accent3">
                  <a:lumMod val="20000"/>
                  <a:lumOff val="80000"/>
                </a:schemeClr>
              </a:buClr>
              <a:buSzPct val="85000"/>
              <a:buFont typeface="Constantia" pitchFamily="18" charset="0"/>
              <a:buChar char="∏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838200"/>
            <a:ext cx="3357586" cy="502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BB5D04-F161-47B1-868E-F0D915475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2"/>
    </mc:Choice>
    <mc:Fallback>
      <p:transition spd="slow" advTm="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IN" sz="4800" b="1" dirty="0">
                <a:ln w="635"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Levant frame</a:t>
            </a:r>
            <a:br>
              <a:rPr lang="en-IN" sz="4800" b="1" dirty="0">
                <a:ln w="635"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7467600" cy="4525963"/>
          </a:xfrm>
        </p:spPr>
        <p:txBody>
          <a:bodyPr>
            <a:normAutofit/>
          </a:bodyPr>
          <a:lstStyle/>
          <a:p>
            <a:pPr marL="360000" indent="-457200" algn="just">
              <a:buClr>
                <a:schemeClr val="accent3">
                  <a:lumMod val="20000"/>
                  <a:lumOff val="80000"/>
                </a:schemeClr>
              </a:buClr>
              <a:buSzPct val="85000"/>
            </a:pPr>
            <a:r>
              <a:rPr lang="en-US" sz="2000" dirty="0"/>
              <a:t>Developed at Royal  Melbourne Hospital </a:t>
            </a:r>
          </a:p>
          <a:p>
            <a:pPr marL="360000" indent="-457200" algn="just">
              <a:buClr>
                <a:schemeClr val="accent3">
                  <a:lumMod val="20000"/>
                  <a:lumOff val="80000"/>
                </a:schemeClr>
              </a:buClr>
              <a:buSzPct val="85000"/>
              <a:buFont typeface="Constantia" pitchFamily="18" charset="0"/>
              <a:buChar char="∏"/>
            </a:pPr>
            <a:endParaRPr lang="en-US" sz="2000" dirty="0"/>
          </a:p>
          <a:p>
            <a:pPr marL="360000" indent="-457200" algn="just">
              <a:buClr>
                <a:schemeClr val="accent3">
                  <a:lumMod val="20000"/>
                  <a:lumOff val="80000"/>
                </a:schemeClr>
              </a:buClr>
              <a:buSzPct val="85000"/>
            </a:pPr>
            <a:r>
              <a:rPr lang="en-US" sz="2000" dirty="0"/>
              <a:t>Provided simple rigid </a:t>
            </a:r>
            <a:r>
              <a:rPr lang="en-US" sz="2000" dirty="0" err="1"/>
              <a:t>craniomaxillary</a:t>
            </a:r>
            <a:r>
              <a:rPr lang="en-US" sz="2000" dirty="0"/>
              <a:t> fixation between </a:t>
            </a:r>
            <a:r>
              <a:rPr lang="en-US" sz="2000" dirty="0" err="1"/>
              <a:t>supraorbital</a:t>
            </a:r>
            <a:r>
              <a:rPr lang="en-US" sz="2000" dirty="0"/>
              <a:t> rims and maxilla connected by central rod attached at lower end by means of cast metal splint or acrylic splint</a:t>
            </a:r>
          </a:p>
          <a:p>
            <a:endParaRPr lang="en-US" sz="2000" dirty="0"/>
          </a:p>
        </p:txBody>
      </p:sp>
      <p:pic>
        <p:nvPicPr>
          <p:cNvPr id="4" name="Picture 2" descr="http://resources2.news.com.au/images/2008/03/17/1111115/821142-ton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590800"/>
            <a:ext cx="3352930" cy="34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2590800"/>
            <a:ext cx="3657600" cy="34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0229A3-E250-4260-9C61-A94AE3E35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36"/>
    </mc:Choice>
    <mc:Fallback>
      <p:transition spd="slow" advTm="14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467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Internal Fixation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467600" cy="5287963"/>
          </a:xfrm>
        </p:spPr>
        <p:txBody>
          <a:bodyPr>
            <a:normAutofit/>
          </a:bodyPr>
          <a:lstStyle/>
          <a:p>
            <a:r>
              <a:rPr lang="en-US" sz="2000" dirty="0"/>
              <a:t>Intra-osseous wiring</a:t>
            </a:r>
          </a:p>
          <a:p>
            <a:r>
              <a:rPr lang="en-US" sz="2000" dirty="0" err="1"/>
              <a:t>Miniplates</a:t>
            </a:r>
            <a:r>
              <a:rPr lang="en-US" sz="2000" dirty="0"/>
              <a:t> and screws </a:t>
            </a:r>
          </a:p>
          <a:p>
            <a:r>
              <a:rPr lang="en-US" sz="2000" dirty="0"/>
              <a:t>Suspension wiring</a:t>
            </a:r>
          </a:p>
          <a:p>
            <a:r>
              <a:rPr lang="en-US" sz="2000" dirty="0"/>
              <a:t>Splint or denture  </a:t>
            </a:r>
          </a:p>
        </p:txBody>
      </p:sp>
      <p:pic>
        <p:nvPicPr>
          <p:cNvPr id="4" name="Picture 2" descr="C:\Users\adm\Desktop\LF14_i490_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0"/>
            <a:ext cx="4876800" cy="46482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A95969-D206-42D3-B8F0-BBA2086D28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9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" b="8000"/>
          <a:stretch>
            <a:fillRect/>
          </a:stretch>
        </p:blipFill>
        <p:spPr bwMode="auto">
          <a:xfrm>
            <a:off x="0" y="304800"/>
            <a:ext cx="457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07_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57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0CFEB2-97EC-4AC7-B1E2-CC77F5910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8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8529369"/>
              </p:ext>
            </p:extLst>
          </p:nvPr>
        </p:nvGraphicFramePr>
        <p:xfrm>
          <a:off x="0" y="0"/>
          <a:ext cx="9144000" cy="10549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r>
                        <a:rPr lang="en-US" dirty="0"/>
                        <a:t>Citations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of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Aims &amp;</a:t>
                      </a:r>
                      <a:r>
                        <a:rPr lang="en-US" baseline="0" dirty="0"/>
                        <a:t> objectives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Materials &amp;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Conclusion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0">
                <a:tc>
                  <a:txBody>
                    <a:bodyPr/>
                    <a:lstStyle/>
                    <a:p>
                      <a:r>
                        <a:rPr kumimoji="0" lang="en-IN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World Journal of Emergency Surgery </a:t>
                      </a:r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2010, </a:t>
                      </a:r>
                      <a:r>
                        <a:rPr kumimoji="0" lang="en-IN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:17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case </a:t>
                      </a:r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report:a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retrospective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evaluate the accuracy of criteria used to recommend</a:t>
                      </a:r>
                    </a:p>
                    <a:p>
                      <a:r>
                        <a:rPr kumimoji="0" lang="en-IN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angiotomography</a:t>
                      </a:r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 the diagnosis of cervical BCVI in 100 patients with blunt cervical trauma in the trauma services</a:t>
                      </a:r>
                    </a:p>
                    <a:p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section of a Brazilian quaternary care hospital.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Although there is no consensus regarding the criteria that should be used to indicate </a:t>
                      </a:r>
                      <a:r>
                        <a:rPr kumimoji="0" lang="en-IN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angiotomography</a:t>
                      </a:r>
                      <a:endParaRPr kumimoji="0" lang="en-IN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 BCVI diagnosis, we conclude that the criteria used in the current study led to a diagnosis of BCVI in 0.93% of 2,467</a:t>
                      </a:r>
                    </a:p>
                    <a:p>
                      <a:r>
                        <a:rPr kumimoji="0" lang="en-IN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trauma patients, BCVI injuries were associated with more severe traumas and did not affect mortality</a:t>
                      </a:r>
                      <a:endParaRPr kumimoji="0" lang="en-IN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During a 30-month (2006-2008), all patients admitted to the emergency room of Hospital das </a:t>
                      </a:r>
                      <a:r>
                        <a:rPr kumimoji="0" lang="en-IN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Clínicas</a:t>
                      </a:r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</a:t>
                      </a:r>
                    </a:p>
                    <a:p>
                      <a:r>
                        <a:rPr kumimoji="0" lang="pt-B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Faculdade de Medicina da Universidade de São Paulo with blunt cervical trauma and potential risk of cervical vessel</a:t>
                      </a:r>
                    </a:p>
                    <a:p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injury, were subjected to cervical </a:t>
                      </a:r>
                      <a:r>
                        <a:rPr kumimoji="0" lang="en-IN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angiotomography</a:t>
                      </a:r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diagnose BCVI. The data </a:t>
                      </a:r>
                      <a:r>
                        <a:rPr kumimoji="0" lang="en-IN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analyzed</a:t>
                      </a:r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are presented as mean ±</a:t>
                      </a:r>
                    </a:p>
                    <a:p>
                      <a:r>
                        <a:rPr kumimoji="0"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standard deviation, and statistical analyses included Chi-square and Fisher's exact tests, and the Mann-Whitney test.</a:t>
                      </a:r>
                      <a:endParaRPr kumimoji="0" lang="en-IN" sz="18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7CC52F-41CD-4CAD-ACB5-E9D694E03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4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"/>
    </mc:Choice>
    <mc:Fallback>
      <p:transition spd="slow" advTm="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Intra-osseous wiring</a:t>
            </a:r>
            <a:br>
              <a:rPr lang="en-US" sz="48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7467600" cy="4525963"/>
          </a:xfrm>
        </p:spPr>
        <p:txBody>
          <a:bodyPr/>
          <a:lstStyle/>
          <a:p>
            <a:r>
              <a:rPr lang="en-US" sz="2000" dirty="0"/>
              <a:t>By </a:t>
            </a:r>
            <a:r>
              <a:rPr lang="en-US" sz="2000" dirty="0" err="1"/>
              <a:t>Merville</a:t>
            </a:r>
            <a:r>
              <a:rPr lang="en-US" sz="2000" dirty="0"/>
              <a:t> &amp; </a:t>
            </a:r>
            <a:r>
              <a:rPr lang="en-US" sz="2000" dirty="0" err="1"/>
              <a:t>Derome</a:t>
            </a:r>
            <a:r>
              <a:rPr lang="en-US" sz="2000" dirty="0"/>
              <a:t>(1976)</a:t>
            </a:r>
            <a:endParaRPr lang="en-IN" sz="2000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40430" t="21094" r="27929" b="29687"/>
          <a:stretch>
            <a:fillRect/>
          </a:stretch>
        </p:blipFill>
        <p:spPr bwMode="auto">
          <a:xfrm>
            <a:off x="304800" y="1600200"/>
            <a:ext cx="3505200" cy="491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 l="28085" t="14010" r="38516" b="36771"/>
          <a:stretch>
            <a:fillRect/>
          </a:stretch>
        </p:blipFill>
        <p:spPr bwMode="auto">
          <a:xfrm>
            <a:off x="5286380" y="1676400"/>
            <a:ext cx="371477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E86AC4-A989-4E55-A9B8-7CCFA47F7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3"/>
    </mc:Choice>
    <mc:Fallback>
      <p:transition spd="slow" advTm="7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467600" cy="639762"/>
          </a:xfrm>
        </p:spPr>
        <p:txBody>
          <a:bodyPr>
            <a:normAutofit fontScale="90000"/>
          </a:bodyPr>
          <a:lstStyle/>
          <a:p>
            <a:r>
              <a:rPr lang="en-US" sz="4800" b="1" dirty="0" err="1"/>
              <a:t>Miniplates</a:t>
            </a:r>
            <a:r>
              <a:rPr lang="en-US" sz="4800" b="1" dirty="0"/>
              <a:t> and screws</a:t>
            </a:r>
            <a:br>
              <a:rPr lang="en-US" sz="4800" b="1" u="sng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7467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n-US" sz="2000" b="1" u="sng" dirty="0"/>
          </a:p>
          <a:p>
            <a:pPr algn="just"/>
            <a:r>
              <a:rPr lang="en-US" sz="2000" dirty="0"/>
              <a:t>These are </a:t>
            </a:r>
            <a:r>
              <a:rPr lang="en-US" sz="2000" dirty="0" err="1"/>
              <a:t>monocortical</a:t>
            </a:r>
            <a:r>
              <a:rPr lang="en-US" sz="2000" dirty="0"/>
              <a:t>, semi-rigid fixation device which provide 3D stability.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Designs: X, H, L, T, Y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Thickness:1 .5mm</a:t>
            </a:r>
          </a:p>
          <a:p>
            <a:pPr algn="just"/>
            <a:endParaRPr lang="en-US" sz="2000" dirty="0"/>
          </a:p>
          <a:p>
            <a:pPr lvl="1" algn="just">
              <a:buFont typeface="Arial" pitchFamily="34" charset="0"/>
              <a:buChar char="•"/>
            </a:pPr>
            <a:endParaRPr lang="en-US" sz="2000" dirty="0"/>
          </a:p>
          <a:p>
            <a:pPr lvl="1" algn="just">
              <a:buFont typeface="Arial" pitchFamily="34" charset="0"/>
              <a:buChar char="•"/>
            </a:pPr>
            <a:endParaRPr lang="en-US" sz="2000" dirty="0"/>
          </a:p>
          <a:p>
            <a:pPr algn="just"/>
            <a:endParaRPr lang="en-US" sz="2000" u="sng" dirty="0"/>
          </a:p>
          <a:p>
            <a:pPr algn="just"/>
            <a:endParaRPr lang="en-IN" sz="2000" dirty="0"/>
          </a:p>
          <a:p>
            <a:endParaRPr lang="en-US" sz="2000" dirty="0"/>
          </a:p>
        </p:txBody>
      </p:sp>
      <p:pic>
        <p:nvPicPr>
          <p:cNvPr id="4" name="Picture 2" descr="http://www.osteofix.fi/images/minilevymalli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1828800"/>
            <a:ext cx="4781553" cy="3996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adm\Desktop\b_series_plates_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783" y="3568927"/>
            <a:ext cx="5491336" cy="3217146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9F933CF-2CFB-4054-8E23-482E6C0D18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01"/>
    </mc:Choice>
    <mc:Fallback>
      <p:transition spd="slow" advTm="1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7467600" cy="5821363"/>
          </a:xfrm>
        </p:spPr>
        <p:txBody>
          <a:bodyPr>
            <a:noAutofit/>
          </a:bodyPr>
          <a:lstStyle/>
          <a:p>
            <a:r>
              <a:rPr lang="en-US" sz="2000" dirty="0"/>
              <a:t>Plating system depends on:</a:t>
            </a:r>
          </a:p>
          <a:p>
            <a:pPr marL="457200" indent="-457200">
              <a:buClr>
                <a:schemeClr val="tx1"/>
              </a:buClr>
              <a:buAutoNum type="arabicPeriod"/>
            </a:pPr>
            <a:r>
              <a:rPr lang="en-US" sz="2000" dirty="0"/>
              <a:t>Rigidity of plate</a:t>
            </a:r>
          </a:p>
          <a:p>
            <a:pPr marL="457200" indent="-457200">
              <a:buClr>
                <a:schemeClr val="tx1"/>
              </a:buClr>
              <a:buAutoNum type="arabicPeriod"/>
            </a:pPr>
            <a:r>
              <a:rPr lang="en-US" sz="2000" dirty="0"/>
              <a:t>Width and shape</a:t>
            </a:r>
          </a:p>
          <a:p>
            <a:pPr marL="457200" indent="-457200">
              <a:buClr>
                <a:schemeClr val="tx1"/>
              </a:buClr>
              <a:buAutoNum type="arabicPeriod"/>
            </a:pPr>
            <a:r>
              <a:rPr lang="en-US" sz="2000" dirty="0"/>
              <a:t>Diameter and number of screws</a:t>
            </a:r>
          </a:p>
          <a:p>
            <a:pPr marL="457200" indent="-457200">
              <a:buClr>
                <a:schemeClr val="tx1"/>
              </a:buClr>
              <a:buNone/>
            </a:pPr>
            <a:endParaRPr lang="en-US" sz="2000" dirty="0"/>
          </a:p>
          <a:p>
            <a:pPr marL="457200" indent="-457200"/>
            <a:r>
              <a:rPr lang="en-US" sz="2000" dirty="0"/>
              <a:t>Increase in width provides more stability towards rotational forces.</a:t>
            </a:r>
          </a:p>
          <a:p>
            <a:pPr marL="457200" indent="-457200"/>
            <a:endParaRPr lang="en-US" sz="2000" dirty="0"/>
          </a:p>
          <a:p>
            <a:pPr marL="457200" indent="-457200"/>
            <a:r>
              <a:rPr lang="en-US" sz="2000" dirty="0"/>
              <a:t>Type of metal:</a:t>
            </a:r>
          </a:p>
          <a:p>
            <a:pPr marL="457200" indent="-457200">
              <a:buClr>
                <a:schemeClr val="tx1"/>
              </a:buClr>
              <a:buAutoNum type="alphaLcPeriod"/>
            </a:pPr>
            <a:r>
              <a:rPr lang="en-US" sz="2000" dirty="0"/>
              <a:t>Stainless steel</a:t>
            </a:r>
          </a:p>
          <a:p>
            <a:pPr marL="457200" indent="-457200">
              <a:buClr>
                <a:schemeClr val="tx1"/>
              </a:buClr>
              <a:buAutoNum type="alphaLcPeriod"/>
            </a:pPr>
            <a:r>
              <a:rPr lang="en-US" sz="2000" dirty="0"/>
              <a:t>Titanium</a:t>
            </a:r>
          </a:p>
          <a:p>
            <a:pPr marL="457200" indent="-457200">
              <a:buClr>
                <a:schemeClr val="tx1"/>
              </a:buClr>
              <a:buAutoNum type="alphaLcPeriod"/>
            </a:pPr>
            <a:r>
              <a:rPr lang="en-US" sz="2000" dirty="0" err="1"/>
              <a:t>Vitallium</a:t>
            </a: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/>
            <a:r>
              <a:rPr lang="en-US" sz="2000" dirty="0"/>
              <a:t>Advantages:</a:t>
            </a:r>
          </a:p>
          <a:p>
            <a:pPr marL="457200" indent="-457200">
              <a:buAutoNum type="arabicParenR"/>
            </a:pPr>
            <a:r>
              <a:rPr lang="en-US" sz="2000" dirty="0"/>
              <a:t>Easily adaptable</a:t>
            </a:r>
          </a:p>
          <a:p>
            <a:pPr marL="457200" indent="-457200">
              <a:buAutoNum type="arabicParenR"/>
            </a:pPr>
            <a:r>
              <a:rPr lang="en-US" sz="2000" dirty="0" err="1"/>
              <a:t>Monocortical</a:t>
            </a: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/>
              <a:t>Functional stability</a:t>
            </a:r>
          </a:p>
          <a:p>
            <a:pPr marL="457200" indent="-457200">
              <a:buAutoNum type="arabicParenR"/>
            </a:pPr>
            <a:r>
              <a:rPr lang="en-US" sz="2000" dirty="0"/>
              <a:t>Reduced surgical access</a:t>
            </a:r>
            <a:endParaRPr lang="en-IN" sz="2000" dirty="0"/>
          </a:p>
          <a:p>
            <a:endParaRPr 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29268D-854A-477B-BC45-30D775A8E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40"/>
    </mc:Choice>
    <mc:Fallback>
      <p:transition spd="slow" advTm="1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IN" sz="4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Factor affecting screw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algn="just">
              <a:buClr>
                <a:schemeClr val="tx1"/>
              </a:buClr>
            </a:pPr>
            <a:r>
              <a:rPr lang="en-US" sz="2000" dirty="0"/>
              <a:t>Minimum 2 screws required in each bone segment to prevent rotation in X and Y axis</a:t>
            </a:r>
          </a:p>
          <a:p>
            <a:pPr marL="457200" indent="-457200" algn="just">
              <a:buClr>
                <a:schemeClr val="tx1"/>
              </a:buClr>
            </a:pPr>
            <a:r>
              <a:rPr lang="en-US" sz="2000" dirty="0"/>
              <a:t>Farther the point of stabilization the more effective the device is in preventing rotation</a:t>
            </a:r>
          </a:p>
          <a:p>
            <a:pPr marL="457200" indent="-457200" algn="just">
              <a:buClr>
                <a:schemeClr val="tx1"/>
              </a:buClr>
            </a:pPr>
            <a:r>
              <a:rPr lang="en-US" sz="2000" dirty="0"/>
              <a:t>Large diameter screws are not used because of constraint imposed by particular anatomic location</a:t>
            </a:r>
          </a:p>
          <a:p>
            <a:pPr marL="457200" indent="-457200" algn="just">
              <a:buClr>
                <a:schemeClr val="tx1"/>
              </a:buClr>
            </a:pPr>
            <a:r>
              <a:rPr lang="en-US" sz="2000" dirty="0"/>
              <a:t>All screw require adequate intervening bone between adjacent holes to preserve integrity of screw bone interface</a:t>
            </a:r>
            <a:endParaRPr lang="en-IN" sz="2000" dirty="0"/>
          </a:p>
          <a:p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056D06-7BC0-425E-8F8C-C8EE89D38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49"/>
    </mc:Choice>
    <mc:Fallback>
      <p:transition spd="slow" advTm="27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/>
          <a:lstStyle/>
          <a:p>
            <a:r>
              <a:rPr lang="en-IN" sz="4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Location of fixation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7924800" cy="4525963"/>
          </a:xfrm>
        </p:spPr>
        <p:txBody>
          <a:bodyPr>
            <a:normAutofit/>
          </a:bodyPr>
          <a:lstStyle/>
          <a:p>
            <a:pPr marL="457200" indent="-457200" algn="just"/>
            <a:r>
              <a:rPr lang="en-US" sz="2000" dirty="0"/>
              <a:t>Le fort I:     L plates at </a:t>
            </a:r>
            <a:r>
              <a:rPr lang="en-US" sz="2000" dirty="0" err="1"/>
              <a:t>zygomatic</a:t>
            </a:r>
            <a:r>
              <a:rPr lang="en-US" sz="2000" dirty="0"/>
              <a:t> buttress</a:t>
            </a:r>
          </a:p>
          <a:p>
            <a:pPr marL="457200" indent="-457200" algn="just">
              <a:buNone/>
            </a:pPr>
            <a:r>
              <a:rPr lang="en-US" sz="2000" dirty="0"/>
              <a:t>  		           Curved plate at </a:t>
            </a:r>
            <a:r>
              <a:rPr lang="en-US" sz="2000" dirty="0" err="1"/>
              <a:t>pyriform</a:t>
            </a:r>
            <a:r>
              <a:rPr lang="en-US" sz="2000" dirty="0"/>
              <a:t> aperture</a:t>
            </a:r>
          </a:p>
          <a:p>
            <a:pPr marL="457200" indent="-457200" algn="just">
              <a:buNone/>
            </a:pPr>
            <a:r>
              <a:rPr lang="en-US" sz="2000" dirty="0"/>
              <a:t> 		           3D plate sometimes to fix buttress #</a:t>
            </a:r>
          </a:p>
          <a:p>
            <a:pPr marL="457200" indent="-457200" algn="just"/>
            <a:endParaRPr lang="en-US" sz="2000" dirty="0"/>
          </a:p>
          <a:p>
            <a:pPr marL="457200" indent="-457200" algn="just"/>
            <a:r>
              <a:rPr lang="en-US" sz="2000" dirty="0"/>
              <a:t>Le fort II:    Linear/Y plate/curved plate along intra orbital  rim </a:t>
            </a:r>
          </a:p>
          <a:p>
            <a:pPr marL="457200" indent="-457200" algn="just">
              <a:buNone/>
            </a:pPr>
            <a:r>
              <a:rPr lang="en-US" sz="2000" dirty="0"/>
              <a:t>   		            L plate at buttress </a:t>
            </a:r>
          </a:p>
          <a:p>
            <a:pPr marL="457200" indent="-457200" algn="just"/>
            <a:endParaRPr lang="en-US" sz="2000" dirty="0"/>
          </a:p>
          <a:p>
            <a:pPr marL="457200" indent="-457200" algn="just"/>
            <a:r>
              <a:rPr lang="en-US" sz="2000" dirty="0"/>
              <a:t>Le fort III:  Linear/Y plate at FN and ZF junction</a:t>
            </a:r>
          </a:p>
          <a:p>
            <a:endParaRPr lang="en-US" sz="2000" dirty="0"/>
          </a:p>
        </p:txBody>
      </p:sp>
      <p:pic>
        <p:nvPicPr>
          <p:cNvPr id="4" name="Picture 4" descr="C:\Users\Sony\Desktop\New Folder\LF30_i820_a_S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2503" y="4019186"/>
            <a:ext cx="4181497" cy="2838814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A5AD8D-BAD3-4AA4-8DED-8921DB0922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08"/>
    </mc:Choice>
    <mc:Fallback>
      <p:transition spd="slow" advTm="21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792162"/>
          </a:xfrm>
        </p:spPr>
        <p:txBody>
          <a:bodyPr>
            <a:normAutofit fontScale="90000"/>
          </a:bodyPr>
          <a:lstStyle/>
          <a:p>
            <a:r>
              <a:rPr lang="en-IN" sz="4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Micro 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 algn="just"/>
            <a:r>
              <a:rPr lang="en-US" sz="2400" dirty="0" err="1"/>
              <a:t>Harle</a:t>
            </a:r>
            <a:r>
              <a:rPr lang="en-US" sz="2400" dirty="0"/>
              <a:t> &amp; </a:t>
            </a:r>
            <a:r>
              <a:rPr lang="en-US" sz="2400" dirty="0" err="1"/>
              <a:t>duker</a:t>
            </a:r>
            <a:r>
              <a:rPr lang="en-US" sz="2400" dirty="0"/>
              <a:t>(1975;Luhr(1979)</a:t>
            </a:r>
          </a:p>
          <a:p>
            <a:pPr marL="457200" indent="-457200" algn="just"/>
            <a:endParaRPr lang="en-US" sz="2000" b="1" dirty="0"/>
          </a:p>
          <a:p>
            <a:pPr marL="457200" indent="-457200" algn="just"/>
            <a:r>
              <a:rPr lang="en-US" sz="2000" b="1" dirty="0"/>
              <a:t>0.5 to 1 mm</a:t>
            </a:r>
          </a:p>
          <a:p>
            <a:pPr marL="457200" indent="-457200" algn="just"/>
            <a:endParaRPr lang="en-US" sz="2000" u="sng" dirty="0"/>
          </a:p>
          <a:p>
            <a:pPr marL="457200" indent="-457200" algn="just"/>
            <a:r>
              <a:rPr lang="en-US" sz="2000" u="sng" dirty="0"/>
              <a:t>Used for :</a:t>
            </a:r>
          </a:p>
          <a:p>
            <a:pPr marL="457200" indent="-457200" algn="just">
              <a:buClr>
                <a:schemeClr val="tx1"/>
              </a:buClr>
              <a:buAutoNum type="alphaLcPeriod"/>
            </a:pPr>
            <a:r>
              <a:rPr lang="en-US" sz="2000" dirty="0"/>
              <a:t>FN region </a:t>
            </a:r>
          </a:p>
          <a:p>
            <a:pPr marL="457200" indent="-457200" algn="just">
              <a:buClr>
                <a:schemeClr val="tx1"/>
              </a:buClr>
              <a:buAutoNum type="alphaLcPeriod"/>
            </a:pPr>
            <a:r>
              <a:rPr lang="en-US" sz="2000" dirty="0"/>
              <a:t>Frontal bone</a:t>
            </a:r>
          </a:p>
          <a:p>
            <a:pPr marL="457200" indent="-457200" algn="just">
              <a:buClr>
                <a:schemeClr val="tx1"/>
              </a:buClr>
              <a:buAutoNum type="alphaLcPeriod"/>
            </a:pPr>
            <a:r>
              <a:rPr lang="en-US" sz="2000" dirty="0"/>
              <a:t>Frontal process of maxilla</a:t>
            </a:r>
          </a:p>
          <a:p>
            <a:pPr marL="457200" indent="-457200" algn="just"/>
            <a:endParaRPr lang="en-US" sz="2000" u="sng" dirty="0"/>
          </a:p>
          <a:p>
            <a:pPr marL="457200" indent="-457200" algn="just"/>
            <a:r>
              <a:rPr lang="en-US" sz="2000" u="sng" dirty="0"/>
              <a:t>Sites of application:</a:t>
            </a:r>
          </a:p>
          <a:p>
            <a:pPr marL="457200" indent="-457200" algn="just"/>
            <a:endParaRPr lang="en-US" sz="2000" dirty="0"/>
          </a:p>
          <a:p>
            <a:pPr marL="457200" indent="-457200" algn="just">
              <a:buClr>
                <a:schemeClr val="tx1"/>
              </a:buClr>
              <a:buAutoNum type="alphaLcPeriod"/>
            </a:pPr>
            <a:r>
              <a:rPr lang="en-US" sz="2000" dirty="0"/>
              <a:t>Linear/T/Y plate at FN region</a:t>
            </a:r>
          </a:p>
          <a:p>
            <a:pPr marL="457200" indent="-457200" algn="just">
              <a:buClr>
                <a:schemeClr val="tx1"/>
              </a:buClr>
              <a:buAutoNum type="alphaLcPeriod"/>
            </a:pPr>
            <a:r>
              <a:rPr lang="en-US" sz="2000" dirty="0"/>
              <a:t>Long curve plate for frontal process of maxilla or frontal bone</a:t>
            </a:r>
          </a:p>
          <a:p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5F7539-68BF-4C45-9DE6-B1FCC32C8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71"/>
    </mc:Choice>
    <mc:Fallback>
      <p:transition spd="slow" advTm="22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792162"/>
          </a:xfrm>
        </p:spPr>
        <p:txBody>
          <a:bodyPr>
            <a:normAutofit fontScale="90000"/>
          </a:bodyPr>
          <a:lstStyle/>
          <a:p>
            <a:r>
              <a:rPr lang="en-IN" sz="4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Mesh fixation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7467600" cy="4525963"/>
          </a:xfrm>
        </p:spPr>
        <p:txBody>
          <a:bodyPr>
            <a:normAutofit/>
          </a:bodyPr>
          <a:lstStyle/>
          <a:p>
            <a:pPr marL="457200" indent="-457200" algn="just">
              <a:buNone/>
            </a:pPr>
            <a:r>
              <a:rPr lang="en-US" sz="2000" dirty="0"/>
              <a:t> </a:t>
            </a:r>
          </a:p>
          <a:p>
            <a:pPr marL="457200" indent="-457200" algn="just"/>
            <a:r>
              <a:rPr lang="en-US" sz="2000" dirty="0"/>
              <a:t>Used for retention and alignment of small fragments or bone grafts.</a:t>
            </a:r>
          </a:p>
          <a:p>
            <a:pPr marL="457200" indent="-457200" algn="just"/>
            <a:endParaRPr lang="en-US" sz="2000" u="sng" dirty="0"/>
          </a:p>
          <a:p>
            <a:pPr marL="457200" indent="-457200" algn="just"/>
            <a:r>
              <a:rPr lang="en-US" sz="2000" u="sng" dirty="0"/>
              <a:t>Sites of application:</a:t>
            </a:r>
          </a:p>
          <a:p>
            <a:pPr marL="457200" indent="-457200" algn="just"/>
            <a:endParaRPr lang="en-US" sz="2000" dirty="0"/>
          </a:p>
          <a:p>
            <a:pPr marL="457200" indent="-457200" algn="just">
              <a:buClr>
                <a:schemeClr val="tx1"/>
              </a:buClr>
              <a:buAutoNum type="arabicPeriod"/>
            </a:pPr>
            <a:r>
              <a:rPr lang="en-US" sz="2000" dirty="0"/>
              <a:t>Anterior and lateral wall of maxilla</a:t>
            </a:r>
          </a:p>
          <a:p>
            <a:pPr marL="457200" indent="-457200" algn="just">
              <a:buClr>
                <a:schemeClr val="tx1"/>
              </a:buClr>
              <a:buAutoNum type="arabicPeriod"/>
            </a:pPr>
            <a:r>
              <a:rPr lang="en-US" sz="2000" dirty="0"/>
              <a:t>Anterior table of frontal bone</a:t>
            </a:r>
          </a:p>
          <a:p>
            <a:pPr marL="457200" indent="-457200" algn="just">
              <a:buAutoNum type="arabicPeriod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4" descr="http://kickassasia.com/wp-content/uploads/2013/03/cranioplasty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2518" y="2443177"/>
            <a:ext cx="4267200" cy="3200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0A7750-28C0-4BEB-BF38-B98E1F6E6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1"/>
    </mc:Choice>
    <mc:Fallback>
      <p:transition spd="slow" advTm="9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/>
              <a:t>Transfixation</a:t>
            </a:r>
            <a:r>
              <a:rPr lang="en-US" sz="3600" dirty="0"/>
              <a:t> with </a:t>
            </a:r>
            <a:r>
              <a:rPr lang="en-US" sz="3600" dirty="0" err="1"/>
              <a:t>Kirschner</a:t>
            </a:r>
            <a:r>
              <a:rPr lang="en-US" sz="3600" dirty="0"/>
              <a:t> wire or Steinmann pin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sz="2000" dirty="0"/>
              <a:t>	1. </a:t>
            </a:r>
            <a:r>
              <a:rPr lang="en-US" sz="2000" dirty="0" err="1"/>
              <a:t>Transfacial</a:t>
            </a:r>
            <a:r>
              <a:rPr lang="en-US" sz="2000" dirty="0"/>
              <a:t> (one </a:t>
            </a:r>
            <a:r>
              <a:rPr lang="en-US" sz="2000" dirty="0" err="1"/>
              <a:t>zygoma</a:t>
            </a:r>
            <a:r>
              <a:rPr lang="en-US" sz="2000" dirty="0"/>
              <a:t> to the other)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en-US" sz="2000" dirty="0"/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en-US" sz="2000" dirty="0"/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sz="2000" dirty="0"/>
              <a:t>	2. </a:t>
            </a:r>
            <a:r>
              <a:rPr lang="en-US" sz="2000" dirty="0" err="1"/>
              <a:t>Zygomatic</a:t>
            </a:r>
            <a:r>
              <a:rPr lang="en-US" sz="2000" dirty="0"/>
              <a:t> – </a:t>
            </a:r>
            <a:r>
              <a:rPr lang="en-US" sz="2000" dirty="0" err="1"/>
              <a:t>Septal</a:t>
            </a:r>
            <a:r>
              <a:rPr lang="en-US" sz="2000" dirty="0"/>
              <a:t> (two wires from each </a:t>
            </a:r>
            <a:r>
              <a:rPr lang="en-US" sz="2000" dirty="0" err="1"/>
              <a:t>zygomatic</a:t>
            </a:r>
            <a:r>
              <a:rPr lang="en-US" sz="2000" dirty="0"/>
              <a:t> bone into the nasal septum)</a:t>
            </a:r>
          </a:p>
          <a:p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8AE326-0BE2-44FF-A132-DE1F4093A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24"/>
    </mc:Choice>
    <mc:Fallback>
      <p:transition spd="slow" advTm="14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Suspension wiring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6250" t="10755" r="28750" b="9245"/>
          <a:stretch>
            <a:fillRect/>
          </a:stretch>
        </p:blipFill>
        <p:spPr bwMode="auto">
          <a:xfrm>
            <a:off x="1524000" y="1295400"/>
            <a:ext cx="6172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B27DDA-E682-4F64-A143-89C249D83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"/>
    </mc:Choice>
    <mc:Fallback>
      <p:transition spd="slow" advTm="2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Biomechanics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Sustain </a:t>
            </a:r>
            <a:r>
              <a:rPr lang="en-US" sz="2000" dirty="0" err="1"/>
              <a:t>masticatory</a:t>
            </a:r>
            <a:r>
              <a:rPr lang="en-US" sz="2000" dirty="0"/>
              <a:t> forces and provide </a:t>
            </a:r>
            <a:r>
              <a:rPr lang="en-US" sz="2000" dirty="0" err="1"/>
              <a:t>normo</a:t>
            </a:r>
            <a:r>
              <a:rPr lang="en-US" sz="2000" dirty="0"/>
              <a:t>-occlusion</a:t>
            </a:r>
          </a:p>
          <a:p>
            <a:r>
              <a:rPr lang="en-US" sz="2000" dirty="0"/>
              <a:t>Provide support for soft tissue envelope with complex facial expressions</a:t>
            </a:r>
          </a:p>
          <a:p>
            <a:r>
              <a:rPr lang="en-US" sz="2000" dirty="0"/>
              <a:t>Basis for aesthetics in facial height and width</a:t>
            </a:r>
          </a:p>
          <a:p>
            <a:r>
              <a:rPr lang="en-US" sz="2000" dirty="0"/>
              <a:t>Protect vital organ systems and their function</a:t>
            </a:r>
          </a:p>
          <a:p>
            <a:endParaRPr lang="en-US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B42C09-DF53-4C79-B5E4-BADFA505E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323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			Frontal </a:t>
            </a:r>
          </a:p>
        </p:txBody>
      </p:sp>
      <p:pic>
        <p:nvPicPr>
          <p:cNvPr id="1026" name="Picture 2" descr="C:\Users\adm\Desktop\f c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16836" b="20870"/>
          <a:stretch>
            <a:fillRect/>
          </a:stretch>
        </p:blipFill>
        <p:spPr bwMode="auto">
          <a:xfrm>
            <a:off x="0" y="914400"/>
            <a:ext cx="2819400" cy="5105400"/>
          </a:xfrm>
          <a:prstGeom prst="rect">
            <a:avLst/>
          </a:prstGeom>
          <a:noFill/>
        </p:spPr>
      </p:pic>
      <p:pic>
        <p:nvPicPr>
          <p:cNvPr id="1027" name="Picture 3" descr="C:\Users\adm\Desktop\f 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295400"/>
            <a:ext cx="2548403" cy="4525963"/>
          </a:xfrm>
          <a:prstGeom prst="rect">
            <a:avLst/>
          </a:prstGeom>
          <a:noFill/>
        </p:spPr>
      </p:pic>
      <p:pic>
        <p:nvPicPr>
          <p:cNvPr id="1028" name="Picture 4" descr="C:\Users\adm\Desktop\fl 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31000" y="10744200"/>
            <a:ext cx="7315200" cy="33832800"/>
          </a:xfrm>
          <a:prstGeom prst="rect">
            <a:avLst/>
          </a:prstGeom>
          <a:noFill/>
        </p:spPr>
      </p:pic>
      <p:pic>
        <p:nvPicPr>
          <p:cNvPr id="8" name="Picture 7" descr="fl 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38800" y="762000"/>
            <a:ext cx="2819400" cy="5257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B1170C-2EFE-4CD8-97DB-EB370B2DD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60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600" y="838200"/>
            <a:ext cx="4191000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Diagram 8"/>
          <p:cNvGraphicFramePr/>
          <p:nvPr/>
        </p:nvGraphicFramePr>
        <p:xfrm>
          <a:off x="4786282" y="857232"/>
          <a:ext cx="4357718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143A39-8602-4CB4-B75C-847E39AEC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5"/>
    </mc:Choice>
    <mc:Fallback>
      <p:transition spd="slow" advTm="1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Circumzygomatic</a:t>
            </a:r>
            <a:r>
              <a:rPr lang="en-US" dirty="0"/>
              <a:t> wiring</a:t>
            </a:r>
          </a:p>
        </p:txBody>
      </p:sp>
      <p:pic>
        <p:nvPicPr>
          <p:cNvPr id="5" name="Content Placeholder 4" descr="z arch suspension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58897" y="1600200"/>
            <a:ext cx="3254205" cy="4525963"/>
          </a:xfrm>
        </p:spPr>
      </p:pic>
      <p:pic>
        <p:nvPicPr>
          <p:cNvPr id="6" name="Content Placeholder 5" descr="z arch sus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533317" y="1600200"/>
            <a:ext cx="3125366" cy="452596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839096-A5B4-410D-98DE-35471F58B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3"/>
    </mc:Choice>
    <mc:Fallback>
      <p:transition spd="slow" advTm="1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600" y="914400"/>
            <a:ext cx="4038600" cy="525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 l="15526" r="6848"/>
          <a:stretch>
            <a:fillRect/>
          </a:stretch>
        </p:blipFill>
        <p:spPr bwMode="auto">
          <a:xfrm>
            <a:off x="5234613" y="914400"/>
            <a:ext cx="3680787" cy="525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F30FC7-F229-411A-99C2-EF9DBC318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"/>
    </mc:Choice>
    <mc:Fallback>
      <p:transition spd="slow" advTm="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Zygomatic</a:t>
            </a:r>
            <a:r>
              <a:rPr lang="en-US" dirty="0"/>
              <a:t> buttress</a:t>
            </a:r>
          </a:p>
        </p:txBody>
      </p:sp>
      <p:pic>
        <p:nvPicPr>
          <p:cNvPr id="5" name="Content Placeholder 4" descr="z b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58897" y="1600200"/>
            <a:ext cx="3254205" cy="4525963"/>
          </a:xfrm>
        </p:spPr>
      </p:pic>
      <p:pic>
        <p:nvPicPr>
          <p:cNvPr id="6" name="Content Placeholder 5" descr="s b 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429414" y="1600200"/>
            <a:ext cx="3333171" cy="452596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AC16F2-AB53-4266-924A-4A762FFFA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0"/>
    </mc:Choice>
    <mc:Fallback>
      <p:transition spd="slow" advTm="2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1000" y="1143000"/>
            <a:ext cx="39624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5029200" y="1219200"/>
          <a:ext cx="3657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6DEBE3-F90A-49F7-B23E-7CA70A0A1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3"/>
    </mc:Choice>
    <mc:Fallback>
      <p:transition spd="slow" advTm="11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Infraorbital</a:t>
            </a:r>
            <a:r>
              <a:rPr lang="en-US" dirty="0"/>
              <a:t> </a:t>
            </a:r>
          </a:p>
        </p:txBody>
      </p:sp>
      <p:pic>
        <p:nvPicPr>
          <p:cNvPr id="5" name="Content Placeholder 4" descr="i o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19414" y="1600200"/>
            <a:ext cx="3333171" cy="4525963"/>
          </a:xfrm>
        </p:spPr>
      </p:pic>
      <p:pic>
        <p:nvPicPr>
          <p:cNvPr id="6" name="Content Placeholder 5" descr="io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419025" y="1600200"/>
            <a:ext cx="3353950" cy="452596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BFEE27-D8D0-4D48-8E2D-3DE5B13FF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"/>
    </mc:Choice>
    <mc:Fallback>
      <p:transition spd="slow" advTm="1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 l="33359" t="11666" r="42031" b="53178"/>
          <a:stretch>
            <a:fillRect/>
          </a:stretch>
        </p:blipFill>
        <p:spPr bwMode="auto">
          <a:xfrm>
            <a:off x="228600" y="914400"/>
            <a:ext cx="3733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4267200" y="838200"/>
          <a:ext cx="3657600" cy="528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264595-4553-41FE-8B44-01A9EB94C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55"/>
    </mc:Choice>
    <mc:Fallback>
      <p:transition spd="slow" advTm="18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Piriform</a:t>
            </a:r>
            <a:r>
              <a:rPr lang="en-US" dirty="0"/>
              <a:t> aperture</a:t>
            </a:r>
          </a:p>
        </p:txBody>
      </p:sp>
      <p:pic>
        <p:nvPicPr>
          <p:cNvPr id="5" name="Content Placeholder 4" descr="py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19414" y="1600200"/>
            <a:ext cx="3333171" cy="4525963"/>
          </a:xfrm>
        </p:spPr>
      </p:pic>
      <p:pic>
        <p:nvPicPr>
          <p:cNvPr id="6" name="Content Placeholder 5" descr="pyri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468897" y="1600200"/>
            <a:ext cx="3254205" cy="452596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C95802-55BA-4048-86EA-E140A56AB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"/>
    </mc:Choice>
    <mc:Fallback>
      <p:transition spd="slow" advTm="1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19200"/>
            <a:ext cx="35814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4800600" y="1143000"/>
          <a:ext cx="3657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197B4D-0D6F-456F-88B4-6EB326FCD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3"/>
    </mc:Choice>
    <mc:Fallback>
      <p:transition spd="slow" advTm="15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4572000" cy="589756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Basically, the </a:t>
            </a:r>
            <a:r>
              <a:rPr lang="en-US" sz="2000" dirty="0" err="1"/>
              <a:t>midface</a:t>
            </a:r>
            <a:r>
              <a:rPr lang="en-US" sz="2000" dirty="0"/>
              <a:t> equates to a tent, where the tent poles represent the bony </a:t>
            </a:r>
            <a:r>
              <a:rPr lang="en-US" sz="2000" dirty="0" err="1"/>
              <a:t>midface</a:t>
            </a:r>
            <a:r>
              <a:rPr lang="en-US" sz="2000" dirty="0"/>
              <a:t> and the tarpaulin represents the overlying soft tissues. However, the vectors of the </a:t>
            </a:r>
            <a:r>
              <a:rPr lang="en-US" sz="2000" dirty="0" err="1"/>
              <a:t>midface</a:t>
            </a:r>
            <a:r>
              <a:rPr lang="en-US" sz="2000" dirty="0"/>
              <a:t> address all three dimensions </a:t>
            </a:r>
            <a:r>
              <a:rPr lang="en-US" sz="2000" dirty="0" err="1"/>
              <a:t>i.e</a:t>
            </a:r>
            <a:r>
              <a:rPr lang="en-US" sz="2000" dirty="0"/>
              <a:t>, vertical, </a:t>
            </a:r>
            <a:r>
              <a:rPr lang="en-US" sz="2000" dirty="0" err="1"/>
              <a:t>sagittal</a:t>
            </a:r>
            <a:r>
              <a:rPr lang="en-US" sz="2000" dirty="0"/>
              <a:t>, and transverse, which makes it much more demanding than the construction plan of a tent</a:t>
            </a:r>
          </a:p>
          <a:p>
            <a:endParaRPr lang="en-US" sz="2000" dirty="0"/>
          </a:p>
          <a:p>
            <a:r>
              <a:rPr lang="en-US" sz="2000" dirty="0"/>
              <a:t>The reconstruction sequence to reestablish </a:t>
            </a:r>
            <a:r>
              <a:rPr lang="en-US" sz="2000" dirty="0" err="1"/>
              <a:t>midfacial</a:t>
            </a:r>
            <a:r>
              <a:rPr lang="en-US" sz="2000" dirty="0"/>
              <a:t> pillars and dimensions begins with establishing the most reliable reference structures. This can be occlusion, an outside-to-inside (“Joe’s outer frame”, </a:t>
            </a:r>
            <a:r>
              <a:rPr lang="en-US" sz="2000" dirty="0" err="1"/>
              <a:t>Gruss</a:t>
            </a:r>
            <a:r>
              <a:rPr lang="en-US" sz="2000" dirty="0"/>
              <a:t> 1986) or an up-to-down procedure as a first step.</a:t>
            </a:r>
          </a:p>
        </p:txBody>
      </p:sp>
      <p:sp>
        <p:nvSpPr>
          <p:cNvPr id="6146" name="AutoShape 2" descr="https://www2.aofoundation.org/AOFileServerSurgery/MyPortalFiles?FilePath=/Surgery/en/_img/surgery/Add_Material/92/X21/X50_i100_S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C:\Users\Sony\Desktop\New Folder\X50_i100_L.gif"/>
          <p:cNvPicPr>
            <a:picLocks noChangeAspect="1" noChangeArrowheads="1"/>
          </p:cNvPicPr>
          <p:nvPr/>
        </p:nvPicPr>
        <p:blipFill>
          <a:blip r:embed="rId4"/>
          <a:srcRect l="61111" b="53750"/>
          <a:stretch>
            <a:fillRect/>
          </a:stretch>
        </p:blipFill>
        <p:spPr bwMode="auto">
          <a:xfrm>
            <a:off x="4800600" y="0"/>
            <a:ext cx="4343400" cy="38862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9B8874-427D-4352-B2AF-697D5197C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498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IN" sz="4000" b="1" dirty="0">
                <a:ln w="635"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Nasal spine wire</a:t>
            </a:r>
            <a:br>
              <a:rPr lang="en-IN" sz="4000" b="1" dirty="0">
                <a:ln w="635"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Introduced by </a:t>
            </a:r>
            <a:r>
              <a:rPr lang="en-US" sz="2000" dirty="0" err="1"/>
              <a:t>Bowerman</a:t>
            </a:r>
            <a:r>
              <a:rPr lang="en-US" sz="2000" dirty="0"/>
              <a:t> and Conroy, 1981</a:t>
            </a:r>
          </a:p>
          <a:p>
            <a:endParaRPr lang="en-US" sz="2000" dirty="0"/>
          </a:p>
          <a:p>
            <a:r>
              <a:rPr lang="en-US" sz="2000" dirty="0"/>
              <a:t>Simple technique for fixing gunning splint to maxilla</a:t>
            </a:r>
          </a:p>
          <a:p>
            <a:endParaRPr lang="en-US" sz="2000" dirty="0"/>
          </a:p>
          <a:p>
            <a:r>
              <a:rPr lang="en-US" sz="2000" dirty="0"/>
              <a:t>Superior retention, stability and decreased discomfort </a:t>
            </a:r>
            <a:endParaRPr lang="en-IN" sz="2000" dirty="0"/>
          </a:p>
          <a:p>
            <a:endParaRPr lang="en-US" sz="2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267200" y="1600200"/>
          <a:ext cx="365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63BED9-5714-4EEE-9576-E79166913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2"/>
    </mc:Choice>
    <mc:Fallback>
      <p:transition spd="slow" advTm="20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/>
          </a:bodyPr>
          <a:lstStyle/>
          <a:p>
            <a:r>
              <a:rPr lang="en-IN" sz="4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Bone grafts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7467600" cy="45259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Provide dimensional stability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Indications:</a:t>
            </a:r>
          </a:p>
          <a:p>
            <a:pPr marL="1371600" lvl="2" indent="-457200">
              <a:buAutoNum type="arabicPeriod"/>
            </a:pPr>
            <a:r>
              <a:rPr lang="en-US" sz="2000" dirty="0"/>
              <a:t>Grossly </a:t>
            </a:r>
            <a:r>
              <a:rPr lang="en-US" sz="2000" dirty="0" err="1"/>
              <a:t>communited</a:t>
            </a:r>
            <a:r>
              <a:rPr lang="en-US" sz="2000" dirty="0"/>
              <a:t> #</a:t>
            </a:r>
          </a:p>
          <a:p>
            <a:pPr marL="1371600" lvl="2" indent="-457200">
              <a:buAutoNum type="arabicPeriod"/>
            </a:pPr>
            <a:r>
              <a:rPr lang="en-US" sz="2000" dirty="0"/>
              <a:t>Extensive soft tissue loss</a:t>
            </a:r>
          </a:p>
          <a:p>
            <a:pPr marL="1371600" lvl="2" indent="-457200">
              <a:buAutoNum type="arabicPeriod"/>
            </a:pPr>
            <a:r>
              <a:rPr lang="en-US" sz="2000" dirty="0"/>
              <a:t>Bone gap&gt;5mm</a:t>
            </a:r>
          </a:p>
          <a:p>
            <a:pPr marL="1371600" lvl="2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Sites:</a:t>
            </a:r>
          </a:p>
          <a:p>
            <a:pPr marL="1371600" lvl="2" indent="-457200">
              <a:buAutoNum type="arabicPeriod"/>
            </a:pPr>
            <a:r>
              <a:rPr lang="en-US" sz="2000" dirty="0" err="1"/>
              <a:t>Calvarium</a:t>
            </a:r>
            <a:endParaRPr lang="en-US" sz="2000" dirty="0"/>
          </a:p>
          <a:p>
            <a:pPr marL="1371600" lvl="2" indent="-457200">
              <a:buAutoNum type="arabicPeriod"/>
            </a:pPr>
            <a:r>
              <a:rPr lang="en-US" sz="2000" dirty="0"/>
              <a:t>Iliac</a:t>
            </a:r>
          </a:p>
          <a:p>
            <a:pPr marL="1371600" lvl="2" indent="-457200">
              <a:buAutoNum type="arabicPeriod"/>
            </a:pPr>
            <a:r>
              <a:rPr lang="en-US" sz="2000" dirty="0"/>
              <a:t>Rib </a:t>
            </a:r>
          </a:p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2143116"/>
            <a:ext cx="4064000" cy="27844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5C040B-0EA8-4AD3-BCDF-7F8FC9F31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9"/>
    </mc:Choice>
    <mc:Fallback>
      <p:transition spd="slow" advTm="1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/>
          </a:bodyPr>
          <a:lstStyle/>
          <a:p>
            <a:r>
              <a:rPr lang="en-IN" sz="4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Recent Advancements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7467600" cy="45259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000" dirty="0" err="1"/>
              <a:t>Resorbable</a:t>
            </a:r>
            <a:r>
              <a:rPr lang="en-US" sz="2000" dirty="0"/>
              <a:t> plates</a:t>
            </a:r>
          </a:p>
          <a:p>
            <a:pPr marL="457200" indent="-457200">
              <a:buAutoNum type="arabicPeriod"/>
            </a:pPr>
            <a:r>
              <a:rPr lang="en-US" sz="2000" dirty="0"/>
              <a:t>Endoscopic management(Harold Hopkins)</a:t>
            </a:r>
          </a:p>
          <a:p>
            <a:pPr marL="457200" indent="-457200">
              <a:buAutoNum type="arabicPeriod"/>
            </a:pPr>
            <a:r>
              <a:rPr lang="en-US" sz="2000" dirty="0"/>
              <a:t>Distraction </a:t>
            </a:r>
            <a:r>
              <a:rPr lang="en-US" sz="2000" dirty="0" err="1"/>
              <a:t>osteogenesis</a:t>
            </a:r>
            <a:r>
              <a:rPr lang="en-US" sz="2000" dirty="0"/>
              <a:t>(</a:t>
            </a:r>
            <a:r>
              <a:rPr lang="en-US" sz="2000" dirty="0" err="1"/>
              <a:t>Ilizarov</a:t>
            </a:r>
            <a:r>
              <a:rPr lang="en-US" sz="2000" dirty="0"/>
              <a:t>)</a:t>
            </a:r>
            <a:endParaRPr lang="en-IN" sz="2000" dirty="0"/>
          </a:p>
          <a:p>
            <a:endParaRPr lang="en-US" sz="2000" dirty="0"/>
          </a:p>
        </p:txBody>
      </p:sp>
      <p:pic>
        <p:nvPicPr>
          <p:cNvPr id="4" name="Picture 4" descr="http://ars.els-cdn.com/content/image/1-s2.0-S0266435611006073-gr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25" y="0"/>
            <a:ext cx="3190875" cy="2324101"/>
          </a:xfrm>
          <a:prstGeom prst="rect">
            <a:avLst/>
          </a:prstGeom>
          <a:noFill/>
        </p:spPr>
      </p:pic>
      <p:pic>
        <p:nvPicPr>
          <p:cNvPr id="5" name="Picture 8" descr="Full-size image (74 K)"/>
          <p:cNvPicPr>
            <a:picLocks noChangeAspect="1" noChangeArrowheads="1"/>
          </p:cNvPicPr>
          <p:nvPr/>
        </p:nvPicPr>
        <p:blipFill>
          <a:blip r:embed="rId6"/>
          <a:srcRect t="60429" r="66380"/>
          <a:stretch>
            <a:fillRect/>
          </a:stretch>
        </p:blipFill>
        <p:spPr bwMode="auto">
          <a:xfrm rot="5400000">
            <a:off x="4865391" y="3364209"/>
            <a:ext cx="3275624" cy="2643206"/>
          </a:xfrm>
          <a:prstGeom prst="rect">
            <a:avLst/>
          </a:prstGeom>
          <a:noFill/>
        </p:spPr>
      </p:pic>
      <p:pic>
        <p:nvPicPr>
          <p:cNvPr id="6" name="Picture 6" descr="Full-size image (74 K)"/>
          <p:cNvPicPr>
            <a:picLocks noChangeAspect="1" noChangeArrowheads="1"/>
          </p:cNvPicPr>
          <p:nvPr/>
        </p:nvPicPr>
        <p:blipFill>
          <a:blip r:embed="rId6"/>
          <a:srcRect l="51594" t="63325" r="13361"/>
          <a:stretch>
            <a:fillRect/>
          </a:stretch>
        </p:blipFill>
        <p:spPr bwMode="auto">
          <a:xfrm rot="5400000">
            <a:off x="1219200" y="3276600"/>
            <a:ext cx="3124200" cy="2667000"/>
          </a:xfrm>
          <a:prstGeom prst="rect">
            <a:avLst/>
          </a:prstGeom>
          <a:noFill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2362200"/>
            <a:ext cx="293142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2362200"/>
            <a:ext cx="3524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2514600"/>
            <a:ext cx="4095750" cy="349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76800" y="2438400"/>
            <a:ext cx="3886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C69E08B-5E7C-4E0C-8A4E-F281240C1E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0"/>
    </mc:Choice>
    <mc:Fallback>
      <p:transition spd="slow" advTm="1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 J Fonseca – Trauma 2 </a:t>
            </a:r>
          </a:p>
          <a:p>
            <a:r>
              <a:rPr lang="en-US" sz="2000" dirty="0"/>
              <a:t>Peter Ward Booth - 1</a:t>
            </a:r>
          </a:p>
          <a:p>
            <a:r>
              <a:rPr lang="en-US" sz="2000" dirty="0"/>
              <a:t>Rowe And William - 2</a:t>
            </a:r>
          </a:p>
          <a:p>
            <a:r>
              <a:rPr lang="en-US" sz="2000" dirty="0" err="1"/>
              <a:t>Killey’s</a:t>
            </a:r>
            <a:r>
              <a:rPr lang="en-US" sz="2000" dirty="0"/>
              <a:t> Fractures Of The Middle Third Of The Facial Skeleton</a:t>
            </a:r>
          </a:p>
          <a:p>
            <a:r>
              <a:rPr lang="en-US" sz="2000" dirty="0" err="1"/>
              <a:t>Donat</a:t>
            </a:r>
            <a:r>
              <a:rPr lang="en-US" sz="2000" dirty="0"/>
              <a:t> T L et al . Facial Fracture </a:t>
            </a:r>
            <a:r>
              <a:rPr lang="en-US" sz="2000" dirty="0" err="1"/>
              <a:t>Classi</a:t>
            </a:r>
            <a:r>
              <a:rPr lang="en-US" sz="2000" dirty="0"/>
              <a:t> </a:t>
            </a:r>
            <a:r>
              <a:rPr lang="en-US" sz="2000" dirty="0" err="1"/>
              <a:t>fication</a:t>
            </a:r>
            <a:r>
              <a:rPr lang="en-US" sz="2000" dirty="0"/>
              <a:t> According to Skeletal Support Mechanisms. Arch </a:t>
            </a:r>
            <a:r>
              <a:rPr lang="en-US" sz="2000" dirty="0" err="1"/>
              <a:t>Otolaryngol</a:t>
            </a:r>
            <a:r>
              <a:rPr lang="en-US" sz="2000" dirty="0"/>
              <a:t> Head Neck </a:t>
            </a:r>
            <a:r>
              <a:rPr lang="en-US" sz="2000" dirty="0" err="1"/>
              <a:t>Surg</a:t>
            </a:r>
            <a:r>
              <a:rPr lang="en-US" sz="2000" dirty="0"/>
              <a:t> 1998;12(4):1306-1314.</a:t>
            </a:r>
          </a:p>
          <a:p>
            <a:r>
              <a:rPr lang="en-US" sz="2000" dirty="0" err="1"/>
              <a:t>Humaidi</a:t>
            </a:r>
            <a:r>
              <a:rPr lang="en-US" sz="2000" dirty="0"/>
              <a:t> GA. </a:t>
            </a:r>
            <a:r>
              <a:rPr lang="en-US" sz="2000" dirty="0" err="1"/>
              <a:t>Amethod</a:t>
            </a:r>
            <a:r>
              <a:rPr lang="en-US" sz="2000" dirty="0"/>
              <a:t> of Craniofacial suspension of the </a:t>
            </a:r>
            <a:r>
              <a:rPr lang="en-US" sz="2000" dirty="0" err="1"/>
              <a:t>fracturedmiddle</a:t>
            </a:r>
            <a:r>
              <a:rPr lang="en-US" sz="2000" dirty="0"/>
              <a:t> third of facial skeleton through a cranial arch bar. TQMJ 2010;4(3):86-99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176757-E54D-484C-B672-FCD226BB3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"/>
    </mc:Choice>
    <mc:Fallback>
      <p:transition spd="slow" advTm="2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793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Slide" r:id="rId5" imgW="4570603" imgH="3427427" progId="PowerPoint.Slide.12">
                  <p:embed/>
                </p:oleObj>
              </mc:Choice>
              <mc:Fallback>
                <p:oleObj name="Slide" r:id="rId5" imgW="4570603" imgH="3427427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793" cy="6857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FE72BB-DA9E-42D4-9382-769222053E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"/>
    </mc:Choice>
    <mc:Fallback>
      <p:transition spd="slow" advTm="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8000" dirty="0"/>
              <a:t>THANK YOU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96B296-C451-4754-BAAA-A9D268961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3"/>
    </mc:Choice>
    <mc:Fallback>
      <p:transition spd="slow" advTm="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/>
          <a:srcRect l="28104" t="10417" r="38100" b="21131"/>
          <a:stretch>
            <a:fillRect/>
          </a:stretch>
        </p:blipFill>
        <p:spPr bwMode="auto">
          <a:xfrm>
            <a:off x="533400" y="228600"/>
            <a:ext cx="807719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84A022-4E25-433F-BECA-21CCDE831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"/>
    </mc:Choice>
    <mc:Fallback>
      <p:transition spd="slow" advTm="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            PILLARS OF FACE                    BETWEEN THE BUTTRESSES -    						CRUMPLE ZONES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838200"/>
            <a:ext cx="396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066800"/>
            <a:ext cx="4343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387BF78-166C-4938-8B63-0C2BAEC027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3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10.9|4.5|0.8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9|3.9|0.8|2.5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.9|2.2|0.7|4.5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|6.8|6.2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|0.7|4.8|1|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0.8|0.7|0.7|1.3|1.1|0.6|0.9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2|2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.9|1.1|0.8|0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7|5|6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3|0.1|0.1|0.2|0.6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2|1|10.5|1.1"/>
</p:tagLst>
</file>

<file path=ppt/theme/theme1.xml><?xml version="1.0" encoding="utf-8"?>
<a:theme xmlns:a="http://schemas.openxmlformats.org/drawingml/2006/main" name="Technic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2968</TotalTime>
  <Words>3338</Words>
  <Application>Microsoft Office PowerPoint</Application>
  <PresentationFormat>On-screen Show (4:3)</PresentationFormat>
  <Paragraphs>531</Paragraphs>
  <Slides>75</Slides>
  <Notes>0</Notes>
  <HiddenSlides>0</HiddenSlides>
  <MMClips>75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4" baseType="lpstr">
      <vt:lpstr>Arial</vt:lpstr>
      <vt:lpstr>Calibri</vt:lpstr>
      <vt:lpstr>Constantia</vt:lpstr>
      <vt:lpstr>Franklin Gothic Book</vt:lpstr>
      <vt:lpstr>Franklin Gothic Medium</vt:lpstr>
      <vt:lpstr>Stencil</vt:lpstr>
      <vt:lpstr>Wingdings 2</vt:lpstr>
      <vt:lpstr>Technic</vt:lpstr>
      <vt:lpstr>Slide</vt:lpstr>
      <vt:lpstr>Mid face fractures – I introduction to mid face and lefort fractures</vt:lpstr>
      <vt:lpstr>What is mid face??</vt:lpstr>
      <vt:lpstr>PowerPoint Presentation</vt:lpstr>
      <vt:lpstr>Bony architecure</vt:lpstr>
      <vt:lpstr>PowerPoint Presentation</vt:lpstr>
      <vt:lpstr>Biomechanics </vt:lpstr>
      <vt:lpstr>PowerPoint Presentation</vt:lpstr>
      <vt:lpstr>PowerPoint Presentation</vt:lpstr>
      <vt:lpstr>            PILLARS OF FACE                    BETWEEN THE BUTTRESSES -          CRUMPLE ZONES</vt:lpstr>
      <vt:lpstr>PowerPoint Presentation</vt:lpstr>
      <vt:lpstr>PowerPoint Presentation</vt:lpstr>
      <vt:lpstr>Rowe &amp; william’s classification </vt:lpstr>
      <vt:lpstr>PowerPoint Presentation</vt:lpstr>
      <vt:lpstr> Donag,Endress,Mathog classification (1998) </vt:lpstr>
      <vt:lpstr> Rowe &amp; killey 1968</vt:lpstr>
      <vt:lpstr>Larsen &amp; Thomsen 1968</vt:lpstr>
      <vt:lpstr>Sub units</vt:lpstr>
      <vt:lpstr>PowerPoint Presentation</vt:lpstr>
      <vt:lpstr>PowerPoint Presentation</vt:lpstr>
      <vt:lpstr>PowerPoint Presentation</vt:lpstr>
      <vt:lpstr>2D CT</vt:lpstr>
      <vt:lpstr>3D CT </vt:lpstr>
      <vt:lpstr>Campbell's and trapnell's lines</vt:lpstr>
      <vt:lpstr>Le fort fractures</vt:lpstr>
      <vt:lpstr>PowerPoint Presentation</vt:lpstr>
      <vt:lpstr>Modified Le Fort classification</vt:lpstr>
      <vt:lpstr>PowerPoint Presentation</vt:lpstr>
      <vt:lpstr>LEFORT I</vt:lpstr>
      <vt:lpstr>Signs and symptoms</vt:lpstr>
      <vt:lpstr>PowerPoint Presentation</vt:lpstr>
      <vt:lpstr>LEFORT II</vt:lpstr>
      <vt:lpstr>Signs and symptoms</vt:lpstr>
      <vt:lpstr>PowerPoint Presentation</vt:lpstr>
      <vt:lpstr>PowerPoint Presentation</vt:lpstr>
      <vt:lpstr>PowerPoint Presentation</vt:lpstr>
      <vt:lpstr>LEFORT III</vt:lpstr>
      <vt:lpstr>Signs and symptoms</vt:lpstr>
      <vt:lpstr>PowerPoint Presentation</vt:lpstr>
      <vt:lpstr>principles</vt:lpstr>
      <vt:lpstr>PowerPoint Presentation</vt:lpstr>
      <vt:lpstr>Management  - reduction </vt:lpstr>
      <vt:lpstr>support</vt:lpstr>
      <vt:lpstr>Extra cranial fixation forms </vt:lpstr>
      <vt:lpstr>POP head cap with metal frame</vt:lpstr>
      <vt:lpstr>CRANIAL ARCH BAR SUSPENSION</vt:lpstr>
      <vt:lpstr>Halo frame </vt:lpstr>
      <vt:lpstr>Box frame </vt:lpstr>
      <vt:lpstr>Levant frame </vt:lpstr>
      <vt:lpstr>Internal Fixation </vt:lpstr>
      <vt:lpstr>PowerPoint Presentation</vt:lpstr>
      <vt:lpstr>Intra-osseous wiring </vt:lpstr>
      <vt:lpstr>Miniplates and screws </vt:lpstr>
      <vt:lpstr>PowerPoint Presentation</vt:lpstr>
      <vt:lpstr>Factor affecting screw stability</vt:lpstr>
      <vt:lpstr>Location of fixation</vt:lpstr>
      <vt:lpstr>Micro plates</vt:lpstr>
      <vt:lpstr>Mesh fixation</vt:lpstr>
      <vt:lpstr>Transfixation with Kirschner wire or Steinmann pin </vt:lpstr>
      <vt:lpstr>Suspension wiring</vt:lpstr>
      <vt:lpstr>   Frontal </vt:lpstr>
      <vt:lpstr>PowerPoint Presentation</vt:lpstr>
      <vt:lpstr>Circumzygomatic wiring</vt:lpstr>
      <vt:lpstr>PowerPoint Presentation</vt:lpstr>
      <vt:lpstr>Zygomatic buttress</vt:lpstr>
      <vt:lpstr>PowerPoint Presentation</vt:lpstr>
      <vt:lpstr>Infraorbital </vt:lpstr>
      <vt:lpstr>PowerPoint Presentation</vt:lpstr>
      <vt:lpstr>Piriform aperture</vt:lpstr>
      <vt:lpstr>PowerPoint Presentation</vt:lpstr>
      <vt:lpstr>Nasal spine wire </vt:lpstr>
      <vt:lpstr>Bone grafts</vt:lpstr>
      <vt:lpstr>Recent Advancements</vt:lpstr>
      <vt:lpstr>REFFERENCES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 face injuries</dc:title>
  <dc:creator>adm</dc:creator>
  <cp:lastModifiedBy>admin</cp:lastModifiedBy>
  <cp:revision>150</cp:revision>
  <dcterms:created xsi:type="dcterms:W3CDTF">2013-10-03T13:32:33Z</dcterms:created>
  <dcterms:modified xsi:type="dcterms:W3CDTF">2020-08-24T08:11:18Z</dcterms:modified>
</cp:coreProperties>
</file>