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57" r:id="rId3"/>
    <p:sldId id="258" r:id="rId4"/>
    <p:sldId id="259" r:id="rId5"/>
    <p:sldId id="260" r:id="rId6"/>
    <p:sldId id="261" r:id="rId7"/>
    <p:sldId id="262" r:id="rId8"/>
    <p:sldId id="263" r:id="rId9"/>
    <p:sldId id="264" r:id="rId10"/>
    <p:sldId id="273" r:id="rId11"/>
    <p:sldId id="265" r:id="rId12"/>
    <p:sldId id="266" r:id="rId13"/>
    <p:sldId id="267" r:id="rId14"/>
    <p:sldId id="268" r:id="rId15"/>
    <p:sldId id="269" r:id="rId16"/>
    <p:sldId id="270" r:id="rId17"/>
    <p:sldId id="271" r:id="rId18"/>
    <p:sldId id="272"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8/13/2020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8/13/2020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merckmanuals.com/professional/pediatrics/incontinence-in-children/urinary-incontinence-in-children" TargetMode="External"/><Relationship Id="rId2" Type="http://schemas.openxmlformats.org/officeDocument/2006/relationships/hyperlink" Target="https://www.merckmanuals.com/professional/pediatrics/congenital-renal-and-genitourinary-anomalies/vesicoureteral-reflux-vu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dirty="0" smtClean="0"/>
              <a:t>URETER</a:t>
            </a:r>
            <a:endParaRPr lang="en-US" sz="5400" dirty="0"/>
          </a:p>
        </p:txBody>
      </p:sp>
      <p:sp>
        <p:nvSpPr>
          <p:cNvPr id="3" name="Subtitle 2"/>
          <p:cNvSpPr>
            <a:spLocks noGrp="1"/>
          </p:cNvSpPr>
          <p:nvPr>
            <p:ph type="subTitle" idx="1"/>
          </p:nvPr>
        </p:nvSpPr>
        <p:spPr>
          <a:xfrm>
            <a:off x="0" y="5334000"/>
            <a:ext cx="3581400" cy="1524000"/>
          </a:xfrm>
        </p:spPr>
        <p:txBody>
          <a:bodyPr>
            <a:normAutofit fontScale="85000" lnSpcReduction="10000"/>
          </a:bodyPr>
          <a:lstStyle/>
          <a:p>
            <a:pPr algn="l"/>
            <a:r>
              <a:rPr lang="en-US" dirty="0" smtClean="0">
                <a:solidFill>
                  <a:schemeClr val="bg1"/>
                </a:solidFill>
              </a:rPr>
              <a:t>Dr. </a:t>
            </a:r>
            <a:r>
              <a:rPr lang="en-US" dirty="0" err="1" smtClean="0">
                <a:solidFill>
                  <a:schemeClr val="bg1"/>
                </a:solidFill>
              </a:rPr>
              <a:t>Manoj</a:t>
            </a:r>
            <a:r>
              <a:rPr lang="en-US" dirty="0" smtClean="0">
                <a:solidFill>
                  <a:schemeClr val="bg1"/>
                </a:solidFill>
              </a:rPr>
              <a:t> </a:t>
            </a:r>
            <a:r>
              <a:rPr lang="en-US" dirty="0" err="1" smtClean="0">
                <a:solidFill>
                  <a:schemeClr val="bg1"/>
                </a:solidFill>
              </a:rPr>
              <a:t>Kulkarni</a:t>
            </a:r>
            <a:endParaRPr lang="en-US" dirty="0" smtClean="0">
              <a:solidFill>
                <a:schemeClr val="bg1"/>
              </a:solidFill>
            </a:endParaRPr>
          </a:p>
          <a:p>
            <a:pPr algn="l"/>
            <a:r>
              <a:rPr lang="en-US" dirty="0" smtClean="0">
                <a:solidFill>
                  <a:schemeClr val="bg1"/>
                </a:solidFill>
              </a:rPr>
              <a:t>Associate </a:t>
            </a:r>
            <a:r>
              <a:rPr lang="en-US" dirty="0" smtClean="0">
                <a:solidFill>
                  <a:schemeClr val="bg1"/>
                </a:solidFill>
              </a:rPr>
              <a:t>Professor</a:t>
            </a:r>
          </a:p>
          <a:p>
            <a:pPr algn="l"/>
            <a:r>
              <a:rPr lang="en-US" dirty="0" smtClean="0">
                <a:solidFill>
                  <a:schemeClr val="bg1"/>
                </a:solidFill>
              </a:rPr>
              <a:t>Department of Anatomy</a:t>
            </a:r>
          </a:p>
          <a:p>
            <a:pPr algn="l"/>
            <a:r>
              <a:rPr lang="en-US" dirty="0" smtClean="0">
                <a:solidFill>
                  <a:schemeClr val="bg1"/>
                </a:solidFill>
              </a:rPr>
              <a:t>S.B.K.S.M.I. &amp; R.C.</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lstStyle/>
          <a:p>
            <a:pPr algn="just"/>
            <a:r>
              <a:rPr lang="en-US" i="1" dirty="0" smtClean="0"/>
              <a:t>Laterally </a:t>
            </a:r>
          </a:p>
          <a:p>
            <a:pPr algn="just">
              <a:buNone/>
            </a:pPr>
            <a:r>
              <a:rPr lang="en-US" dirty="0" smtClean="0"/>
              <a:t>(1) Fascia covering the </a:t>
            </a:r>
            <a:r>
              <a:rPr lang="en-US" dirty="0" err="1" smtClean="0"/>
              <a:t>obturator</a:t>
            </a:r>
            <a:r>
              <a:rPr lang="en-US" dirty="0" smtClean="0"/>
              <a:t> </a:t>
            </a:r>
            <a:r>
              <a:rPr lang="en-US" dirty="0" err="1" smtClean="0"/>
              <a:t>internus</a:t>
            </a:r>
            <a:r>
              <a:rPr lang="en-US" dirty="0" smtClean="0"/>
              <a:t>, </a:t>
            </a:r>
          </a:p>
          <a:p>
            <a:pPr algn="just">
              <a:buNone/>
            </a:pPr>
            <a:r>
              <a:rPr lang="en-US" dirty="0" smtClean="0"/>
              <a:t>(2) superior </a:t>
            </a:r>
            <a:r>
              <a:rPr lang="en-US" dirty="0" err="1" smtClean="0"/>
              <a:t>vesical</a:t>
            </a:r>
            <a:r>
              <a:rPr lang="en-US" dirty="0" smtClean="0"/>
              <a:t> artery, </a:t>
            </a:r>
          </a:p>
          <a:p>
            <a:pPr algn="just">
              <a:buNone/>
            </a:pPr>
            <a:r>
              <a:rPr lang="en-US" dirty="0" smtClean="0"/>
              <a:t>(3) </a:t>
            </a:r>
            <a:r>
              <a:rPr lang="en-US" dirty="0" err="1" smtClean="0"/>
              <a:t>obturator</a:t>
            </a:r>
            <a:r>
              <a:rPr lang="en-US" dirty="0" smtClean="0"/>
              <a:t> nerve, </a:t>
            </a:r>
          </a:p>
          <a:p>
            <a:pPr algn="just">
              <a:buNone/>
            </a:pPr>
            <a:r>
              <a:rPr lang="en-US" dirty="0" smtClean="0"/>
              <a:t>(4) </a:t>
            </a:r>
            <a:r>
              <a:rPr lang="en-US" dirty="0" err="1" smtClean="0"/>
              <a:t>obturator</a:t>
            </a:r>
            <a:r>
              <a:rPr lang="en-US" dirty="0" smtClean="0"/>
              <a:t> artery, </a:t>
            </a:r>
          </a:p>
          <a:p>
            <a:pPr algn="just">
              <a:buNone/>
            </a:pPr>
            <a:r>
              <a:rPr lang="en-US" dirty="0" smtClean="0"/>
              <a:t>(5) </a:t>
            </a:r>
            <a:r>
              <a:rPr lang="en-US" dirty="0" err="1" smtClean="0"/>
              <a:t>obturator</a:t>
            </a:r>
            <a:r>
              <a:rPr lang="en-US" dirty="0" smtClean="0"/>
              <a:t> vein, </a:t>
            </a:r>
          </a:p>
          <a:p>
            <a:pPr algn="just">
              <a:buNone/>
            </a:pPr>
            <a:r>
              <a:rPr lang="en-US" dirty="0" smtClean="0"/>
              <a:t>(6) inferior </a:t>
            </a:r>
            <a:r>
              <a:rPr lang="en-US" dirty="0" err="1" smtClean="0"/>
              <a:t>vesical</a:t>
            </a:r>
            <a:r>
              <a:rPr lang="en-US" dirty="0" smtClean="0"/>
              <a:t> vein, </a:t>
            </a:r>
          </a:p>
          <a:p>
            <a:pPr algn="just">
              <a:buNone/>
            </a:pPr>
            <a:r>
              <a:rPr lang="en-US" dirty="0" smtClean="0"/>
              <a:t>(7) middle rectal artery, </a:t>
            </a:r>
          </a:p>
          <a:p>
            <a:pPr algn="just">
              <a:buNone/>
            </a:pPr>
            <a:r>
              <a:rPr lang="en-US" dirty="0" smtClean="0"/>
              <a:t>(8) in the female, it forms the posterior boundary of the ovarian </a:t>
            </a:r>
            <a:r>
              <a:rPr lang="en-US" dirty="0" err="1" smtClean="0"/>
              <a:t>fossa</a:t>
            </a:r>
            <a:r>
              <a:rPr lang="en-US" dirty="0" smtClean="0"/>
              <a:t>. </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324600"/>
          </a:xfrm>
        </p:spPr>
        <p:txBody>
          <a:bodyPr/>
          <a:lstStyle/>
          <a:p>
            <a:r>
              <a:rPr lang="en-US" b="1" i="1" dirty="0" err="1" smtClean="0"/>
              <a:t>Intravesical</a:t>
            </a:r>
            <a:r>
              <a:rPr lang="en-US" b="1" i="1" dirty="0" smtClean="0"/>
              <a:t> Part </a:t>
            </a:r>
          </a:p>
          <a:p>
            <a:r>
              <a:rPr lang="en-US" dirty="0" smtClean="0"/>
              <a:t>The </a:t>
            </a:r>
            <a:r>
              <a:rPr lang="en-US" dirty="0" err="1" smtClean="0"/>
              <a:t>intravesical</a:t>
            </a:r>
            <a:r>
              <a:rPr lang="en-US" dirty="0" smtClean="0"/>
              <a:t> oblique course of the </a:t>
            </a:r>
            <a:r>
              <a:rPr lang="en-US" dirty="0" err="1" smtClean="0"/>
              <a:t>ureter</a:t>
            </a:r>
            <a:r>
              <a:rPr lang="en-US" dirty="0" smtClean="0"/>
              <a:t> has a </a:t>
            </a:r>
            <a:r>
              <a:rPr lang="en-US" dirty="0" err="1" smtClean="0"/>
              <a:t>valvular</a:t>
            </a:r>
            <a:r>
              <a:rPr lang="en-US" dirty="0" smtClean="0"/>
              <a:t> action, and prevents regurgitation of urine from the bladder to the </a:t>
            </a:r>
            <a:r>
              <a:rPr lang="en-US" dirty="0" err="1" smtClean="0"/>
              <a:t>ureter</a:t>
            </a:r>
            <a:r>
              <a:rPr lang="en-US" dirty="0" smtClean="0"/>
              <a:t>.</a:t>
            </a:r>
          </a:p>
          <a:p>
            <a:r>
              <a:rPr lang="en-US" dirty="0" smtClean="0"/>
              <a:t> The </a:t>
            </a:r>
            <a:r>
              <a:rPr lang="en-US" dirty="0" err="1" smtClean="0"/>
              <a:t>ureteric</a:t>
            </a:r>
            <a:r>
              <a:rPr lang="en-US" dirty="0" smtClean="0"/>
              <a:t> openings lie about 5 cm apart in a distended bladder, and only 2.5 cm apart in an empty bladder. </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Grp="1" noChangeAspect="1" noChangeArrowheads="1"/>
          </p:cNvPicPr>
          <p:nvPr>
            <p:ph idx="1"/>
          </p:nvPr>
        </p:nvPicPr>
        <p:blipFill>
          <a:blip r:embed="rId2"/>
          <a:srcRect/>
          <a:stretch>
            <a:fillRect/>
          </a:stretch>
        </p:blipFill>
        <p:spPr bwMode="auto">
          <a:xfrm>
            <a:off x="1239618" y="685800"/>
            <a:ext cx="6761382" cy="5210013"/>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1212111" y="457200"/>
            <a:ext cx="6788889" cy="6081713"/>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1752600" y="197602"/>
            <a:ext cx="5714999" cy="6472902"/>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1194842" y="685800"/>
            <a:ext cx="6660505" cy="54102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324600"/>
          </a:xfrm>
        </p:spPr>
        <p:txBody>
          <a:bodyPr>
            <a:noAutofit/>
          </a:bodyPr>
          <a:lstStyle/>
          <a:p>
            <a:r>
              <a:rPr lang="en-US" sz="2800" b="1" dirty="0" smtClean="0"/>
              <a:t>Blood </a:t>
            </a:r>
            <a:r>
              <a:rPr lang="en-US" sz="2800" b="1" i="1" dirty="0" smtClean="0"/>
              <a:t>Supply</a:t>
            </a:r>
          </a:p>
          <a:p>
            <a:r>
              <a:rPr lang="en-US" sz="2800" dirty="0" smtClean="0"/>
              <a:t>The </a:t>
            </a:r>
            <a:r>
              <a:rPr lang="en-US" sz="2800" dirty="0" err="1" smtClean="0"/>
              <a:t>ureter</a:t>
            </a:r>
            <a:r>
              <a:rPr lang="en-US" sz="2800" dirty="0" smtClean="0"/>
              <a:t> is supplied by three sets of long arteries: </a:t>
            </a:r>
          </a:p>
          <a:p>
            <a:r>
              <a:rPr lang="en-US" sz="2800" dirty="0" smtClean="0"/>
              <a:t>(1) The </a:t>
            </a:r>
            <a:r>
              <a:rPr lang="en-US" sz="2800" i="1" dirty="0" smtClean="0"/>
              <a:t>upper part receives branches from the renal artery. It may also receive branches from the </a:t>
            </a:r>
            <a:r>
              <a:rPr lang="en-US" sz="2800" i="1" dirty="0" err="1" smtClean="0"/>
              <a:t>gonadal</a:t>
            </a:r>
            <a:r>
              <a:rPr lang="en-US" sz="2800" i="1" dirty="0" smtClean="0"/>
              <a:t>, or colic vessels. </a:t>
            </a:r>
          </a:p>
          <a:p>
            <a:r>
              <a:rPr lang="en-US" sz="2800" i="1" dirty="0" smtClean="0"/>
              <a:t>(2) The middle part receives branches from the aorta. It may also receive branches from the </a:t>
            </a:r>
            <a:r>
              <a:rPr lang="en-US" sz="2800" i="1" dirty="0" err="1" smtClean="0"/>
              <a:t>gonadal</a:t>
            </a:r>
            <a:r>
              <a:rPr lang="en-US" sz="2800" i="1" dirty="0" smtClean="0"/>
              <a:t>, or iliac vessels. </a:t>
            </a:r>
          </a:p>
          <a:p>
            <a:r>
              <a:rPr lang="en-US" sz="2800" i="1" dirty="0" smtClean="0"/>
              <a:t>(3) The pelvic part is supplied by branches from the </a:t>
            </a:r>
            <a:r>
              <a:rPr lang="en-US" sz="2800" i="1" dirty="0" err="1" smtClean="0"/>
              <a:t>vesical</a:t>
            </a:r>
            <a:r>
              <a:rPr lang="en-US" sz="2800" i="1" dirty="0" smtClean="0"/>
              <a:t>, middle rectal, or uterine vessels! The arteries to die </a:t>
            </a:r>
            <a:r>
              <a:rPr lang="en-US" sz="2800" i="1" dirty="0" err="1" smtClean="0"/>
              <a:t>ureter</a:t>
            </a:r>
            <a:r>
              <a:rPr lang="en-US" sz="2800" i="1" dirty="0" smtClean="0"/>
              <a:t> lie closely attached TO peritoneum. They divide into ascending and descending branches which first form a plexus on the surface of the </a:t>
            </a:r>
            <a:r>
              <a:rPr lang="en-US" sz="2800" i="1" dirty="0" err="1" smtClean="0"/>
              <a:t>ureter</a:t>
            </a:r>
            <a:r>
              <a:rPr lang="en-US" sz="2800" i="1" dirty="0" smtClean="0"/>
              <a:t>, and then supply it.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324600"/>
          </a:xfrm>
        </p:spPr>
        <p:txBody>
          <a:bodyPr>
            <a:normAutofit fontScale="92500"/>
          </a:bodyPr>
          <a:lstStyle/>
          <a:p>
            <a:r>
              <a:rPr lang="en-US" dirty="0" smtClean="0"/>
              <a:t>In about 10% of cases the middle part of the </a:t>
            </a:r>
            <a:r>
              <a:rPr lang="en-US" dirty="0" err="1" smtClean="0"/>
              <a:t>ureter</a:t>
            </a:r>
            <a:r>
              <a:rPr lang="en-US" dirty="0" smtClean="0"/>
              <a:t> is supplied only by minute twigs from the peritoneal vessels.</a:t>
            </a:r>
          </a:p>
          <a:p>
            <a:r>
              <a:rPr lang="en-US" dirty="0" smtClean="0"/>
              <a:t> In another 2% of cases although there are several long arteries to the middle part, the upper and lower parts are supplied by short vessels. </a:t>
            </a:r>
          </a:p>
          <a:p>
            <a:r>
              <a:rPr lang="en-US" b="1" dirty="0" smtClean="0"/>
              <a:t>Nerve Supply </a:t>
            </a:r>
          </a:p>
          <a:p>
            <a:r>
              <a:rPr lang="en-US" dirty="0" smtClean="0"/>
              <a:t>The </a:t>
            </a:r>
            <a:r>
              <a:rPr lang="en-US" dirty="0" err="1" smtClean="0"/>
              <a:t>ureter</a:t>
            </a:r>
            <a:r>
              <a:rPr lang="en-US" dirty="0" smtClean="0"/>
              <a:t> is supplied by sympathetic from T10-L1 segments and parasympathetic from S2-S4 nerves.</a:t>
            </a:r>
          </a:p>
          <a:p>
            <a:r>
              <a:rPr lang="en-US" dirty="0" smtClean="0"/>
              <a:t> They reach the </a:t>
            </a:r>
            <a:r>
              <a:rPr lang="en-US" dirty="0" err="1" smtClean="0"/>
              <a:t>ureter</a:t>
            </a:r>
            <a:r>
              <a:rPr lang="en-US" dirty="0" smtClean="0"/>
              <a:t> through the renal, aortic and </a:t>
            </a:r>
            <a:r>
              <a:rPr lang="en-US" dirty="0" err="1" smtClean="0"/>
              <a:t>hypogastric</a:t>
            </a:r>
            <a:r>
              <a:rPr lang="en-US" dirty="0" smtClean="0"/>
              <a:t> plexuses. All the nerves appear to be sensory in function. </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fontScale="92500" lnSpcReduction="10000"/>
          </a:bodyPr>
          <a:lstStyle/>
          <a:p>
            <a:pPr algn="just"/>
            <a:r>
              <a:rPr lang="en-US" b="1" dirty="0" smtClean="0"/>
              <a:t>CLINICAL ANATOMY </a:t>
            </a:r>
          </a:p>
          <a:p>
            <a:pPr algn="just"/>
            <a:r>
              <a:rPr lang="en-US" dirty="0" smtClean="0"/>
              <a:t>1. </a:t>
            </a:r>
            <a:r>
              <a:rPr lang="en-US" i="1" dirty="0" smtClean="0"/>
              <a:t>Renal colic: This term is used for sever pain due to a </a:t>
            </a:r>
            <a:r>
              <a:rPr lang="en-US" i="1" dirty="0" err="1" smtClean="0"/>
              <a:t>ureteric</a:t>
            </a:r>
            <a:r>
              <a:rPr lang="en-US" i="1" dirty="0" smtClean="0"/>
              <a:t> stone or calculus which causes spasm of the </a:t>
            </a:r>
            <a:r>
              <a:rPr lang="en-US" i="1" dirty="0" err="1" smtClean="0"/>
              <a:t>ureter</a:t>
            </a:r>
            <a:r>
              <a:rPr lang="en-US" i="1" dirty="0" smtClean="0"/>
              <a:t>. </a:t>
            </a:r>
          </a:p>
          <a:p>
            <a:pPr algn="just"/>
            <a:r>
              <a:rPr lang="en-US" i="1" dirty="0" smtClean="0"/>
              <a:t>The pain starts in the  loin and radiates down the groin, the scrotum or the labium </a:t>
            </a:r>
            <a:r>
              <a:rPr lang="en-US" i="1" dirty="0" err="1" smtClean="0"/>
              <a:t>majus</a:t>
            </a:r>
            <a:r>
              <a:rPr lang="en-US" i="1" dirty="0" smtClean="0"/>
              <a:t> and the inner side of the thigh. Note that the pain is referred to the </a:t>
            </a:r>
            <a:r>
              <a:rPr lang="en-US" i="1" dirty="0" err="1" smtClean="0"/>
              <a:t>cutaneous</a:t>
            </a:r>
            <a:r>
              <a:rPr lang="en-US" i="1" dirty="0" smtClean="0"/>
              <a:t> areas innervated by segments, mainly T 1 to L2, I which also supply the </a:t>
            </a:r>
            <a:r>
              <a:rPr lang="en-US" i="1" dirty="0" err="1" smtClean="0"/>
              <a:t>ureter</a:t>
            </a:r>
            <a:r>
              <a:rPr lang="en-US" i="1" dirty="0" smtClean="0"/>
              <a:t>. </a:t>
            </a:r>
          </a:p>
          <a:p>
            <a:pPr algn="just"/>
            <a:r>
              <a:rPr lang="en-US" dirty="0" smtClean="0"/>
              <a:t>2. </a:t>
            </a:r>
            <a:r>
              <a:rPr lang="en-US" dirty="0" err="1" smtClean="0"/>
              <a:t>Ureteric</a:t>
            </a:r>
            <a:r>
              <a:rPr lang="en-US" dirty="0" smtClean="0"/>
              <a:t> stone: A </a:t>
            </a:r>
            <a:r>
              <a:rPr lang="en-US" dirty="0" err="1" smtClean="0"/>
              <a:t>ureteric</a:t>
            </a:r>
            <a:r>
              <a:rPr lang="en-US" dirty="0" smtClean="0"/>
              <a:t> stone is liable to become impacted at one of the sites of normal constriction of the </a:t>
            </a:r>
            <a:r>
              <a:rPr lang="en-US" dirty="0" err="1" smtClean="0"/>
              <a:t>ureter</a:t>
            </a:r>
            <a:r>
              <a:rPr lang="en-US" dirty="0" smtClean="0"/>
              <a:t>, e.g. </a:t>
            </a:r>
            <a:r>
              <a:rPr lang="en-US" dirty="0" err="1" smtClean="0"/>
              <a:t>pelviureteric</a:t>
            </a:r>
            <a:r>
              <a:rPr lang="en-US" dirty="0" smtClean="0"/>
              <a:t>  junction, brim of the pelvis and </a:t>
            </a:r>
            <a:r>
              <a:rPr lang="en-US" dirty="0" err="1" smtClean="0"/>
              <a:t>intravesical</a:t>
            </a:r>
            <a:r>
              <a:rPr lang="en-US" dirty="0" smtClean="0"/>
              <a:t> course. </a:t>
            </a:r>
          </a:p>
          <a:p>
            <a:pPr algn="just">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table">
            <a:tbl>
              <a:tblPr firstRow="1" bandRow="1">
                <a:tableStyleId>{5C22544A-7EE6-4342-B048-85BDC9FD1C3A}</a:tableStyleId>
              </a:tblPr>
              <a:tblGrid>
                <a:gridCol w="1828800"/>
                <a:gridCol w="1828800"/>
                <a:gridCol w="1828800"/>
                <a:gridCol w="1828800"/>
                <a:gridCol w="1828800"/>
              </a:tblGrid>
              <a:tr h="1229854">
                <a:tc>
                  <a:txBody>
                    <a:bodyPr/>
                    <a:lstStyle/>
                    <a:p>
                      <a:pPr algn="ctr"/>
                      <a:r>
                        <a:rPr lang="en-IN" sz="2400" dirty="0"/>
                        <a:t>Title</a:t>
                      </a:r>
                    </a:p>
                  </a:txBody>
                  <a:tcPr/>
                </a:tc>
                <a:tc>
                  <a:txBody>
                    <a:bodyPr/>
                    <a:lstStyle/>
                    <a:p>
                      <a:pPr algn="ctr"/>
                      <a:r>
                        <a:rPr lang="en-IN" sz="2400" dirty="0"/>
                        <a:t>Author /</a:t>
                      </a:r>
                    </a:p>
                    <a:p>
                      <a:pPr algn="ctr"/>
                      <a:r>
                        <a:rPr lang="en-IN" sz="2400" dirty="0"/>
                        <a:t>Journal</a:t>
                      </a:r>
                    </a:p>
                  </a:txBody>
                  <a:tcPr/>
                </a:tc>
                <a:tc>
                  <a:txBody>
                    <a:bodyPr/>
                    <a:lstStyle/>
                    <a:p>
                      <a:pPr algn="ctr"/>
                      <a:r>
                        <a:rPr lang="en-IN" sz="2400" dirty="0"/>
                        <a:t>Material</a:t>
                      </a:r>
                    </a:p>
                  </a:txBody>
                  <a:tcPr/>
                </a:tc>
                <a:tc>
                  <a:txBody>
                    <a:bodyPr/>
                    <a:lstStyle/>
                    <a:p>
                      <a:pPr algn="ctr"/>
                      <a:r>
                        <a:rPr lang="en-IN" sz="2400" dirty="0"/>
                        <a:t>Result</a:t>
                      </a:r>
                    </a:p>
                  </a:txBody>
                  <a:tcPr/>
                </a:tc>
                <a:tc>
                  <a:txBody>
                    <a:bodyPr/>
                    <a:lstStyle/>
                    <a:p>
                      <a:pPr algn="ctr"/>
                      <a:r>
                        <a:rPr lang="en-IN" sz="2400" dirty="0"/>
                        <a:t>Summary</a:t>
                      </a:r>
                    </a:p>
                  </a:txBody>
                  <a:tcPr/>
                </a:tc>
              </a:tr>
              <a:tr h="56281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t>Ureteral</a:t>
                      </a:r>
                      <a:r>
                        <a:rPr lang="en-US" b="1" dirty="0" smtClean="0"/>
                        <a:t> Anomalies</a:t>
                      </a:r>
                    </a:p>
                    <a:p>
                      <a:r>
                        <a:rPr lang="en-US" dirty="0" smtClean="0"/>
                        <a:t> </a:t>
                      </a:r>
                      <a:endParaRPr lang="en-US" dirty="0"/>
                    </a:p>
                  </a:txBody>
                  <a:tcPr/>
                </a:tc>
                <a:tc>
                  <a:txBody>
                    <a:bodyPr/>
                    <a:lstStyle/>
                    <a:p>
                      <a:r>
                        <a:rPr lang="en-US" b="1" dirty="0" smtClean="0"/>
                        <a:t>Ronald </a:t>
                      </a:r>
                      <a:r>
                        <a:rPr lang="en-US" b="1" dirty="0" err="1" smtClean="0"/>
                        <a:t>Rabinowitz</a:t>
                      </a:r>
                      <a:r>
                        <a:rPr lang="en-US" b="1" dirty="0" smtClean="0"/>
                        <a:t>, </a:t>
                      </a:r>
                    </a:p>
                    <a:p>
                      <a:r>
                        <a:rPr lang="en-US" b="1" dirty="0" smtClean="0"/>
                        <a:t>Merck Manual </a:t>
                      </a:r>
                      <a:endParaRPr lang="en-US" dirty="0"/>
                    </a:p>
                  </a:txBody>
                  <a:tcPr/>
                </a:tc>
                <a:tc>
                  <a:txBody>
                    <a:bodyPr/>
                    <a:lstStyle/>
                    <a:p>
                      <a:r>
                        <a:rPr lang="en-US" b="1" dirty="0" err="1" smtClean="0"/>
                        <a:t>Ureteral</a:t>
                      </a:r>
                      <a:r>
                        <a:rPr lang="en-US" b="1" dirty="0" smtClean="0"/>
                        <a:t> anomalies frequently occur with renal anomalies but may occur independently. Complications include</a:t>
                      </a:r>
                    </a:p>
                    <a:p>
                      <a:r>
                        <a:rPr lang="en-US" b="1" dirty="0" smtClean="0"/>
                        <a:t>Obstruction, </a:t>
                      </a:r>
                      <a:r>
                        <a:rPr lang="en-US" b="1" dirty="0" err="1" smtClean="0">
                          <a:hlinkClick r:id="rId2"/>
                        </a:rPr>
                        <a:t>vesicoureteral</a:t>
                      </a:r>
                      <a:r>
                        <a:rPr lang="en-US" b="1" dirty="0" smtClean="0">
                          <a:hlinkClick r:id="rId2"/>
                        </a:rPr>
                        <a:t> reflux</a:t>
                      </a:r>
                      <a:r>
                        <a:rPr lang="en-US" b="1" dirty="0" smtClean="0"/>
                        <a:t>, infection, and calculus formation</a:t>
                      </a:r>
                    </a:p>
                    <a:p>
                      <a:r>
                        <a:rPr lang="en-US" b="1" dirty="0" smtClean="0">
                          <a:hlinkClick r:id="rId3"/>
                        </a:rPr>
                        <a:t>Urinary incontinence</a:t>
                      </a:r>
                      <a:endParaRPr lang="en-US" b="1" dirty="0" smtClean="0"/>
                    </a:p>
                    <a:p>
                      <a:endParaRPr lang="en-US" dirty="0"/>
                    </a:p>
                  </a:txBody>
                  <a:tcPr/>
                </a:tc>
                <a:tc>
                  <a:txBody>
                    <a:bodyPr/>
                    <a:lstStyle/>
                    <a:p>
                      <a:r>
                        <a:rPr lang="en-US" b="1" dirty="0" smtClean="0"/>
                        <a:t>Diagnosis of </a:t>
                      </a:r>
                      <a:r>
                        <a:rPr lang="en-US" b="1" dirty="0" err="1" smtClean="0"/>
                        <a:t>ureteral</a:t>
                      </a:r>
                      <a:r>
                        <a:rPr lang="en-US" b="1" dirty="0" smtClean="0"/>
                        <a:t> anomalies may be suggested by abnormalities on routine prenatal ultrasonography (</a:t>
                      </a:r>
                      <a:r>
                        <a:rPr lang="en-US" b="1" dirty="0" err="1" smtClean="0"/>
                        <a:t>eg</a:t>
                      </a:r>
                      <a:r>
                        <a:rPr lang="en-US" b="1" dirty="0" smtClean="0"/>
                        <a:t>, </a:t>
                      </a:r>
                      <a:r>
                        <a:rPr lang="en-US" b="1" dirty="0" err="1" smtClean="0"/>
                        <a:t>hydronephrosis</a:t>
                      </a:r>
                      <a:r>
                        <a:rPr lang="en-US" b="1" dirty="0" smtClean="0"/>
                        <a:t>) and occasionally by physical examination (</a:t>
                      </a:r>
                      <a:r>
                        <a:rPr lang="en-US" b="1" dirty="0" err="1" smtClean="0"/>
                        <a:t>eg</a:t>
                      </a:r>
                      <a:r>
                        <a:rPr lang="en-US" b="1" dirty="0" smtClean="0"/>
                        <a:t>, finding an external ectopic </a:t>
                      </a:r>
                      <a:r>
                        <a:rPr lang="en-US" b="1" dirty="0" err="1" smtClean="0"/>
                        <a:t>ureteral</a:t>
                      </a:r>
                      <a:r>
                        <a:rPr lang="en-US" b="1" dirty="0" smtClean="0"/>
                        <a:t> orifice or a palpable mass).</a:t>
                      </a:r>
                      <a:endParaRPr lang="en-US" b="1" dirty="0"/>
                    </a:p>
                  </a:txBody>
                  <a:tcPr/>
                </a:tc>
                <a:tc>
                  <a:txBody>
                    <a:bodyPr/>
                    <a:lstStyle/>
                    <a:p>
                      <a:r>
                        <a:rPr lang="en-US" b="1" dirty="0" err="1" smtClean="0"/>
                        <a:t>Ureteral</a:t>
                      </a:r>
                      <a:r>
                        <a:rPr lang="en-US" b="1" dirty="0" smtClean="0"/>
                        <a:t> anomaly treatments are surgical </a:t>
                      </a:r>
                      <a:endParaRPr lang="en-US" b="1"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610600" cy="6172200"/>
          </a:xfrm>
        </p:spPr>
        <p:txBody>
          <a:bodyPr>
            <a:normAutofit lnSpcReduction="10000"/>
          </a:bodyPr>
          <a:lstStyle/>
          <a:p>
            <a:pPr algn="just">
              <a:buNone/>
            </a:pPr>
            <a:r>
              <a:rPr lang="en-US" dirty="0" smtClean="0"/>
              <a:t>URETER </a:t>
            </a:r>
          </a:p>
          <a:p>
            <a:pPr algn="just"/>
            <a:r>
              <a:rPr lang="en-US" b="1" dirty="0" smtClean="0"/>
              <a:t>Definition </a:t>
            </a:r>
          </a:p>
          <a:p>
            <a:pPr algn="just"/>
            <a:r>
              <a:rPr lang="en-US" dirty="0" smtClean="0"/>
              <a:t>The </a:t>
            </a:r>
            <a:r>
              <a:rPr lang="en-US" dirty="0" err="1" smtClean="0"/>
              <a:t>ureters</a:t>
            </a:r>
            <a:r>
              <a:rPr lang="en-US" dirty="0" smtClean="0"/>
              <a:t> are a pair of narrow, thick-walled muscular tubes which convey urine from the kidneys to the urinary bladder </a:t>
            </a:r>
          </a:p>
          <a:p>
            <a:pPr algn="just"/>
            <a:r>
              <a:rPr lang="en-US" dirty="0" smtClean="0"/>
              <a:t>They lie deep to the peritoneum, closely applied to the posterior abdominal wall in the upper part, and to the lateral pelvic wall in the lower part. </a:t>
            </a:r>
          </a:p>
          <a:p>
            <a:pPr algn="just"/>
            <a:r>
              <a:rPr lang="en-US" dirty="0" smtClean="0"/>
              <a:t>Dimensions </a:t>
            </a:r>
          </a:p>
          <a:p>
            <a:pPr algn="just"/>
            <a:r>
              <a:rPr lang="en-US" dirty="0" smtClean="0"/>
              <a:t>Each </a:t>
            </a:r>
            <a:r>
              <a:rPr lang="en-US" dirty="0" err="1" smtClean="0"/>
              <a:t>ureter</a:t>
            </a:r>
            <a:r>
              <a:rPr lang="en-US" dirty="0" smtClean="0"/>
              <a:t> is about 25 cm (10 in.) long, of which the upper half (5 in.) lies in the abdomen, </a:t>
            </a:r>
          </a:p>
          <a:p>
            <a:pPr algn="just"/>
            <a:r>
              <a:rPr lang="en-US" dirty="0" smtClean="0"/>
              <a:t>and the lower half (5 in.) in the pelvis. It measures about 3 mm in diameter, but it is slightly constricted at three places. </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803766" y="685800"/>
            <a:ext cx="7502034" cy="548176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248400"/>
          </a:xfrm>
        </p:spPr>
        <p:txBody>
          <a:bodyPr>
            <a:normAutofit/>
          </a:bodyPr>
          <a:lstStyle/>
          <a:p>
            <a:pPr algn="just"/>
            <a:r>
              <a:rPr lang="en-US" b="1" dirty="0" smtClean="0"/>
              <a:t>Course </a:t>
            </a:r>
          </a:p>
          <a:p>
            <a:pPr algn="just"/>
            <a:r>
              <a:rPr lang="en-US" dirty="0" smtClean="0"/>
              <a:t>The </a:t>
            </a:r>
            <a:r>
              <a:rPr lang="en-US" dirty="0" err="1" smtClean="0"/>
              <a:t>ureter</a:t>
            </a:r>
            <a:r>
              <a:rPr lang="en-US" dirty="0" smtClean="0"/>
              <a:t> begins within the renal sinus as a funnel-shaped dilatation, called the </a:t>
            </a:r>
            <a:r>
              <a:rPr lang="en-US" i="1" dirty="0" smtClean="0"/>
              <a:t>renal pelvis.</a:t>
            </a:r>
          </a:p>
          <a:p>
            <a:pPr algn="just"/>
            <a:r>
              <a:rPr lang="en-US" i="1" dirty="0" smtClean="0"/>
              <a:t> The pelvis issues from the </a:t>
            </a:r>
            <a:r>
              <a:rPr lang="en-US" i="1" dirty="0" err="1" smtClean="0"/>
              <a:t>hilus</a:t>
            </a:r>
            <a:r>
              <a:rPr lang="en-US" i="1" dirty="0" smtClean="0"/>
              <a:t> of the kidney, descends along its medial margin, or partly behind it. Gradually it narrows till at the lower end of the kidney it becomes the </a:t>
            </a:r>
            <a:r>
              <a:rPr lang="en-US" i="1" dirty="0" err="1" smtClean="0"/>
              <a:t>ureter</a:t>
            </a:r>
            <a:r>
              <a:rPr lang="en-US" i="1" dirty="0" smtClean="0"/>
              <a:t> proper. </a:t>
            </a:r>
          </a:p>
          <a:p>
            <a:pPr algn="just"/>
            <a:r>
              <a:rPr lang="en-US" dirty="0" smtClean="0"/>
              <a:t>The </a:t>
            </a:r>
            <a:r>
              <a:rPr lang="en-US" dirty="0" err="1" smtClean="0"/>
              <a:t>ureter</a:t>
            </a:r>
            <a:r>
              <a:rPr lang="en-US" dirty="0" smtClean="0"/>
              <a:t> passes downwards and slightly medially on the </a:t>
            </a:r>
            <a:r>
              <a:rPr lang="en-US" dirty="0" err="1" smtClean="0"/>
              <a:t>psoas</a:t>
            </a:r>
            <a:r>
              <a:rPr lang="en-US" dirty="0" smtClean="0"/>
              <a:t> major muscle, and enters the pelvis by crossing in front of the termination of the common iliac artery </a:t>
            </a:r>
          </a:p>
          <a:p>
            <a:pPr algn="jus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534400" cy="6324600"/>
          </a:xfrm>
        </p:spPr>
        <p:txBody>
          <a:bodyPr>
            <a:normAutofit/>
          </a:bodyPr>
          <a:lstStyle/>
          <a:p>
            <a:pPr algn="just"/>
            <a:r>
              <a:rPr lang="en-US" dirty="0" smtClean="0"/>
              <a:t>In the lesser or true pelvis the </a:t>
            </a:r>
            <a:r>
              <a:rPr lang="en-US" dirty="0" err="1" smtClean="0"/>
              <a:t>ureter</a:t>
            </a:r>
            <a:r>
              <a:rPr lang="en-US" dirty="0" smtClean="0"/>
              <a:t> at first runs downwards, and slightly backwards and laterally, following the anterior margin of the greater sciatic notch. </a:t>
            </a:r>
          </a:p>
          <a:p>
            <a:pPr algn="just"/>
            <a:r>
              <a:rPr lang="en-US" dirty="0" smtClean="0"/>
              <a:t>Opposite the </a:t>
            </a:r>
            <a:r>
              <a:rPr lang="en-US" dirty="0" err="1" smtClean="0"/>
              <a:t>ischial</a:t>
            </a:r>
            <a:r>
              <a:rPr lang="en-US" dirty="0" smtClean="0"/>
              <a:t> spine it turns forwards and medially to reach the base of the urinary bladder. </a:t>
            </a:r>
          </a:p>
          <a:p>
            <a:pPr algn="just"/>
            <a:r>
              <a:rPr lang="en-US" dirty="0" smtClean="0"/>
              <a:t>The </a:t>
            </a:r>
            <a:r>
              <a:rPr lang="en-US" dirty="0" err="1" smtClean="0"/>
              <a:t>ureter</a:t>
            </a:r>
            <a:r>
              <a:rPr lang="en-US" dirty="0" smtClean="0"/>
              <a:t> enters the bladder wall obliquely to open into it at the lateral angle of its </a:t>
            </a:r>
            <a:r>
              <a:rPr lang="en-US" dirty="0" err="1" smtClean="0"/>
              <a:t>trigone</a:t>
            </a:r>
            <a:r>
              <a:rPr lang="en-US" dirty="0" smtClean="0"/>
              <a:t>. </a:t>
            </a:r>
          </a:p>
          <a:p>
            <a:pPr>
              <a:buNone/>
            </a:pPr>
            <a:endParaRPr lang="en-US" dirty="0" smtClean="0"/>
          </a:p>
          <a:p>
            <a:pPr>
              <a:buNone/>
            </a:pPr>
            <a:r>
              <a:rPr lang="en-US" dirty="0" smtClean="0"/>
              <a:t>The </a:t>
            </a:r>
            <a:r>
              <a:rPr lang="en-US" dirty="0" err="1" smtClean="0"/>
              <a:t>ureter</a:t>
            </a:r>
            <a:r>
              <a:rPr lang="en-US" dirty="0" smtClean="0"/>
              <a:t> is slightly constricted at three places: </a:t>
            </a:r>
          </a:p>
          <a:p>
            <a:pPr>
              <a:buNone/>
            </a:pPr>
            <a:r>
              <a:rPr lang="en-US" dirty="0" smtClean="0"/>
              <a:t>(1) At the </a:t>
            </a:r>
            <a:r>
              <a:rPr lang="en-US" dirty="0" err="1" smtClean="0"/>
              <a:t>pelviureteric</a:t>
            </a:r>
            <a:r>
              <a:rPr lang="en-US" dirty="0" smtClean="0"/>
              <a:t> junction;</a:t>
            </a:r>
          </a:p>
          <a:p>
            <a:pPr>
              <a:buNone/>
            </a:pPr>
            <a:r>
              <a:rPr lang="en-US" dirty="0" smtClean="0"/>
              <a:t>(2) at the brim of the lesser pelvis; and </a:t>
            </a:r>
          </a:p>
          <a:p>
            <a:pPr>
              <a:buNone/>
            </a:pPr>
            <a:r>
              <a:rPr lang="en-US" dirty="0" smtClean="0"/>
              <a:t>(3) at its passage through the bladder wall.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167334" y="304801"/>
            <a:ext cx="6681265" cy="620565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lstStyle/>
          <a:p>
            <a:r>
              <a:rPr lang="en-US" b="1" dirty="0" smtClean="0"/>
              <a:t>Relations </a:t>
            </a:r>
          </a:p>
          <a:p>
            <a:r>
              <a:rPr lang="en-US" b="1" i="1" dirty="0" smtClean="0"/>
              <a:t>Renal Pelvis </a:t>
            </a:r>
          </a:p>
          <a:p>
            <a:r>
              <a:rPr lang="en-US" dirty="0" smtClean="0"/>
              <a:t>In the renal sinus, branches of renal vessels lie both in front and behind it. </a:t>
            </a:r>
          </a:p>
          <a:p>
            <a:r>
              <a:rPr lang="en-US" i="1" dirty="0" smtClean="0"/>
              <a:t>Outside the Kidney </a:t>
            </a:r>
          </a:p>
          <a:p>
            <a:r>
              <a:rPr lang="en-US" i="1" dirty="0" err="1" smtClean="0"/>
              <a:t>Anteriorly</a:t>
            </a:r>
            <a:r>
              <a:rPr lang="en-US" i="1" dirty="0" smtClean="0"/>
              <a:t>: On the right side, there are the renal vessels and the second part of the duodenum. On the left side, there are the renal vessels, the pancreas, the peritoneum and the jejunum </a:t>
            </a:r>
          </a:p>
          <a:p>
            <a:r>
              <a:rPr lang="en-US" i="1" dirty="0" err="1" smtClean="0"/>
              <a:t>Posteriorly</a:t>
            </a:r>
            <a:r>
              <a:rPr lang="en-US" i="1" dirty="0" smtClean="0"/>
              <a:t>: </a:t>
            </a:r>
            <a:r>
              <a:rPr lang="en-US" i="1" dirty="0" err="1" smtClean="0"/>
              <a:t>Psoas</a:t>
            </a:r>
            <a:r>
              <a:rPr lang="en-US" i="1" dirty="0" smtClean="0"/>
              <a:t> major muscle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fontScale="92500" lnSpcReduction="20000"/>
          </a:bodyPr>
          <a:lstStyle/>
          <a:p>
            <a:pPr algn="just"/>
            <a:r>
              <a:rPr lang="en-US" b="1" i="1" dirty="0" smtClean="0"/>
              <a:t>Abdominal Part of </a:t>
            </a:r>
            <a:r>
              <a:rPr lang="en-US" b="1" i="1" dirty="0" err="1" smtClean="0"/>
              <a:t>Ureter</a:t>
            </a:r>
            <a:r>
              <a:rPr lang="en-US" b="1" i="1" dirty="0" smtClean="0"/>
              <a:t> </a:t>
            </a:r>
          </a:p>
          <a:p>
            <a:pPr algn="just"/>
            <a:r>
              <a:rPr lang="en-US" i="1" dirty="0" err="1" smtClean="0"/>
              <a:t>Anteriorly</a:t>
            </a:r>
            <a:r>
              <a:rPr lang="en-US" i="1" dirty="0" smtClean="0"/>
              <a:t> </a:t>
            </a:r>
          </a:p>
          <a:p>
            <a:pPr algn="just"/>
            <a:r>
              <a:rPr lang="en-US" dirty="0" smtClean="0"/>
              <a:t>On of the </a:t>
            </a:r>
            <a:r>
              <a:rPr lang="en-US" i="1" dirty="0" smtClean="0"/>
              <a:t>right side the </a:t>
            </a:r>
            <a:r>
              <a:rPr lang="en-US" i="1" dirty="0" err="1" smtClean="0"/>
              <a:t>ureter</a:t>
            </a:r>
            <a:r>
              <a:rPr lang="en-US" i="1" dirty="0" smtClean="0"/>
              <a:t> is related to (1) the third part of the duodenum  (2) the peritoneum, (3) the right colic vessels, (4) the </a:t>
            </a:r>
            <a:r>
              <a:rPr lang="en-US" i="1" dirty="0" err="1" smtClean="0"/>
              <a:t>ileocolic</a:t>
            </a:r>
            <a:r>
              <a:rPr lang="en-US" i="1" dirty="0" smtClean="0"/>
              <a:t> vessels, (5) the </a:t>
            </a:r>
            <a:r>
              <a:rPr lang="en-US" i="1" dirty="0" err="1" smtClean="0"/>
              <a:t>gonadal</a:t>
            </a:r>
            <a:r>
              <a:rPr lang="en-US" i="1" dirty="0" smtClean="0"/>
              <a:t> vessels; (6) the root of the mesentery, and (7) the terminal part of the ileum.</a:t>
            </a:r>
          </a:p>
          <a:p>
            <a:pPr algn="just"/>
            <a:r>
              <a:rPr lang="en-US" i="1" dirty="0" smtClean="0"/>
              <a:t> On left side  the </a:t>
            </a:r>
            <a:r>
              <a:rPr lang="en-US" i="1" dirty="0" err="1" smtClean="0"/>
              <a:t>ureter</a:t>
            </a:r>
            <a:r>
              <a:rPr lang="en-US" i="1" dirty="0" smtClean="0"/>
              <a:t> is related to (1) the peritoneum, (2) the </a:t>
            </a:r>
            <a:r>
              <a:rPr lang="en-US" i="1" dirty="0" err="1" smtClean="0"/>
              <a:t>gonadal</a:t>
            </a:r>
            <a:r>
              <a:rPr lang="en-US" i="1" dirty="0" smtClean="0"/>
              <a:t> artery, (3) the left colic vessels, (4) the sigmoid colon; and (5) the sigmoid </a:t>
            </a:r>
            <a:r>
              <a:rPr lang="en-US" i="1" dirty="0" err="1" smtClean="0"/>
              <a:t>mesocolon</a:t>
            </a:r>
            <a:r>
              <a:rPr lang="en-US" i="1" dirty="0" smtClean="0"/>
              <a:t>. </a:t>
            </a:r>
          </a:p>
          <a:p>
            <a:pPr algn="just"/>
            <a:r>
              <a:rPr lang="en-US" i="1" dirty="0" err="1" smtClean="0"/>
              <a:t>Posteriorly</a:t>
            </a:r>
            <a:r>
              <a:rPr lang="en-US" i="1" dirty="0" smtClean="0"/>
              <a:t> </a:t>
            </a:r>
          </a:p>
          <a:p>
            <a:pPr algn="just"/>
            <a:r>
              <a:rPr lang="en-US" dirty="0" smtClean="0"/>
              <a:t>The </a:t>
            </a:r>
            <a:r>
              <a:rPr lang="en-US" dirty="0" err="1" smtClean="0"/>
              <a:t>ureter</a:t>
            </a:r>
            <a:r>
              <a:rPr lang="en-US" dirty="0" smtClean="0"/>
              <a:t> lies on (1) the </a:t>
            </a:r>
            <a:r>
              <a:rPr lang="en-US" dirty="0" err="1" smtClean="0"/>
              <a:t>psoas</a:t>
            </a:r>
            <a:r>
              <a:rPr lang="en-US" dirty="0" smtClean="0"/>
              <a:t> major, (2) the tips of transverse processes, and (3) the </a:t>
            </a:r>
            <a:r>
              <a:rPr lang="en-US" dirty="0" err="1" smtClean="0"/>
              <a:t>genitofemoral</a:t>
            </a:r>
            <a:r>
              <a:rPr lang="en-US" dirty="0" smtClean="0"/>
              <a:t> nerve. </a:t>
            </a:r>
          </a:p>
          <a:p>
            <a:pPr algn="just"/>
            <a:r>
              <a:rPr lang="en-US" i="1" dirty="0" smtClean="0"/>
              <a:t>Medially </a:t>
            </a:r>
          </a:p>
          <a:p>
            <a:pPr algn="just"/>
            <a:r>
              <a:rPr lang="en-US" dirty="0" smtClean="0"/>
              <a:t>On the </a:t>
            </a:r>
            <a:r>
              <a:rPr lang="en-US" i="1" dirty="0" smtClean="0"/>
              <a:t>right side there is the inferior vena cava; on the left side, there is the left </a:t>
            </a:r>
            <a:r>
              <a:rPr lang="en-US" i="1" dirty="0" err="1" smtClean="0"/>
              <a:t>gonadal</a:t>
            </a:r>
            <a:r>
              <a:rPr lang="en-US" i="1" dirty="0" smtClean="0"/>
              <a:t> vein, and still further medially, the inferior mesenteric vein.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pPr algn="just"/>
            <a:r>
              <a:rPr lang="en-US" b="1" i="1" dirty="0" smtClean="0"/>
              <a:t>Pelvic Part of </a:t>
            </a:r>
            <a:r>
              <a:rPr lang="en-US" b="1" i="1" dirty="0" err="1" smtClean="0"/>
              <a:t>Ureter</a:t>
            </a:r>
            <a:r>
              <a:rPr lang="en-US" b="1" i="1" dirty="0" smtClean="0"/>
              <a:t> </a:t>
            </a:r>
          </a:p>
          <a:p>
            <a:pPr algn="just"/>
            <a:r>
              <a:rPr lang="en-US" i="1" dirty="0" smtClean="0"/>
              <a:t>In its Downward Course </a:t>
            </a:r>
          </a:p>
          <a:p>
            <a:pPr algn="just"/>
            <a:r>
              <a:rPr lang="en-US" i="1" dirty="0" err="1" smtClean="0"/>
              <a:t>Posteriorly</a:t>
            </a:r>
            <a:r>
              <a:rPr lang="en-US" i="1" dirty="0" smtClean="0"/>
              <a:t> </a:t>
            </a:r>
          </a:p>
          <a:p>
            <a:pPr algn="just">
              <a:buNone/>
            </a:pPr>
            <a:r>
              <a:rPr lang="en-US" dirty="0" smtClean="0"/>
              <a:t>(1) Internal iliac artery; </a:t>
            </a:r>
          </a:p>
          <a:p>
            <a:pPr algn="just">
              <a:buNone/>
            </a:pPr>
            <a:r>
              <a:rPr lang="en-US" dirty="0" smtClean="0"/>
              <a:t>(2) commencement of the anterior trunk of the internal iliac artery; </a:t>
            </a:r>
          </a:p>
          <a:p>
            <a:pPr algn="just">
              <a:buNone/>
            </a:pPr>
            <a:r>
              <a:rPr lang="en-US" dirty="0" smtClean="0"/>
              <a:t>(3) internal iliac vein, </a:t>
            </a:r>
          </a:p>
          <a:p>
            <a:pPr algn="just">
              <a:buNone/>
            </a:pPr>
            <a:r>
              <a:rPr lang="en-US" dirty="0" smtClean="0"/>
              <a:t>(4) </a:t>
            </a:r>
            <a:r>
              <a:rPr lang="en-US" dirty="0" err="1" smtClean="0"/>
              <a:t>lumbosacral</a:t>
            </a:r>
            <a:r>
              <a:rPr lang="en-US" dirty="0" smtClean="0"/>
              <a:t> trunk; and </a:t>
            </a:r>
          </a:p>
          <a:p>
            <a:pPr algn="just">
              <a:buNone/>
            </a:pPr>
            <a:r>
              <a:rPr lang="en-US" dirty="0" smtClean="0"/>
              <a:t>(5) sacroiliac joint </a:t>
            </a:r>
          </a:p>
          <a:p>
            <a:pPr algn="just">
              <a:buNone/>
            </a:pP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TotalTime>
  <Words>1143</Words>
  <Application>Microsoft Office PowerPoint</Application>
  <PresentationFormat>On-screen Show (4:3)</PresentationFormat>
  <Paragraphs>87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URETER</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Parimal</dc:creator>
  <cp:lastModifiedBy>Admin</cp:lastModifiedBy>
  <cp:revision>22</cp:revision>
  <dcterms:created xsi:type="dcterms:W3CDTF">2006-08-16T00:00:00Z</dcterms:created>
  <dcterms:modified xsi:type="dcterms:W3CDTF">2020-08-13T07:00:12Z</dcterms:modified>
</cp:coreProperties>
</file>