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Uterus </a:t>
            </a:r>
            <a:endParaRPr lang="en-US" dirty="0"/>
          </a:p>
        </p:txBody>
      </p:sp>
      <p:sp>
        <p:nvSpPr>
          <p:cNvPr id="3" name="Subtitle 2"/>
          <p:cNvSpPr>
            <a:spLocks noGrp="1"/>
          </p:cNvSpPr>
          <p:nvPr>
            <p:ph type="subTitle" idx="1"/>
          </p:nvPr>
        </p:nvSpPr>
        <p:spPr>
          <a:xfrm>
            <a:off x="5029200" y="5105400"/>
            <a:ext cx="4267200" cy="1752600"/>
          </a:xfrm>
        </p:spPr>
        <p:txBody>
          <a:bodyPr>
            <a:normAutofit fontScale="85000" lnSpcReduction="20000"/>
          </a:bodyPr>
          <a:lstStyle/>
          <a:p>
            <a:pPr algn="l"/>
            <a:r>
              <a:rPr lang="en-US" err="1" smtClean="0"/>
              <a:t>Dr</a:t>
            </a:r>
            <a:r>
              <a:rPr lang="en-US" smtClean="0"/>
              <a:t>. Kinjal</a:t>
            </a:r>
            <a:r>
              <a:rPr lang="en-US" dirty="0" smtClean="0"/>
              <a:t> </a:t>
            </a:r>
            <a:r>
              <a:rPr lang="en-US" dirty="0" err="1" smtClean="0"/>
              <a:t>Jethva</a:t>
            </a:r>
            <a:endParaRPr lang="en-US" dirty="0" smtClean="0"/>
          </a:p>
          <a:p>
            <a:pPr algn="l"/>
            <a:r>
              <a:rPr lang="en-US" dirty="0" smtClean="0"/>
              <a:t>Assistant Professor</a:t>
            </a:r>
          </a:p>
          <a:p>
            <a:pPr algn="l"/>
            <a:r>
              <a:rPr lang="en-US" dirty="0" smtClean="0"/>
              <a:t>Department of Anatomy</a:t>
            </a:r>
          </a:p>
          <a:p>
            <a:pPr algn="l"/>
            <a:r>
              <a:rPr lang="en-US" dirty="0" smtClean="0"/>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21130" y="533400"/>
            <a:ext cx="8961333" cy="5715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smtClean="0"/>
              <a:t>Cervix of Uterus </a:t>
            </a:r>
          </a:p>
          <a:p>
            <a:pPr algn="just"/>
            <a:r>
              <a:rPr lang="en-US" dirty="0" smtClean="0"/>
              <a:t>The cervix is the lower, cylindrical part of the uterus. </a:t>
            </a:r>
          </a:p>
          <a:p>
            <a:pPr algn="just"/>
            <a:r>
              <a:rPr lang="en-US" dirty="0" smtClean="0"/>
              <a:t>It is less mobile than the body. It is about 2.5 cm long, and is slightly wider in the middle than at either end. The lower part of the cervix projects into the anterior wall of the vagina which divides it into </a:t>
            </a:r>
            <a:r>
              <a:rPr lang="en-US" dirty="0" err="1" smtClean="0"/>
              <a:t>supravaginal</a:t>
            </a:r>
            <a:r>
              <a:rPr lang="en-US" dirty="0" smtClean="0"/>
              <a:t> and vaginal parts. </a:t>
            </a:r>
          </a:p>
          <a:p>
            <a:pPr algn="just"/>
            <a:r>
              <a:rPr lang="en-US" dirty="0" smtClean="0"/>
              <a:t>The </a:t>
            </a:r>
            <a:r>
              <a:rPr lang="en-US" i="1" dirty="0" err="1" smtClean="0"/>
              <a:t>supravaginal</a:t>
            </a:r>
            <a:r>
              <a:rPr lang="en-US" i="1" dirty="0" smtClean="0"/>
              <a:t> part of the cervix is related: (a) </a:t>
            </a:r>
            <a:r>
              <a:rPr lang="en-US" i="1" dirty="0" err="1" smtClean="0"/>
              <a:t>Anteriorly</a:t>
            </a:r>
            <a:r>
              <a:rPr lang="en-US" i="1" dirty="0" smtClean="0"/>
              <a:t> to the bladder; (b) </a:t>
            </a:r>
            <a:r>
              <a:rPr lang="en-US" i="1" dirty="0" err="1" smtClean="0"/>
              <a:t>posteriorly</a:t>
            </a:r>
            <a:r>
              <a:rPr lang="en-US" i="1" dirty="0" smtClean="0"/>
              <a:t> to the </a:t>
            </a:r>
            <a:r>
              <a:rPr lang="en-US" i="1" dirty="0" err="1" smtClean="0"/>
              <a:t>rectouterine</a:t>
            </a:r>
            <a:r>
              <a:rPr lang="en-US" i="1" dirty="0" smtClean="0"/>
              <a:t> pouch, containing coils of intestine and </a:t>
            </a:r>
            <a:r>
              <a:rPr lang="en-US" dirty="0" smtClean="0"/>
              <a:t>to the rectum  and (c) on each side, to the </a:t>
            </a:r>
            <a:r>
              <a:rPr lang="en-US" dirty="0" err="1" smtClean="0"/>
              <a:t>ureter</a:t>
            </a:r>
            <a:r>
              <a:rPr lang="en-US" dirty="0" smtClean="0"/>
              <a:t> and to the uterine artery, embedded in </a:t>
            </a:r>
            <a:r>
              <a:rPr lang="en-US" dirty="0" err="1" smtClean="0"/>
              <a:t>parametrium</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92500" lnSpcReduction="20000"/>
          </a:bodyPr>
          <a:lstStyle/>
          <a:p>
            <a:pPr algn="just">
              <a:buNone/>
            </a:pPr>
            <a:r>
              <a:rPr lang="en-US" dirty="0" smtClean="0"/>
              <a:t>The </a:t>
            </a:r>
            <a:r>
              <a:rPr lang="en-US" dirty="0" err="1" smtClean="0"/>
              <a:t>fibrofatty</a:t>
            </a:r>
            <a:r>
              <a:rPr lang="en-US" dirty="0" smtClean="0"/>
              <a:t> tissue between the two layers of the broad ligament and below it is called the </a:t>
            </a:r>
            <a:r>
              <a:rPr lang="en-US" i="1" dirty="0" err="1" smtClean="0"/>
              <a:t>parametrium</a:t>
            </a:r>
            <a:r>
              <a:rPr lang="en-US" i="1" dirty="0" smtClean="0"/>
              <a:t>. It is most abundant near the cervix and vagina. </a:t>
            </a:r>
            <a:endParaRPr lang="en-US" dirty="0" smtClean="0"/>
          </a:p>
          <a:p>
            <a:pPr algn="just">
              <a:buNone/>
            </a:pPr>
            <a:endParaRPr lang="en-US" dirty="0" smtClean="0"/>
          </a:p>
          <a:p>
            <a:pPr algn="just">
              <a:buNone/>
            </a:pPr>
            <a:r>
              <a:rPr lang="en-US" dirty="0" smtClean="0"/>
              <a:t>The </a:t>
            </a:r>
            <a:r>
              <a:rPr lang="en-US" i="1" dirty="0" smtClean="0"/>
              <a:t>vaginal part of the cervix projects into the anterior wall of the vagina. The spaces between it and the vaginal wall are called the vaginal </a:t>
            </a:r>
            <a:r>
              <a:rPr lang="en-US" i="1" dirty="0" err="1" smtClean="0"/>
              <a:t>fomices</a:t>
            </a:r>
            <a:r>
              <a:rPr lang="en-US" i="1" dirty="0" smtClean="0"/>
              <a:t>. The cervical canal opens into the vagina by an opening called the external </a:t>
            </a:r>
            <a:r>
              <a:rPr lang="en-US" i="1" dirty="0" err="1" smtClean="0"/>
              <a:t>os</a:t>
            </a:r>
            <a:r>
              <a:rPr lang="en-US" i="1" dirty="0" smtClean="0"/>
              <a:t>. In a </a:t>
            </a:r>
            <a:r>
              <a:rPr lang="en-US" i="1" dirty="0" err="1" smtClean="0"/>
              <a:t>nulliparous</a:t>
            </a:r>
            <a:r>
              <a:rPr lang="en-US" i="1" dirty="0" smtClean="0"/>
              <a:t> woman, i.e. a woman who has not borne children, the external </a:t>
            </a:r>
            <a:r>
              <a:rPr lang="en-US" i="1" dirty="0" err="1" smtClean="0"/>
              <a:t>os</a:t>
            </a:r>
            <a:r>
              <a:rPr lang="en-US" i="1" dirty="0" smtClean="0"/>
              <a:t> is small and circular. However, in </a:t>
            </a:r>
            <a:r>
              <a:rPr lang="en-US" i="1" dirty="0" err="1" smtClean="0"/>
              <a:t>multiparous</a:t>
            </a:r>
            <a:r>
              <a:rPr lang="en-US" i="1" dirty="0" smtClean="0"/>
              <a:t> women, the external </a:t>
            </a:r>
            <a:r>
              <a:rPr lang="en-US" i="1" dirty="0" err="1" smtClean="0"/>
              <a:t>os</a:t>
            </a:r>
            <a:r>
              <a:rPr lang="en-US" i="1" dirty="0" smtClean="0"/>
              <a:t> is bounded by anterior and posterior lips, both of which are in contact with the posterior wall of the vagina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248400"/>
          </a:xfrm>
        </p:spPr>
        <p:txBody>
          <a:bodyPr/>
          <a:lstStyle/>
          <a:p>
            <a:pPr algn="just">
              <a:buNone/>
            </a:pPr>
            <a:r>
              <a:rPr lang="en-US" dirty="0" smtClean="0"/>
              <a:t>The </a:t>
            </a:r>
            <a:r>
              <a:rPr lang="en-US" i="1" dirty="0" smtClean="0"/>
              <a:t>cervical canal, i.e. the cavity of the cervix is </a:t>
            </a:r>
            <a:r>
              <a:rPr lang="en-US" i="1" dirty="0" err="1" smtClean="0"/>
              <a:t>fusiform</a:t>
            </a:r>
            <a:r>
              <a:rPr lang="en-US" i="1" dirty="0" smtClean="0"/>
              <a:t> in shape. It communicates above with the cavity of the body of the uterus, through the internal </a:t>
            </a:r>
            <a:r>
              <a:rPr lang="en-US" i="1" dirty="0" err="1" smtClean="0"/>
              <a:t>os</a:t>
            </a:r>
            <a:r>
              <a:rPr lang="en-US" i="1" dirty="0" smtClean="0"/>
              <a:t>, and below with the vaginal cavity through the external </a:t>
            </a:r>
            <a:r>
              <a:rPr lang="en-US" i="1" dirty="0" err="1" smtClean="0"/>
              <a:t>os</a:t>
            </a:r>
            <a:r>
              <a:rPr lang="en-US" i="1" dirty="0" smtClean="0"/>
              <a:t>. The canal is flattened from before backwards so that it comes to have anterior and posterior walls. These walls show mucosal folds which resemble the branches of a tree called the arbor vitae uteri. The folds in the anterior and posterior walls interlock with each other and close the canal. </a:t>
            </a:r>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28309" y="1143000"/>
            <a:ext cx="9246511" cy="45720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lgn="just"/>
            <a:r>
              <a:rPr lang="en-US" b="1" dirty="0" smtClean="0"/>
              <a:t>Ligaments of Uterus </a:t>
            </a:r>
            <a:r>
              <a:rPr lang="en-US" b="1" i="1" dirty="0" smtClean="0"/>
              <a:t>Peritoneal Ligaments </a:t>
            </a:r>
          </a:p>
          <a:p>
            <a:pPr algn="just"/>
            <a:r>
              <a:rPr lang="en-US" dirty="0" smtClean="0"/>
              <a:t>These are mere peritoneal folds which do not provide any support to the uterus. </a:t>
            </a:r>
          </a:p>
          <a:p>
            <a:pPr algn="just"/>
            <a:r>
              <a:rPr lang="en-US" dirty="0" smtClean="0"/>
              <a:t>1. The </a:t>
            </a:r>
            <a:r>
              <a:rPr lang="en-US" i="1" dirty="0" smtClean="0"/>
              <a:t>anterior </a:t>
            </a:r>
            <a:r>
              <a:rPr lang="en-US" i="1" dirty="0" err="1" smtClean="0"/>
              <a:t>ligamentconsists</a:t>
            </a:r>
            <a:r>
              <a:rPr lang="en-US" i="1" dirty="0" smtClean="0"/>
              <a:t> of the </a:t>
            </a:r>
            <a:r>
              <a:rPr lang="en-US" i="1" dirty="0" err="1" smtClean="0"/>
              <a:t>uterovesical</a:t>
            </a:r>
            <a:r>
              <a:rPr lang="en-US" i="1" dirty="0" smtClean="0"/>
              <a:t> fold of peritoneum. </a:t>
            </a:r>
          </a:p>
          <a:p>
            <a:pPr algn="just"/>
            <a:r>
              <a:rPr lang="en-US" dirty="0" smtClean="0"/>
              <a:t>2. The </a:t>
            </a:r>
            <a:r>
              <a:rPr lang="en-US" i="1" dirty="0" smtClean="0"/>
              <a:t>posterior ligament consists of the </a:t>
            </a:r>
            <a:r>
              <a:rPr lang="en-US" i="1" dirty="0" err="1" smtClean="0"/>
              <a:t>rec-tovaginal</a:t>
            </a:r>
            <a:r>
              <a:rPr lang="en-US" i="1" dirty="0" smtClean="0"/>
              <a:t> fold of peritoneum. </a:t>
            </a:r>
          </a:p>
          <a:p>
            <a:pPr algn="just"/>
            <a:r>
              <a:rPr lang="en-US" dirty="0" smtClean="0"/>
              <a:t>3. The right and left </a:t>
            </a:r>
            <a:r>
              <a:rPr lang="en-US" i="1" dirty="0" smtClean="0"/>
              <a:t>broad ligaments are folds of peritoneum which attach the uterus to the lateral pelvic wall. When the bladder is full, the ligament has anterior and posterior surfaces, and upper, lower, medial and lateral borders.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lgn="just"/>
            <a:r>
              <a:rPr lang="en-US" i="1" dirty="0" smtClean="0"/>
              <a:t>The upper border is free. The anterior and posterior layers of peritoneum forming the ligament become continuous here. The lateral and inferior borders of the ligament are attached to the corresponding parts of the pelvic wall. The medial border is attached to the lateral margin of the uterus </a:t>
            </a:r>
          </a:p>
          <a:p>
            <a:pPr algn="just"/>
            <a:r>
              <a:rPr lang="en-US" dirty="0" smtClean="0"/>
              <a:t>Some names given to subdivisions of the broad ligament may now be </a:t>
            </a:r>
            <a:r>
              <a:rPr lang="en-US" dirty="0" err="1" smtClean="0"/>
              <a:t>noted.The</a:t>
            </a:r>
            <a:r>
              <a:rPr lang="en-US" dirty="0" smtClean="0"/>
              <a:t> ovary is attached to the posterior layers of the ligament through the </a:t>
            </a:r>
            <a:r>
              <a:rPr lang="en-US" i="1" dirty="0" err="1" smtClean="0"/>
              <a:t>mesovarium</a:t>
            </a:r>
            <a:r>
              <a:rPr lang="en-US" i="1"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lstStyle/>
          <a:p>
            <a:pPr algn="just">
              <a:buNone/>
            </a:pPr>
            <a:r>
              <a:rPr lang="en-US" dirty="0" smtClean="0"/>
              <a:t>The ligament of the ovary passes from the lower pole of the ovary to the lateral angle of the uterus. The part of the broad ligament lying between the uterine tube and the ovarian ligament of ovary is called the </a:t>
            </a:r>
            <a:r>
              <a:rPr lang="en-US" i="1" dirty="0" err="1" smtClean="0"/>
              <a:t>mesosalpinx</a:t>
            </a:r>
            <a:r>
              <a:rPr lang="en-US" i="1" dirty="0" smtClean="0"/>
              <a:t>, while the part below the ligament of ovary is called the </a:t>
            </a:r>
            <a:r>
              <a:rPr lang="en-US" i="1" dirty="0" err="1" smtClean="0"/>
              <a:t>mesometrium</a:t>
            </a:r>
            <a:r>
              <a:rPr lang="en-US" i="1" dirty="0" smtClean="0"/>
              <a:t>. The part of the broad ligament that stretches from the upper pole of the ovary and the </a:t>
            </a:r>
            <a:r>
              <a:rPr lang="en-US" i="1" dirty="0" err="1" smtClean="0"/>
              <a:t>infundibulum</a:t>
            </a:r>
            <a:r>
              <a:rPr lang="en-US" i="1" dirty="0" smtClean="0"/>
              <a:t> of the uterine tube to the lateral pelvic wall is called the </a:t>
            </a:r>
            <a:r>
              <a:rPr lang="en-US" i="1" dirty="0" err="1" smtClean="0"/>
              <a:t>suspensory</a:t>
            </a:r>
            <a:r>
              <a:rPr lang="en-US" i="1" dirty="0" smtClean="0"/>
              <a:t> ligament of the ovary or the </a:t>
            </a:r>
            <a:r>
              <a:rPr lang="en-US" i="1" dirty="0" err="1" smtClean="0"/>
              <a:t>infundibulopelvic</a:t>
            </a:r>
            <a:r>
              <a:rPr lang="en-US" i="1" dirty="0" smtClean="0"/>
              <a:t> ligament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92500" lnSpcReduction="20000"/>
          </a:bodyPr>
          <a:lstStyle/>
          <a:p>
            <a:pPr algn="just"/>
            <a:r>
              <a:rPr lang="en-US" dirty="0" smtClean="0"/>
              <a:t>The broad ligament contains the following structures. </a:t>
            </a:r>
          </a:p>
          <a:p>
            <a:pPr algn="just"/>
            <a:r>
              <a:rPr lang="en-US" dirty="0" smtClean="0"/>
              <a:t>1. The uterine tube  </a:t>
            </a:r>
          </a:p>
          <a:p>
            <a:pPr algn="just"/>
            <a:r>
              <a:rPr lang="en-US" dirty="0" smtClean="0"/>
              <a:t>2. The round ligament of the uterus. </a:t>
            </a:r>
          </a:p>
          <a:p>
            <a:pPr algn="just"/>
            <a:r>
              <a:rPr lang="en-US" dirty="0" smtClean="0"/>
              <a:t>3. The ligament of the ovary. </a:t>
            </a:r>
          </a:p>
          <a:p>
            <a:pPr algn="just"/>
            <a:r>
              <a:rPr lang="en-US" dirty="0" smtClean="0"/>
              <a:t>4. Uterine vessels near its attachment to the uterus. </a:t>
            </a:r>
          </a:p>
          <a:p>
            <a:pPr algn="just"/>
            <a:r>
              <a:rPr lang="en-US" dirty="0" smtClean="0"/>
              <a:t>5. Ovarian vessels in the </a:t>
            </a:r>
            <a:r>
              <a:rPr lang="en-US" dirty="0" err="1" smtClean="0"/>
              <a:t>infundibulopelvic</a:t>
            </a:r>
            <a:r>
              <a:rPr lang="en-US" dirty="0" smtClean="0"/>
              <a:t> ligament. </a:t>
            </a:r>
          </a:p>
          <a:p>
            <a:pPr algn="just"/>
            <a:r>
              <a:rPr lang="en-US" dirty="0" smtClean="0"/>
              <a:t>6. The </a:t>
            </a:r>
            <a:r>
              <a:rPr lang="en-US" dirty="0" err="1" smtClean="0"/>
              <a:t>uterovaginal</a:t>
            </a:r>
            <a:r>
              <a:rPr lang="en-US" dirty="0" smtClean="0"/>
              <a:t> and ovarian nerve plexuses. </a:t>
            </a:r>
          </a:p>
          <a:p>
            <a:pPr algn="just"/>
            <a:r>
              <a:rPr lang="en-US" dirty="0" smtClean="0"/>
              <a:t>7. </a:t>
            </a:r>
            <a:r>
              <a:rPr lang="en-US" dirty="0" err="1" smtClean="0"/>
              <a:t>Epoophoron</a:t>
            </a:r>
            <a:r>
              <a:rPr lang="en-US" dirty="0" smtClean="0"/>
              <a:t>. </a:t>
            </a:r>
          </a:p>
          <a:p>
            <a:pPr algn="just"/>
            <a:r>
              <a:rPr lang="en-US" dirty="0" smtClean="0"/>
              <a:t>8. </a:t>
            </a:r>
            <a:r>
              <a:rPr lang="en-US" dirty="0" err="1" smtClean="0"/>
              <a:t>Paroophoron</a:t>
            </a:r>
            <a:r>
              <a:rPr lang="en-US" dirty="0" smtClean="0"/>
              <a:t>. </a:t>
            </a:r>
          </a:p>
          <a:p>
            <a:pPr algn="just"/>
            <a:r>
              <a:rPr lang="en-US" dirty="0" smtClean="0"/>
              <a:t>9. Some lymph nodes and lymph vessels. </a:t>
            </a:r>
          </a:p>
          <a:p>
            <a:pPr algn="just"/>
            <a:r>
              <a:rPr lang="en-US" dirty="0" smtClean="0"/>
              <a:t>10. Dense connective tissue or </a:t>
            </a:r>
            <a:r>
              <a:rPr lang="en-US" dirty="0" err="1" smtClean="0"/>
              <a:t>parametrium</a:t>
            </a:r>
            <a:r>
              <a:rPr lang="en-US" dirty="0" smtClean="0"/>
              <a:t> present on the sides of the uterus.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lstStyle/>
          <a:p>
            <a:r>
              <a:rPr lang="en-US" b="1" i="1" dirty="0" err="1" smtClean="0"/>
              <a:t>Fibromuscular</a:t>
            </a:r>
            <a:r>
              <a:rPr lang="en-US" b="1" i="1" dirty="0" smtClean="0"/>
              <a:t> Ligaments </a:t>
            </a:r>
          </a:p>
          <a:p>
            <a:r>
              <a:rPr lang="en-US" dirty="0" smtClean="0"/>
              <a:t>The </a:t>
            </a:r>
            <a:r>
              <a:rPr lang="en-US" dirty="0" err="1" smtClean="0"/>
              <a:t>fibromuscular</a:t>
            </a:r>
            <a:r>
              <a:rPr lang="en-US" dirty="0" smtClean="0"/>
              <a:t> ligaments are: </a:t>
            </a:r>
          </a:p>
          <a:p>
            <a:r>
              <a:rPr lang="en-US" dirty="0" smtClean="0"/>
              <a:t>(1) Round ligaments of the uterus; </a:t>
            </a:r>
          </a:p>
          <a:p>
            <a:r>
              <a:rPr lang="en-US" dirty="0" smtClean="0"/>
              <a:t>(2) transverse cervical ligaments; and</a:t>
            </a:r>
          </a:p>
          <a:p>
            <a:r>
              <a:rPr lang="en-US" dirty="0" smtClean="0"/>
              <a:t> (3) </a:t>
            </a:r>
            <a:r>
              <a:rPr lang="en-US" dirty="0" err="1" smtClean="0"/>
              <a:t>uterosacral</a:t>
            </a:r>
            <a:r>
              <a:rPr lang="en-US" dirty="0" smtClean="0"/>
              <a:t> ligaments.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200"/>
          </a:xfrm>
        </p:spPr>
        <p:txBody>
          <a:bodyPr>
            <a:normAutofit fontScale="85000" lnSpcReduction="10000"/>
          </a:bodyPr>
          <a:lstStyle/>
          <a:p>
            <a:pPr>
              <a:buNone/>
            </a:pPr>
            <a:r>
              <a:rPr lang="en-US" b="1" dirty="0" smtClean="0"/>
              <a:t>THE UTERUS </a:t>
            </a:r>
          </a:p>
          <a:p>
            <a:r>
              <a:rPr lang="en-US" b="1" dirty="0" smtClean="0"/>
              <a:t>Synonym </a:t>
            </a:r>
          </a:p>
          <a:p>
            <a:r>
              <a:rPr lang="en-US" dirty="0" smtClean="0"/>
              <a:t>In layman's language the uterus is called the womb. It is also called </a:t>
            </a:r>
            <a:r>
              <a:rPr lang="en-US" dirty="0" err="1" smtClean="0"/>
              <a:t>hystera</a:t>
            </a:r>
            <a:r>
              <a:rPr lang="en-US" dirty="0" smtClean="0"/>
              <a:t>, on which word hysterectomy is based. </a:t>
            </a:r>
          </a:p>
          <a:p>
            <a:r>
              <a:rPr lang="en-US" b="1" dirty="0" smtClean="0"/>
              <a:t>Definition </a:t>
            </a:r>
          </a:p>
          <a:p>
            <a:r>
              <a:rPr lang="en-US" dirty="0" smtClean="0"/>
              <a:t>Uterus is a child-bearing organ in females, situated in the pelvis between bladder and rectum. Though hollow, it is thick walled and firm, and can be palpated bimanually during a PV (per </a:t>
            </a:r>
            <a:r>
              <a:rPr lang="en-US" dirty="0" err="1" smtClean="0"/>
              <a:t>vaginum</a:t>
            </a:r>
            <a:r>
              <a:rPr lang="en-US" dirty="0" smtClean="0"/>
              <a:t>) examination. It is the organ which protects and provides nutrition to a fertilized ovum, enabling it to grow into a fully formed </a:t>
            </a:r>
            <a:r>
              <a:rPr lang="en-US" dirty="0" err="1" smtClean="0"/>
              <a:t>foetus</a:t>
            </a:r>
            <a:r>
              <a:rPr lang="en-US" dirty="0" smtClean="0"/>
              <a:t>. At the time of child-birth or parturition contractions of muscle in the wall of the organ result in expulsion of the </a:t>
            </a:r>
            <a:r>
              <a:rPr lang="en-US" dirty="0" err="1" smtClean="0"/>
              <a:t>foetus</a:t>
            </a:r>
            <a:r>
              <a:rPr lang="en-US" dirty="0" smtClean="0"/>
              <a:t> from the uterus.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553200"/>
          </a:xfrm>
        </p:spPr>
        <p:txBody>
          <a:bodyPr>
            <a:normAutofit fontScale="85000" lnSpcReduction="10000"/>
          </a:bodyPr>
          <a:lstStyle/>
          <a:p>
            <a:pPr algn="just"/>
            <a:r>
              <a:rPr lang="en-US" b="1" dirty="0" smtClean="0"/>
              <a:t>Arterial Supply </a:t>
            </a:r>
          </a:p>
          <a:p>
            <a:pPr algn="just"/>
            <a:r>
              <a:rPr lang="en-US" dirty="0" smtClean="0"/>
              <a:t>The uterus is supplied : (1) Chiefly by the two uterine arteries which are markedly enlarged during pregnancy; and (2) partly by the ovarian arteries. </a:t>
            </a:r>
          </a:p>
          <a:p>
            <a:pPr algn="just"/>
            <a:r>
              <a:rPr lang="en-US" dirty="0" smtClean="0"/>
              <a:t>The </a:t>
            </a:r>
            <a:r>
              <a:rPr lang="en-US" i="1" dirty="0" smtClean="0"/>
              <a:t>uterine artery is a branch of the anterior division of the internal iliac artery. It first runs medially towards the cervix, crossing the </a:t>
            </a:r>
            <a:r>
              <a:rPr lang="en-US" i="1" dirty="0" err="1" smtClean="0"/>
              <a:t>ureter</a:t>
            </a:r>
            <a:r>
              <a:rPr lang="en-US" i="1" dirty="0" smtClean="0"/>
              <a:t> above the lateral fornix of the vagina and 2 cm lateral to the cervix. Then the artery ascends along the side of the uterus, with a tortuous course. Finally, it runs laterally towards the </a:t>
            </a:r>
            <a:r>
              <a:rPr lang="en-US" i="1" dirty="0" err="1" smtClean="0"/>
              <a:t>hilus</a:t>
            </a:r>
            <a:r>
              <a:rPr lang="en-US" i="1" dirty="0" smtClean="0"/>
              <a:t> of the ovary, and ends by </a:t>
            </a:r>
            <a:r>
              <a:rPr lang="en-US" i="1" dirty="0" err="1" smtClean="0"/>
              <a:t>anastomosing</a:t>
            </a:r>
            <a:r>
              <a:rPr lang="en-US" i="1" dirty="0" smtClean="0"/>
              <a:t> with the ovarian artery. The </a:t>
            </a:r>
            <a:r>
              <a:rPr lang="en-US" i="1" dirty="0" err="1" smtClean="0"/>
              <a:t>tortuosity</a:t>
            </a:r>
            <a:r>
              <a:rPr lang="en-US" i="1" dirty="0" smtClean="0"/>
              <a:t> of the artery permits expansion of the uterus during pregnancy. Apart from the uterus, the artery also gives branches to: (1) The vagina; (2) the medial two-thirds of the uterine tube; (3) the ovary; (4) the </a:t>
            </a:r>
            <a:r>
              <a:rPr lang="en-US" i="1" dirty="0" err="1" smtClean="0"/>
              <a:t>ureter</a:t>
            </a:r>
            <a:r>
              <a:rPr lang="en-US" i="1" dirty="0" smtClean="0"/>
              <a:t>; and (5) to structures present in the broad ligament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normAutofit fontScale="85000" lnSpcReduction="10000"/>
          </a:bodyPr>
          <a:lstStyle/>
          <a:p>
            <a:pPr algn="just"/>
            <a:r>
              <a:rPr lang="en-US" b="1" dirty="0" smtClean="0"/>
              <a:t>Venous Drainage </a:t>
            </a:r>
          </a:p>
          <a:p>
            <a:pPr algn="just"/>
            <a:r>
              <a:rPr lang="en-US" dirty="0" smtClean="0"/>
              <a:t>The veins form a plexus along the lateral border of the uterus. The plexus drains through the uterine, ovarian and vaginal veins into the internal iliac veins. </a:t>
            </a:r>
          </a:p>
          <a:p>
            <a:pPr algn="just"/>
            <a:r>
              <a:rPr lang="en-US" b="1" dirty="0" smtClean="0"/>
              <a:t>Lymphatic Drainage </a:t>
            </a:r>
          </a:p>
          <a:p>
            <a:pPr algn="just"/>
            <a:r>
              <a:rPr lang="en-US" dirty="0" err="1" smtClean="0"/>
              <a:t>Lymphatics</a:t>
            </a:r>
            <a:r>
              <a:rPr lang="en-US" dirty="0" smtClean="0"/>
              <a:t> of the uterus begin at three inter-communicating networks, endometrial, </a:t>
            </a:r>
            <a:r>
              <a:rPr lang="en-US" dirty="0" err="1" smtClean="0"/>
              <a:t>myometrial</a:t>
            </a:r>
            <a:r>
              <a:rPr lang="en-US" dirty="0" smtClean="0"/>
              <a:t> and </a:t>
            </a:r>
            <a:r>
              <a:rPr lang="en-US" dirty="0" err="1" smtClean="0"/>
              <a:t>subperitoneal</a:t>
            </a:r>
            <a:r>
              <a:rPr lang="en-US" dirty="0" smtClean="0"/>
              <a:t>. These plexuses drain into </a:t>
            </a:r>
            <a:r>
              <a:rPr lang="en-US" dirty="0" err="1" smtClean="0"/>
              <a:t>lymphatics</a:t>
            </a:r>
            <a:r>
              <a:rPr lang="en-US" dirty="0" smtClean="0"/>
              <a:t> on the side of the uterus. Of these, the </a:t>
            </a:r>
            <a:r>
              <a:rPr lang="en-US" i="1" dirty="0" smtClean="0"/>
              <a:t>upper </a:t>
            </a:r>
            <a:r>
              <a:rPr lang="en-US" i="1" dirty="0" err="1" smtClean="0"/>
              <a:t>lymphatics</a:t>
            </a:r>
            <a:r>
              <a:rPr lang="en-US" i="1" dirty="0" smtClean="0"/>
              <a:t> from the </a:t>
            </a:r>
            <a:r>
              <a:rPr lang="en-US" i="1" dirty="0" err="1" smtClean="0"/>
              <a:t>fundus</a:t>
            </a:r>
            <a:r>
              <a:rPr lang="en-US" i="1" dirty="0" smtClean="0"/>
              <a:t> and upper part of the body drain mainly into the aortic nodes, and only partly to the superficial inguinal nodes along the round ligament of the uterus. The lower </a:t>
            </a:r>
            <a:r>
              <a:rPr lang="en-US" i="1" dirty="0" err="1" smtClean="0"/>
              <a:t>lymphatics</a:t>
            </a:r>
            <a:r>
              <a:rPr lang="en-US" i="1" dirty="0" smtClean="0"/>
              <a:t> from the cervix drain into the external iliac, internal iliac and sacral nodes. The middle </a:t>
            </a:r>
            <a:r>
              <a:rPr lang="en-US" i="1" dirty="0" err="1" smtClean="0"/>
              <a:t>lymphatics</a:t>
            </a:r>
            <a:r>
              <a:rPr lang="en-US" i="1" dirty="0" smtClean="0"/>
              <a:t> from the lower part of body drain into the external iliac nodes.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lgn="just"/>
            <a:r>
              <a:rPr lang="en-US" b="1" dirty="0" smtClean="0"/>
              <a:t>Nerve Supply </a:t>
            </a:r>
          </a:p>
          <a:p>
            <a:pPr algn="just"/>
            <a:r>
              <a:rPr lang="en-US" dirty="0" smtClean="0"/>
              <a:t>The uterus is richly supplied by both sympathetic and parasympathetic nerves, through the inferior </a:t>
            </a:r>
            <a:r>
              <a:rPr lang="en-US" dirty="0" err="1" smtClean="0"/>
              <a:t>hypogastric</a:t>
            </a:r>
            <a:r>
              <a:rPr lang="en-US" dirty="0" smtClean="0"/>
              <a:t> and ovarian plexuses. Sympathetic nerves from T12, LI segment of spinal cord produce uterine contraction and vasoconstriction. The parasympathetic nerves (S2, S3, S4) produce uterine inhibition and vasodilatation. </a:t>
            </a:r>
          </a:p>
          <a:p>
            <a:pPr algn="just"/>
            <a:r>
              <a:rPr lang="en-US" dirty="0" smtClean="0"/>
              <a:t>However these effects are complicated by the pronounced effects of hormones on the genital tract.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lgn="just"/>
            <a:r>
              <a:rPr lang="en-US" b="1" dirty="0" smtClean="0"/>
              <a:t>SUPPORTS OF THE UTERUS </a:t>
            </a:r>
          </a:p>
          <a:p>
            <a:pPr algn="just"/>
            <a:r>
              <a:rPr lang="en-US" dirty="0" smtClean="0"/>
              <a:t>The uterus is a mobile organ which undergoes extensive changes in size and shape during the </a:t>
            </a:r>
            <a:r>
              <a:rPr lang="en-US" dirty="0" err="1" smtClean="0"/>
              <a:t>reprodxictive</a:t>
            </a:r>
            <a:r>
              <a:rPr lang="en-US" dirty="0" smtClean="0"/>
              <a:t> period of life. It is supported and prevented from sagging down by a number of factors which are chiefly muscular and </a:t>
            </a:r>
            <a:r>
              <a:rPr lang="en-US" dirty="0" err="1" smtClean="0"/>
              <a:t>fibromuscular</a:t>
            </a:r>
            <a:r>
              <a:rPr lang="en-US" dirty="0" smtClean="0"/>
              <a:t>. </a:t>
            </a:r>
          </a:p>
          <a:p>
            <a:pPr algn="just">
              <a:buNone/>
            </a:pPr>
            <a:r>
              <a:rPr lang="en-US" dirty="0" smtClean="0"/>
              <a:t>  </a:t>
            </a:r>
          </a:p>
          <a:p>
            <a:pPr algn="just">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92500" lnSpcReduction="10000"/>
          </a:bodyPr>
          <a:lstStyle/>
          <a:p>
            <a:r>
              <a:rPr lang="en-US" b="1" dirty="0" smtClean="0"/>
              <a:t>Primary Supports </a:t>
            </a:r>
          </a:p>
          <a:p>
            <a:r>
              <a:rPr lang="en-US" dirty="0" smtClean="0"/>
              <a:t>A. </a:t>
            </a:r>
            <a:r>
              <a:rPr lang="en-US" i="1" dirty="0" smtClean="0"/>
              <a:t>Muscular or active supports </a:t>
            </a:r>
          </a:p>
          <a:p>
            <a:r>
              <a:rPr lang="en-US" dirty="0" smtClean="0"/>
              <a:t>1. Pelvic diaphragm </a:t>
            </a:r>
          </a:p>
          <a:p>
            <a:r>
              <a:rPr lang="en-US" dirty="0" smtClean="0"/>
              <a:t>2. Perinea! body </a:t>
            </a:r>
          </a:p>
          <a:p>
            <a:r>
              <a:rPr lang="en-US" dirty="0" smtClean="0"/>
              <a:t>3. </a:t>
            </a:r>
            <a:r>
              <a:rPr lang="en-US" dirty="0" err="1" smtClean="0"/>
              <a:t>Urogenital</a:t>
            </a:r>
            <a:r>
              <a:rPr lang="en-US" dirty="0" smtClean="0"/>
              <a:t> diaphragm </a:t>
            </a:r>
          </a:p>
          <a:p>
            <a:endParaRPr lang="en-US" dirty="0" smtClean="0"/>
          </a:p>
          <a:p>
            <a:r>
              <a:rPr lang="en-US" i="1" dirty="0" smtClean="0"/>
              <a:t>B. </a:t>
            </a:r>
            <a:r>
              <a:rPr lang="en-US" i="1" dirty="0" err="1" smtClean="0"/>
              <a:t>Fibromuscular</a:t>
            </a:r>
            <a:r>
              <a:rPr lang="en-US" i="1" dirty="0" smtClean="0"/>
              <a:t> or mechanical supports </a:t>
            </a:r>
          </a:p>
          <a:p>
            <a:r>
              <a:rPr lang="en-US" dirty="0" smtClean="0"/>
              <a:t>1. Uterine axis </a:t>
            </a:r>
          </a:p>
          <a:p>
            <a:r>
              <a:rPr lang="en-US" dirty="0" smtClean="0"/>
              <a:t>2. </a:t>
            </a:r>
            <a:r>
              <a:rPr lang="en-US" dirty="0" err="1" smtClean="0"/>
              <a:t>Pubocervical</a:t>
            </a:r>
            <a:r>
              <a:rPr lang="en-US" dirty="0" smtClean="0"/>
              <a:t> ligaments </a:t>
            </a:r>
          </a:p>
          <a:p>
            <a:r>
              <a:rPr lang="en-US" dirty="0" smtClean="0"/>
              <a:t>3. Transverse cervical ligaments of </a:t>
            </a:r>
            <a:r>
              <a:rPr lang="en-US" dirty="0" err="1" smtClean="0"/>
              <a:t>Mackenrodt</a:t>
            </a:r>
            <a:r>
              <a:rPr lang="en-US" dirty="0" smtClean="0"/>
              <a:t> </a:t>
            </a:r>
          </a:p>
          <a:p>
            <a:r>
              <a:rPr lang="en-US" dirty="0" smtClean="0"/>
              <a:t>4. </a:t>
            </a:r>
            <a:r>
              <a:rPr lang="en-US" dirty="0" err="1" smtClean="0"/>
              <a:t>Uterosacral</a:t>
            </a:r>
            <a:r>
              <a:rPr lang="en-US" dirty="0" smtClean="0"/>
              <a:t> ligaments </a:t>
            </a:r>
          </a:p>
          <a:p>
            <a:r>
              <a:rPr lang="en-US" dirty="0" smtClean="0"/>
              <a:t>5. Round ligaments of uterus. </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buNone/>
            </a:pPr>
            <a:r>
              <a:rPr lang="en-US" b="1" dirty="0" smtClean="0"/>
              <a:t>Secondary Supports </a:t>
            </a:r>
          </a:p>
          <a:p>
            <a:r>
              <a:rPr lang="en-US" dirty="0" smtClean="0"/>
              <a:t>1. Broad ligaments </a:t>
            </a:r>
          </a:p>
          <a:p>
            <a:r>
              <a:rPr lang="en-US" dirty="0" smtClean="0"/>
              <a:t>2. </a:t>
            </a:r>
            <a:r>
              <a:rPr lang="en-US" dirty="0" err="1" smtClean="0"/>
              <a:t>Uterovesical</a:t>
            </a:r>
            <a:r>
              <a:rPr lang="en-US" dirty="0" smtClean="0"/>
              <a:t> fold of peritoneum </a:t>
            </a:r>
          </a:p>
          <a:p>
            <a:r>
              <a:rPr lang="en-US" dirty="0" smtClean="0"/>
              <a:t>3. </a:t>
            </a:r>
            <a:r>
              <a:rPr lang="en-US" dirty="0" err="1" smtClean="0"/>
              <a:t>Rectovaginal</a:t>
            </a:r>
            <a:r>
              <a:rPr lang="en-US" dirty="0" smtClean="0"/>
              <a:t> fold of peritoneum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85000" lnSpcReduction="10000"/>
          </a:bodyPr>
          <a:lstStyle/>
          <a:p>
            <a:pPr algn="just"/>
            <a:r>
              <a:rPr lang="en-US" b="1" dirty="0" smtClean="0"/>
              <a:t>Role of Individual Supports </a:t>
            </a:r>
          </a:p>
          <a:p>
            <a:pPr algn="just"/>
            <a:r>
              <a:rPr lang="en-US" i="1" dirty="0" smtClean="0"/>
              <a:t>Pelvic Diaphragm </a:t>
            </a:r>
          </a:p>
          <a:p>
            <a:pPr algn="just"/>
            <a:r>
              <a:rPr lang="en-US" dirty="0" smtClean="0"/>
              <a:t>The pelvic diaphragm  supports the pelvic viscera and resists any rise in the intra-abdominal pressure. The </a:t>
            </a:r>
            <a:r>
              <a:rPr lang="en-US" dirty="0" err="1" smtClean="0"/>
              <a:t>pubococcygeus</a:t>
            </a:r>
            <a:r>
              <a:rPr lang="en-US" dirty="0" smtClean="0"/>
              <a:t> part of the </a:t>
            </a:r>
            <a:r>
              <a:rPr lang="en-US" dirty="0" err="1" smtClean="0"/>
              <a:t>levator</a:t>
            </a:r>
            <a:r>
              <a:rPr lang="en-US" dirty="0" smtClean="0"/>
              <a:t> </a:t>
            </a:r>
            <a:r>
              <a:rPr lang="en-US" dirty="0" err="1" smtClean="0"/>
              <a:t>ani</a:t>
            </a:r>
            <a:r>
              <a:rPr lang="en-US" dirty="0" smtClean="0"/>
              <a:t> is partly inserted into the perinea! body between the vagina and the rectum. Some of these </a:t>
            </a:r>
            <a:r>
              <a:rPr lang="en-US" dirty="0" err="1" smtClean="0"/>
              <a:t>fibres</a:t>
            </a:r>
            <a:r>
              <a:rPr lang="en-US" dirty="0" smtClean="0"/>
              <a:t> also form a supporting sling and a sphincter for the vagina, and so indirectly for the uterus and the urinary bladder. If the </a:t>
            </a:r>
            <a:r>
              <a:rPr lang="en-US" dirty="0" err="1" smtClean="0"/>
              <a:t>pubococcygeus</a:t>
            </a:r>
            <a:r>
              <a:rPr lang="en-US" dirty="0" smtClean="0"/>
              <a:t> is torn during parturition, the support to the vagina is lost, and the latter tends to sink into the </a:t>
            </a:r>
            <a:r>
              <a:rPr lang="en-US" dirty="0" err="1" smtClean="0"/>
              <a:t>vestibiile</a:t>
            </a:r>
            <a:r>
              <a:rPr lang="en-US" dirty="0" smtClean="0"/>
              <a:t> along with the uterus, thus causing </a:t>
            </a:r>
            <a:r>
              <a:rPr lang="en-US" dirty="0" err="1" smtClean="0"/>
              <a:t>prolapse</a:t>
            </a:r>
            <a:r>
              <a:rPr lang="en-US" dirty="0" smtClean="0"/>
              <a:t> of the uterus. The efficacy of the </a:t>
            </a:r>
            <a:r>
              <a:rPr lang="en-US" dirty="0" err="1" smtClean="0"/>
              <a:t>levator</a:t>
            </a:r>
            <a:r>
              <a:rPr lang="en-US" dirty="0" smtClean="0"/>
              <a:t> </a:t>
            </a:r>
            <a:r>
              <a:rPr lang="en-US" dirty="0" err="1" smtClean="0"/>
              <a:t>ani</a:t>
            </a:r>
            <a:r>
              <a:rPr lang="en-US" dirty="0" smtClean="0"/>
              <a:t> as a support is also lost when the </a:t>
            </a:r>
            <a:r>
              <a:rPr lang="en-US" dirty="0" err="1" smtClean="0"/>
              <a:t>perineal</a:t>
            </a:r>
            <a:r>
              <a:rPr lang="en-US" dirty="0" smtClean="0"/>
              <a:t> muscles are torn. They normally fix the </a:t>
            </a:r>
            <a:r>
              <a:rPr lang="en-US" dirty="0" err="1" smtClean="0"/>
              <a:t>perineal</a:t>
            </a:r>
            <a:r>
              <a:rPr lang="en-US" dirty="0" smtClean="0"/>
              <a:t> body, and make it an anchor for the </a:t>
            </a:r>
            <a:r>
              <a:rPr lang="en-US" dirty="0" err="1" smtClean="0"/>
              <a:t>levator</a:t>
            </a:r>
            <a:r>
              <a:rPr lang="en-US" dirty="0" smtClean="0"/>
              <a:t> </a:t>
            </a:r>
            <a:r>
              <a:rPr lang="en-US" dirty="0" err="1" smtClean="0"/>
              <a:t>ani</a:t>
            </a:r>
            <a:r>
              <a:rPr lang="en-US"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lgn="just"/>
            <a:r>
              <a:rPr lang="en-US" i="1" dirty="0" err="1" smtClean="0"/>
              <a:t>Perineal</a:t>
            </a:r>
            <a:r>
              <a:rPr lang="en-US" i="1" dirty="0" smtClean="0"/>
              <a:t> Body </a:t>
            </a:r>
          </a:p>
          <a:p>
            <a:pPr algn="just"/>
            <a:r>
              <a:rPr lang="en-US" dirty="0" smtClean="0"/>
              <a:t>It is a </a:t>
            </a:r>
            <a:r>
              <a:rPr lang="en-US" dirty="0" err="1" smtClean="0"/>
              <a:t>fibromuscular</a:t>
            </a:r>
            <a:r>
              <a:rPr lang="en-US" dirty="0" smtClean="0"/>
              <a:t> node to which ten muscles are attached. It acts as an anchor for the pelvic diaphragm, and thus maintains the integrity of the pelvic floor. The muscles are two superficial </a:t>
            </a:r>
            <a:r>
              <a:rPr lang="en-US" dirty="0" err="1" smtClean="0"/>
              <a:t>transversus</a:t>
            </a:r>
            <a:r>
              <a:rPr lang="en-US" dirty="0" smtClean="0"/>
              <a:t>, two deep </a:t>
            </a:r>
            <a:r>
              <a:rPr lang="en-US" dirty="0" err="1" smtClean="0"/>
              <a:t>transversus</a:t>
            </a:r>
            <a:r>
              <a:rPr lang="en-US" dirty="0" smtClean="0"/>
              <a:t> </a:t>
            </a:r>
            <a:r>
              <a:rPr lang="en-US" dirty="0" err="1" smtClean="0"/>
              <a:t>perinei</a:t>
            </a:r>
            <a:r>
              <a:rPr lang="en-US" dirty="0" smtClean="0"/>
              <a:t>, two </a:t>
            </a:r>
            <a:r>
              <a:rPr lang="en-US" dirty="0" err="1" smtClean="0"/>
              <a:t>pubococcygeus</a:t>
            </a:r>
            <a:r>
              <a:rPr lang="en-US" dirty="0" smtClean="0"/>
              <a:t> part of </a:t>
            </a:r>
            <a:r>
              <a:rPr lang="en-US" dirty="0" err="1" smtClean="0"/>
              <a:t>levator</a:t>
            </a:r>
            <a:r>
              <a:rPr lang="en-US" dirty="0" smtClean="0"/>
              <a:t> </a:t>
            </a:r>
            <a:r>
              <a:rPr lang="en-US" dirty="0" err="1" smtClean="0"/>
              <a:t>ani</a:t>
            </a:r>
            <a:r>
              <a:rPr lang="en-US" dirty="0" smtClean="0"/>
              <a:t>, two </a:t>
            </a:r>
            <a:r>
              <a:rPr lang="en-US" dirty="0" err="1" smtClean="0"/>
              <a:t>bulbospongiosus</a:t>
            </a:r>
            <a:r>
              <a:rPr lang="en-US" dirty="0" smtClean="0"/>
              <a:t> and single sphincter </a:t>
            </a:r>
            <a:r>
              <a:rPr lang="en-US" dirty="0" err="1" smtClean="0"/>
              <a:t>ani</a:t>
            </a:r>
            <a:r>
              <a:rPr lang="en-US" dirty="0" smtClean="0"/>
              <a:t> </a:t>
            </a:r>
            <a:r>
              <a:rPr lang="en-US" dirty="0" err="1" smtClean="0"/>
              <a:t>externus</a:t>
            </a:r>
            <a:r>
              <a:rPr lang="en-US" dirty="0" smtClean="0"/>
              <a:t> and </a:t>
            </a:r>
            <a:r>
              <a:rPr lang="en-US" dirty="0" err="1" smtClean="0"/>
              <a:t>unstriped</a:t>
            </a:r>
            <a:r>
              <a:rPr lang="en-US" dirty="0" smtClean="0"/>
              <a:t> </a:t>
            </a:r>
            <a:r>
              <a:rPr lang="en-US" dirty="0" err="1" smtClean="0"/>
              <a:t>fibres</a:t>
            </a:r>
            <a:r>
              <a:rPr lang="en-US" dirty="0" smtClean="0"/>
              <a:t> of longitudinal muscle coat of the anal canal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6477000"/>
          </a:xfrm>
        </p:spPr>
        <p:txBody>
          <a:bodyPr/>
          <a:lstStyle/>
          <a:p>
            <a:pPr algn="just"/>
            <a:r>
              <a:rPr lang="en-US" i="1" dirty="0" err="1" smtClean="0"/>
              <a:t>Urogenital</a:t>
            </a:r>
            <a:r>
              <a:rPr lang="en-US" i="1" dirty="0" smtClean="0"/>
              <a:t> Diaphragm </a:t>
            </a:r>
          </a:p>
          <a:p>
            <a:pPr algn="just"/>
            <a:r>
              <a:rPr lang="en-US" dirty="0" smtClean="0"/>
              <a:t>It is constituted by a pair of deep </a:t>
            </a:r>
            <a:r>
              <a:rPr lang="en-US" dirty="0" err="1" smtClean="0"/>
              <a:t>transversus</a:t>
            </a:r>
            <a:r>
              <a:rPr lang="en-US" dirty="0" smtClean="0"/>
              <a:t> </a:t>
            </a:r>
            <a:r>
              <a:rPr lang="en-US" dirty="0" err="1" smtClean="0"/>
              <a:t>perinei</a:t>
            </a:r>
            <a:r>
              <a:rPr lang="en-US" dirty="0" smtClean="0"/>
              <a:t> and single sphincter </a:t>
            </a:r>
            <a:r>
              <a:rPr lang="en-US" dirty="0" err="1" smtClean="0"/>
              <a:t>urethrae</a:t>
            </a:r>
            <a:r>
              <a:rPr lang="en-US" dirty="0" smtClean="0"/>
              <a:t> muscles. The sphincter </a:t>
            </a:r>
            <a:r>
              <a:rPr lang="en-US" dirty="0" err="1" smtClean="0"/>
              <a:t>urethrae</a:t>
            </a:r>
            <a:r>
              <a:rPr lang="en-US" dirty="0" smtClean="0"/>
              <a:t> muscle chiefly forms the external sphincter of the urethra. However, many inferior </a:t>
            </a:r>
            <a:r>
              <a:rPr lang="en-US" dirty="0" err="1" smtClean="0"/>
              <a:t>fibres</a:t>
            </a:r>
            <a:r>
              <a:rPr lang="en-US" dirty="0" smtClean="0"/>
              <a:t> of the muscle support the vagina by getting attached to its walls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324600"/>
          </a:xfrm>
        </p:spPr>
        <p:txBody>
          <a:bodyPr/>
          <a:lstStyle/>
          <a:p>
            <a:pPr algn="just"/>
            <a:r>
              <a:rPr lang="en-US" i="1" dirty="0" err="1" smtClean="0"/>
              <a:t>Urogenital</a:t>
            </a:r>
            <a:r>
              <a:rPr lang="en-US" i="1" dirty="0" smtClean="0"/>
              <a:t> Diaphragm </a:t>
            </a:r>
          </a:p>
          <a:p>
            <a:pPr algn="just"/>
            <a:r>
              <a:rPr lang="en-US" dirty="0" smtClean="0"/>
              <a:t>It is constituted by a pair of deep </a:t>
            </a:r>
            <a:r>
              <a:rPr lang="en-US" dirty="0" err="1" smtClean="0"/>
              <a:t>transversus</a:t>
            </a:r>
            <a:r>
              <a:rPr lang="en-US" dirty="0" smtClean="0"/>
              <a:t> </a:t>
            </a:r>
            <a:r>
              <a:rPr lang="en-US" dirty="0" err="1" smtClean="0"/>
              <a:t>perinei</a:t>
            </a:r>
            <a:r>
              <a:rPr lang="en-US" dirty="0" smtClean="0"/>
              <a:t> and single sphincter </a:t>
            </a:r>
            <a:r>
              <a:rPr lang="en-US" dirty="0" err="1" smtClean="0"/>
              <a:t>urethrae</a:t>
            </a:r>
            <a:r>
              <a:rPr lang="en-US" dirty="0" smtClean="0"/>
              <a:t> muscles. The sphincter </a:t>
            </a:r>
            <a:r>
              <a:rPr lang="en-US" dirty="0" err="1" smtClean="0"/>
              <a:t>urethrae</a:t>
            </a:r>
            <a:r>
              <a:rPr lang="en-US" dirty="0" smtClean="0"/>
              <a:t> muscle chiefly forms the external sphincter of the urethra. However, many inferior </a:t>
            </a:r>
            <a:r>
              <a:rPr lang="en-US" dirty="0" err="1" smtClean="0"/>
              <a:t>fibres</a:t>
            </a:r>
            <a:r>
              <a:rPr lang="en-US" dirty="0" smtClean="0"/>
              <a:t> of the muscle support the vagina by getting attached to its walls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r>
              <a:rPr lang="en-US" b="1" dirty="0" smtClean="0"/>
              <a:t>Size and Shape </a:t>
            </a:r>
          </a:p>
          <a:p>
            <a:pPr algn="just"/>
            <a:r>
              <a:rPr lang="en-US" dirty="0" smtClean="0"/>
              <a:t>The uterus is </a:t>
            </a:r>
            <a:r>
              <a:rPr lang="en-US" dirty="0" err="1" smtClean="0"/>
              <a:t>pyriform</a:t>
            </a:r>
            <a:r>
              <a:rPr lang="en-US" dirty="0" smtClean="0"/>
              <a:t> in shape. It is about 7.5 cm long, 5 cm broad, and 2.5 cm thick. </a:t>
            </a:r>
          </a:p>
          <a:p>
            <a:pPr algn="just"/>
            <a:r>
              <a:rPr lang="en-US" dirty="0" smtClean="0"/>
              <a:t>It weighs 30 to 40 grams. It is divisible into an upper expanded part called the body and a lower cylindrical part called the </a:t>
            </a:r>
            <a:r>
              <a:rPr lang="en-US" i="1" dirty="0" smtClean="0"/>
              <a:t>cervix. </a:t>
            </a:r>
          </a:p>
          <a:p>
            <a:pPr algn="just"/>
            <a:r>
              <a:rPr lang="en-US" i="1" smtClean="0"/>
              <a:t>The </a:t>
            </a:r>
            <a:r>
              <a:rPr lang="en-US" i="1" dirty="0" smtClean="0"/>
              <a:t>body forms the upper two-thirds of the organ, and the cervix forms the lower one-third.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313083" y="1108869"/>
            <a:ext cx="9135717" cy="4377531"/>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90469" y="990600"/>
            <a:ext cx="8886864" cy="49530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410488" y="609600"/>
            <a:ext cx="8435496" cy="57150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22744" y="457200"/>
            <a:ext cx="9028107" cy="57912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srcRect/>
          <a:stretch>
            <a:fillRect/>
          </a:stretch>
        </p:blipFill>
        <p:spPr bwMode="auto">
          <a:xfrm>
            <a:off x="-144243" y="533400"/>
            <a:ext cx="9184265" cy="56388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85000" lnSpcReduction="10000"/>
          </a:bodyPr>
          <a:lstStyle/>
          <a:p>
            <a:pPr algn="just"/>
            <a:r>
              <a:rPr lang="en-US" i="1" dirty="0" err="1" smtClean="0"/>
              <a:t>Pubocervicol</a:t>
            </a:r>
            <a:r>
              <a:rPr lang="en-US" i="1" dirty="0" smtClean="0"/>
              <a:t> Ligaments </a:t>
            </a:r>
          </a:p>
          <a:p>
            <a:pPr algn="just"/>
            <a:r>
              <a:rPr lang="en-US" dirty="0" smtClean="0"/>
              <a:t>These ligaments connect the cervix to the posterior surface of the pubis. They are derived from the pelvic fascia, and correspond to the medial and lateral </a:t>
            </a:r>
            <a:r>
              <a:rPr lang="en-US" dirty="0" err="1" smtClean="0"/>
              <a:t>puboprostatic</a:t>
            </a:r>
            <a:r>
              <a:rPr lang="en-US" dirty="0" smtClean="0"/>
              <a:t> ligaments in the male </a:t>
            </a:r>
          </a:p>
          <a:p>
            <a:pPr algn="just"/>
            <a:r>
              <a:rPr lang="en-US" i="1" dirty="0" smtClean="0"/>
              <a:t>Transverse Cervical Ligaments of </a:t>
            </a:r>
            <a:r>
              <a:rPr lang="en-US" i="1" dirty="0" err="1" smtClean="0"/>
              <a:t>Mackenrodt</a:t>
            </a:r>
            <a:r>
              <a:rPr lang="en-US" i="1" dirty="0" smtClean="0"/>
              <a:t> </a:t>
            </a:r>
          </a:p>
          <a:p>
            <a:pPr algn="just">
              <a:buNone/>
            </a:pPr>
            <a:r>
              <a:rPr lang="en-US" dirty="0" smtClean="0"/>
              <a:t> These are also known by various other names like lateral cervical ligaments; cardinal ligaments; </a:t>
            </a:r>
            <a:r>
              <a:rPr lang="en-US" dirty="0" err="1" smtClean="0"/>
              <a:t>paracervical</a:t>
            </a:r>
            <a:r>
              <a:rPr lang="en-US" dirty="0" smtClean="0"/>
              <a:t> ligaments; </a:t>
            </a:r>
            <a:r>
              <a:rPr lang="en-US" dirty="0" err="1" smtClean="0"/>
              <a:t>retinacula</a:t>
            </a:r>
            <a:r>
              <a:rPr lang="en-US" dirty="0" smtClean="0"/>
              <a:t> </a:t>
            </a:r>
            <a:r>
              <a:rPr lang="en-US" dirty="0" err="1" smtClean="0"/>
              <a:t>uterior</a:t>
            </a:r>
            <a:r>
              <a:rPr lang="en-US" dirty="0" smtClean="0"/>
              <a:t> </a:t>
            </a:r>
            <a:r>
              <a:rPr lang="en-US" dirty="0" err="1" smtClean="0"/>
              <a:t>sustent-aculum</a:t>
            </a:r>
            <a:r>
              <a:rPr lang="en-US" dirty="0" smtClean="0"/>
              <a:t> of Bonny</a:t>
            </a:r>
          </a:p>
          <a:p>
            <a:pPr algn="just">
              <a:buNone/>
            </a:pPr>
            <a:r>
              <a:rPr lang="en-US" dirty="0" smtClean="0"/>
              <a:t>These are fan-shaped condensations of the pelvic fascia on each side of the cervix above the </a:t>
            </a:r>
            <a:r>
              <a:rPr lang="en-US" dirty="0" err="1" smtClean="0"/>
              <a:t>levator</a:t>
            </a:r>
            <a:r>
              <a:rPr lang="en-US" dirty="0" smtClean="0"/>
              <a:t> </a:t>
            </a:r>
            <a:r>
              <a:rPr lang="en-US" dirty="0" err="1" smtClean="0"/>
              <a:t>ani</a:t>
            </a:r>
            <a:r>
              <a:rPr lang="en-US" dirty="0" smtClean="0"/>
              <a:t> and around the uterine vessels. They connect the lateral aspects of the cervix and of the upper vaginal wall to the lateral pelvic wall, about 2.5 cm </a:t>
            </a:r>
            <a:r>
              <a:rPr lang="en-US" dirty="0" err="1" smtClean="0"/>
              <a:t>ventraJ</a:t>
            </a:r>
            <a:r>
              <a:rPr lang="en-US" dirty="0" smtClean="0"/>
              <a:t> to the </a:t>
            </a:r>
            <a:r>
              <a:rPr lang="en-US" dirty="0" err="1" smtClean="0"/>
              <a:t>ischial</a:t>
            </a:r>
            <a:r>
              <a:rPr lang="en-US" dirty="0" smtClean="0"/>
              <a:t> spine. They form a 'hammock' that supports the uterus. </a:t>
            </a:r>
          </a:p>
          <a:p>
            <a:pPr algn="just">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lstStyle/>
          <a:p>
            <a:pPr algn="just"/>
            <a:r>
              <a:rPr lang="en-US" i="1" dirty="0" err="1" smtClean="0"/>
              <a:t>Uterosacral</a:t>
            </a:r>
            <a:r>
              <a:rPr lang="en-US" i="1" dirty="0" smtClean="0"/>
              <a:t> Ligaments </a:t>
            </a:r>
          </a:p>
          <a:p>
            <a:pPr algn="just"/>
            <a:r>
              <a:rPr lang="en-US" dirty="0" smtClean="0"/>
              <a:t>These are also condensations of the pelvic fascia. They connect the cervix to the </a:t>
            </a:r>
            <a:r>
              <a:rPr lang="en-US" dirty="0" err="1" smtClean="0"/>
              <a:t>periosteum</a:t>
            </a:r>
            <a:r>
              <a:rPr lang="en-US" dirty="0" smtClean="0"/>
              <a:t> of the sacrum (S2, S3) and are enclosed within the </a:t>
            </a:r>
            <a:r>
              <a:rPr lang="en-US" dirty="0" err="1" smtClean="0"/>
              <a:t>rectouterine</a:t>
            </a:r>
            <a:r>
              <a:rPr lang="en-US" dirty="0" smtClean="0"/>
              <a:t> folds of peritoneum (which form the lateral boundaries of the </a:t>
            </a:r>
            <a:r>
              <a:rPr lang="en-US" dirty="0" err="1" smtClean="0"/>
              <a:t>rectouterine</a:t>
            </a:r>
            <a:r>
              <a:rPr lang="en-US" dirty="0" smtClean="0"/>
              <a:t> pouch). The </a:t>
            </a:r>
            <a:r>
              <a:rPr lang="en-US" dirty="0" err="1" smtClean="0"/>
              <a:t>uterosacral</a:t>
            </a:r>
            <a:r>
              <a:rPr lang="en-US" dirty="0" smtClean="0"/>
              <a:t> ligaments keep the cervix braced backwards against the forward pull of the round ligaments. The two ligaments form a couple that maintains the uterine axis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00800"/>
          </a:xfrm>
        </p:spPr>
        <p:txBody>
          <a:bodyPr>
            <a:normAutofit fontScale="92500" lnSpcReduction="20000"/>
          </a:bodyPr>
          <a:lstStyle/>
          <a:p>
            <a:pPr algn="just"/>
            <a:r>
              <a:rPr lang="en-US" i="1" dirty="0" smtClean="0"/>
              <a:t>Round Ligaments of Uterus </a:t>
            </a:r>
          </a:p>
          <a:p>
            <a:pPr algn="just"/>
            <a:r>
              <a:rPr lang="en-US" dirty="0" smtClean="0"/>
              <a:t>The round ligaments are two </a:t>
            </a:r>
            <a:r>
              <a:rPr lang="en-US" dirty="0" err="1" smtClean="0"/>
              <a:t>fibromuscular</a:t>
            </a:r>
            <a:r>
              <a:rPr lang="en-US" dirty="0" smtClean="0"/>
              <a:t> flat bands, 10 to 12 cm long, which lie between the two layers of the broad ligament, </a:t>
            </a:r>
            <a:r>
              <a:rPr lang="en-US" dirty="0" err="1" smtClean="0"/>
              <a:t>anteroinferior</a:t>
            </a:r>
            <a:r>
              <a:rPr lang="en-US" dirty="0" smtClean="0"/>
              <a:t> to the uterine tube. Each ligament begins at the lateral angle of the uterus, runs forwards and laterally, passes through the deep inguinal ring, traverses the inguinal canal and merges with the </a:t>
            </a:r>
            <a:r>
              <a:rPr lang="en-US" dirty="0" err="1" smtClean="0"/>
              <a:t>areolar</a:t>
            </a:r>
            <a:r>
              <a:rPr lang="en-US" dirty="0" smtClean="0"/>
              <a:t> tissue of the labium </a:t>
            </a:r>
            <a:r>
              <a:rPr lang="en-US" dirty="0" err="1" smtClean="0"/>
              <a:t>majus</a:t>
            </a:r>
            <a:r>
              <a:rPr lang="en-US" dirty="0" smtClean="0"/>
              <a:t> after breaking up into thin filaments. In the inguinal canal, it is accompanied by a process of peritoneum during </a:t>
            </a:r>
            <a:r>
              <a:rPr lang="en-US" dirty="0" err="1" smtClean="0"/>
              <a:t>foetal</a:t>
            </a:r>
            <a:r>
              <a:rPr lang="en-US" dirty="0" smtClean="0"/>
              <a:t> life. If it persists after birth, it is known in females as the </a:t>
            </a:r>
            <a:r>
              <a:rPr lang="en-US" i="1" dirty="0" smtClean="0"/>
              <a:t>canal </a:t>
            </a:r>
            <a:r>
              <a:rPr lang="en-US" i="1" dirty="0" err="1" smtClean="0"/>
              <a:t>ofNuck</a:t>
            </a:r>
            <a:r>
              <a:rPr lang="en-US" i="1" dirty="0" smtClean="0"/>
              <a:t>. The round ligament keeps the </a:t>
            </a:r>
            <a:r>
              <a:rPr lang="en-US" i="1" dirty="0" err="1" smtClean="0"/>
              <a:t>fundus</a:t>
            </a:r>
            <a:r>
              <a:rPr lang="en-US" i="1" dirty="0" smtClean="0"/>
              <a:t> pulled forwards and maintains the angle of </a:t>
            </a:r>
            <a:r>
              <a:rPr lang="en-US" i="1" dirty="0" err="1" smtClean="0"/>
              <a:t>anteversion</a:t>
            </a:r>
            <a:r>
              <a:rPr lang="en-US" i="1" dirty="0" smtClean="0"/>
              <a:t> against the backward pull of the </a:t>
            </a:r>
            <a:r>
              <a:rPr lang="en-US" i="1" dirty="0" err="1" smtClean="0"/>
              <a:t>uterosacral</a:t>
            </a:r>
            <a:r>
              <a:rPr lang="en-US" i="1" dirty="0" smtClean="0"/>
              <a:t> ligaments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Autofit/>
          </a:bodyPr>
          <a:lstStyle/>
          <a:p>
            <a:r>
              <a:rPr lang="en-US" sz="2400" b="1" dirty="0" smtClean="0"/>
              <a:t>CLINICAL ANATOMY </a:t>
            </a:r>
          </a:p>
          <a:p>
            <a:r>
              <a:rPr lang="en-US" sz="2400" dirty="0" smtClean="0"/>
              <a:t>1. In some cases the uterus comes to lie in straight line with the vagina. This is called a </a:t>
            </a:r>
            <a:r>
              <a:rPr lang="en-US" sz="2400" i="1" dirty="0" err="1" smtClean="0"/>
              <a:t>retroverted</a:t>
            </a:r>
            <a:r>
              <a:rPr lang="en-US" sz="2400" i="1" dirty="0" smtClean="0"/>
              <a:t> uterus. It may give rise to various symptoms. </a:t>
            </a:r>
          </a:p>
          <a:p>
            <a:r>
              <a:rPr lang="en-US" sz="2400" dirty="0" smtClean="0"/>
              <a:t>2. Sometimes the uterus passes downwards into the vagina </a:t>
            </a:r>
            <a:r>
              <a:rPr lang="en-US" sz="2400" dirty="0" err="1" smtClean="0"/>
              <a:t>invaginating</a:t>
            </a:r>
            <a:r>
              <a:rPr lang="en-US" sz="2400" dirty="0" smtClean="0"/>
              <a:t> it. The condition is called </a:t>
            </a:r>
            <a:r>
              <a:rPr lang="en-US" sz="2400" i="1" dirty="0" err="1" smtClean="0"/>
              <a:t>prolapse</a:t>
            </a:r>
            <a:r>
              <a:rPr lang="en-US" sz="2400" i="1" dirty="0" smtClean="0"/>
              <a:t> of the uterus. It is caused by weakening of the various supports of the uterus. </a:t>
            </a:r>
          </a:p>
          <a:p>
            <a:r>
              <a:rPr lang="en-US" sz="2400" dirty="0" smtClean="0"/>
              <a:t>3. Insertion of a foreign body into the uterus can prevent implantation of a fertilized </a:t>
            </a:r>
            <a:r>
              <a:rPr lang="en-US" sz="2400" dirty="0" err="1" smtClean="0"/>
              <a:t>oocyte</a:t>
            </a:r>
            <a:r>
              <a:rPr lang="en-US" sz="2400" dirty="0" smtClean="0"/>
              <a:t>. This is the basic principle underlying the use of various </a:t>
            </a:r>
            <a:r>
              <a:rPr lang="en-US" sz="2400" i="1" dirty="0" smtClean="0"/>
              <a:t>intrauterine contraceptive devices for preventing pregnancy. </a:t>
            </a:r>
          </a:p>
          <a:p>
            <a:r>
              <a:rPr lang="en-US" sz="2400" dirty="0" smtClean="0"/>
              <a:t>4. Caesarean </a:t>
            </a:r>
            <a:r>
              <a:rPr lang="en-US" sz="2400" i="1" dirty="0" smtClean="0"/>
              <a:t>section: In some cases normal child-birth through the vagina is not possible, and the child is delivered by cutting open the abdomen, and the uterus. The operation is called Caesarean section because the Roman emperor Julius </a:t>
            </a:r>
            <a:r>
              <a:rPr lang="en-US" sz="2400" i="1" dirty="0" err="1" smtClean="0"/>
              <a:t>Caesor</a:t>
            </a:r>
            <a:r>
              <a:rPr lang="en-US" sz="2400" i="1" dirty="0" smtClean="0"/>
              <a:t> is supposed to have been born in this way. </a:t>
            </a:r>
          </a:p>
          <a:p>
            <a:pPr>
              <a:buNone/>
            </a:pPr>
            <a:endParaRPr lang="en-US"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77000"/>
          </a:xfrm>
        </p:spPr>
        <p:txBody>
          <a:bodyPr>
            <a:normAutofit lnSpcReduction="10000"/>
          </a:bodyPr>
          <a:lstStyle/>
          <a:p>
            <a:pPr algn="just">
              <a:buNone/>
            </a:pPr>
            <a:r>
              <a:rPr lang="en-US" dirty="0" smtClean="0"/>
              <a:t>  5. Hysterectomy is the operation for removal of the uterus. Opening up of the uterus is called -</a:t>
            </a:r>
            <a:r>
              <a:rPr lang="en-US" dirty="0" err="1" smtClean="0"/>
              <a:t>hysterotomy</a:t>
            </a:r>
            <a:r>
              <a:rPr lang="en-US" dirty="0" smtClean="0"/>
              <a:t>, while fixing of an abnormally mobile uterus is called </a:t>
            </a:r>
            <a:r>
              <a:rPr lang="en-US" dirty="0" err="1" smtClean="0"/>
              <a:t>hysteropexy</a:t>
            </a:r>
            <a:r>
              <a:rPr lang="en-US" dirty="0" smtClean="0"/>
              <a:t>. </a:t>
            </a:r>
          </a:p>
          <a:p>
            <a:pPr algn="just">
              <a:buNone/>
            </a:pPr>
            <a:r>
              <a:rPr lang="en-US" dirty="0" smtClean="0"/>
              <a:t> 6. Radiological </a:t>
            </a:r>
            <a:r>
              <a:rPr lang="en-US" dirty="0" err="1" smtClean="0"/>
              <a:t>visualisation</a:t>
            </a:r>
            <a:r>
              <a:rPr lang="en-US" dirty="0" smtClean="0"/>
              <a:t> of the uterus and uterine tubes can be done after filling them with a </a:t>
            </a:r>
            <a:r>
              <a:rPr lang="en-US" dirty="0" err="1" smtClean="0"/>
              <a:t>radiopaque</a:t>
            </a:r>
            <a:r>
              <a:rPr lang="en-US" dirty="0" smtClean="0"/>
              <a:t> dye. The procedure is called </a:t>
            </a:r>
            <a:r>
              <a:rPr lang="en-US" dirty="0" err="1" smtClean="0"/>
              <a:t>hysterosalpingography</a:t>
            </a:r>
            <a:r>
              <a:rPr lang="en-US" dirty="0" smtClean="0"/>
              <a:t>. </a:t>
            </a:r>
          </a:p>
          <a:p>
            <a:pPr algn="just">
              <a:buNone/>
            </a:pPr>
            <a:r>
              <a:rPr lang="en-US" dirty="0" smtClean="0"/>
              <a:t> 7. Malignant growth is more common in cervix than in the body. Carcinoma of cervix spreads more rapidly than that of body</a:t>
            </a:r>
          </a:p>
          <a:p>
            <a:pPr algn="just">
              <a:buNone/>
            </a:pPr>
            <a:r>
              <a:rPr lang="en-US" dirty="0" smtClean="0"/>
              <a:t>8. </a:t>
            </a:r>
            <a:r>
              <a:rPr lang="en-US" i="1" dirty="0" smtClean="0"/>
              <a:t>Benign growth are more common in the body of uterus (</a:t>
            </a:r>
            <a:r>
              <a:rPr lang="en-US" i="1" dirty="0" err="1" smtClean="0"/>
              <a:t>fibromyoma</a:t>
            </a:r>
            <a:r>
              <a:rPr lang="en-US" i="1" dirty="0" smtClean="0"/>
              <a:t>) than in cervix. </a:t>
            </a:r>
          </a:p>
          <a:p>
            <a:pPr algn="just">
              <a:buNone/>
            </a:pPr>
            <a:endParaRPr lang="en-US" dirty="0" smtClean="0"/>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172200"/>
          </a:xfrm>
        </p:spPr>
        <p:txBody>
          <a:bodyPr>
            <a:normAutofit fontScale="92500" lnSpcReduction="10000"/>
          </a:bodyPr>
          <a:lstStyle/>
          <a:p>
            <a:pPr algn="just"/>
            <a:r>
              <a:rPr lang="en-US" b="1" dirty="0" smtClean="0"/>
              <a:t>Normal Position and </a:t>
            </a:r>
            <a:r>
              <a:rPr lang="en-US" b="1" dirty="0" err="1" smtClean="0"/>
              <a:t>Angulation</a:t>
            </a:r>
            <a:r>
              <a:rPr lang="en-US" b="1" dirty="0" smtClean="0"/>
              <a:t> </a:t>
            </a:r>
          </a:p>
          <a:p>
            <a:pPr algn="just"/>
            <a:r>
              <a:rPr lang="en-US" dirty="0" smtClean="0"/>
              <a:t>Normally, the long axis of the uterus forms an angle of about 90 degrees with the long axis of the vagina. </a:t>
            </a:r>
          </a:p>
          <a:p>
            <a:pPr algn="just"/>
            <a:r>
              <a:rPr lang="en-US" dirty="0" smtClean="0"/>
              <a:t>The angle is open forwards. The forward bending of the uterus relative to the vagina is called </a:t>
            </a:r>
            <a:r>
              <a:rPr lang="en-US" i="1" dirty="0" err="1" smtClean="0"/>
              <a:t>anteversion</a:t>
            </a:r>
            <a:r>
              <a:rPr lang="en-US" i="1" dirty="0" smtClean="0"/>
              <a:t>. </a:t>
            </a:r>
          </a:p>
          <a:p>
            <a:pPr algn="just"/>
            <a:r>
              <a:rPr lang="en-US" i="1" dirty="0" smtClean="0"/>
              <a:t>The uterus is also slightly flexed on itself : this is referred to as </a:t>
            </a:r>
            <a:r>
              <a:rPr lang="en-US" i="1" dirty="0" err="1" smtClean="0"/>
              <a:t>antefiexion</a:t>
            </a:r>
            <a:r>
              <a:rPr lang="en-US" i="1" dirty="0" smtClean="0"/>
              <a:t>. The angle of </a:t>
            </a:r>
            <a:r>
              <a:rPr lang="en-US" i="1" dirty="0" err="1" smtClean="0"/>
              <a:t>anteflexion</a:t>
            </a:r>
            <a:r>
              <a:rPr lang="en-US" i="1" dirty="0" smtClean="0"/>
              <a:t> is 125 degree </a:t>
            </a:r>
          </a:p>
          <a:p>
            <a:pPr algn="just"/>
            <a:r>
              <a:rPr lang="en-US" dirty="0" smtClean="0"/>
              <a:t>Roughly, the long axis of the uterus corresponds to the axis of the pelvic inlet, and the axis of the vagina to the axis of the pelvic cavity and of the pelvic outlet.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pPr algn="just"/>
            <a:r>
              <a:rPr lang="en-US" b="1" dirty="0" smtClean="0"/>
              <a:t>Age and Reproductive Changes </a:t>
            </a:r>
          </a:p>
          <a:p>
            <a:pPr algn="just"/>
            <a:r>
              <a:rPr lang="en-US" dirty="0" smtClean="0"/>
              <a:t>1. </a:t>
            </a:r>
            <a:r>
              <a:rPr lang="en-US" i="1" dirty="0" smtClean="0"/>
              <a:t>In </a:t>
            </a:r>
            <a:r>
              <a:rPr lang="en-US" i="1" dirty="0" err="1" smtClean="0"/>
              <a:t>foetal</a:t>
            </a:r>
            <a:r>
              <a:rPr lang="en-US" i="1" dirty="0" smtClean="0"/>
              <a:t> life the cervix is larger than the body which projects a little above the pelvic brim. </a:t>
            </a:r>
          </a:p>
          <a:p>
            <a:pPr algn="just"/>
            <a:r>
              <a:rPr lang="en-US" dirty="0" smtClean="0"/>
              <a:t>2. </a:t>
            </a:r>
            <a:r>
              <a:rPr lang="en-US" i="1" dirty="0" smtClean="0"/>
              <a:t>At puberty the uterus enlarges and descends to the adult position. The arbor vitae uteri also appear. </a:t>
            </a:r>
          </a:p>
          <a:p>
            <a:pPr algn="just"/>
            <a:r>
              <a:rPr lang="en-US" dirty="0" smtClean="0"/>
              <a:t>3. </a:t>
            </a:r>
            <a:r>
              <a:rPr lang="en-US" i="1" dirty="0" smtClean="0"/>
              <a:t>During menstruation the uterus is slightly enlarged and becomes more vascular. The lips of the external </a:t>
            </a:r>
            <a:r>
              <a:rPr lang="en-US" i="1" dirty="0" err="1" smtClean="0"/>
              <a:t>os</a:t>
            </a:r>
            <a:r>
              <a:rPr lang="en-US" i="1" dirty="0" smtClean="0"/>
              <a:t> are swollen. </a:t>
            </a:r>
          </a:p>
          <a:p>
            <a:pPr algn="just"/>
            <a:r>
              <a:rPr lang="en-US" dirty="0" smtClean="0"/>
              <a:t>4. </a:t>
            </a:r>
            <a:r>
              <a:rPr lang="en-US" i="1" dirty="0" smtClean="0"/>
              <a:t>During pregnancy the uterus is enormously enlarged, mainly due to hypertrophy of the muscle </a:t>
            </a:r>
            <a:r>
              <a:rPr lang="en-US" i="1" dirty="0" err="1" smtClean="0"/>
              <a:t>fibres</a:t>
            </a:r>
            <a:r>
              <a:rPr lang="en-US" i="1" dirty="0" smtClean="0"/>
              <a:t> and partly to hyperplasia. As pregnancy advances the uterine wall becomes progressively thinner. After parturition the uterus gradually involutes and returns to the </a:t>
            </a:r>
            <a:r>
              <a:rPr lang="en-US" i="1" dirty="0" err="1" smtClean="0"/>
              <a:t>nonpregnant</a:t>
            </a:r>
            <a:r>
              <a:rPr lang="en-US" i="1" dirty="0" smtClean="0"/>
              <a:t> size. </a:t>
            </a:r>
          </a:p>
          <a:p>
            <a:pPr algn="just"/>
            <a:r>
              <a:rPr lang="en-US" dirty="0" smtClean="0"/>
              <a:t>5. </a:t>
            </a:r>
            <a:r>
              <a:rPr lang="en-US" i="1" dirty="0" smtClean="0"/>
              <a:t>In old age the uterus becomes atrophic and smaller in size and more dense in texture. The internal </a:t>
            </a:r>
            <a:r>
              <a:rPr lang="en-US" i="1" dirty="0" err="1" smtClean="0"/>
              <a:t>os</a:t>
            </a:r>
            <a:r>
              <a:rPr lang="en-US" i="1" dirty="0" smtClean="0"/>
              <a:t> is frequently obliterated. The lips of the external </a:t>
            </a:r>
            <a:r>
              <a:rPr lang="en-US" i="1" dirty="0" err="1" smtClean="0"/>
              <a:t>os</a:t>
            </a:r>
            <a:r>
              <a:rPr lang="en-US" i="1" dirty="0" smtClean="0"/>
              <a:t> disappear, and the </a:t>
            </a:r>
            <a:r>
              <a:rPr lang="en-US" i="1" dirty="0" err="1" smtClean="0"/>
              <a:t>os</a:t>
            </a:r>
            <a:r>
              <a:rPr lang="en-US" i="1" dirty="0" smtClean="0"/>
              <a:t> itself may be obliterated. </a:t>
            </a:r>
          </a:p>
          <a:p>
            <a:pPr algn="just">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5273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066800">
                <a:tc>
                  <a:txBody>
                    <a:bodyPr/>
                    <a:lstStyle/>
                    <a:p>
                      <a:r>
                        <a:rPr lang="en-US" dirty="0" smtClean="0"/>
                        <a:t>Title</a:t>
                      </a:r>
                      <a:endParaRPr lang="en-US" dirty="0"/>
                    </a:p>
                  </a:txBody>
                  <a:tcPr/>
                </a:tc>
                <a:tc>
                  <a:txBody>
                    <a:bodyPr/>
                    <a:lstStyle/>
                    <a:p>
                      <a:r>
                        <a:rPr lang="en-US" dirty="0" smtClean="0"/>
                        <a:t>Author/</a:t>
                      </a:r>
                      <a:r>
                        <a:rPr lang="en-US" baseline="0" dirty="0" smtClean="0"/>
                        <a:t> Journal</a:t>
                      </a:r>
                      <a:endParaRPr lang="en-US" dirty="0"/>
                    </a:p>
                  </a:txBody>
                  <a:tcPr/>
                </a:tc>
                <a:tc>
                  <a:txBody>
                    <a:bodyPr/>
                    <a:lstStyle/>
                    <a:p>
                      <a:r>
                        <a:rPr lang="en-US" dirty="0" smtClean="0"/>
                        <a:t>Material</a:t>
                      </a:r>
                      <a:endParaRPr lang="en-US" dirty="0"/>
                    </a:p>
                  </a:txBody>
                  <a:tcPr/>
                </a:tc>
                <a:tc>
                  <a:txBody>
                    <a:bodyPr/>
                    <a:lstStyle/>
                    <a:p>
                      <a:r>
                        <a:rPr lang="en-US" dirty="0" smtClean="0"/>
                        <a:t>Results</a:t>
                      </a:r>
                      <a:endParaRPr lang="en-US" dirty="0"/>
                    </a:p>
                  </a:txBody>
                  <a:tcPr/>
                </a:tc>
                <a:tc>
                  <a:txBody>
                    <a:bodyPr/>
                    <a:lstStyle/>
                    <a:p>
                      <a:r>
                        <a:rPr lang="en-US" dirty="0" smtClean="0"/>
                        <a:t>Conclusion</a:t>
                      </a:r>
                      <a:endParaRPr lang="en-US" dirty="0"/>
                    </a:p>
                  </a:txBody>
                  <a:tcPr/>
                </a:tc>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Total uterine prolapse causing </a:t>
                      </a:r>
                      <a:r>
                        <a:rPr lang="en-US" b="1" dirty="0" err="1" smtClean="0"/>
                        <a:t>hydroureteronephrosis</a:t>
                      </a:r>
                      <a:endParaRPr lang="en-US" b="1" dirty="0" smtClean="0"/>
                    </a:p>
                    <a:p>
                      <a:endParaRPr lang="en-US" dirty="0"/>
                    </a:p>
                  </a:txBody>
                  <a:tcPr/>
                </a:tc>
                <a:tc>
                  <a:txBody>
                    <a:bodyPr/>
                    <a:lstStyle/>
                    <a:p>
                      <a:r>
                        <a:rPr lang="en-US" dirty="0" err="1" smtClean="0"/>
                        <a:t>Hadar</a:t>
                      </a:r>
                      <a:r>
                        <a:rPr lang="en-US" dirty="0" smtClean="0"/>
                        <a:t> H ,  </a:t>
                      </a:r>
                    </a:p>
                    <a:p>
                      <a:r>
                        <a:rPr lang="en-US" dirty="0" err="1" smtClean="0"/>
                        <a:t>Meiraz</a:t>
                      </a:r>
                      <a:r>
                        <a:rPr lang="en-US" dirty="0" smtClean="0"/>
                        <a:t> </a:t>
                      </a:r>
                    </a:p>
                    <a:p>
                      <a:endParaRPr lang="en-US" dirty="0"/>
                    </a:p>
                  </a:txBody>
                  <a:tcPr/>
                </a:tc>
                <a:tc>
                  <a:txBody>
                    <a:bodyPr/>
                    <a:lstStyle/>
                    <a:p>
                      <a:r>
                        <a:rPr lang="en-US" dirty="0" smtClean="0"/>
                        <a:t>Six women with advanced uterine prolapse underwent examination by drip infusion </a:t>
                      </a:r>
                      <a:r>
                        <a:rPr lang="en-US" dirty="0" err="1" smtClean="0"/>
                        <a:t>urography</a:t>
                      </a:r>
                      <a:r>
                        <a:rPr lang="en-US" dirty="0" smtClean="0"/>
                        <a:t>.</a:t>
                      </a:r>
                      <a:endParaRPr lang="en-US" dirty="0"/>
                    </a:p>
                  </a:txBody>
                  <a:tcPr/>
                </a:tc>
                <a:tc>
                  <a:txBody>
                    <a:bodyPr/>
                    <a:lstStyle/>
                    <a:p>
                      <a:r>
                        <a:rPr lang="en-US" dirty="0" smtClean="0"/>
                        <a:t>Drip infusion </a:t>
                      </a:r>
                      <a:r>
                        <a:rPr lang="en-US" dirty="0" err="1" smtClean="0"/>
                        <a:t>urography</a:t>
                      </a:r>
                      <a:r>
                        <a:rPr lang="en-US" dirty="0" smtClean="0"/>
                        <a:t> should include an exposure area of about 15 centimeters below the pubis, and at least one exposure should be taken with the patient in the standing position.</a:t>
                      </a:r>
                      <a:endParaRPr lang="en-US" dirty="0"/>
                    </a:p>
                  </a:txBody>
                  <a:tcPr/>
                </a:tc>
                <a:tc>
                  <a:txBody>
                    <a:bodyPr/>
                    <a:lstStyle/>
                    <a:p>
                      <a:r>
                        <a:rPr lang="en-US" dirty="0" smtClean="0"/>
                        <a:t>Thus, the hourglass appearance of the prolapsed bladder will not be overlooked and would be helpful in explaining the cause of the </a:t>
                      </a:r>
                      <a:r>
                        <a:rPr lang="en-US" dirty="0" err="1" smtClean="0"/>
                        <a:t>hydroureteronephrosis</a:t>
                      </a:r>
                      <a:r>
                        <a:rPr lang="en-US" dirty="0" smtClean="0"/>
                        <a:t>. </a:t>
                      </a:r>
                      <a:endParaRPr lang="en-US"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2286000" y="616511"/>
            <a:ext cx="4419600" cy="552963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lstStyle/>
          <a:p>
            <a:r>
              <a:rPr lang="en-US" b="1" dirty="0" smtClean="0"/>
              <a:t>Communications </a:t>
            </a:r>
          </a:p>
          <a:p>
            <a:r>
              <a:rPr lang="en-US" dirty="0" smtClean="0"/>
              <a:t>Superiorly, the uterus communicates on each side with the uterine tube, </a:t>
            </a:r>
          </a:p>
          <a:p>
            <a:r>
              <a:rPr lang="en-US" dirty="0" smtClean="0"/>
              <a:t>and inferiorly, with the vagina. </a:t>
            </a:r>
          </a:p>
          <a:p>
            <a:pPr>
              <a:buNone/>
            </a:pPr>
            <a:endParaRPr lang="en-US" dirty="0" smtClean="0"/>
          </a:p>
          <a:p>
            <a:r>
              <a:rPr lang="en-US" b="1" dirty="0" smtClean="0"/>
              <a:t>Body of Uterus </a:t>
            </a:r>
          </a:p>
          <a:p>
            <a:r>
              <a:rPr lang="en-US" dirty="0" smtClean="0"/>
              <a:t>The body has (a) a </a:t>
            </a:r>
            <a:r>
              <a:rPr lang="en-US" dirty="0" err="1" smtClean="0"/>
              <a:t>fundus</a:t>
            </a:r>
            <a:r>
              <a:rPr lang="en-US" dirty="0" smtClean="0"/>
              <a:t>; (b) two surfaces, anterior or </a:t>
            </a:r>
            <a:r>
              <a:rPr lang="en-US" dirty="0" err="1" smtClean="0"/>
              <a:t>vesical</a:t>
            </a:r>
            <a:r>
              <a:rPr lang="en-US" dirty="0" smtClean="0"/>
              <a:t> and posterior or intestinal; and (c) two lateral borders.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algn="just">
              <a:buNone/>
            </a:pPr>
            <a:r>
              <a:rPr lang="en-US" dirty="0" smtClean="0"/>
              <a:t>The </a:t>
            </a:r>
            <a:r>
              <a:rPr lang="en-US" i="1" dirty="0" err="1" smtClean="0"/>
              <a:t>fundus</a:t>
            </a:r>
            <a:r>
              <a:rPr lang="en-US" i="1" dirty="0" smtClean="0"/>
              <a:t> is formed by the free upper end of the uterus. </a:t>
            </a:r>
            <a:r>
              <a:rPr lang="en-US" i="1" dirty="0" err="1" smtClean="0"/>
              <a:t>Fundus</a:t>
            </a:r>
            <a:r>
              <a:rPr lang="en-US" i="1" dirty="0" smtClean="0"/>
              <a:t> lies above the openings of the uterine tubes. It is convex like a dome. It is covered with peritoneum and is directed forward when the bladder is empty. The fertilized </a:t>
            </a:r>
            <a:r>
              <a:rPr lang="en-US" i="1" dirty="0" err="1" smtClean="0"/>
              <a:t>oocyte</a:t>
            </a:r>
            <a:r>
              <a:rPr lang="en-US" i="1" dirty="0" smtClean="0"/>
              <a:t> is usually implanted in the posterior wall of the </a:t>
            </a:r>
            <a:r>
              <a:rPr lang="en-US" i="1" dirty="0" err="1" smtClean="0"/>
              <a:t>fundus</a:t>
            </a:r>
            <a:r>
              <a:rPr lang="en-US" i="1" dirty="0" smtClean="0"/>
              <a:t> </a:t>
            </a:r>
          </a:p>
          <a:p>
            <a:pPr algn="just">
              <a:buNone/>
            </a:pPr>
            <a:r>
              <a:rPr lang="en-US" dirty="0" smtClean="0"/>
              <a:t>The </a:t>
            </a:r>
            <a:r>
              <a:rPr lang="en-US" i="1" dirty="0" smtClean="0"/>
              <a:t>anterior or </a:t>
            </a:r>
            <a:r>
              <a:rPr lang="en-US" i="1" dirty="0" err="1" smtClean="0"/>
              <a:t>vesical</a:t>
            </a:r>
            <a:r>
              <a:rPr lang="en-US" i="1" dirty="0" smtClean="0"/>
              <a:t> surface is flat and related to the urinary bladder. It is covered with peritoneum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92500" lnSpcReduction="20000"/>
          </a:bodyPr>
          <a:lstStyle/>
          <a:p>
            <a:pPr algn="just"/>
            <a:r>
              <a:rPr lang="en-US" dirty="0" smtClean="0"/>
              <a:t>and forms the posterior or superior wall of the </a:t>
            </a:r>
            <a:r>
              <a:rPr lang="en-US" dirty="0" err="1" smtClean="0"/>
              <a:t>uterovesical</a:t>
            </a:r>
            <a:r>
              <a:rPr lang="en-US" dirty="0" smtClean="0"/>
              <a:t> pouch. </a:t>
            </a:r>
          </a:p>
          <a:p>
            <a:pPr algn="just"/>
            <a:r>
              <a:rPr lang="en-US" dirty="0" smtClean="0"/>
              <a:t>The </a:t>
            </a:r>
            <a:r>
              <a:rPr lang="en-US" i="1" dirty="0" smtClean="0"/>
              <a:t>posterior or intestinal surface is convex and is related to coils of the terminal ileum and to the sigmoid colon. It is covered with peritoneum and forms the anterior wall of the </a:t>
            </a:r>
            <a:r>
              <a:rPr lang="en-US" i="1" dirty="0" err="1" smtClean="0"/>
              <a:t>rectouterine</a:t>
            </a:r>
            <a:r>
              <a:rPr lang="en-US" i="1" dirty="0" smtClean="0"/>
              <a:t> </a:t>
            </a:r>
          </a:p>
          <a:p>
            <a:pPr algn="just"/>
            <a:r>
              <a:rPr lang="en-US" dirty="0" smtClean="0"/>
              <a:t>Each </a:t>
            </a:r>
            <a:r>
              <a:rPr lang="en-US" i="1" dirty="0" smtClean="0"/>
              <a:t>lateral border is rounded and convex. It provides attachment to the broad ligament of the uterus which connects it to the lateral pelvic wall. The uterine tube opens into the uterus at the upper end of this border. This end of the border gives attachment to the round ligament of the uterus, </a:t>
            </a:r>
            <a:r>
              <a:rPr lang="en-US" i="1" dirty="0" err="1" smtClean="0"/>
              <a:t>anteroinferior</a:t>
            </a:r>
            <a:r>
              <a:rPr lang="en-US" i="1" dirty="0" smtClean="0"/>
              <a:t> to the tube; and to the ligament of the ovary </a:t>
            </a:r>
            <a:r>
              <a:rPr lang="en-US" i="1" dirty="0" err="1" smtClean="0"/>
              <a:t>posteroinferior</a:t>
            </a:r>
            <a:r>
              <a:rPr lang="en-US" i="1" dirty="0" smtClean="0"/>
              <a:t> to the tube. The uterine artery ascends along the lateral border of the uterus between the two layers of the broad ligament .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lstStyle/>
          <a:p>
            <a:pPr algn="just">
              <a:buNone/>
            </a:pPr>
            <a:r>
              <a:rPr lang="en-US" dirty="0" smtClean="0"/>
              <a:t>In </a:t>
            </a:r>
            <a:r>
              <a:rPr lang="en-US" dirty="0" err="1" smtClean="0"/>
              <a:t>sagittal</a:t>
            </a:r>
            <a:r>
              <a:rPr lang="en-US" dirty="0" smtClean="0"/>
              <a:t> section, the cavity of the body of the uterus is seen as a mere slit because the uterus is compressed </a:t>
            </a:r>
            <a:r>
              <a:rPr lang="en-US" dirty="0" err="1" smtClean="0"/>
              <a:t>anteroposteriorly</a:t>
            </a:r>
            <a:r>
              <a:rPr lang="en-US" dirty="0" smtClean="0"/>
              <a:t>. In coronal section, the cavity is seen to be triangular in shape, the apex being directed downwards. At the apex, the cavity becomes continuous with the canal of the cervix. The junction is called the </a:t>
            </a:r>
            <a:r>
              <a:rPr lang="en-US" i="1" dirty="0" smtClean="0"/>
              <a:t>internal </a:t>
            </a:r>
            <a:r>
              <a:rPr lang="en-US" i="1" dirty="0" err="1" smtClean="0"/>
              <a:t>os</a:t>
            </a:r>
            <a:r>
              <a:rPr lang="en-US" i="1" dirty="0" smtClean="0"/>
              <a:t>. The </a:t>
            </a:r>
            <a:r>
              <a:rPr lang="en-US" i="1" dirty="0" err="1" smtClean="0"/>
              <a:t>superolateral</a:t>
            </a:r>
            <a:r>
              <a:rPr lang="en-US" i="1" dirty="0" smtClean="0"/>
              <a:t> angles of the cavity receive the openings of the right and left uterine tubes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3048</Words>
  <Application>Microsoft Office PowerPoint</Application>
  <PresentationFormat>On-screen Show (4:3)</PresentationFormat>
  <Paragraphs>136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Uterus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Parimal</dc:creator>
  <cp:lastModifiedBy>Admin</cp:lastModifiedBy>
  <cp:revision>30</cp:revision>
  <dcterms:created xsi:type="dcterms:W3CDTF">2006-08-16T00:00:00Z</dcterms:created>
  <dcterms:modified xsi:type="dcterms:W3CDTF">2020-08-13T07:01:11Z</dcterms:modified>
</cp:coreProperties>
</file>