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9" r:id="rId4"/>
    <p:sldId id="259" r:id="rId5"/>
    <p:sldId id="262" r:id="rId6"/>
    <p:sldId id="263" r:id="rId7"/>
    <p:sldId id="310" r:id="rId8"/>
    <p:sldId id="325" r:id="rId9"/>
    <p:sldId id="301" r:id="rId10"/>
    <p:sldId id="314" r:id="rId11"/>
    <p:sldId id="321" r:id="rId12"/>
    <p:sldId id="320" r:id="rId13"/>
    <p:sldId id="273" r:id="rId14"/>
    <p:sldId id="316" r:id="rId15"/>
    <p:sldId id="315" r:id="rId16"/>
    <p:sldId id="302" r:id="rId17"/>
    <p:sldId id="319" r:id="rId18"/>
    <p:sldId id="303" r:id="rId19"/>
    <p:sldId id="322" r:id="rId20"/>
    <p:sldId id="313" r:id="rId21"/>
    <p:sldId id="332" r:id="rId22"/>
    <p:sldId id="323" r:id="rId23"/>
    <p:sldId id="324" r:id="rId24"/>
    <p:sldId id="279" r:id="rId25"/>
    <p:sldId id="280" r:id="rId26"/>
    <p:sldId id="281" r:id="rId27"/>
    <p:sldId id="304" r:id="rId28"/>
    <p:sldId id="285" r:id="rId29"/>
    <p:sldId id="286" r:id="rId30"/>
    <p:sldId id="306" r:id="rId31"/>
    <p:sldId id="288" r:id="rId32"/>
    <p:sldId id="307" r:id="rId33"/>
    <p:sldId id="290" r:id="rId34"/>
    <p:sldId id="291" r:id="rId35"/>
    <p:sldId id="308" r:id="rId36"/>
    <p:sldId id="331" r:id="rId37"/>
    <p:sldId id="296" r:id="rId38"/>
    <p:sldId id="293" r:id="rId39"/>
    <p:sldId id="326" r:id="rId40"/>
    <p:sldId id="327" r:id="rId41"/>
    <p:sldId id="330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43274E-C288-49FF-AA9F-5279A7B412DC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678579F-CD30-48F1-BF1C-75348C4500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journal/10552/12/1/page/1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Gastrula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primitive streak &amp; notochord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/>
              <a:t> Formation of 3 germ layers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week of Development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5105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Dr. A. </a:t>
            </a:r>
            <a:r>
              <a:rPr lang="en-US" dirty="0" err="1" smtClean="0"/>
              <a:t>Gandotra</a:t>
            </a:r>
            <a:endParaRPr lang="en-US" dirty="0" smtClean="0"/>
          </a:p>
          <a:p>
            <a:r>
              <a:rPr lang="en-US" dirty="0" smtClean="0"/>
              <a:t>HOD and Professor</a:t>
            </a:r>
            <a:endParaRPr lang="en-US" dirty="0" smtClean="0"/>
          </a:p>
          <a:p>
            <a:r>
              <a:rPr lang="en-US" dirty="0" smtClean="0"/>
              <a:t>Department of Anatomy</a:t>
            </a:r>
          </a:p>
          <a:p>
            <a:r>
              <a:rPr lang="en-US" dirty="0" smtClean="0"/>
              <a:t>S.B.K.S.M.I. &amp; R.C.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user\Desktop\B9781437703733100016_f01-02-978143770373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864" y="1447800"/>
            <a:ext cx="882712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PRIMITIVE STREAK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groups of mesodermal cells form, based on their paths of migration.</a:t>
            </a:r>
          </a:p>
          <a:p>
            <a:r>
              <a:rPr lang="en-US" dirty="0" smtClean="0"/>
              <a:t>The epiblast cells that migrate cranially after dropping through the primitive node form the </a:t>
            </a:r>
            <a:r>
              <a:rPr lang="en-US" b="1" u="sng" dirty="0" smtClean="0">
                <a:solidFill>
                  <a:srgbClr val="0070C0"/>
                </a:solidFill>
              </a:rPr>
              <a:t>notochord</a:t>
            </a:r>
            <a:r>
              <a:rPr lang="en-US" dirty="0" smtClean="0"/>
              <a:t>, a tightly condensed mass of intraembryonic mesoderm that extends cranially from the primitive node. </a:t>
            </a:r>
          </a:p>
          <a:p>
            <a:r>
              <a:rPr lang="en-US" dirty="0" smtClean="0"/>
              <a:t>The epiblast cells that migrate more laterally after dropping through the primitive groove form </a:t>
            </a:r>
            <a:r>
              <a:rPr lang="en-US" b="1" u="sng" dirty="0" smtClean="0">
                <a:solidFill>
                  <a:srgbClr val="0070C0"/>
                </a:solidFill>
              </a:rPr>
              <a:t>mesenchyme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that fills the space between the epiblast and hypoblast.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Documents and Settings\user\Desktop\Gastrulation-loose-notochord-1024x52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7765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FORMATION OF THREE GERM LAYERS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epiblast cells that migrate laterally after dropping through the primitive groove of primitive streak proliferate to form </a:t>
            </a:r>
            <a:r>
              <a:rPr lang="en-US" u="sng" dirty="0" smtClean="0">
                <a:solidFill>
                  <a:srgbClr val="0070C0"/>
                </a:solidFill>
              </a:rPr>
              <a:t>mesenchyme </a:t>
            </a:r>
            <a:r>
              <a:rPr lang="en-US" dirty="0" smtClean="0"/>
              <a:t>which lies </a:t>
            </a:r>
            <a:r>
              <a:rPr lang="en-US" u="sng" dirty="0" smtClean="0">
                <a:solidFill>
                  <a:srgbClr val="0070C0"/>
                </a:solidFill>
              </a:rPr>
              <a:t>between epiblast and hypoblast</a:t>
            </a:r>
          </a:p>
          <a:p>
            <a:r>
              <a:rPr lang="en-US" dirty="0" smtClean="0"/>
              <a:t>The mesenchymal cells are:</a:t>
            </a:r>
          </a:p>
          <a:p>
            <a:pPr>
              <a:buNone/>
            </a:pPr>
            <a:r>
              <a:rPr lang="en-US" dirty="0" smtClean="0"/>
              <a:t>	- Loosely arranged</a:t>
            </a:r>
          </a:p>
          <a:p>
            <a:pPr>
              <a:buNone/>
            </a:pPr>
            <a:r>
              <a:rPr lang="en-US" dirty="0" smtClean="0"/>
              <a:t>	- Amoeboid</a:t>
            </a:r>
          </a:p>
          <a:p>
            <a:pPr>
              <a:buNone/>
            </a:pPr>
            <a:r>
              <a:rPr lang="en-US" dirty="0" smtClean="0"/>
              <a:t>	- Suspended in gelatinous material</a:t>
            </a:r>
          </a:p>
          <a:p>
            <a:pPr>
              <a:buNone/>
            </a:pPr>
            <a:r>
              <a:rPr lang="en-US" dirty="0" smtClean="0"/>
              <a:t>	- Pleuripotent cells</a:t>
            </a:r>
          </a:p>
          <a:p>
            <a:pPr>
              <a:buNone/>
            </a:pPr>
            <a:r>
              <a:rPr lang="en-US" dirty="0" smtClean="0"/>
              <a:t>	- They migrate widely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PRIMITIVE STREAK</a:t>
            </a:r>
            <a:endParaRPr lang="en-US" dirty="0"/>
          </a:p>
        </p:txBody>
      </p:sp>
      <p:pic>
        <p:nvPicPr>
          <p:cNvPr id="3074" name="Picture 2" descr="C:\Documents and Settings\user\Desktop\Disc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360598" cy="4572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Documents and Settings\user\Desktop\4-Gastrulation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143000"/>
            <a:ext cx="8072575" cy="500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Intra embryonic mesoderm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mesenchymal cells differentiate to form mesoblast which  in turn form embryonic mesoderm </a:t>
            </a:r>
            <a:r>
              <a:rPr lang="en-US" b="1" u="sng" dirty="0" smtClean="0">
                <a:solidFill>
                  <a:srgbClr val="0070C0"/>
                </a:solidFill>
              </a:rPr>
              <a:t>(intraembryonic mesoderm)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user\Desktop\3248251_ori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07954" cy="57709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FORMATION OF THREE GERM LAYERS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epiblastic cells from primitive streak keep on proliferating and migrating</a:t>
            </a:r>
          </a:p>
          <a:p>
            <a:r>
              <a:rPr lang="en-US" dirty="0" smtClean="0"/>
              <a:t>These migrating epiblastic cells displace hypoblastic cells and form </a:t>
            </a:r>
            <a:r>
              <a:rPr lang="en-US" b="1" u="sng" dirty="0" smtClean="0">
                <a:solidFill>
                  <a:srgbClr val="0070C0"/>
                </a:solidFill>
              </a:rPr>
              <a:t>embryonic endoderm </a:t>
            </a:r>
            <a:r>
              <a:rPr lang="en-US" dirty="0" smtClean="0"/>
              <a:t>which now forms the roof of secondary  yolk sac</a:t>
            </a:r>
          </a:p>
          <a:p>
            <a:r>
              <a:rPr lang="en-US" dirty="0" smtClean="0"/>
              <a:t>The remaining epiblastic cells after the formation of intra embryonic mesoderm  and endoderm form  </a:t>
            </a:r>
            <a:r>
              <a:rPr lang="en-US" b="1" dirty="0" smtClean="0">
                <a:solidFill>
                  <a:srgbClr val="0070C0"/>
                </a:solidFill>
              </a:rPr>
              <a:t>embryonic ectoderm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PRIMITIVE STREAK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user\Desktop\518175c1_1596c2b03a0__8000_0000018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8078533" cy="4614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PRECHORDAL 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Embryonic disc is flat and bilaminar during 2</a:t>
            </a:r>
            <a:r>
              <a:rPr lang="en-US" baseline="30000" dirty="0" smtClean="0"/>
              <a:t>nd</a:t>
            </a:r>
            <a:r>
              <a:rPr lang="en-US" dirty="0" smtClean="0"/>
              <a:t> week</a:t>
            </a:r>
          </a:p>
          <a:p>
            <a:r>
              <a:rPr lang="en-US" dirty="0" smtClean="0"/>
              <a:t>At one point on the circumference the </a:t>
            </a:r>
            <a:r>
              <a:rPr lang="en-US" u="sng" dirty="0" smtClean="0">
                <a:solidFill>
                  <a:srgbClr val="0070C0"/>
                </a:solidFill>
              </a:rPr>
              <a:t>cells of hypoblast become columnar</a:t>
            </a:r>
            <a:r>
              <a:rPr lang="en-US" dirty="0" smtClean="0"/>
              <a:t> in a localized area</a:t>
            </a:r>
          </a:p>
          <a:p>
            <a:r>
              <a:rPr lang="en-US" dirty="0" smtClean="0"/>
              <a:t>These columnar cells form a thickened area called </a:t>
            </a:r>
            <a:r>
              <a:rPr lang="en-US" b="1" u="sng" dirty="0" smtClean="0">
                <a:solidFill>
                  <a:srgbClr val="0070C0"/>
                </a:solidFill>
              </a:rPr>
              <a:t>prechordal plate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user\Desktop\c38_fig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38135" cy="663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trilaminar disc</a:t>
            </a:r>
            <a:endParaRPr lang="en-US" dirty="0"/>
          </a:p>
        </p:txBody>
      </p:sp>
      <p:pic>
        <p:nvPicPr>
          <p:cNvPr id="1026" name="Picture 2" descr="C:\Documents and Settings\user\Desktop\gastrulation-cross-section-1-1024x43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749" y="1905000"/>
            <a:ext cx="8722114" cy="3723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FORMATION OF PRIMITIVE STREAK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At the caudal end of primitive streak there is a circular area where ectoderm and endoderm are in contact with each other </a:t>
            </a:r>
          </a:p>
          <a:p>
            <a:r>
              <a:rPr lang="en-US" dirty="0" smtClean="0"/>
              <a:t>This circular area is called </a:t>
            </a:r>
            <a:r>
              <a:rPr lang="en-US" b="1" dirty="0" smtClean="0">
                <a:solidFill>
                  <a:srgbClr val="0070C0"/>
                </a:solidFill>
              </a:rPr>
              <a:t>cloacal membrane </a:t>
            </a:r>
            <a:r>
              <a:rPr lang="en-US" dirty="0" smtClean="0"/>
              <a:t>which indicates the </a:t>
            </a:r>
            <a:r>
              <a:rPr lang="en-US" b="1" dirty="0" smtClean="0">
                <a:solidFill>
                  <a:srgbClr val="0070C0"/>
                </a:solidFill>
              </a:rPr>
              <a:t>future site of anus</a:t>
            </a:r>
          </a:p>
          <a:p>
            <a:r>
              <a:rPr lang="en-US" b="1" i="1" dirty="0" smtClean="0"/>
              <a:t>Thus two area do not have mesoderm between Ectoderm &amp; Endoderm: </a:t>
            </a:r>
            <a:r>
              <a:rPr lang="en-US" b="1" i="1" u="sng" dirty="0" smtClean="0"/>
              <a:t>Prechordal plate &amp; Cloacal membrane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user\Desktop\oral-anal-plates-1-1024x49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1189038"/>
            <a:ext cx="9221788" cy="447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FATE OF PRIMITIVE STREAK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actively forms mesoderm in the early part of 4th week</a:t>
            </a:r>
          </a:p>
          <a:p>
            <a:r>
              <a:rPr lang="en-US" dirty="0" smtClean="0"/>
              <a:t>By the end of 4th week the primitive streak degenerates and disappears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CONGENITAL ANOMALIES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Sacro coccygeal teratoma</a:t>
            </a:r>
          </a:p>
          <a:p>
            <a:r>
              <a:rPr lang="en-US" dirty="0" smtClean="0"/>
              <a:t>Remnant of primitive streak, Common tumor in new born</a:t>
            </a:r>
          </a:p>
          <a:p>
            <a:r>
              <a:rPr lang="en-US" u="sng" dirty="0" smtClean="0"/>
              <a:t>Incidence</a:t>
            </a:r>
            <a:r>
              <a:rPr lang="en-US" dirty="0" smtClean="0"/>
              <a:t> – 1: 3500, 80% females</a:t>
            </a:r>
          </a:p>
          <a:p>
            <a:r>
              <a:rPr lang="en-US" dirty="0" smtClean="0"/>
              <a:t>Since the cells of primitive streak are pleuripotent, therefore these </a:t>
            </a:r>
            <a:r>
              <a:rPr lang="en-US" u="sng" dirty="0" smtClean="0">
                <a:solidFill>
                  <a:srgbClr val="0070C0"/>
                </a:solidFill>
              </a:rPr>
              <a:t>tumors contain elements of all three germ layers in incomplete stages of development</a:t>
            </a:r>
          </a:p>
          <a:p>
            <a:r>
              <a:rPr lang="en-US" dirty="0" smtClean="0"/>
              <a:t>Most tumors are benign</a:t>
            </a:r>
          </a:p>
          <a:p>
            <a:r>
              <a:rPr lang="en-US" dirty="0" smtClean="0"/>
              <a:t>Prognosis good if surgically removed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y documents\My Pictures\Scan Pictures\20070824\Image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52400"/>
            <a:ext cx="60198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FORMATION OF NOTOCHORD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mesenchymal </a:t>
            </a:r>
            <a:r>
              <a:rPr lang="en-US" u="sng" dirty="0" smtClean="0">
                <a:solidFill>
                  <a:srgbClr val="0070C0"/>
                </a:solidFill>
              </a:rPr>
              <a:t>cells migrate cranially from primitive node </a:t>
            </a:r>
            <a:r>
              <a:rPr lang="en-US" dirty="0" smtClean="0"/>
              <a:t>and pit</a:t>
            </a:r>
          </a:p>
          <a:p>
            <a:r>
              <a:rPr lang="en-US" dirty="0" smtClean="0"/>
              <a:t>These cells form a median cellular cord called </a:t>
            </a:r>
            <a:r>
              <a:rPr lang="en-US" u="sng" dirty="0" smtClean="0">
                <a:solidFill>
                  <a:srgbClr val="0070C0"/>
                </a:solidFill>
              </a:rPr>
              <a:t>notochordal process</a:t>
            </a:r>
          </a:p>
          <a:p>
            <a:r>
              <a:rPr lang="en-US" dirty="0" smtClean="0"/>
              <a:t>The notochordal process extends cranially until it reaches prechordal plate and does not extend beyond it</a:t>
            </a:r>
          </a:p>
          <a:p>
            <a:r>
              <a:rPr lang="en-US" dirty="0" smtClean="0"/>
              <a:t>This process acquires a lumen called </a:t>
            </a:r>
            <a:r>
              <a:rPr lang="en-US" u="sng" dirty="0" smtClean="0">
                <a:solidFill>
                  <a:srgbClr val="0070C0"/>
                </a:solidFill>
              </a:rPr>
              <a:t>notochordal canal</a:t>
            </a:r>
            <a:r>
              <a:rPr lang="en-US" dirty="0" smtClean="0"/>
              <a:t> which communicates with amniotic cavity through primitive pit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user\Desktop\Notochord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"/>
            <a:ext cx="8086255" cy="6557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user\Desktop\3-s2.0-B9780123838346000185-f18-07ac-97801238383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3454"/>
            <a:ext cx="8503731" cy="5031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user\Desktop\head-and-neckdev07-4-7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0366" t="24390" r="305" b="7317"/>
          <a:stretch>
            <a:fillRect/>
          </a:stretch>
        </p:blipFill>
        <p:spPr bwMode="auto">
          <a:xfrm>
            <a:off x="6042932" y="1524000"/>
            <a:ext cx="3101068" cy="40386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Desktop\slide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NOTOCHORD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floor of the notochordal process fuses with underlying endoderm </a:t>
            </a:r>
          </a:p>
          <a:p>
            <a:r>
              <a:rPr lang="en-US" dirty="0" smtClean="0"/>
              <a:t>Fused layers undergo degeneration and small openings appear </a:t>
            </a:r>
          </a:p>
          <a:p>
            <a:r>
              <a:rPr lang="en-US" dirty="0" smtClean="0"/>
              <a:t>These openings fuse and the floor of notochordal canal disappears</a:t>
            </a:r>
          </a:p>
          <a:p>
            <a:r>
              <a:rPr lang="en-US" dirty="0" smtClean="0"/>
              <a:t>Thus the </a:t>
            </a:r>
            <a:r>
              <a:rPr lang="en-US" u="sng" dirty="0" smtClean="0">
                <a:solidFill>
                  <a:srgbClr val="0070C0"/>
                </a:solidFill>
              </a:rPr>
              <a:t>notochordal canal communicates with yolk sac </a:t>
            </a:r>
          </a:p>
          <a:p>
            <a:r>
              <a:rPr lang="en-US" dirty="0" smtClean="0"/>
              <a:t>The notochordal process becomes flattened grooved </a:t>
            </a:r>
            <a:r>
              <a:rPr lang="en-US" u="sng" dirty="0" smtClean="0">
                <a:solidFill>
                  <a:srgbClr val="0070C0"/>
                </a:solidFill>
              </a:rPr>
              <a:t>notochordal plate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user\Desktop\3-s2.0-B9780123838346000185-f18-08ac-97801238383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2570" y="838200"/>
            <a:ext cx="8357549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NOTOCHORD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Beginning at the cranial end, the notochordal cells proliferate</a:t>
            </a:r>
          </a:p>
          <a:p>
            <a:r>
              <a:rPr lang="en-US" dirty="0" smtClean="0"/>
              <a:t>The notochordal plate </a:t>
            </a:r>
            <a:r>
              <a:rPr lang="en-US" dirty="0" err="1" smtClean="0"/>
              <a:t>infolds</a:t>
            </a:r>
            <a:r>
              <a:rPr lang="en-US" dirty="0" smtClean="0"/>
              <a:t> to form a solid cord of cells called </a:t>
            </a:r>
            <a:r>
              <a:rPr lang="en-US" u="sng" dirty="0" smtClean="0">
                <a:solidFill>
                  <a:srgbClr val="0070C0"/>
                </a:solidFill>
              </a:rPr>
              <a:t>notochord </a:t>
            </a:r>
          </a:p>
          <a:p>
            <a:r>
              <a:rPr lang="en-US" dirty="0" smtClean="0"/>
              <a:t>Proximal part of the notochordal canal persists temporarily as </a:t>
            </a:r>
            <a:r>
              <a:rPr lang="en-US" u="sng" dirty="0" smtClean="0">
                <a:solidFill>
                  <a:srgbClr val="0070C0"/>
                </a:solidFill>
              </a:rPr>
              <a:t>neurenteric canal </a:t>
            </a:r>
            <a:r>
              <a:rPr lang="en-US" dirty="0" smtClean="0"/>
              <a:t>which forms a communication between yolk sac and amniotic cavity  </a:t>
            </a:r>
          </a:p>
          <a:p>
            <a:r>
              <a:rPr lang="en-US" dirty="0" smtClean="0"/>
              <a:t>Once the formation of notochord is complete the neurenteric canal disappears</a:t>
            </a:r>
          </a:p>
          <a:p>
            <a:r>
              <a:rPr lang="en-US" dirty="0" smtClean="0"/>
              <a:t>Now the notochord detaches itself from endoderm which again becomes a continuous layer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FUNCTION OF NOTOCHORD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a) Defines </a:t>
            </a:r>
            <a:r>
              <a:rPr lang="en-US" u="sng" dirty="0" smtClean="0"/>
              <a:t>primordial axis</a:t>
            </a:r>
            <a:r>
              <a:rPr lang="en-US" dirty="0" smtClean="0"/>
              <a:t> of embryo</a:t>
            </a:r>
          </a:p>
          <a:p>
            <a:pPr>
              <a:buNone/>
            </a:pPr>
            <a:r>
              <a:rPr lang="en-US" dirty="0" smtClean="0"/>
              <a:t>b) Gives </a:t>
            </a:r>
            <a:r>
              <a:rPr lang="en-US" u="sng" dirty="0" smtClean="0"/>
              <a:t>rigidity</a:t>
            </a:r>
            <a:r>
              <a:rPr lang="en-US" dirty="0" smtClean="0"/>
              <a:t> to embryo</a:t>
            </a:r>
          </a:p>
          <a:p>
            <a:pPr>
              <a:buNone/>
            </a:pPr>
            <a:r>
              <a:rPr lang="en-US" dirty="0" smtClean="0"/>
              <a:t>c) Serves as a </a:t>
            </a:r>
            <a:r>
              <a:rPr lang="en-US" u="sng" dirty="0" smtClean="0"/>
              <a:t>basis of axial skeleton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d) Indicates </a:t>
            </a:r>
            <a:r>
              <a:rPr lang="en-US" u="sng" dirty="0" smtClean="0"/>
              <a:t>future site</a:t>
            </a:r>
            <a:r>
              <a:rPr lang="en-US" dirty="0" smtClean="0"/>
              <a:t> of </a:t>
            </a:r>
            <a:r>
              <a:rPr lang="en-US" u="sng" dirty="0" smtClean="0"/>
              <a:t>vertebral bodies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e) It induces the formation of neural plate (future central nervous system) </a:t>
            </a:r>
          </a:p>
          <a:p>
            <a:pPr>
              <a:buNone/>
            </a:pPr>
            <a:r>
              <a:rPr lang="en-US" dirty="0" smtClean="0"/>
              <a:t>f) primary organizer or inducer during organogenesis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FATE OF NOTOCHORD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the formation of vertebral bodies it persists as </a:t>
            </a:r>
            <a:r>
              <a:rPr lang="en-US" u="sng" dirty="0" smtClean="0"/>
              <a:t>nucleus</a:t>
            </a:r>
            <a:r>
              <a:rPr lang="en-US" dirty="0" smtClean="0"/>
              <a:t> </a:t>
            </a:r>
            <a:r>
              <a:rPr lang="en-US" u="sng" dirty="0" smtClean="0"/>
              <a:t>pulposus of inter vertebral disc </a:t>
            </a:r>
            <a:r>
              <a:rPr lang="en-US" dirty="0" smtClean="0"/>
              <a:t>and </a:t>
            </a:r>
            <a:r>
              <a:rPr lang="en-US" u="sng" dirty="0" smtClean="0"/>
              <a:t>apical ligament of dens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Chordoma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They are both benign and malignant tumours which arise from Notochordal tissue</a:t>
            </a:r>
          </a:p>
          <a:p>
            <a:r>
              <a:rPr lang="en-US" dirty="0" smtClean="0"/>
              <a:t>1/3rd chordomas arise at the base of skull and extend to nasopharynx </a:t>
            </a:r>
          </a:p>
          <a:p>
            <a:r>
              <a:rPr lang="en-US" dirty="0" smtClean="0"/>
              <a:t>Benign forms grow slowly but malignant forms infiltrate bone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Q. 1 Primitive streak results in all except</a:t>
            </a:r>
          </a:p>
          <a:p>
            <a:pPr>
              <a:buNone/>
            </a:pPr>
            <a:r>
              <a:rPr lang="en-US" dirty="0" smtClean="0"/>
              <a:t>    a) Formation of secondary yolk sac</a:t>
            </a:r>
          </a:p>
          <a:p>
            <a:pPr>
              <a:buNone/>
            </a:pPr>
            <a:r>
              <a:rPr lang="en-US" dirty="0" smtClean="0"/>
              <a:t>	b) Identification of cranial and caudal ends</a:t>
            </a:r>
          </a:p>
          <a:p>
            <a:pPr>
              <a:buNone/>
            </a:pPr>
            <a:r>
              <a:rPr lang="en-US" dirty="0" smtClean="0"/>
              <a:t>	c) Formation of three germ layers</a:t>
            </a:r>
          </a:p>
          <a:p>
            <a:pPr>
              <a:buNone/>
            </a:pPr>
            <a:r>
              <a:rPr lang="en-US" dirty="0" smtClean="0"/>
              <a:t>	d) Identification of dorsal &amp; Ventral surface of embryo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Q. 2 Primitive streak disappears at the end of ____ week</a:t>
            </a:r>
          </a:p>
          <a:p>
            <a:pPr marL="514350" indent="-514350">
              <a:buAutoNum type="alphaLcParenR"/>
            </a:pPr>
            <a:r>
              <a:rPr lang="en-US" dirty="0" smtClean="0"/>
              <a:t>4</a:t>
            </a:r>
          </a:p>
          <a:p>
            <a:pPr marL="514350" indent="-514350">
              <a:buAutoNum type="alphaLcParenR"/>
            </a:pPr>
            <a:r>
              <a:rPr lang="en-US" dirty="0" smtClean="0"/>
              <a:t>3</a:t>
            </a:r>
          </a:p>
          <a:p>
            <a:pPr marL="514350" indent="-514350">
              <a:buAutoNum type="alphaLcParenR"/>
            </a:pPr>
            <a:r>
              <a:rPr lang="en-US" dirty="0" smtClean="0"/>
              <a:t>2</a:t>
            </a:r>
          </a:p>
          <a:p>
            <a:pPr marL="514350" indent="-514350">
              <a:buAutoNum type="alphaLcParenR"/>
            </a:pPr>
            <a:r>
              <a:rPr lang="en-US" dirty="0" smtClean="0"/>
              <a:t>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Q. 3 Remnant of notochord is</a:t>
            </a:r>
          </a:p>
          <a:p>
            <a:pPr marL="514350" indent="-514350">
              <a:buAutoNum type="alphaLcParenR"/>
            </a:pPr>
            <a:r>
              <a:rPr lang="en-US" dirty="0" smtClean="0"/>
              <a:t>Urachus</a:t>
            </a:r>
          </a:p>
          <a:p>
            <a:pPr marL="514350" indent="-514350">
              <a:buAutoNum type="alphaLcParenR"/>
            </a:pPr>
            <a:r>
              <a:rPr lang="en-US" dirty="0" smtClean="0"/>
              <a:t>Nucleus pulposus</a:t>
            </a:r>
          </a:p>
          <a:p>
            <a:pPr marL="514350" indent="-514350">
              <a:buAutoNum type="alphaLcParenR"/>
            </a:pPr>
            <a:r>
              <a:rPr lang="en-US" dirty="0" smtClean="0"/>
              <a:t>Endoderm</a:t>
            </a:r>
          </a:p>
          <a:p>
            <a:pPr marL="514350" indent="-514350">
              <a:buAutoNum type="alphaLcParenR"/>
            </a:pPr>
            <a:r>
              <a:rPr lang="en-US" dirty="0" smtClean="0"/>
              <a:t>Ectoderm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Q 4 During development, the notochordal process: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arises from </a:t>
            </a:r>
            <a:r>
              <a:rPr lang="en-US" dirty="0" err="1" smtClean="0"/>
              <a:t>involuting</a:t>
            </a:r>
            <a:r>
              <a:rPr lang="en-US" dirty="0" smtClean="0"/>
              <a:t> endodermal cells</a:t>
            </a:r>
            <a:br>
              <a:rPr lang="en-US" dirty="0" smtClean="0"/>
            </a:br>
            <a:r>
              <a:rPr lang="en-US" dirty="0" smtClean="0"/>
              <a:t>B. extends from the </a:t>
            </a:r>
            <a:r>
              <a:rPr lang="en-US" dirty="0" err="1" smtClean="0"/>
              <a:t>prochordal</a:t>
            </a:r>
            <a:r>
              <a:rPr lang="en-US" dirty="0" smtClean="0"/>
              <a:t> plate to the primitive node</a:t>
            </a:r>
            <a:br>
              <a:rPr lang="en-US" dirty="0" smtClean="0"/>
            </a:br>
            <a:r>
              <a:rPr lang="en-US" dirty="0" smtClean="0"/>
              <a:t>C.  Gets converted into ectoderm</a:t>
            </a:r>
            <a:br>
              <a:rPr lang="en-US" dirty="0" smtClean="0"/>
            </a:br>
            <a:r>
              <a:rPr lang="en-US" dirty="0" smtClean="0"/>
              <a:t>D. becomes the </a:t>
            </a:r>
            <a:r>
              <a:rPr lang="en-US" dirty="0" err="1" smtClean="0"/>
              <a:t>appendicular</a:t>
            </a:r>
            <a:r>
              <a:rPr lang="en-US" dirty="0" smtClean="0"/>
              <a:t> skeleton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SIGNIFICANCE OF PRECHORDAL PLATE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Determination of cranio-caudal axis of the embryo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forms oropharyngeal membrane and is the future site of  mouth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It is an important organizer of head region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 5 Which of the following structures is believed to be a primary organizer or inducer during organogenesis?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A. Ectoderm</a:t>
            </a:r>
            <a:br>
              <a:rPr lang="en-US" dirty="0" smtClean="0"/>
            </a:br>
            <a:r>
              <a:rPr lang="en-US" dirty="0" smtClean="0"/>
              <a:t>B. notochord</a:t>
            </a:r>
            <a:br>
              <a:rPr lang="en-US" dirty="0" smtClean="0"/>
            </a:br>
            <a:r>
              <a:rPr lang="en-US" dirty="0" smtClean="0"/>
              <a:t>C. Intra embryonic mesoderm</a:t>
            </a:r>
            <a:br>
              <a:rPr lang="en-US" dirty="0" smtClean="0"/>
            </a:br>
            <a:r>
              <a:rPr lang="en-US" dirty="0" smtClean="0"/>
              <a:t>D. Cloacal membrane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01625" y="228596"/>
          <a:ext cx="8504240" cy="644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848"/>
                <a:gridCol w="1700848"/>
                <a:gridCol w="1700848"/>
                <a:gridCol w="1700848"/>
                <a:gridCol w="1700848"/>
              </a:tblGrid>
              <a:tr h="9906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Author /</a:t>
                      </a:r>
                    </a:p>
                    <a:p>
                      <a:pPr algn="ctr"/>
                      <a:r>
                        <a:rPr lang="en-US" dirty="0" smtClean="0"/>
                        <a:t>Journal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42190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Chordoma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incidence and survival patterns in the United States, 1973–1995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Mary L. McMaster</a:t>
                      </a:r>
                    </a:p>
                    <a:p>
                      <a:pPr fontAlgn="ctr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Alisa M. Goldstein</a:t>
                      </a:r>
                    </a:p>
                    <a:p>
                      <a:pPr fontAlgn="ctr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Christina M. Bromley</a:t>
                      </a:r>
                    </a:p>
                    <a:p>
                      <a:pPr fontAlgn="ctr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Naoko </a:t>
                      </a:r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Ishibe</a:t>
                      </a:r>
                      <a:endParaRPr kumimoji="0" lang="en-US" sz="1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ctr"/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Dilys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M. Parry</a:t>
                      </a:r>
                    </a:p>
                    <a:p>
                      <a:pPr fontAlgn="base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 International Journal of Studies of Cancer in Human Populations</a:t>
                      </a:r>
                    </a:p>
                    <a:p>
                      <a:pPr fontAlgn="base"/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January 2001, Volume 12, </a:t>
                      </a:r>
                      <a:r>
                        <a:rPr kumimoji="0" lang="en-US" sz="1400" b="0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Issue 1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 p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 1–11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 used data from the Surveillance, Epidemiology, and End Results (SEER) program of the National Cancer Institute, 1973–1995, to calculate age-adjusted incidence and survival rates for 400 cases of microscopically confirmed </a:t>
                      </a:r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chordoma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to derive information regarding case distribution and risk of second cancer</a:t>
                      </a:r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age-adjusted </a:t>
                      </a:r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chordoma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incidence rate (IR) of 0.08 per 100,000 was age-dependent, more common in males (</a:t>
                      </a:r>
                      <a:r>
                        <a:rPr kumimoji="0" lang="en-US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 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0.10) than females (IR 0.06) and rare among patients aged &lt;40 years and blacks. Within the axial skeleton 32% of cases were cranial, 32.8% spinal and 29.2% sacral. Young age (&lt;26 years; </a:t>
                      </a:r>
                      <a:r>
                        <a:rPr kumimoji="0"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= 0.0001) and female sex (</a:t>
                      </a:r>
                      <a:r>
                        <a:rPr kumimoji="0"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= 0.037) were associated with greater likelihood of cranial presentation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 study provides new data regarding incidence and survival patterns of </a:t>
                      </a:r>
                      <a:r>
                        <a:rPr kumimoji="0" lang="en-US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chordoma</a:t>
                      </a:r>
                      <a:r>
                        <a:rPr kumimoji="0" lang="en-US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the US. Additional epidemiologic studies are required to elucidate the genetic and environmental determinants underlying this rare, distinctive neoplasm.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MCQ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Q. 4 Intra embryonic mesoderm migrates between</a:t>
            </a:r>
          </a:p>
          <a:p>
            <a:pPr marL="514350" indent="-514350">
              <a:buAutoNum type="alphaLcParenR"/>
            </a:pPr>
            <a:r>
              <a:rPr lang="en-US" dirty="0" smtClean="0"/>
              <a:t>Amnion and cytotrophoblast</a:t>
            </a:r>
          </a:p>
          <a:p>
            <a:pPr marL="514350" indent="-514350">
              <a:buAutoNum type="alphaLcParenR"/>
            </a:pPr>
            <a:r>
              <a:rPr lang="en-US" dirty="0" smtClean="0"/>
              <a:t>Epiblast and hypoblast</a:t>
            </a:r>
          </a:p>
          <a:p>
            <a:pPr marL="514350" indent="-514350">
              <a:buAutoNum type="alphaLcParenR"/>
            </a:pPr>
            <a:r>
              <a:rPr lang="en-US" dirty="0" smtClean="0"/>
              <a:t>Heusers membrane and cytotrophoblast</a:t>
            </a:r>
          </a:p>
          <a:p>
            <a:pPr marL="514350" indent="-514350">
              <a:buAutoNum type="alphaLcParenR"/>
            </a:pPr>
            <a:r>
              <a:rPr lang="en-US" dirty="0" smtClean="0"/>
              <a:t>Cytotrophoblast and syncytiotrophoblast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700" b="1" dirty="0" smtClean="0"/>
              <a:t>3</a:t>
            </a:r>
            <a:r>
              <a:rPr lang="en-US" sz="2700" b="1" baseline="30000" dirty="0" smtClean="0"/>
              <a:t>RD</a:t>
            </a:r>
            <a:r>
              <a:rPr lang="en-US" sz="2700" b="1" dirty="0" smtClean="0"/>
              <a:t> WEEK OF DEVELOPMENT</a:t>
            </a:r>
            <a:br>
              <a:rPr lang="en-US" sz="2700" b="1" dirty="0" smtClean="0"/>
            </a:br>
            <a:r>
              <a:rPr lang="en-US" sz="2700" b="1" dirty="0" smtClean="0"/>
              <a:t>(GASTRULATION)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It is a process by which three germ layers and axial orientation of embryo are established </a:t>
            </a:r>
          </a:p>
          <a:p>
            <a:pPr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dirty="0" smtClean="0"/>
              <a:t>The embryo during this period is referred to as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GASTRULA</a:t>
            </a:r>
          </a:p>
          <a:p>
            <a:pPr>
              <a:buNone/>
            </a:pPr>
            <a:endParaRPr lang="en-US" sz="2400" b="1" i="1" u="sng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Four important processes occur during this period:</a:t>
            </a:r>
          </a:p>
          <a:p>
            <a:pPr>
              <a:buNone/>
            </a:pPr>
            <a:r>
              <a:rPr lang="en-US" sz="2400" dirty="0" smtClean="0"/>
              <a:t>		1) Formation of primitive streak</a:t>
            </a:r>
          </a:p>
          <a:p>
            <a:pPr>
              <a:buNone/>
            </a:pPr>
            <a:r>
              <a:rPr lang="en-US" sz="2400" dirty="0" smtClean="0"/>
              <a:t>		2) Formation of three germ layers</a:t>
            </a:r>
          </a:p>
          <a:p>
            <a:pPr>
              <a:buNone/>
            </a:pPr>
            <a:r>
              <a:rPr lang="en-US" sz="2400" dirty="0" smtClean="0"/>
              <a:t>		3) Formation of notochord</a:t>
            </a:r>
          </a:p>
          <a:p>
            <a:pPr>
              <a:buNone/>
            </a:pPr>
            <a:r>
              <a:rPr lang="en-US" sz="2400" dirty="0" smtClean="0"/>
              <a:t>	 	4) Formation of allantois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FORMATION OF PRIMITIVE STREAK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The </a:t>
            </a:r>
            <a:r>
              <a:rPr lang="en-US" u="sng" dirty="0" smtClean="0"/>
              <a:t>prechordal plate</a:t>
            </a:r>
            <a:r>
              <a:rPr lang="en-US" dirty="0" smtClean="0"/>
              <a:t> determines the </a:t>
            </a:r>
            <a:r>
              <a:rPr lang="en-US" u="sng" dirty="0" smtClean="0"/>
              <a:t>cranial end</a:t>
            </a:r>
            <a:r>
              <a:rPr lang="en-US" dirty="0" smtClean="0"/>
              <a:t> of the embryonic disc</a:t>
            </a:r>
          </a:p>
          <a:p>
            <a:pPr lvl="0"/>
            <a:r>
              <a:rPr lang="en-US" dirty="0" smtClean="0"/>
              <a:t>At the </a:t>
            </a:r>
            <a:r>
              <a:rPr lang="en-US" b="1" u="sng" dirty="0" smtClean="0">
                <a:solidFill>
                  <a:srgbClr val="0070C0"/>
                </a:solidFill>
              </a:rPr>
              <a:t>caudal end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of the embryonic disc a </a:t>
            </a:r>
            <a:r>
              <a:rPr lang="en-US" u="sng" dirty="0" smtClean="0"/>
              <a:t>linear thickened band</a:t>
            </a:r>
            <a:r>
              <a:rPr lang="en-US" dirty="0" smtClean="0"/>
              <a:t> of cells is formed by the </a:t>
            </a:r>
            <a:r>
              <a:rPr lang="en-US" b="1" u="sng" dirty="0" smtClean="0">
                <a:solidFill>
                  <a:srgbClr val="0070C0"/>
                </a:solidFill>
              </a:rPr>
              <a:t>proliferation of the epiblast in the median plane</a:t>
            </a:r>
          </a:p>
          <a:p>
            <a:r>
              <a:rPr lang="en-US" dirty="0" smtClean="0"/>
              <a:t>This linear band is called </a:t>
            </a:r>
            <a:r>
              <a:rPr lang="en-US" b="1" u="sng" dirty="0" smtClean="0">
                <a:solidFill>
                  <a:srgbClr val="0070C0"/>
                </a:solidFill>
              </a:rPr>
              <a:t>primitive streak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and is formed in the </a:t>
            </a:r>
            <a:r>
              <a:rPr lang="en-US" u="sng" dirty="0" smtClean="0">
                <a:solidFill>
                  <a:srgbClr val="0070C0"/>
                </a:solidFill>
              </a:rPr>
              <a:t>beginning of 3</a:t>
            </a:r>
            <a:r>
              <a:rPr lang="en-US" u="sng" baseline="30000" dirty="0" smtClean="0">
                <a:solidFill>
                  <a:srgbClr val="0070C0"/>
                </a:solidFill>
              </a:rPr>
              <a:t>rd</a:t>
            </a:r>
            <a:r>
              <a:rPr lang="en-US" u="sng" dirty="0" smtClean="0">
                <a:solidFill>
                  <a:srgbClr val="0070C0"/>
                </a:solidFill>
              </a:rPr>
              <a:t> week 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user\Desktop\2a-embryonic-development-8-6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8425324" cy="6325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RESULT OF PRIMITIVE STREAK FORMATION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Identification of cranio caudal axis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Identification of cranial and caudal 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Identification of dorsal and ventral surfaces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Identification of right and left sides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FORMATION OF PRIMITIVE STREAK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primitive streak elongates in cranial direction due to the addition of cells at its caudal end from epiblast</a:t>
            </a:r>
          </a:p>
          <a:p>
            <a:pPr algn="just"/>
            <a:r>
              <a:rPr lang="en-US" dirty="0" smtClean="0"/>
              <a:t> The cells at the cranial end of primitive 	streak proliferate to form a thickening called </a:t>
            </a:r>
            <a:r>
              <a:rPr lang="en-US" b="1" dirty="0" smtClean="0">
                <a:solidFill>
                  <a:srgbClr val="0070C0"/>
                </a:solidFill>
              </a:rPr>
              <a:t>primitive node</a:t>
            </a:r>
          </a:p>
          <a:p>
            <a:pPr algn="just"/>
            <a:r>
              <a:rPr lang="en-US" dirty="0" smtClean="0"/>
              <a:t>A narrow groove appears in the primitive streak and ends in a small depression in the primitive node called </a:t>
            </a:r>
            <a:r>
              <a:rPr lang="en-US" b="1" dirty="0" smtClean="0">
                <a:solidFill>
                  <a:srgbClr val="0070C0"/>
                </a:solidFill>
              </a:rPr>
              <a:t>primitive groove </a:t>
            </a:r>
            <a:r>
              <a:rPr lang="en-US" dirty="0" smtClean="0"/>
              <a:t>and  </a:t>
            </a:r>
            <a:r>
              <a:rPr lang="en-US" b="1" dirty="0" smtClean="0">
                <a:solidFill>
                  <a:srgbClr val="0070C0"/>
                </a:solidFill>
              </a:rPr>
              <a:t>primitive pit</a:t>
            </a:r>
          </a:p>
          <a:p>
            <a:pPr algn="just"/>
            <a:r>
              <a:rPr lang="en-US" dirty="0" smtClean="0"/>
              <a:t> The primitive groove and pit are formed due to invagination of epiblastic cells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145</TotalTime>
  <Words>1132</Words>
  <Application>Microsoft Office PowerPoint</Application>
  <PresentationFormat>On-screen Show (4:3)</PresentationFormat>
  <Paragraphs>156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Civic</vt:lpstr>
      <vt:lpstr>3rd week of Development</vt:lpstr>
      <vt:lpstr>PRECHORDAL PLATE</vt:lpstr>
      <vt:lpstr>Slide 3</vt:lpstr>
      <vt:lpstr>SIGNIFICANCE OF PRECHORDAL PLATE</vt:lpstr>
      <vt:lpstr>      3RD WEEK OF DEVELOPMENT (GASTRULATION)</vt:lpstr>
      <vt:lpstr>FORMATION OF PRIMITIVE STREAK </vt:lpstr>
      <vt:lpstr>Slide 7</vt:lpstr>
      <vt:lpstr>RESULT OF PRIMITIVE STREAK FORMATION</vt:lpstr>
      <vt:lpstr>FORMATION OF PRIMITIVE STREAK</vt:lpstr>
      <vt:lpstr>Slide 10</vt:lpstr>
      <vt:lpstr>PRIMITIVE STREAK FORMATION</vt:lpstr>
      <vt:lpstr>Slide 12</vt:lpstr>
      <vt:lpstr>FORMATION OF THREE GERM LAYERS</vt:lpstr>
      <vt:lpstr>PRIMITIVE STREAK</vt:lpstr>
      <vt:lpstr>Slide 15</vt:lpstr>
      <vt:lpstr>Intra embryonic mesoderm</vt:lpstr>
      <vt:lpstr>Slide 17</vt:lpstr>
      <vt:lpstr>FORMATION OF THREE GERM LAYERS</vt:lpstr>
      <vt:lpstr>PRIMITIVE STREAK</vt:lpstr>
      <vt:lpstr>Slide 20</vt:lpstr>
      <vt:lpstr>Formation of trilaminar disc</vt:lpstr>
      <vt:lpstr>FORMATION OF PRIMITIVE STREAK</vt:lpstr>
      <vt:lpstr>Slide 23</vt:lpstr>
      <vt:lpstr>FATE OF PRIMITIVE STREAK</vt:lpstr>
      <vt:lpstr>CONGENITAL ANOMALIES</vt:lpstr>
      <vt:lpstr>Slide 26</vt:lpstr>
      <vt:lpstr>FORMATION OF NOTOCHORD </vt:lpstr>
      <vt:lpstr>Slide 28</vt:lpstr>
      <vt:lpstr>Slide 29</vt:lpstr>
      <vt:lpstr>NOTOCHORD</vt:lpstr>
      <vt:lpstr>Slide 31</vt:lpstr>
      <vt:lpstr>NOTOCHORD</vt:lpstr>
      <vt:lpstr>FUNCTION OF NOTOCHORD</vt:lpstr>
      <vt:lpstr>FATE OF NOTOCHORD</vt:lpstr>
      <vt:lpstr>Chordoma</vt:lpstr>
      <vt:lpstr>MCQ</vt:lpstr>
      <vt:lpstr>MCQ</vt:lpstr>
      <vt:lpstr>MCQ</vt:lpstr>
      <vt:lpstr>Slide 39</vt:lpstr>
      <vt:lpstr>Slide 40</vt:lpstr>
      <vt:lpstr>Slide 41</vt:lpstr>
      <vt:lpstr>MCQ</vt:lpstr>
    </vt:vector>
  </TitlesOfParts>
  <Company>Sumandeep Vidyapeeth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22</cp:revision>
  <dcterms:created xsi:type="dcterms:W3CDTF">2017-12-11T06:28:16Z</dcterms:created>
  <dcterms:modified xsi:type="dcterms:W3CDTF">2020-08-13T07:02:03Z</dcterms:modified>
</cp:coreProperties>
</file>