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F94C3-B94D-497D-9CDC-BF8C08F53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CC84FF-BAB6-411C-9C90-B6C957A29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3CAE37-5242-4CFF-88D9-D8F107C75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EC104D-9BC1-47A6-9E3E-2B58053E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7ED529-EF21-43B9-ACC7-B6D7BBCFB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194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B971E3-46CF-4FCF-888F-C139F0F4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B44DD5A-211B-44B6-925E-95079EE54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05510D-05E5-4AD9-B747-C7C1681D6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386337-5E19-45FC-88ED-00858FE2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A0B85C-41C7-4F2B-A962-A66677DE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7070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19E3C17-7687-47A9-9217-0AB3A4D33A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C63FD00-7CCE-4022-BEA5-799189420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7663F4-3C97-4FAA-97EE-D3616D8F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3D4F7F-57D3-4978-87C8-EA99B7DC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67E98F-7724-4DB7-AC47-6A62C8E7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9255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EE92FD-396A-4E7E-9683-B9CF02ED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7E892D-2900-45DC-9D09-47CB3AE4B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16A94E-30F6-4417-8A6D-44C2771D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CAC739-EE7B-40A7-B969-643A841F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079120-C3AB-4A87-B1C7-87D2435B4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4637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2D3FE0-6C60-4808-9EB0-B7C8FDB7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F60DBE-1E2F-4F4D-A8FB-41DF2D7A6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DB7124-C770-4318-8EFB-3B94573F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D39D4-CED9-460C-AD9C-00412AAF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1B2239-AD6B-410C-AE0D-8AF0F37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7366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EF223C-D490-4B00-98B0-11E3C645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223E87-36FF-4F75-94E4-0CCB95E7E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0709AA8-A2FB-4645-A227-96CB34D71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E6E4C5-33B7-44FC-9B44-D64836FB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409BE9-A678-46F2-9351-92A2E1F3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D0FCA5-216C-4990-9B21-BE36F2BE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0621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31FCBB-D8ED-40AB-A54C-8E3A64BE9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4ED44-FB10-4056-B748-DB38150EE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43493E-D306-4D18-B4BB-13315C581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A2DE13-34CE-4EF6-83AB-C143A3609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5E33EBF-7507-4883-8740-B35EF1310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E12D28A-B686-4FB5-9A49-EF5DD64D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386709F-C909-453B-96F1-0D54646A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FAE081-1A33-47C6-9E8B-C12CC69E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3460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EC3A4-9C96-43B3-B5A2-FBCBF9563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EFBFD84-96D7-4460-92D6-C9CD6BC3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DC65D96-BFB8-4DA0-A649-6CB50A89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C0B8F1E-2A6D-4DA0-B44B-EE367B181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547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3B29A91-0C29-486A-ACFA-75FC16A0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E1439E4-7B46-475D-BB8D-DC1B75A0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56B722-D850-4A3C-9E03-09B262F3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299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CB4937-71B1-46BE-B2DA-B35819D5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C6EDCC-1617-4B26-8652-028080E9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61BA68-A872-4E5F-8298-7593EE08A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9B1ABFA-0C6C-414A-935E-E8B8BD5F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3FFBE2-18E0-4346-A38F-A2307761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9F44E7-C25F-4CE9-A271-31C30F81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3247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5987B6-8455-4ECE-922D-0DB0DCDA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FD47629-06C9-442F-BFC2-DAF7D4584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117377-4926-4FB8-AEB7-6559E5BC3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8B48D0-94FC-4E25-A092-3E91D535B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C31616F-2863-4B0F-8050-8387A1FB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1F7F3C-0943-444A-BE19-3AF296C7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358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5E3DD3-BEBD-48B7-BBD9-4979ED49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F033AF-A110-49B3-898E-E86F3609D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8DF94A-D47E-4FD5-862B-208007199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4097-7ED5-4AE4-8C64-E5C15966507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5262EC-8303-4397-B187-4DBBCBEF8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713832-8FA0-492C-807A-E020AD80D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72D2-F09B-4044-9055-A9C5ECFD5F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4941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amanetwork.com/searchresults?author=Jay+L.+Grosfeld&amp;q=Jay+L.+Grosfeld" TargetMode="External"/><Relationship Id="rId2" Type="http://schemas.openxmlformats.org/officeDocument/2006/relationships/hyperlink" Target="https://jamanetwork.com/searchresults?author=Scott+A.+Engum&amp;q=Scott+A.+Eng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manetwork.com/searchresults?author=L.+R.+Tres+Scherer&amp;q=L.+R.+Tres+Scherer" TargetMode="External"/><Relationship Id="rId5" Type="http://schemas.openxmlformats.org/officeDocument/2006/relationships/hyperlink" Target="https://jamanetwork.com/searchresults?author=Frederick+J.+Rescorla&amp;q=Frederick+J.+Rescorla" TargetMode="External"/><Relationship Id="rId4" Type="http://schemas.openxmlformats.org/officeDocument/2006/relationships/hyperlink" Target="https://jamanetwork.com/searchresults?author=Karen+W.+West&amp;q=Karen+W.+We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8A77C5-95C0-4B90-B0F7-1F2EBB03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I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RESPIRATORY</a:t>
            </a:r>
            <a:br>
              <a:rPr lang="en-I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CBFFAF-F99C-4268-B73A-E70F5A68D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0223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Dr. A. </a:t>
            </a:r>
            <a:r>
              <a:rPr lang="en-US" dirty="0" err="1" smtClean="0"/>
              <a:t>Gandotra</a:t>
            </a:r>
            <a:endParaRPr lang="en-US" dirty="0" smtClean="0"/>
          </a:p>
          <a:p>
            <a:pPr algn="l"/>
            <a:r>
              <a:rPr lang="en-US" smtClean="0"/>
              <a:t>HOD and Professor</a:t>
            </a:r>
            <a:endParaRPr lang="en-US" dirty="0" smtClean="0"/>
          </a:p>
          <a:p>
            <a:pPr algn="l"/>
            <a:r>
              <a:rPr lang="en-US" dirty="0" smtClean="0"/>
              <a:t>Department of Anatomy</a:t>
            </a:r>
          </a:p>
          <a:p>
            <a:pPr algn="l"/>
            <a:r>
              <a:rPr lang="en-US" dirty="0" smtClean="0"/>
              <a:t>S.B.K.S.M.I. &amp; R.C.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86457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2A887-F601-4685-BB57-C7A08A1FC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98474"/>
            <a:ext cx="12093526" cy="6759526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Pseudo glandular period – (6-16 weeks)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Resembles an exocrine gland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16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week all major elements of lung have formed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Elements required for gaseous exchange not formed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Thus fetus if born do not survive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2) Canalicular period – (16-26 weeks)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Overlaps pseudo glandular period because cranial segments of lung mature faster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Lumens of bronchi and bronchioles become larger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Lung tissue becomes highly vascular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24</a:t>
            </a:r>
            <a: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week terminal bronchiole divides into 2-3 respiratory bronchioles.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Each respiratory bronchiole divides into 3-6 alveolar ducts which have a few terminal saccules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Fetus born at the end of this period may survive if intensive care is given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65199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5384B-A502-462B-AAD6-E82ACE280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337624"/>
            <a:ext cx="12009120" cy="65203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Terminal saccular period – (26 weeks to birth) 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 terminal saccules develop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Their epithelium becomes very thin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Capillaries bulge into developing alveoli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Blood air barrier established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26</a:t>
            </a:r>
            <a: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week terminal saccules are lined by type I alveolar cells of endodermal origin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Scattered type II alveolar cells present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Capillaries and lymphatic network fully formed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Enough surfactant is produced by type II alveolar cells to permit survival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Surfactant facilitates expansion of terminal saccules and counteracts surface tension forces</a:t>
            </a:r>
            <a:endParaRPr lang="en-IN" sz="2800" b="1" dirty="0">
              <a:solidFill>
                <a:prstClr val="black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4069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972ADD-DD69-41A2-96CD-4CBE57279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36098"/>
            <a:ext cx="12192000" cy="642190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Alveolar period – (32 weeks to 8 years) </a:t>
            </a:r>
          </a:p>
          <a:p>
            <a:pPr marL="0" lvl="0" indent="0">
              <a:buNone/>
            </a:pP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32 weeks each respiratory bronchiole terminates in a cluster of thin walled terminal saccules separated from each other by connective tissue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These terminal saccules represent future alveolar ducts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About 95% alveoli develop post natally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Immature alveoli have the potential to form additional primordial alveoli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first few months after birth there is exponential increase in the surface of air-blood barrier due to multiplication of alveoli and capillaries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full term new born there are 50 million alveoli which is about 1/6</a:t>
            </a:r>
            <a: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the adult number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8</a:t>
            </a:r>
            <a: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year 300 million alveoli are present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498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61C8D8-7152-4433-BA53-E72D7948E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1016"/>
            <a:ext cx="12192000" cy="66469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birth following adaptive changes occur in the lungs –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1) Production of adequate surfactant in the alveoli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  2) Transformation of lungs from secretory organ to gas exchange organ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3) Establishment of parallel pulmonary and systemic circulations 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Breathing movements occur before birth; this causes aspiration of amniotic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fluid in the lungs. </a:t>
            </a:r>
          </a:p>
          <a:p>
            <a:pPr marL="685800" lvl="0" indent="0">
              <a:buNone/>
            </a:pP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These movements are not continuous but are essential for normal lung 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development and stimulate lung development.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432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6521C3-0159-42E1-8AF7-0398B9061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323556"/>
            <a:ext cx="11830929" cy="642893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At birth lungs are half filled with fluid derived from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endParaRPr lang="en-IN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Amniotic fluid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Lungs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Tracheal glands</a:t>
            </a:r>
            <a:endParaRPr lang="en-IN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Aeration of lung at birth is a rapid replacement of intra alveolar fluid by air.</a:t>
            </a:r>
          </a:p>
          <a:p>
            <a:pPr marL="742950" lvl="1" indent="-285750">
              <a:buFont typeface="Symbol" panose="05050102010706020507" pitchFamily="18" charset="2"/>
              <a:buChar char=""/>
            </a:pP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78241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369515-FAA9-41C4-8D20-66DCFD198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42"/>
            <a:ext cx="12192000" cy="6745458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fluid in the lungs is cleared by three routes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endParaRPr lang="en-IN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Through mouth and nose by pressure on the fetal thorax during delivery.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Into pulmonary circulation.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Into lymphatics, pulmonary arteries and veins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fetus near term pulmonary lymph vessels are larger and more numerous than in adults. </a:t>
            </a: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lymph flow is rapid during first few hours after birth then slows down.</a:t>
            </a:r>
          </a:p>
          <a:p>
            <a:pPr marL="0" lvl="0" indent="0">
              <a:buNone/>
            </a:pP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factors important for normal lung development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endParaRPr lang="en-IN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Adequate thoracic space for lung development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Fetal breathing movements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Adequate amniotic fluid volume.</a:t>
            </a:r>
            <a:endParaRPr lang="en-I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48352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86E72E6-8123-4FDB-A089-3A510112D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3588183"/>
              </p:ext>
            </p:extLst>
          </p:nvPr>
        </p:nvGraphicFramePr>
        <p:xfrm>
          <a:off x="0" y="84406"/>
          <a:ext cx="12192000" cy="672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14761636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89666116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128373213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170015287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795415703"/>
                    </a:ext>
                  </a:extLst>
                </a:gridCol>
              </a:tblGrid>
              <a:tr h="137863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AUTHOR /</a:t>
                      </a:r>
                    </a:p>
                    <a:p>
                      <a:pPr algn="ctr"/>
                      <a:r>
                        <a:rPr lang="en-IN" dirty="0"/>
                        <a:t>JOURNAL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CONCLUSION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137496"/>
                  </a:ext>
                </a:extLst>
              </a:tr>
              <a:tr h="5345723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 of Morbidity and Mortality in 227 Cases of Esophageal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Atresia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and/or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Tracheoesophageal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Fistula Over Two Decades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Scott A.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Engum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MD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Jay L.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Grosfeld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 MD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Karen W. West, MD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800" b="0" i="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Frederick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J.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Rescorla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 MD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L. R.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Tres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Scherer III, MD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 Surg. 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1995;130(5):502-508. doi:10.1001/archsurg.1995.01430050052008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report analyzes the morbidity and mortality in 227 infants (127 boys and 100 girls) with variants of esophageal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atresia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and/or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tracheoesophageal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fistula who were treated from 1971 to 1993.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Classification included 29 cases of type A esophageal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atresia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(13%); two cases of type B (1%), 178 cases of type C (78%), five cases of type D (2%), and 13 cases of type E (6%).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Esophagomyotomy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was necessary in 9% of the patients. 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Early diagnosis, improved surgical technique, neonatal anesthesia, sophisticated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ventilatory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support, advanced intensive care management, early treatment of associated anomalies, responsiveness of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anastomotic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strictures to dilatation, and aggressive treatment of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gastroesophageal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reflux have influenced survival positively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204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532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5E04C0-2E51-4E7D-B287-55593ED4E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Respiratory primordium – 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 28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day it appears as a median outgrowth from the caudal end of the ventral wall of primordial pharynx called laryngotracheal groove </a:t>
            </a:r>
          </a:p>
          <a:p>
            <a:pPr marL="0" lvl="0"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develops caudal to the 4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pair of pharyngeal pouches</a:t>
            </a:r>
          </a:p>
          <a:p>
            <a:pPr marL="0" lvl="0"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Derivatives of laryngotracheal groove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</a:p>
          <a:p>
            <a:pPr marL="0" indent="0">
              <a:spcAft>
                <a:spcPts val="0"/>
              </a:spcAft>
              <a:buNone/>
            </a:pP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endodermal lining gives rise to epithelium and glands of --- 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a) Larynx b) Trachea c) Bronchi d) Pulmonary epithelium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splanchnic mesoderm surrounding foregut gives rise to --- 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a) Connective tissue b) Cartilage c) Smooth muscle	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    				 	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	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8361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463D1B-9C82-4D98-AD6A-A783E8D87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351692"/>
            <a:ext cx="12023188" cy="65063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By the end of 4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week the laryngotracheal groove evaginates to form 	    respiratory diverticulum located ventral to caudal part of foregut.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diverticulum elongates it gets covered with splanchnic 	 	 	    mesenchyme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	    The distal end enlarges to form globular tracheal bud </a:t>
            </a:r>
            <a:endParaRPr lang="en-IN" b="1" dirty="0"/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indent="0"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7C14090-B53C-4BB7-A44B-3DB0EAA2F2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219"/>
          <a:stretch/>
        </p:blipFill>
        <p:spPr>
          <a:xfrm>
            <a:off x="1861624" y="2616591"/>
            <a:ext cx="8637563" cy="41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86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161CAF-0CCF-4558-B6EE-09E685767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7114"/>
            <a:ext cx="12192000" cy="6049108"/>
          </a:xfrm>
        </p:spPr>
        <p:txBody>
          <a:bodyPr/>
          <a:lstStyle/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respiratory diverticulum separates from primordial pharynx but 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    the communication remains through primordial laryngeal inlet.</a:t>
            </a:r>
          </a:p>
          <a:p>
            <a:pPr marL="685800"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Longitudinal tracheo-esophageal folds appear, approach each other 	 	    and fuse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tracheoesophageal septum.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This septum divides cranial part of foregut into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a) Ventral part- laryngotracheal tube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b) Dorsal part – oropharynx and esophagus</a:t>
            </a:r>
          </a:p>
          <a:p>
            <a:pPr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The opening of laryngotracheal tube into pharynx becomes primordial 	 	    laryngeal</a:t>
            </a:r>
            <a:r>
              <a:rPr lang="en-I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inlet.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2686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B735D2-89E0-4C3D-B0C5-35BE04C7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590842"/>
            <a:ext cx="11929403" cy="6267157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Development of larynx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Cartilages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Derived from the cartilages of 4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6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pharyngeal arches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Epiglottis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develops from the caudal part of hypo-pharyngeal 			    eminence.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Laryngeal muscles develop from myoblasts in 4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6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pharyngeal arches therefore supplied by Laryngeal branches of Vagus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Development of Trachea –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It develops from tracheal bud during 4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week 		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Epithelium and glands – from endodermal lining.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Cartilage, connective tissue and muscles – from splanchnic  	 	    mesenchyme.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3705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B5F04D-F5EC-42EB-B8A9-59B5C68F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379828"/>
            <a:ext cx="11952849" cy="6478172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Congenital anomalies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	     1) Tracheo-esophageal fistula –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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Incidence 1: 3000-4500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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Most common, mostly males.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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85% associated with esophageal atresia,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pnumonitis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polyhydramnios 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93C84D1-6C5A-40FF-847C-CAEB66F329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772"/>
          <a:stretch/>
        </p:blipFill>
        <p:spPr>
          <a:xfrm>
            <a:off x="2194560" y="3123027"/>
            <a:ext cx="8018585" cy="360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686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4F6AD6-64F8-4E57-92B9-7912F9C2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75"/>
            <a:ext cx="10515600" cy="872196"/>
          </a:xfrm>
        </p:spPr>
        <p:txBody>
          <a:bodyPr anchor="t"/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Development of Bronchi and Lungs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94B955-E71D-4789-BF03-63C44C92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" y="1069145"/>
            <a:ext cx="11816861" cy="5690380"/>
          </a:xfrm>
        </p:spPr>
        <p:txBody>
          <a:bodyPr/>
          <a:lstStyle/>
          <a:p>
            <a:pPr marL="1371600" lvl="3" indent="0">
              <a:buNone/>
            </a:pP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tracheal bud divides into two bronchial buds</a:t>
            </a: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Early 5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week each bronchial bud enlarges to form main bronchus.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Embryonic right main bronchus is more vertical and slightly larger than left.</a:t>
            </a: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primary bronchi divide into secondary bronchi that form lobar, segmental and intersegmental branches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Each segmental bronchus with its surrounding mass of mesenchyme is the primordium of bronchopulmonary segment.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24th week 17 order of branches have formed and respiratory bronchioles have formed.</a:t>
            </a:r>
            <a:endParaRPr lang="en-I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Additional 7 orders of airways develop after birth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spcAft>
                <a:spcPts val="0"/>
              </a:spcAft>
              <a:buNone/>
            </a:pP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49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9A17F8C5-3B32-4C70-A55C-03AB542BE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473" y="0"/>
            <a:ext cx="4600135" cy="6857999"/>
          </a:xfrm>
        </p:spPr>
        <p:txBody>
          <a:bodyPr/>
          <a:lstStyle/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cartilage, smooth muscle and connective tissue develop from splanchnic mesenchyme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visceral pleura develops from splanchnic mesoderm.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The parietal pleura 	develops from somatic 	mesoderm. </a:t>
            </a:r>
            <a:endParaRPr lang="en-IN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C06D477A-268E-4214-A93A-6363EE7971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042" r="23500" b="25301"/>
          <a:stretch/>
        </p:blipFill>
        <p:spPr>
          <a:xfrm>
            <a:off x="5134708" y="0"/>
            <a:ext cx="6119446" cy="31933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905197-C109-4895-A799-45E4973598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47" r="16803" b="29805"/>
          <a:stretch/>
        </p:blipFill>
        <p:spPr>
          <a:xfrm>
            <a:off x="4965895" y="3784210"/>
            <a:ext cx="6738425" cy="295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753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E3AED76-2292-4700-97F8-7AF8E9CA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Maturation of lungs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is divided into four (4) main periods.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1) Pseudo glandular period           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    2) Canalicular period	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    3) Terminal saccular period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4) Alveolar period</a:t>
            </a: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435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362</Words>
  <Application>Microsoft Office PowerPoint</Application>
  <PresentationFormat>Custom</PresentationFormat>
  <Paragraphs>143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RESPIRATORY SYSTEM</vt:lpstr>
      <vt:lpstr>Slide 2</vt:lpstr>
      <vt:lpstr>Slide 3</vt:lpstr>
      <vt:lpstr>Slide 4</vt:lpstr>
      <vt:lpstr>Slide 5</vt:lpstr>
      <vt:lpstr>Slide 6</vt:lpstr>
      <vt:lpstr>Development of Bronchi and Lungs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Dell</dc:creator>
  <cp:lastModifiedBy>Admin</cp:lastModifiedBy>
  <cp:revision>15</cp:revision>
  <dcterms:created xsi:type="dcterms:W3CDTF">2018-04-12T14:53:43Z</dcterms:created>
  <dcterms:modified xsi:type="dcterms:W3CDTF">2020-08-13T07:02:53Z</dcterms:modified>
</cp:coreProperties>
</file>