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59" r:id="rId5"/>
    <p:sldId id="260" r:id="rId6"/>
    <p:sldId id="263" r:id="rId7"/>
    <p:sldId id="265" r:id="rId8"/>
    <p:sldId id="266" r:id="rId9"/>
    <p:sldId id="270" r:id="rId10"/>
    <p:sldId id="267" r:id="rId11"/>
    <p:sldId id="268" r:id="rId12"/>
    <p:sldId id="269" r:id="rId13"/>
    <p:sldId id="262" r:id="rId14"/>
    <p:sldId id="274" r:id="rId15"/>
    <p:sldId id="27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82" autoAdjust="0"/>
    <p:restoredTop sz="94660"/>
  </p:normalViewPr>
  <p:slideViewPr>
    <p:cSldViewPr>
      <p:cViewPr varScale="1">
        <p:scale>
          <a:sx n="73" d="100"/>
          <a:sy n="73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3908-3FAE-42D4-A476-1E9D77D11262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7FA46-8F1B-4CDB-ACFB-FA46597DD22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5584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net.org/resource-type/patient-health-informa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Nose and nasal cavity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5105400"/>
            <a:ext cx="3810000" cy="17526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Mr. </a:t>
            </a:r>
            <a:r>
              <a:rPr lang="en-US" sz="4400" dirty="0" err="1" smtClean="0">
                <a:solidFill>
                  <a:schemeClr val="tx1"/>
                </a:solidFill>
              </a:rPr>
              <a:t>K.M.Parmar</a:t>
            </a:r>
            <a:endParaRPr lang="en-US" sz="4400" dirty="0" smtClean="0">
              <a:solidFill>
                <a:schemeClr val="tx1"/>
              </a:solidFill>
            </a:endParaRPr>
          </a:p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Assistant Professor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Department of Anatomy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S.B.K.S.M.I. &amp; R.C.</a:t>
            </a:r>
          </a:p>
          <a:p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2848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2" r="20000" b="6529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551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59"/>
          <a:stretch>
            <a:fillRect/>
          </a:stretch>
        </p:blipFill>
        <p:spPr bwMode="auto">
          <a:xfrm>
            <a:off x="0" y="1136650"/>
            <a:ext cx="914400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151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0" t="12666" r="7001" b="12666"/>
          <a:stretch>
            <a:fillRect/>
          </a:stretch>
        </p:blipFill>
        <p:spPr bwMode="auto">
          <a:xfrm>
            <a:off x="0" y="0"/>
            <a:ext cx="91440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923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KINJAL LECTURES\books_of_anatomy\vishram singh- images\V02-F017-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7929618" cy="56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7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/>
              <a:t>Formation of lateral wall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357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APPLIED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3200" dirty="0"/>
              <a:t>LITTLE’s area is site of epistaxis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3200" dirty="0"/>
              <a:t>Pathological deviation of nasal septum is responsible of repeated common cold ,allergic rhinitis, sinusitis etc. it requires surgical correction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3200" dirty="0"/>
              <a:t>Common cold or rhinitis  is the commonest infection of nose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3200" dirty="0"/>
              <a:t>Hypertrophy of mucosa over inferior conchae is common feature of allergic rhinitis characterised by nasal blockage excessive watery discharge.</a:t>
            </a:r>
          </a:p>
        </p:txBody>
      </p:sp>
    </p:spTree>
    <p:extLst>
      <p:ext uri="{BB962C8B-B14F-4D97-AF65-F5344CB8AC3E}">
        <p14:creationId xmlns:p14="http://schemas.microsoft.com/office/powerpoint/2010/main" xmlns="" val="201331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09597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31106188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65959448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3685798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32172131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620557341"/>
                    </a:ext>
                  </a:extLst>
                </a:gridCol>
              </a:tblGrid>
              <a:tr h="1416209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Author /</a:t>
                      </a:r>
                    </a:p>
                    <a:p>
                      <a:pPr algn="ctr"/>
                      <a:r>
                        <a:rPr lang="en-IN" sz="2400" dirty="0"/>
                        <a:t>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Summary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8452607"/>
                  </a:ext>
                </a:extLst>
              </a:tr>
              <a:tr h="5441791">
                <a:tc>
                  <a:txBody>
                    <a:bodyPr/>
                    <a:lstStyle/>
                    <a:p>
                      <a:r>
                        <a:rPr lang="en-IN" b="1" dirty="0" smtClean="0"/>
                        <a:t>Deviated nasal septum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American Academy of Otolaryngology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— Head and Neck Surgery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hlinkClick r:id="rId2"/>
                        </a:rPr>
                        <a:t>Patient Health Information</a:t>
                      </a:r>
                      <a:endParaRPr lang="en-US" b="1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Patients with chronic sinusitis often have nasal congestion, and many have nasal septal deviations.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Estimates are that 80 percent of all nasal </a:t>
                      </a:r>
                      <a:r>
                        <a:rPr lang="en-US" b="1" dirty="0" err="1" smtClean="0"/>
                        <a:t>septums</a:t>
                      </a:r>
                      <a:r>
                        <a:rPr lang="en-US" b="1" dirty="0" smtClean="0"/>
                        <a:t> are off-center, a condition that is generally not noticed. A "deviated septum" occurs when the septum is severely shifted away from the midline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Septoplasty</a:t>
                      </a:r>
                      <a:r>
                        <a:rPr lang="en-US" b="1" dirty="0" smtClean="0"/>
                        <a:t> is a surgical procedure performed entirely through the nostrils, accordingly, no bruising or external signs occur. 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467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650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8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MCQ</a:t>
            </a:r>
          </a:p>
          <a:p>
            <a:r>
              <a:rPr lang="en-IN" sz="2800" b="1" dirty="0">
                <a:solidFill>
                  <a:srgbClr val="FF0000"/>
                </a:solidFill>
              </a:rPr>
              <a:t>1)Nasolacrimal duct open in which meatus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800" b="1" dirty="0"/>
              <a:t>Inferior meatus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800" b="1" dirty="0"/>
              <a:t>Middle meatus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800" b="1" dirty="0"/>
              <a:t>Superior meatus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800" b="1" dirty="0"/>
              <a:t>Sphenoidal meatus </a:t>
            </a:r>
          </a:p>
          <a:p>
            <a:endParaRPr lang="en-IN" sz="2800" b="1" dirty="0"/>
          </a:p>
          <a:p>
            <a:r>
              <a:rPr lang="en-IN" sz="2800" b="1" dirty="0">
                <a:solidFill>
                  <a:srgbClr val="FF0000"/>
                </a:solidFill>
              </a:rPr>
              <a:t>2)All structure form nasal septum except.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800" b="1" dirty="0" err="1"/>
              <a:t>Vomer</a:t>
            </a:r>
            <a:r>
              <a:rPr lang="en-IN" sz="2800" b="1" dirty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800" b="1" dirty="0"/>
              <a:t>Perpendicular plate of </a:t>
            </a:r>
            <a:r>
              <a:rPr lang="en-IN" sz="2800" b="1" dirty="0" err="1"/>
              <a:t>ethmoid</a:t>
            </a:r>
            <a:endParaRPr lang="en-IN" sz="2800" b="1" dirty="0"/>
          </a:p>
          <a:p>
            <a:pPr marL="514350" indent="-514350">
              <a:buFont typeface="+mj-lt"/>
              <a:buAutoNum type="alphaLcParenR"/>
            </a:pPr>
            <a:r>
              <a:rPr lang="en-IN" sz="2800" b="1" dirty="0"/>
              <a:t>Perpendicular plate of palatine bone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800" b="1" dirty="0" err="1"/>
              <a:t>Septal</a:t>
            </a:r>
            <a:r>
              <a:rPr lang="en-IN" sz="2800" b="1" dirty="0"/>
              <a:t> cartilage</a:t>
            </a:r>
          </a:p>
          <a:p>
            <a:endParaRPr lang="en-IN" sz="2800" b="1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4246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7"/>
            <a:ext cx="8168082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851275" algn="l"/>
              </a:tabLst>
            </a:pPr>
            <a:r>
              <a:rPr lang="en-IN" sz="3200" b="1" dirty="0">
                <a:solidFill>
                  <a:srgbClr val="FF0000"/>
                </a:solidFill>
              </a:rPr>
              <a:t>3)All structures are open in middle meatus except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b="1" dirty="0"/>
              <a:t>Frontal sinus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b="1" dirty="0"/>
              <a:t>Ethmoidal sinus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b="1" dirty="0"/>
              <a:t>Sphenoidal sinus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b="1" dirty="0"/>
              <a:t>Maxillary sinus</a:t>
            </a:r>
          </a:p>
          <a:p>
            <a:endParaRPr lang="en-IN" sz="3200" b="1" dirty="0"/>
          </a:p>
          <a:p>
            <a:r>
              <a:rPr lang="en-IN" sz="3200" b="1" dirty="0">
                <a:solidFill>
                  <a:srgbClr val="FF0000"/>
                </a:solidFill>
              </a:rPr>
              <a:t>4)Posterior </a:t>
            </a:r>
            <a:r>
              <a:rPr lang="en-IN" sz="3200" b="1" dirty="0" err="1">
                <a:solidFill>
                  <a:srgbClr val="FF0000"/>
                </a:solidFill>
              </a:rPr>
              <a:t>ethmoidal</a:t>
            </a:r>
            <a:r>
              <a:rPr lang="en-IN" sz="3200" b="1" dirty="0">
                <a:solidFill>
                  <a:srgbClr val="FF0000"/>
                </a:solidFill>
              </a:rPr>
              <a:t> sinus open in 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b="1" dirty="0"/>
              <a:t>Superior meatus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b="1" dirty="0"/>
              <a:t>Middle meatus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b="1" dirty="0"/>
              <a:t>Inferior meatus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b="1" dirty="0"/>
              <a:t>Supreme meatus</a:t>
            </a:r>
          </a:p>
          <a:p>
            <a:pPr marL="514350" indent="-514350">
              <a:buFont typeface="+mj-lt"/>
              <a:buAutoNum type="alphaLcParenR"/>
            </a:pPr>
            <a:endParaRPr lang="en-IN" sz="3200" b="1" dirty="0"/>
          </a:p>
          <a:p>
            <a:pPr marL="342900" indent="-342900">
              <a:buFont typeface="+mj-lt"/>
              <a:buAutoNum type="alphaLcParenR"/>
            </a:pPr>
            <a:endParaRPr lang="en-IN" dirty="0"/>
          </a:p>
          <a:p>
            <a:pPr marL="342900" indent="-342900">
              <a:buFont typeface="+mj-lt"/>
              <a:buAutoNum type="alphaLcParenR"/>
            </a:pPr>
            <a:endParaRPr lang="en-IN" dirty="0"/>
          </a:p>
          <a:p>
            <a:pPr marL="342900" indent="-342900">
              <a:buFont typeface="+mj-lt"/>
              <a:buAutoNum type="alphaLcParenR"/>
            </a:pPr>
            <a:endParaRPr lang="en-IN" dirty="0"/>
          </a:p>
          <a:p>
            <a:pPr marL="342900" indent="-342900">
              <a:buFont typeface="+mj-lt"/>
              <a:buAutoNum type="alphaLcParenR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5801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5)All structures form lateral wall of nose except</a:t>
            </a:r>
          </a:p>
          <a:p>
            <a:pPr marL="742950" indent="-742950">
              <a:buFont typeface="+mj-lt"/>
              <a:buAutoNum type="alphaLcParenR"/>
            </a:pPr>
            <a:r>
              <a:rPr lang="en-IN" sz="3600" b="1" dirty="0"/>
              <a:t>Superior conchae</a:t>
            </a:r>
          </a:p>
          <a:p>
            <a:pPr marL="742950" indent="-742950">
              <a:buFont typeface="+mj-lt"/>
              <a:buAutoNum type="alphaLcParenR"/>
            </a:pPr>
            <a:r>
              <a:rPr lang="en-IN" sz="3600" b="1" dirty="0"/>
              <a:t>Middle conchae</a:t>
            </a:r>
          </a:p>
          <a:p>
            <a:pPr marL="742950" indent="-742950">
              <a:buFont typeface="+mj-lt"/>
              <a:buAutoNum type="alphaLcParenR"/>
            </a:pPr>
            <a:r>
              <a:rPr lang="en-IN" sz="3600" b="1" dirty="0"/>
              <a:t>Nasal spine of frontal bone</a:t>
            </a:r>
          </a:p>
          <a:p>
            <a:pPr marL="742950" indent="-742950">
              <a:buFont typeface="+mj-lt"/>
              <a:buAutoNum type="alphaLcParenR"/>
            </a:pPr>
            <a:r>
              <a:rPr lang="en-IN" sz="3600" b="1" dirty="0"/>
              <a:t>Labyrinth of </a:t>
            </a:r>
            <a:r>
              <a:rPr lang="en-IN" sz="3600" b="1" dirty="0" err="1"/>
              <a:t>ethmoid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xmlns="" val="406663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INJAL LECTURES\books_of_anatomy\vishram singh- images\V02-F017-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378"/>
            <a:ext cx="8382000" cy="58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695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INJAL LECTURES\books_of_anatomy\vishram singh- images\V02-F017-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44" y="914399"/>
            <a:ext cx="7395056" cy="51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91439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Upper 1/3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548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Lower 2/3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2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KINJAL LECTURES\books_of_anatomy\vishram singh- images\V02-F017-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04" y="533399"/>
            <a:ext cx="8427796" cy="586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87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KINJAL LECTURES\books_of_anatomy\vishram singh- images\V02-F017-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89" y="1071546"/>
            <a:ext cx="7773747" cy="55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57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u="sng" dirty="0">
                <a:solidFill>
                  <a:srgbClr val="FF0000"/>
                </a:solidFill>
              </a:rPr>
              <a:t>NASAL SEPTUM</a:t>
            </a:r>
            <a:endParaRPr lang="en-IN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30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KINJAL LECTURES\books_of_anatomy\vishram singh- images\V02-F017-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65" y="1219200"/>
            <a:ext cx="8245788" cy="55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ARTERIAL SUPPLY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58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KINJAL LECTURES\books_of_anatomy\vishram singh- images\V02-F017-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035" y="1071546"/>
            <a:ext cx="7075439" cy="57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57200"/>
            <a:ext cx="736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Little’s area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10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1" b="5322"/>
          <a:stretch>
            <a:fillRect/>
          </a:stretch>
        </p:blipFill>
        <p:spPr bwMode="auto">
          <a:xfrm>
            <a:off x="0" y="838200"/>
            <a:ext cx="91440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701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93" t="7561" r="31099" b="27750"/>
          <a:stretch>
            <a:fillRect/>
          </a:stretch>
        </p:blipFill>
        <p:spPr bwMode="auto">
          <a:xfrm>
            <a:off x="457200" y="76200"/>
            <a:ext cx="6781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1673225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accent2"/>
                </a:solidFill>
              </a:rPr>
              <a:t>Frontal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629400" y="1752600"/>
            <a:ext cx="25146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accent2"/>
                </a:solidFill>
              </a:rPr>
              <a:t>Sphenoidal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932488" y="400050"/>
            <a:ext cx="2906712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accent2"/>
                </a:solidFill>
              </a:rPr>
              <a:t>Ethmoidal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929313" y="2327275"/>
            <a:ext cx="1233487" cy="12334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4856163" y="979488"/>
            <a:ext cx="1849437" cy="9683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V="1">
            <a:off x="3243263" y="1741488"/>
            <a:ext cx="1938337" cy="9699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5018088" y="1785938"/>
            <a:ext cx="87312" cy="13096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 flipV="1">
            <a:off x="1600200" y="914400"/>
            <a:ext cx="8382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4330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263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Nose and nasal cavity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dell-pc</dc:creator>
  <cp:lastModifiedBy>Admin</cp:lastModifiedBy>
  <cp:revision>29</cp:revision>
  <dcterms:created xsi:type="dcterms:W3CDTF">2006-08-16T00:00:00Z</dcterms:created>
  <dcterms:modified xsi:type="dcterms:W3CDTF">2020-08-13T07:05:21Z</dcterms:modified>
</cp:coreProperties>
</file>