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71" r:id="rId5"/>
    <p:sldId id="260" r:id="rId6"/>
    <p:sldId id="261" r:id="rId7"/>
    <p:sldId id="262" r:id="rId8"/>
    <p:sldId id="263" r:id="rId9"/>
    <p:sldId id="264" r:id="rId10"/>
    <p:sldId id="265" r:id="rId11"/>
    <p:sldId id="266" r:id="rId12"/>
    <p:sldId id="270" r:id="rId13"/>
    <p:sldId id="267" r:id="rId14"/>
    <p:sldId id="268" r:id="rId15"/>
    <p:sldId id="272"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6E2F6-5DEF-46FE-B7F3-34C233258407}"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1387A-03A3-4F96-92C1-6FED9E712B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B9E6056-8BA8-4CE1-B55C-66F851866788}" type="datetimeFigureOut">
              <a:rPr lang="en-US" smtClean="0"/>
              <a:pPr/>
              <a:t>8/13/2020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C1A9669-827D-48E2-A586-0E40B603728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9E6056-8BA8-4CE1-B55C-66F851866788}"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A9669-827D-48E2-A586-0E40B60372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2B9E6056-8BA8-4CE1-B55C-66F851866788}" type="datetimeFigureOut">
              <a:rPr lang="en-US" smtClean="0"/>
              <a:pPr/>
              <a:t>8/13/2020</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C1A9669-827D-48E2-A586-0E40B60372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9E6056-8BA8-4CE1-B55C-66F851866788}"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A9669-827D-48E2-A586-0E40B60372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B9E6056-8BA8-4CE1-B55C-66F851866788}" type="datetimeFigureOut">
              <a:rPr lang="en-US" smtClean="0"/>
              <a:pPr/>
              <a:t>8/13/2020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0C1A9669-827D-48E2-A586-0E40B603728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9E6056-8BA8-4CE1-B55C-66F851866788}"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A9669-827D-48E2-A586-0E40B60372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9E6056-8BA8-4CE1-B55C-66F851866788}"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A9669-827D-48E2-A586-0E40B60372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B9E6056-8BA8-4CE1-B55C-66F851866788}"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A9669-827D-48E2-A586-0E40B60372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B9E6056-8BA8-4CE1-B55C-66F851866788}" type="datetimeFigureOut">
              <a:rPr lang="en-US" smtClean="0"/>
              <a:pPr/>
              <a:t>8/13/2020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0C1A9669-827D-48E2-A586-0E40B60372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9E6056-8BA8-4CE1-B55C-66F851866788}"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A9669-827D-48E2-A586-0E40B60372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2B9E6056-8BA8-4CE1-B55C-66F851866788}"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A9669-827D-48E2-A586-0E40B603728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B9E6056-8BA8-4CE1-B55C-66F851866788}" type="datetimeFigureOut">
              <a:rPr lang="en-US" smtClean="0"/>
              <a:pPr/>
              <a:t>8/13/2020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C1A9669-827D-48E2-A586-0E40B60372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jabfm.org/search?author1=Pina+Panchal&amp;sortspec=date&amp;submit=Submit" TargetMode="External"/><Relationship Id="rId2" Type="http://schemas.openxmlformats.org/officeDocument/2006/relationships/hyperlink" Target="http://jabfm.org/search?author1=Bindiya+Chauhan&amp;sortspec=date&amp;submit=Submit" TargetMode="External"/><Relationship Id="rId1" Type="http://schemas.openxmlformats.org/officeDocument/2006/relationships/slideLayout" Target="../slideLayouts/slideLayout2.xml"/><Relationship Id="rId5" Type="http://schemas.openxmlformats.org/officeDocument/2006/relationships/hyperlink" Target="http://jabfm.org/search?author1=Thad+Wilkins&amp;sortspec=date&amp;submit=Submit" TargetMode="External"/><Relationship Id="rId4" Type="http://schemas.openxmlformats.org/officeDocument/2006/relationships/hyperlink" Target="http://jabfm.org/search?author1=Edward+Szabo&amp;sortspec=date&amp;submit=Submi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457200"/>
            <a:ext cx="5105400" cy="2868168"/>
          </a:xfrm>
        </p:spPr>
        <p:txBody>
          <a:bodyPr/>
          <a:lstStyle/>
          <a:p>
            <a:pPr algn="ctr"/>
            <a:r>
              <a:rPr lang="en-US" sz="4400" dirty="0"/>
              <a:t>Lateral compartment of leg</a:t>
            </a:r>
          </a:p>
        </p:txBody>
      </p:sp>
      <p:sp>
        <p:nvSpPr>
          <p:cNvPr id="3" name="Subtitle 2"/>
          <p:cNvSpPr>
            <a:spLocks noGrp="1"/>
          </p:cNvSpPr>
          <p:nvPr>
            <p:ph type="subTitle" idx="1"/>
          </p:nvPr>
        </p:nvSpPr>
        <p:spPr>
          <a:xfrm>
            <a:off x="5029200" y="4953000"/>
            <a:ext cx="4114800" cy="1101248"/>
          </a:xfrm>
        </p:spPr>
        <p:txBody>
          <a:bodyPr>
            <a:noAutofit/>
          </a:bodyPr>
          <a:lstStyle/>
          <a:p>
            <a:pPr algn="l"/>
            <a:r>
              <a:rPr lang="en-US" sz="2800" dirty="0" err="1" smtClean="0"/>
              <a:t>Mrs.Priyanka</a:t>
            </a:r>
            <a:r>
              <a:rPr lang="en-US" sz="2800" dirty="0" smtClean="0"/>
              <a:t> Sharma</a:t>
            </a:r>
          </a:p>
          <a:p>
            <a:pPr algn="l"/>
            <a:r>
              <a:rPr lang="en-US" sz="2800" dirty="0" smtClean="0"/>
              <a:t>Tutor</a:t>
            </a:r>
          </a:p>
          <a:p>
            <a:pPr algn="l"/>
            <a:r>
              <a:rPr lang="en-US" sz="2800" dirty="0" smtClean="0"/>
              <a:t>Department of Anatomy</a:t>
            </a:r>
            <a:endParaRPr lang="en-US" sz="2800" dirty="0"/>
          </a:p>
          <a:p>
            <a:pPr algn="l"/>
            <a:r>
              <a:rPr lang="en-US" sz="2800" dirty="0"/>
              <a:t>S.B.K.S.M.I. &amp; R.C.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err="1"/>
              <a:t>Peroneus</a:t>
            </a:r>
            <a:r>
              <a:rPr lang="en-US" dirty="0"/>
              <a:t> </a:t>
            </a:r>
            <a:r>
              <a:rPr lang="en-US" dirty="0" err="1"/>
              <a:t>brevis</a:t>
            </a:r>
            <a:endParaRPr lang="en-US" dirty="0"/>
          </a:p>
        </p:txBody>
      </p:sp>
      <p:sp>
        <p:nvSpPr>
          <p:cNvPr id="3" name="Content Placeholder 2"/>
          <p:cNvSpPr>
            <a:spLocks noGrp="1"/>
          </p:cNvSpPr>
          <p:nvPr>
            <p:ph idx="1"/>
          </p:nvPr>
        </p:nvSpPr>
        <p:spPr>
          <a:xfrm>
            <a:off x="0" y="1600200"/>
            <a:ext cx="3886200" cy="4846320"/>
          </a:xfrm>
        </p:spPr>
        <p:txBody>
          <a:bodyPr/>
          <a:lstStyle/>
          <a:p>
            <a:pPr marL="342900" indent="-342900">
              <a:lnSpc>
                <a:spcPct val="80000"/>
              </a:lnSpc>
              <a:spcBef>
                <a:spcPct val="20000"/>
              </a:spcBef>
              <a:buClr>
                <a:schemeClr val="hlink"/>
              </a:buClr>
              <a:buSzPct val="70000"/>
              <a:buNone/>
              <a:defRPr/>
            </a:pPr>
            <a:endParaRPr lang="en-US" b="1" baseline="30000" dirty="0">
              <a:solidFill>
                <a:srgbClr val="003366"/>
              </a:solidFill>
              <a:latin typeface="Comic Sans MS" pitchFamily="66" charset="0"/>
            </a:endParaRPr>
          </a:p>
          <a:p>
            <a:pPr marL="342900" indent="-342900">
              <a:lnSpc>
                <a:spcPct val="80000"/>
              </a:lnSpc>
              <a:spcBef>
                <a:spcPct val="20000"/>
              </a:spcBef>
              <a:buClr>
                <a:schemeClr val="hlink"/>
              </a:buClr>
              <a:buSzPct val="70000"/>
              <a:buNone/>
              <a:defRPr/>
            </a:pPr>
            <a:r>
              <a:rPr lang="en-US" sz="2400" b="1" dirty="0">
                <a:solidFill>
                  <a:srgbClr val="FF0066"/>
                </a:solidFill>
                <a:effectLst>
                  <a:outerShdw blurRad="38100" dist="38100" dir="2700000" algn="tl">
                    <a:srgbClr val="000000"/>
                  </a:outerShdw>
                </a:effectLst>
                <a:latin typeface="Comic Sans MS" pitchFamily="66" charset="0"/>
              </a:rPr>
              <a:t>Nerve Supply:</a:t>
            </a:r>
            <a:r>
              <a:rPr lang="en-US" sz="2400" b="1" dirty="0">
                <a:solidFill>
                  <a:schemeClr val="bg1"/>
                </a:solidFill>
                <a:effectLst>
                  <a:outerShdw blurRad="38100" dist="38100" dir="2700000" algn="tl">
                    <a:srgbClr val="000000"/>
                  </a:outerShdw>
                </a:effectLst>
                <a:latin typeface="Comic Sans MS" pitchFamily="66" charset="0"/>
              </a:rPr>
              <a:t> </a:t>
            </a:r>
            <a:r>
              <a:rPr lang="en-US" sz="2400" b="1" dirty="0">
                <a:solidFill>
                  <a:srgbClr val="002060"/>
                </a:solidFill>
                <a:effectLst>
                  <a:outerShdw blurRad="38100" dist="38100" dir="2700000" algn="tl">
                    <a:srgbClr val="000000"/>
                  </a:outerShdw>
                </a:effectLst>
                <a:latin typeface="Comic Sans MS" pitchFamily="66" charset="0"/>
              </a:rPr>
              <a:t>superficial </a:t>
            </a:r>
            <a:r>
              <a:rPr lang="en-US" sz="2400" b="1" dirty="0" err="1">
                <a:solidFill>
                  <a:srgbClr val="002060"/>
                </a:solidFill>
                <a:effectLst>
                  <a:outerShdw blurRad="38100" dist="38100" dir="2700000" algn="tl">
                    <a:srgbClr val="000000"/>
                  </a:outerShdw>
                </a:effectLst>
                <a:latin typeface="Comic Sans MS" pitchFamily="66" charset="0"/>
              </a:rPr>
              <a:t>peroneal</a:t>
            </a:r>
            <a:r>
              <a:rPr lang="en-US" sz="2400" b="1" dirty="0">
                <a:solidFill>
                  <a:srgbClr val="002060"/>
                </a:solidFill>
                <a:effectLst>
                  <a:outerShdw blurRad="38100" dist="38100" dir="2700000" algn="tl">
                    <a:srgbClr val="000000"/>
                  </a:outerShdw>
                </a:effectLst>
                <a:latin typeface="Comic Sans MS" pitchFamily="66" charset="0"/>
              </a:rPr>
              <a:t> nerve</a:t>
            </a:r>
            <a:endParaRPr lang="en-US" sz="2400" b="1" dirty="0">
              <a:solidFill>
                <a:srgbClr val="002060"/>
              </a:solidFill>
              <a:latin typeface="Comic Sans MS" pitchFamily="66" charset="0"/>
            </a:endParaRPr>
          </a:p>
          <a:p>
            <a:pPr marL="342900" indent="-342900">
              <a:lnSpc>
                <a:spcPct val="80000"/>
              </a:lnSpc>
              <a:spcBef>
                <a:spcPct val="20000"/>
              </a:spcBef>
              <a:buClr>
                <a:schemeClr val="hlink"/>
              </a:buClr>
              <a:buSzPct val="70000"/>
              <a:buNone/>
              <a:defRPr/>
            </a:pPr>
            <a:r>
              <a:rPr lang="en-US" sz="2400" b="1" dirty="0">
                <a:solidFill>
                  <a:srgbClr val="FF0066"/>
                </a:solidFill>
                <a:effectLst>
                  <a:outerShdw blurRad="38100" dist="38100" dir="2700000" algn="tl">
                    <a:srgbClr val="000000"/>
                  </a:outerShdw>
                </a:effectLst>
                <a:latin typeface="Comic Sans MS" pitchFamily="66" charset="0"/>
              </a:rPr>
              <a:t>Action:</a:t>
            </a:r>
            <a:r>
              <a:rPr lang="en-US" sz="2800" dirty="0">
                <a:solidFill>
                  <a:schemeClr val="bg1"/>
                </a:solidFill>
                <a:effectLst>
                  <a:outerShdw blurRad="38100" dist="38100" dir="2700000" algn="tl">
                    <a:srgbClr val="000000"/>
                  </a:outerShdw>
                </a:effectLst>
                <a:latin typeface="Comic Sans MS" pitchFamily="66" charset="0"/>
              </a:rPr>
              <a:t>	</a:t>
            </a:r>
          </a:p>
          <a:p>
            <a:pPr marL="742950" lvl="1" indent="-285750">
              <a:lnSpc>
                <a:spcPct val="80000"/>
              </a:lnSpc>
              <a:spcBef>
                <a:spcPct val="20000"/>
              </a:spcBef>
              <a:buClr>
                <a:srgbClr val="FF0000"/>
              </a:buClr>
              <a:buBlip>
                <a:blip r:embed="rId2"/>
              </a:buBlip>
              <a:defRPr/>
            </a:pPr>
            <a:r>
              <a:rPr lang="en-US" sz="2400" b="1" dirty="0" err="1">
                <a:solidFill>
                  <a:srgbClr val="003366"/>
                </a:solidFill>
                <a:latin typeface="Comic Sans MS" pitchFamily="66" charset="0"/>
              </a:rPr>
              <a:t>Evertor</a:t>
            </a:r>
            <a:r>
              <a:rPr lang="en-US" sz="2400" b="1" dirty="0">
                <a:solidFill>
                  <a:srgbClr val="003366"/>
                </a:solidFill>
                <a:latin typeface="Comic Sans MS" pitchFamily="66" charset="0"/>
              </a:rPr>
              <a:t> of the  foot at the ankle joint.</a:t>
            </a: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Maintains the lateral longitudinal arch of the foot</a:t>
            </a:r>
          </a:p>
          <a:p>
            <a:endParaRPr lang="en-US" dirty="0"/>
          </a:p>
        </p:txBody>
      </p:sp>
      <p:pic>
        <p:nvPicPr>
          <p:cNvPr id="4" name="Picture 5" descr="ankle_peroneal_tendinitis_anat04"/>
          <p:cNvPicPr>
            <a:picLocks noChangeAspect="1" noChangeArrowheads="1"/>
          </p:cNvPicPr>
          <p:nvPr/>
        </p:nvPicPr>
        <p:blipFill>
          <a:blip r:embed="rId3"/>
          <a:srcRect/>
          <a:stretch>
            <a:fillRect/>
          </a:stretch>
        </p:blipFill>
        <p:spPr bwMode="auto">
          <a:xfrm>
            <a:off x="3810000" y="2857500"/>
            <a:ext cx="5334000" cy="4000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accent4">
                    <a:lumMod val="60000"/>
                    <a:lumOff val="40000"/>
                  </a:schemeClr>
                </a:solidFill>
                <a:effectLst>
                  <a:outerShdw blurRad="38100" dist="38100" dir="2700000" algn="tl">
                    <a:srgbClr val="000000"/>
                  </a:outerShdw>
                </a:effectLst>
                <a:latin typeface="Comic Sans MS" pitchFamily="66" charset="0"/>
              </a:rPr>
              <a:t>Common </a:t>
            </a:r>
            <a:r>
              <a:rPr lang="en-US" sz="4000" dirty="0" err="1">
                <a:solidFill>
                  <a:schemeClr val="accent4">
                    <a:lumMod val="60000"/>
                    <a:lumOff val="40000"/>
                  </a:schemeClr>
                </a:solidFill>
                <a:effectLst>
                  <a:outerShdw blurRad="38100" dist="38100" dir="2700000" algn="tl">
                    <a:srgbClr val="000000"/>
                  </a:outerShdw>
                </a:effectLst>
                <a:latin typeface="Comic Sans MS" pitchFamily="66" charset="0"/>
              </a:rPr>
              <a:t>peroneal</a:t>
            </a:r>
            <a:r>
              <a:rPr lang="en-US" sz="4000" dirty="0">
                <a:solidFill>
                  <a:schemeClr val="accent4">
                    <a:lumMod val="60000"/>
                    <a:lumOff val="40000"/>
                  </a:schemeClr>
                </a:solidFill>
                <a:effectLst>
                  <a:outerShdw blurRad="38100" dist="38100" dir="2700000" algn="tl">
                    <a:srgbClr val="000000"/>
                  </a:outerShdw>
                </a:effectLst>
                <a:latin typeface="Comic Sans MS" pitchFamily="66" charset="0"/>
              </a:rPr>
              <a:t> nerve</a:t>
            </a:r>
            <a:r>
              <a:rPr lang="en-US" sz="4000" dirty="0">
                <a:solidFill>
                  <a:srgbClr val="003366"/>
                </a:solidFill>
                <a:effectLst>
                  <a:outerShdw blurRad="38100" dist="38100" dir="2700000" algn="tl">
                    <a:srgbClr val="000000"/>
                  </a:outerShdw>
                </a:effectLst>
                <a:latin typeface="Comic Sans MS" pitchFamily="66" charset="0"/>
              </a:rPr>
              <a:t/>
            </a:r>
            <a:br>
              <a:rPr lang="en-US" sz="4000" dirty="0">
                <a:solidFill>
                  <a:srgbClr val="003366"/>
                </a:solidFill>
                <a:effectLst>
                  <a:outerShdw blurRad="38100" dist="38100" dir="2700000" algn="tl">
                    <a:srgbClr val="000000"/>
                  </a:outerShdw>
                </a:effectLst>
                <a:latin typeface="Comic Sans MS" pitchFamily="66" charset="0"/>
              </a:rPr>
            </a:br>
            <a:endParaRPr lang="en-US" dirty="0"/>
          </a:p>
        </p:txBody>
      </p:sp>
      <p:pic>
        <p:nvPicPr>
          <p:cNvPr id="4" name="Picture 8" descr="4"/>
          <p:cNvPicPr>
            <a:picLocks noGrp="1" noChangeAspect="1" noChangeArrowheads="1"/>
          </p:cNvPicPr>
          <p:nvPr>
            <p:ph idx="1"/>
          </p:nvPr>
        </p:nvPicPr>
        <p:blipFill>
          <a:blip r:embed="rId2"/>
          <a:srcRect l="62222" t="35834" b="9166"/>
          <a:stretch>
            <a:fillRect/>
          </a:stretch>
        </p:blipFill>
        <p:spPr bwMode="auto">
          <a:xfrm>
            <a:off x="762000" y="1752600"/>
            <a:ext cx="2496767" cy="4846638"/>
          </a:xfrm>
          <a:prstGeom prst="rect">
            <a:avLst/>
          </a:prstGeom>
          <a:noFill/>
          <a:ln w="9525">
            <a:noFill/>
            <a:miter lim="800000"/>
            <a:headEnd/>
            <a:tailEnd/>
          </a:ln>
        </p:spPr>
      </p:pic>
      <p:pic>
        <p:nvPicPr>
          <p:cNvPr id="5" name="Picture 7" descr="4"/>
          <p:cNvPicPr>
            <a:picLocks noChangeAspect="1" noChangeArrowheads="1"/>
          </p:cNvPicPr>
          <p:nvPr/>
        </p:nvPicPr>
        <p:blipFill>
          <a:blip r:embed="rId2"/>
          <a:srcRect t="4166" r="43333" b="10001"/>
          <a:stretch>
            <a:fillRect/>
          </a:stretch>
        </p:blipFill>
        <p:spPr bwMode="auto">
          <a:xfrm>
            <a:off x="3733800" y="1066800"/>
            <a:ext cx="3546475" cy="5638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sz="3600" dirty="0">
                <a:solidFill>
                  <a:schemeClr val="accent4">
                    <a:lumMod val="60000"/>
                    <a:lumOff val="40000"/>
                  </a:schemeClr>
                </a:solidFill>
                <a:effectLst>
                  <a:outerShdw blurRad="38100" dist="38100" dir="2700000" algn="tl">
                    <a:srgbClr val="000000"/>
                  </a:outerShdw>
                </a:effectLst>
                <a:latin typeface="Comic Sans MS" pitchFamily="66" charset="0"/>
              </a:rPr>
              <a:t>Common </a:t>
            </a:r>
            <a:r>
              <a:rPr lang="en-US" sz="3600" dirty="0" err="1">
                <a:solidFill>
                  <a:schemeClr val="accent4">
                    <a:lumMod val="60000"/>
                    <a:lumOff val="40000"/>
                  </a:schemeClr>
                </a:solidFill>
                <a:effectLst>
                  <a:outerShdw blurRad="38100" dist="38100" dir="2700000" algn="tl">
                    <a:srgbClr val="000000"/>
                  </a:outerShdw>
                </a:effectLst>
                <a:latin typeface="Comic Sans MS" pitchFamily="66" charset="0"/>
              </a:rPr>
              <a:t>peroneal</a:t>
            </a:r>
            <a:r>
              <a:rPr lang="en-US" sz="3600" dirty="0">
                <a:solidFill>
                  <a:schemeClr val="accent4">
                    <a:lumMod val="60000"/>
                    <a:lumOff val="40000"/>
                  </a:schemeClr>
                </a:solidFill>
                <a:effectLst>
                  <a:outerShdw blurRad="38100" dist="38100" dir="2700000" algn="tl">
                    <a:srgbClr val="000000"/>
                  </a:outerShdw>
                </a:effectLst>
                <a:latin typeface="Comic Sans MS" pitchFamily="66" charset="0"/>
              </a:rPr>
              <a:t> nerve</a:t>
            </a:r>
            <a:endParaRPr lang="en-US" dirty="0"/>
          </a:p>
        </p:txBody>
      </p:sp>
      <p:sp>
        <p:nvSpPr>
          <p:cNvPr id="3" name="Content Placeholder 2"/>
          <p:cNvSpPr>
            <a:spLocks noGrp="1"/>
          </p:cNvSpPr>
          <p:nvPr>
            <p:ph idx="1"/>
          </p:nvPr>
        </p:nvSpPr>
        <p:spPr>
          <a:xfrm>
            <a:off x="0" y="1295400"/>
            <a:ext cx="8077200" cy="5562600"/>
          </a:xfrm>
        </p:spPr>
        <p:txBody>
          <a:bodyPr>
            <a:normAutofit/>
          </a:bodyPr>
          <a:lstStyle/>
          <a:p>
            <a:r>
              <a:rPr lang="en-US" sz="2800" b="1" dirty="0">
                <a:solidFill>
                  <a:schemeClr val="tx2"/>
                </a:solidFill>
              </a:rPr>
              <a:t>Branches</a:t>
            </a:r>
            <a:r>
              <a:rPr lang="en-US" dirty="0"/>
              <a:t> </a:t>
            </a:r>
          </a:p>
          <a:p>
            <a:pPr marL="514350" indent="-514350">
              <a:buAutoNum type="arabicPeriod"/>
            </a:pPr>
            <a:r>
              <a:rPr lang="en-US" b="1" dirty="0"/>
              <a:t>Muscular branches</a:t>
            </a:r>
          </a:p>
          <a:p>
            <a:pPr marL="514350" indent="-514350">
              <a:buAutoNum type="arabicPeriod"/>
            </a:pPr>
            <a:r>
              <a:rPr lang="en-US" b="1" dirty="0" err="1"/>
              <a:t>Cutaneous</a:t>
            </a:r>
            <a:r>
              <a:rPr lang="en-US" b="1" dirty="0"/>
              <a:t> nerve- </a:t>
            </a:r>
            <a:r>
              <a:rPr lang="en-US" dirty="0"/>
              <a:t>lower 1/3</a:t>
            </a:r>
            <a:r>
              <a:rPr lang="en-US" baseline="30000" dirty="0"/>
              <a:t>rd</a:t>
            </a:r>
            <a:r>
              <a:rPr lang="en-US" dirty="0"/>
              <a:t> of the lat. side of the leg and dorsum of the foot</a:t>
            </a:r>
          </a:p>
          <a:p>
            <a:pPr marL="514350" indent="-514350">
              <a:buAutoNum type="arabicPeriod"/>
            </a:pPr>
            <a:r>
              <a:rPr lang="en-US" b="1" dirty="0"/>
              <a:t>Medial branches- </a:t>
            </a:r>
            <a:r>
              <a:rPr lang="en-US" dirty="0"/>
              <a:t>2 dorsal digital nerves for great toe,2 and 3 toes</a:t>
            </a:r>
          </a:p>
          <a:p>
            <a:pPr marL="514350" indent="-514350">
              <a:buAutoNum type="arabicPeriod"/>
            </a:pPr>
            <a:r>
              <a:rPr lang="en-US" b="1" dirty="0"/>
              <a:t>Lateral branches- </a:t>
            </a:r>
            <a:r>
              <a:rPr lang="en-US" dirty="0"/>
              <a:t>2 dorsal digital nerves for adjoining side of the 3,4 and 5 toes.</a:t>
            </a:r>
          </a:p>
          <a:p>
            <a:pPr marL="514350" indent="-514350">
              <a:buAutoNum type="arabicPeriod"/>
            </a:pPr>
            <a:r>
              <a:rPr lang="en-US" b="1" dirty="0"/>
              <a:t>Communicating branches- </a:t>
            </a:r>
            <a:r>
              <a:rPr lang="en-US" dirty="0"/>
              <a:t>medial branch with the </a:t>
            </a:r>
            <a:r>
              <a:rPr lang="en-US" dirty="0" err="1"/>
              <a:t>saphenous</a:t>
            </a:r>
            <a:r>
              <a:rPr lang="en-US" dirty="0"/>
              <a:t> and deep </a:t>
            </a:r>
            <a:r>
              <a:rPr lang="en-US" dirty="0" err="1"/>
              <a:t>peroneal</a:t>
            </a:r>
            <a:r>
              <a:rPr lang="en-US" dirty="0"/>
              <a:t> nerve and lateral with the </a:t>
            </a:r>
            <a:r>
              <a:rPr lang="en-US" dirty="0" err="1"/>
              <a:t>sural</a:t>
            </a:r>
            <a:r>
              <a:rPr lang="en-US" dirty="0"/>
              <a:t> nerve.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accent4">
                    <a:lumMod val="60000"/>
                    <a:lumOff val="40000"/>
                  </a:schemeClr>
                </a:solidFill>
                <a:effectLst>
                  <a:outerShdw blurRad="38100" dist="38100" dir="2700000" algn="tl">
                    <a:srgbClr val="000000"/>
                  </a:outerShdw>
                </a:effectLst>
                <a:latin typeface="Comic Sans MS" pitchFamily="66" charset="0"/>
              </a:rPr>
              <a:t>Applied  anatomy</a:t>
            </a:r>
            <a:r>
              <a:rPr lang="en-US" sz="4000" dirty="0">
                <a:solidFill>
                  <a:srgbClr val="003366"/>
                </a:solidFill>
                <a:effectLst>
                  <a:outerShdw blurRad="38100" dist="38100" dir="2700000" algn="tl">
                    <a:srgbClr val="000000"/>
                  </a:outerShdw>
                </a:effectLst>
                <a:latin typeface="Comic Sans MS" pitchFamily="66" charset="0"/>
              </a:rPr>
              <a:t/>
            </a:r>
            <a:br>
              <a:rPr lang="en-US" sz="4000" dirty="0">
                <a:solidFill>
                  <a:srgbClr val="003366"/>
                </a:solidFill>
                <a:effectLst>
                  <a:outerShdw blurRad="38100" dist="38100" dir="2700000" algn="tl">
                    <a:srgbClr val="000000"/>
                  </a:outerShdw>
                </a:effectLst>
                <a:latin typeface="Comic Sans MS" pitchFamily="66" charset="0"/>
              </a:rPr>
            </a:br>
            <a:endParaRPr lang="en-US" dirty="0"/>
          </a:p>
        </p:txBody>
      </p:sp>
      <p:sp>
        <p:nvSpPr>
          <p:cNvPr id="3" name="Content Placeholder 2"/>
          <p:cNvSpPr>
            <a:spLocks noGrp="1"/>
          </p:cNvSpPr>
          <p:nvPr>
            <p:ph idx="1"/>
          </p:nvPr>
        </p:nvSpPr>
        <p:spPr>
          <a:xfrm>
            <a:off x="0" y="1524000"/>
            <a:ext cx="3657600" cy="4846320"/>
          </a:xfrm>
        </p:spPr>
        <p:txBody>
          <a:bodyPr/>
          <a:lstStyle/>
          <a:p>
            <a:pPr marL="342900" indent="-342900">
              <a:lnSpc>
                <a:spcPct val="80000"/>
              </a:lnSpc>
              <a:spcBef>
                <a:spcPct val="20000"/>
              </a:spcBef>
              <a:buClr>
                <a:schemeClr val="hlink"/>
              </a:buClr>
              <a:buSzPct val="70000"/>
              <a:buNone/>
              <a:defRPr/>
            </a:pPr>
            <a:endParaRPr lang="en-US" b="1" baseline="30000" dirty="0">
              <a:solidFill>
                <a:srgbClr val="003366"/>
              </a:solidFill>
              <a:latin typeface="Comic Sans MS" pitchFamily="66" charset="0"/>
            </a:endParaRPr>
          </a:p>
          <a:p>
            <a:pPr marL="342900" indent="-342900">
              <a:lnSpc>
                <a:spcPct val="0"/>
              </a:lnSpc>
              <a:spcBef>
                <a:spcPct val="20000"/>
              </a:spcBef>
              <a:buClr>
                <a:schemeClr val="hlink"/>
              </a:buClr>
              <a:buSzPct val="70000"/>
              <a:buNone/>
              <a:defRPr/>
            </a:pPr>
            <a:endParaRPr lang="en-US" sz="2800" dirty="0">
              <a:solidFill>
                <a:schemeClr val="bg1"/>
              </a:solidFill>
              <a:effectLst>
                <a:outerShdw blurRad="38100" dist="38100" dir="2700000" algn="tl">
                  <a:srgbClr val="000000"/>
                </a:outerShdw>
              </a:effectLst>
              <a:latin typeface="Comic Sans MS" pitchFamily="66" charset="0"/>
            </a:endParaRPr>
          </a:p>
          <a:p>
            <a:pPr marL="742950" lvl="1" indent="-285750">
              <a:lnSpc>
                <a:spcPct val="80000"/>
              </a:lnSpc>
              <a:spcBef>
                <a:spcPct val="20000"/>
              </a:spcBef>
              <a:buClr>
                <a:srgbClr val="FF0000"/>
              </a:buClr>
              <a:buNone/>
              <a:defRPr/>
            </a:pPr>
            <a:r>
              <a:rPr lang="en-US" sz="2400" b="1" dirty="0">
                <a:solidFill>
                  <a:srgbClr val="FF0000"/>
                </a:solidFill>
                <a:latin typeface="Comic Sans MS" pitchFamily="66" charset="0"/>
              </a:rPr>
              <a:t>Fracture of the neck of fibula</a:t>
            </a:r>
          </a:p>
          <a:p>
            <a:pPr marL="742950" lvl="1" indent="-285750">
              <a:lnSpc>
                <a:spcPct val="80000"/>
              </a:lnSpc>
              <a:spcBef>
                <a:spcPct val="20000"/>
              </a:spcBef>
              <a:buClr>
                <a:srgbClr val="FF0000"/>
              </a:buClr>
              <a:buFont typeface="Wingdings" pitchFamily="2" charset="2"/>
              <a:buChar char="v"/>
              <a:defRPr/>
            </a:pPr>
            <a:r>
              <a:rPr lang="en-US" sz="2400" b="1" dirty="0">
                <a:solidFill>
                  <a:srgbClr val="003366"/>
                </a:solidFill>
                <a:latin typeface="Comic Sans MS" pitchFamily="66" charset="0"/>
              </a:rPr>
              <a:t>Foot drop</a:t>
            </a:r>
          </a:p>
          <a:p>
            <a:pPr marL="742950" lvl="1" indent="-285750">
              <a:lnSpc>
                <a:spcPct val="80000"/>
              </a:lnSpc>
              <a:spcBef>
                <a:spcPct val="20000"/>
              </a:spcBef>
              <a:buClr>
                <a:srgbClr val="FF0000"/>
              </a:buClr>
              <a:buFont typeface="Wingdings" pitchFamily="2" charset="2"/>
              <a:buChar char="v"/>
              <a:defRPr/>
            </a:pPr>
            <a:r>
              <a:rPr lang="en-US" sz="2400" b="1" dirty="0">
                <a:solidFill>
                  <a:srgbClr val="003366"/>
                </a:solidFill>
                <a:latin typeface="Comic Sans MS" pitchFamily="66" charset="0"/>
              </a:rPr>
              <a:t>Toes do not clear the ground during swing phase of walking.</a:t>
            </a:r>
          </a:p>
          <a:p>
            <a:endParaRPr lang="en-US" dirty="0"/>
          </a:p>
        </p:txBody>
      </p:sp>
      <p:pic>
        <p:nvPicPr>
          <p:cNvPr id="4" name="Picture 4" descr="84"/>
          <p:cNvPicPr>
            <a:picLocks noChangeAspect="1" noChangeArrowheads="1"/>
          </p:cNvPicPr>
          <p:nvPr/>
        </p:nvPicPr>
        <p:blipFill>
          <a:blip r:embed="rId2"/>
          <a:srcRect/>
          <a:stretch>
            <a:fillRect/>
          </a:stretch>
        </p:blipFill>
        <p:spPr bwMode="auto">
          <a:xfrm>
            <a:off x="4572000" y="1676400"/>
            <a:ext cx="2971800" cy="4800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err="1"/>
              <a:t>Peroneal</a:t>
            </a:r>
            <a:r>
              <a:rPr lang="en-US" dirty="0"/>
              <a:t> artery</a:t>
            </a:r>
          </a:p>
        </p:txBody>
      </p:sp>
      <p:sp>
        <p:nvSpPr>
          <p:cNvPr id="3" name="Content Placeholder 2"/>
          <p:cNvSpPr>
            <a:spLocks noGrp="1"/>
          </p:cNvSpPr>
          <p:nvPr>
            <p:ph idx="1"/>
          </p:nvPr>
        </p:nvSpPr>
        <p:spPr>
          <a:xfrm>
            <a:off x="0" y="1600200"/>
            <a:ext cx="4267200" cy="5029200"/>
          </a:xfrm>
        </p:spPr>
        <p:txBody>
          <a:bodyPr>
            <a:normAutofit/>
          </a:bodyPr>
          <a:lstStyle/>
          <a:p>
            <a:r>
              <a:rPr lang="en-US" sz="2400" dirty="0"/>
              <a:t>Largest branch of the post. </a:t>
            </a:r>
            <a:r>
              <a:rPr lang="en-US" sz="2400" dirty="0" err="1"/>
              <a:t>Tibial</a:t>
            </a:r>
            <a:r>
              <a:rPr lang="en-US" sz="2400" dirty="0"/>
              <a:t> art.</a:t>
            </a:r>
          </a:p>
          <a:p>
            <a:r>
              <a:rPr lang="en-US" sz="2400" dirty="0" err="1"/>
              <a:t>Begings</a:t>
            </a:r>
            <a:r>
              <a:rPr lang="en-US" sz="2400" dirty="0"/>
              <a:t> 2.5 cm below the lower border of the </a:t>
            </a:r>
            <a:r>
              <a:rPr lang="en-US" sz="2400" dirty="0" err="1"/>
              <a:t>popliteus</a:t>
            </a:r>
            <a:r>
              <a:rPr lang="en-US" sz="2400" dirty="0"/>
              <a:t> mus.</a:t>
            </a:r>
          </a:p>
          <a:p>
            <a:r>
              <a:rPr lang="en-US" b="1" dirty="0"/>
              <a:t>Branches: </a:t>
            </a:r>
          </a:p>
          <a:p>
            <a:pPr marL="514350" indent="-514350">
              <a:buAutoNum type="arabicPeriod"/>
            </a:pPr>
            <a:r>
              <a:rPr lang="en-US" sz="2400" dirty="0"/>
              <a:t>Muscular branches</a:t>
            </a:r>
          </a:p>
          <a:p>
            <a:pPr marL="514350" indent="-514350">
              <a:buAutoNum type="arabicPeriod"/>
            </a:pPr>
            <a:r>
              <a:rPr lang="en-US" sz="2400" dirty="0"/>
              <a:t>Nutrient artery- to fibula</a:t>
            </a:r>
          </a:p>
          <a:p>
            <a:pPr marL="514350" indent="-514350">
              <a:buAutoNum type="arabicPeriod"/>
            </a:pPr>
            <a:r>
              <a:rPr lang="en-US" sz="2400" dirty="0" err="1"/>
              <a:t>Anastomotic</a:t>
            </a:r>
            <a:r>
              <a:rPr lang="en-US" sz="2400" dirty="0"/>
              <a:t> branch</a:t>
            </a:r>
          </a:p>
          <a:p>
            <a:pPr marL="514350" indent="-514350">
              <a:buAutoNum type="arabicPeriod"/>
            </a:pPr>
            <a:r>
              <a:rPr lang="en-US" sz="2400" dirty="0"/>
              <a:t>Lateral </a:t>
            </a:r>
            <a:r>
              <a:rPr lang="en-US" sz="2400" dirty="0" err="1"/>
              <a:t>calcaneal</a:t>
            </a:r>
            <a:r>
              <a:rPr lang="en-US" sz="2400" dirty="0"/>
              <a:t> branches</a:t>
            </a:r>
          </a:p>
        </p:txBody>
      </p:sp>
      <p:pic>
        <p:nvPicPr>
          <p:cNvPr id="4" name="Picture 4" descr="thigh010"/>
          <p:cNvPicPr>
            <a:picLocks noChangeAspect="1" noChangeArrowheads="1"/>
          </p:cNvPicPr>
          <p:nvPr/>
        </p:nvPicPr>
        <p:blipFill>
          <a:blip r:embed="rId2"/>
          <a:srcRect/>
          <a:stretch>
            <a:fillRect/>
          </a:stretch>
        </p:blipFill>
        <p:spPr bwMode="auto">
          <a:xfrm>
            <a:off x="4114800" y="1524000"/>
            <a:ext cx="5029200" cy="533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49933802"/>
              </p:ext>
            </p:extLst>
          </p:nvPr>
        </p:nvGraphicFramePr>
        <p:xfrm>
          <a:off x="0" y="0"/>
          <a:ext cx="8153400" cy="6827520"/>
        </p:xfrm>
        <a:graphic>
          <a:graphicData uri="http://schemas.openxmlformats.org/drawingml/2006/table">
            <a:tbl>
              <a:tblPr firstRow="1" bandRow="1">
                <a:tableStyleId>{5C22544A-7EE6-4342-B048-85BDC9FD1C3A}</a:tableStyleId>
              </a:tblPr>
              <a:tblGrid>
                <a:gridCol w="1447800">
                  <a:extLst>
                    <a:ext uri="{9D8B030D-6E8A-4147-A177-3AD203B41FA5}">
                      <a16:colId xmlns="" xmlns:a16="http://schemas.microsoft.com/office/drawing/2014/main" val="3316768879"/>
                    </a:ext>
                  </a:extLst>
                </a:gridCol>
                <a:gridCol w="1371600">
                  <a:extLst>
                    <a:ext uri="{9D8B030D-6E8A-4147-A177-3AD203B41FA5}">
                      <a16:colId xmlns="" xmlns:a16="http://schemas.microsoft.com/office/drawing/2014/main" val="1776510722"/>
                    </a:ext>
                  </a:extLst>
                </a:gridCol>
                <a:gridCol w="1981200">
                  <a:extLst>
                    <a:ext uri="{9D8B030D-6E8A-4147-A177-3AD203B41FA5}">
                      <a16:colId xmlns="" xmlns:a16="http://schemas.microsoft.com/office/drawing/2014/main" val="3819228975"/>
                    </a:ext>
                  </a:extLst>
                </a:gridCol>
                <a:gridCol w="1722120">
                  <a:extLst>
                    <a:ext uri="{9D8B030D-6E8A-4147-A177-3AD203B41FA5}">
                      <a16:colId xmlns="" xmlns:a16="http://schemas.microsoft.com/office/drawing/2014/main" val="2222553916"/>
                    </a:ext>
                  </a:extLst>
                </a:gridCol>
                <a:gridCol w="1630680">
                  <a:extLst>
                    <a:ext uri="{9D8B030D-6E8A-4147-A177-3AD203B41FA5}">
                      <a16:colId xmlns="" xmlns:a16="http://schemas.microsoft.com/office/drawing/2014/main" val="426494719"/>
                    </a:ext>
                  </a:extLst>
                </a:gridCol>
              </a:tblGrid>
              <a:tr h="1524000">
                <a:tc>
                  <a:txBody>
                    <a:bodyPr/>
                    <a:lstStyle/>
                    <a:p>
                      <a:pPr algn="ctr"/>
                      <a:r>
                        <a:rPr lang="en-IN" b="1" dirty="0"/>
                        <a:t>TITLE</a:t>
                      </a:r>
                    </a:p>
                  </a:txBody>
                  <a:tcPr anchor="ctr"/>
                </a:tc>
                <a:tc>
                  <a:txBody>
                    <a:bodyPr/>
                    <a:lstStyle/>
                    <a:p>
                      <a:pPr algn="ctr"/>
                      <a:r>
                        <a:rPr lang="en-IN" b="1" dirty="0"/>
                        <a:t>AUTHOR/</a:t>
                      </a:r>
                    </a:p>
                    <a:p>
                      <a:pPr algn="ctr"/>
                      <a:r>
                        <a:rPr lang="en-IN" b="1" dirty="0"/>
                        <a:t>JOURNAL</a:t>
                      </a:r>
                    </a:p>
                  </a:txBody>
                  <a:tcPr anchor="ctr"/>
                </a:tc>
                <a:tc>
                  <a:txBody>
                    <a:bodyPr/>
                    <a:lstStyle/>
                    <a:p>
                      <a:pPr algn="ctr"/>
                      <a:r>
                        <a:rPr lang="en-IN" b="1" dirty="0"/>
                        <a:t>MATERIAL</a:t>
                      </a:r>
                    </a:p>
                  </a:txBody>
                  <a:tcPr anchor="ctr"/>
                </a:tc>
                <a:tc>
                  <a:txBody>
                    <a:bodyPr/>
                    <a:lstStyle/>
                    <a:p>
                      <a:pPr algn="ctr"/>
                      <a:r>
                        <a:rPr lang="en-IN" b="1" dirty="0"/>
                        <a:t>RESULT</a:t>
                      </a:r>
                    </a:p>
                  </a:txBody>
                  <a:tcPr anchor="ctr"/>
                </a:tc>
                <a:tc>
                  <a:txBody>
                    <a:bodyPr/>
                    <a:lstStyle/>
                    <a:p>
                      <a:pPr algn="ctr"/>
                      <a:r>
                        <a:rPr lang="en-IN" b="1" dirty="0"/>
                        <a:t>CONCLUSION</a:t>
                      </a:r>
                    </a:p>
                  </a:txBody>
                  <a:tcPr anchor="ctr"/>
                </a:tc>
                <a:extLst>
                  <a:ext uri="{0D108BD9-81ED-4DB2-BD59-A6C34878D82A}">
                    <a16:rowId xmlns="" xmlns:a16="http://schemas.microsoft.com/office/drawing/2014/main" val="1510449988"/>
                  </a:ext>
                </a:extLst>
              </a:tr>
              <a:tr h="4822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Split Peroneus Brevis Tendon: An Unusual Cause of Ankle Pain and Instability</a:t>
                      </a:r>
                    </a:p>
                    <a:p>
                      <a:endParaRPr lang="en-IN" dirty="0"/>
                    </a:p>
                  </a:txBody>
                  <a:tcPr/>
                </a:tc>
                <a:tc>
                  <a:txBody>
                    <a:bodyPr/>
                    <a:lstStyle/>
                    <a:p>
                      <a:r>
                        <a:rPr lang="en-IN" dirty="0" smtClean="0"/>
                        <a:t>Journal of American Board of Family Medicine</a:t>
                      </a:r>
                    </a:p>
                    <a:p>
                      <a:r>
                        <a:rPr lang="en-US" dirty="0" err="1" smtClean="0">
                          <a:solidFill>
                            <a:schemeClr val="bg1"/>
                          </a:solidFill>
                          <a:hlinkClick r:id="rId2"/>
                        </a:rPr>
                        <a:t>Bindiya</a:t>
                      </a:r>
                      <a:r>
                        <a:rPr lang="en-US" dirty="0" smtClean="0">
                          <a:solidFill>
                            <a:schemeClr val="bg1"/>
                          </a:solidFill>
                          <a:hlinkClick r:id="rId2"/>
                        </a:rPr>
                        <a:t> Chauhan</a:t>
                      </a:r>
                      <a:r>
                        <a:rPr lang="en-US" dirty="0" smtClean="0">
                          <a:solidFill>
                            <a:schemeClr val="bg1"/>
                          </a:solidFill>
                        </a:rPr>
                        <a:t> </a:t>
                      </a:r>
                    </a:p>
                    <a:p>
                      <a:r>
                        <a:rPr lang="en-US" dirty="0" err="1" smtClean="0">
                          <a:solidFill>
                            <a:schemeClr val="bg1"/>
                          </a:solidFill>
                          <a:hlinkClick r:id="rId3"/>
                        </a:rPr>
                        <a:t>Pina</a:t>
                      </a:r>
                      <a:r>
                        <a:rPr lang="en-US" dirty="0" smtClean="0">
                          <a:solidFill>
                            <a:schemeClr val="bg1"/>
                          </a:solidFill>
                          <a:hlinkClick r:id="rId3"/>
                        </a:rPr>
                        <a:t> Panchal</a:t>
                      </a:r>
                      <a:r>
                        <a:rPr lang="en-US" dirty="0" smtClean="0">
                          <a:solidFill>
                            <a:schemeClr val="bg1"/>
                          </a:solidFill>
                        </a:rPr>
                        <a:t>  </a:t>
                      </a:r>
                    </a:p>
                    <a:p>
                      <a:r>
                        <a:rPr lang="en-US" dirty="0" smtClean="0">
                          <a:solidFill>
                            <a:schemeClr val="bg1"/>
                          </a:solidFill>
                          <a:hlinkClick r:id="rId4"/>
                        </a:rPr>
                        <a:t>Edward </a:t>
                      </a:r>
                      <a:r>
                        <a:rPr lang="en-US" dirty="0" err="1" smtClean="0">
                          <a:solidFill>
                            <a:schemeClr val="bg1"/>
                          </a:solidFill>
                          <a:hlinkClick r:id="rId4"/>
                        </a:rPr>
                        <a:t>Szabo</a:t>
                      </a:r>
                      <a:r>
                        <a:rPr lang="en-US" dirty="0" smtClean="0">
                          <a:solidFill>
                            <a:schemeClr val="bg1"/>
                          </a:solidFill>
                        </a:rPr>
                        <a:t>, DPM and </a:t>
                      </a:r>
                    </a:p>
                    <a:p>
                      <a:r>
                        <a:rPr lang="en-US" dirty="0" smtClean="0">
                          <a:solidFill>
                            <a:schemeClr val="bg1"/>
                          </a:solidFill>
                          <a:hlinkClick r:id="rId5"/>
                        </a:rPr>
                        <a:t>Thad Wilkins</a:t>
                      </a:r>
                      <a:r>
                        <a:rPr lang="en-US" dirty="0" smtClean="0">
                          <a:solidFill>
                            <a:schemeClr val="bg1"/>
                          </a:solidFill>
                        </a:rPr>
                        <a:t>, </a:t>
                      </a:r>
                    </a:p>
                    <a:p>
                      <a:endParaRPr lang="en-IN" dirty="0"/>
                    </a:p>
                  </a:txBody>
                  <a:tcPr/>
                </a:tc>
                <a:tc>
                  <a:txBody>
                    <a:bodyPr/>
                    <a:lstStyle/>
                    <a:p>
                      <a:r>
                        <a:rPr lang="en-US" dirty="0" smtClean="0"/>
                        <a:t>A 64-year-old white woman presented to our family medicine clinic with complaints of right lateral ankle pain with dorsiflexion and inability to bear weight for the past 4 weeks. Her inability to bear weight was related to the sensation of instability.</a:t>
                      </a:r>
                      <a:endParaRPr lang="en-IN" dirty="0">
                        <a:solidFill>
                          <a:schemeClr val="bg2">
                            <a:lumMod val="10000"/>
                          </a:schemeClr>
                        </a:solidFill>
                      </a:endParaRPr>
                    </a:p>
                  </a:txBody>
                  <a:tcPr/>
                </a:tc>
                <a:tc>
                  <a:txBody>
                    <a:bodyPr/>
                    <a:lstStyle/>
                    <a:p>
                      <a:r>
                        <a:rPr lang="en-US" dirty="0" smtClean="0"/>
                        <a:t>Magnetic resonance imaging (MRI) of the right ankle showed that the peroneal brevis tendon was flattened to the borders of both the medial and lateral aspects of the peroneal longus, consistent with a split tendon </a:t>
                      </a:r>
                      <a:endParaRPr lang="en-IN" dirty="0"/>
                    </a:p>
                  </a:txBody>
                  <a:tcPr/>
                </a:tc>
                <a:tc>
                  <a:txBody>
                    <a:bodyPr/>
                    <a:lstStyle/>
                    <a:p>
                      <a:r>
                        <a:rPr lang="en-US" smtClean="0"/>
                        <a:t>PBT tears often are associated with a forced dorsiflexion injury and are most commonly longitudinal rather than transverse</a:t>
                      </a:r>
                      <a:endParaRPr lang="en-IN" dirty="0"/>
                    </a:p>
                  </a:txBody>
                  <a:tcPr/>
                </a:tc>
                <a:extLst>
                  <a:ext uri="{0D108BD9-81ED-4DB2-BD59-A6C34878D82A}">
                    <a16:rowId xmlns="" xmlns:a16="http://schemas.microsoft.com/office/drawing/2014/main" val="1631004666"/>
                  </a:ext>
                </a:extLst>
              </a:tr>
            </a:tbl>
          </a:graphicData>
        </a:graphic>
      </p:graphicFrame>
    </p:spTree>
    <p:extLst>
      <p:ext uri="{BB962C8B-B14F-4D97-AF65-F5344CB8AC3E}">
        <p14:creationId xmlns="" xmlns:p14="http://schemas.microsoft.com/office/powerpoint/2010/main" val="260187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7239000" cy="1143000"/>
          </a:xfrm>
        </p:spPr>
        <p:txBody>
          <a:bodyPr/>
          <a:lstStyle/>
          <a:p>
            <a:r>
              <a:rPr lang="en-US" dirty="0"/>
              <a:t>TAHNK YOU</a:t>
            </a:r>
          </a:p>
        </p:txBody>
      </p:sp>
      <p:pic>
        <p:nvPicPr>
          <p:cNvPr id="4" name="Content Placeholder 3" descr="13.JPG"/>
          <p:cNvPicPr>
            <a:picLocks noGrp="1" noChangeAspect="1"/>
          </p:cNvPicPr>
          <p:nvPr>
            <p:ph idx="1"/>
          </p:nvPr>
        </p:nvPicPr>
        <p:blipFill>
          <a:blip r:embed="rId2"/>
          <a:stretch>
            <a:fillRect/>
          </a:stretch>
        </p:blipFill>
        <p:spPr>
          <a:xfrm>
            <a:off x="0" y="1"/>
            <a:ext cx="9144000" cy="6858000"/>
          </a:xfrm>
        </p:spPr>
      </p:pic>
      <p:sp>
        <p:nvSpPr>
          <p:cNvPr id="5" name="TextBox 4"/>
          <p:cNvSpPr txBox="1"/>
          <p:nvPr/>
        </p:nvSpPr>
        <p:spPr>
          <a:xfrm>
            <a:off x="4114800" y="4800600"/>
            <a:ext cx="4724400" cy="1015663"/>
          </a:xfrm>
          <a:prstGeom prst="rect">
            <a:avLst/>
          </a:prstGeom>
          <a:noFill/>
        </p:spPr>
        <p:txBody>
          <a:bodyPr wrap="square" rtlCol="0">
            <a:spAutoFit/>
          </a:bodyPr>
          <a:lstStyle/>
          <a:p>
            <a:r>
              <a:rPr lang="en-US" sz="6000" dirty="0">
                <a:solidFill>
                  <a:srgbClr val="C00000"/>
                </a:solidFill>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solidFill>
                  <a:schemeClr val="accent4">
                    <a:lumMod val="60000"/>
                    <a:lumOff val="40000"/>
                  </a:schemeClr>
                </a:solidFill>
                <a:effectLst>
                  <a:outerShdw blurRad="38100" dist="38100" dir="2700000" algn="tl">
                    <a:srgbClr val="000000"/>
                  </a:outerShdw>
                </a:effectLst>
                <a:latin typeface="Comic Sans MS" pitchFamily="66" charset="0"/>
              </a:rPr>
              <a:t>Peroneal</a:t>
            </a:r>
            <a:r>
              <a:rPr lang="en-US" sz="4000" dirty="0">
                <a:solidFill>
                  <a:schemeClr val="accent4">
                    <a:lumMod val="60000"/>
                    <a:lumOff val="40000"/>
                  </a:schemeClr>
                </a:solidFill>
                <a:effectLst>
                  <a:outerShdw blurRad="38100" dist="38100" dir="2700000" algn="tl">
                    <a:srgbClr val="000000"/>
                  </a:outerShdw>
                </a:effectLst>
                <a:latin typeface="Comic Sans MS" pitchFamily="66" charset="0"/>
              </a:rPr>
              <a:t> compartment </a:t>
            </a:r>
            <a:r>
              <a:rPr lang="en-US" sz="4000" dirty="0">
                <a:solidFill>
                  <a:srgbClr val="003366"/>
                </a:solidFill>
                <a:effectLst>
                  <a:outerShdw blurRad="38100" dist="38100" dir="2700000" algn="tl">
                    <a:srgbClr val="000000"/>
                  </a:outerShdw>
                </a:effectLst>
                <a:latin typeface="Comic Sans MS" pitchFamily="66" charset="0"/>
              </a:rPr>
              <a:t/>
            </a:r>
            <a:br>
              <a:rPr lang="en-US" sz="4000" dirty="0">
                <a:solidFill>
                  <a:srgbClr val="003366"/>
                </a:solidFill>
                <a:effectLst>
                  <a:outerShdw blurRad="38100" dist="38100" dir="2700000" algn="tl">
                    <a:srgbClr val="000000"/>
                  </a:outerShdw>
                </a:effectLst>
                <a:latin typeface="Comic Sans MS" pitchFamily="66" charset="0"/>
              </a:rPr>
            </a:br>
            <a:endParaRPr lang="en-US" dirty="0"/>
          </a:p>
        </p:txBody>
      </p:sp>
      <p:sp>
        <p:nvSpPr>
          <p:cNvPr id="3" name="Content Placeholder 2"/>
          <p:cNvSpPr>
            <a:spLocks noGrp="1"/>
          </p:cNvSpPr>
          <p:nvPr>
            <p:ph idx="1"/>
          </p:nvPr>
        </p:nvSpPr>
        <p:spPr>
          <a:xfrm>
            <a:off x="0" y="1600200"/>
            <a:ext cx="4114800" cy="4846320"/>
          </a:xfrm>
        </p:spPr>
        <p:txBody>
          <a:bodyPr/>
          <a:lstStyle/>
          <a:p>
            <a:pPr marL="342900" indent="-342900">
              <a:lnSpc>
                <a:spcPct val="90000"/>
              </a:lnSpc>
              <a:spcBef>
                <a:spcPct val="20000"/>
              </a:spcBef>
              <a:buClr>
                <a:srgbClr val="FF0000"/>
              </a:buClr>
              <a:buSzPct val="120000"/>
              <a:buFont typeface="Wingdings" pitchFamily="2" charset="2"/>
              <a:buChar char="F"/>
              <a:defRPr/>
            </a:pPr>
            <a:r>
              <a:rPr lang="en-US" sz="2800" b="1" dirty="0">
                <a:solidFill>
                  <a:srgbClr val="003366"/>
                </a:solidFill>
                <a:effectLst>
                  <a:outerShdw blurRad="38100" dist="38100" dir="2700000" algn="tl">
                    <a:srgbClr val="C0C0C0"/>
                  </a:outerShdw>
                </a:effectLst>
                <a:latin typeface="Comic Sans MS" pitchFamily="66" charset="0"/>
              </a:rPr>
              <a:t>Bounded medially by </a:t>
            </a:r>
            <a:r>
              <a:rPr lang="en-US" sz="2800" b="1" dirty="0" err="1">
                <a:solidFill>
                  <a:srgbClr val="003366"/>
                </a:solidFill>
                <a:effectLst>
                  <a:outerShdw blurRad="38100" dist="38100" dir="2700000" algn="tl">
                    <a:srgbClr val="C0C0C0"/>
                  </a:outerShdw>
                </a:effectLst>
                <a:latin typeface="Comic Sans MS" pitchFamily="66" charset="0"/>
              </a:rPr>
              <a:t>peroneal</a:t>
            </a:r>
            <a:r>
              <a:rPr lang="en-US" sz="2800" b="1" dirty="0">
                <a:solidFill>
                  <a:srgbClr val="003366"/>
                </a:solidFill>
                <a:effectLst>
                  <a:outerShdw blurRad="38100" dist="38100" dir="2700000" algn="tl">
                    <a:srgbClr val="C0C0C0"/>
                  </a:outerShdw>
                </a:effectLst>
                <a:latin typeface="Comic Sans MS" pitchFamily="66" charset="0"/>
              </a:rPr>
              <a:t> surface of fibula.</a:t>
            </a:r>
          </a:p>
          <a:p>
            <a:pPr marL="342900" indent="-342900">
              <a:lnSpc>
                <a:spcPct val="90000"/>
              </a:lnSpc>
              <a:spcBef>
                <a:spcPct val="20000"/>
              </a:spcBef>
              <a:buClr>
                <a:srgbClr val="FF0000"/>
              </a:buClr>
              <a:buSzPct val="120000"/>
              <a:buFont typeface="Wingdings" pitchFamily="2" charset="2"/>
              <a:buChar char="F"/>
              <a:defRPr/>
            </a:pPr>
            <a:r>
              <a:rPr lang="en-US" sz="2800" b="1" dirty="0">
                <a:solidFill>
                  <a:srgbClr val="003366"/>
                </a:solidFill>
                <a:effectLst>
                  <a:outerShdw blurRad="38100" dist="38100" dir="2700000" algn="tl">
                    <a:srgbClr val="C0C0C0"/>
                  </a:outerShdw>
                </a:effectLst>
                <a:latin typeface="Comic Sans MS" pitchFamily="66" charset="0"/>
              </a:rPr>
              <a:t> Bounded laterally by deep fascia</a:t>
            </a:r>
          </a:p>
          <a:p>
            <a:pPr marL="342900" indent="-342900">
              <a:lnSpc>
                <a:spcPct val="90000"/>
              </a:lnSpc>
              <a:spcBef>
                <a:spcPct val="20000"/>
              </a:spcBef>
              <a:buClr>
                <a:srgbClr val="FF0000"/>
              </a:buClr>
              <a:buSzPct val="120000"/>
              <a:buFont typeface="Wingdings" pitchFamily="2" charset="2"/>
              <a:buChar char="F"/>
              <a:defRPr/>
            </a:pPr>
            <a:r>
              <a:rPr lang="en-US" sz="2800" b="1" dirty="0">
                <a:solidFill>
                  <a:srgbClr val="003366"/>
                </a:solidFill>
                <a:effectLst>
                  <a:outerShdw blurRad="38100" dist="38100" dir="2700000" algn="tl">
                    <a:srgbClr val="C0C0C0"/>
                  </a:outerShdw>
                </a:effectLst>
                <a:latin typeface="Comic Sans MS" pitchFamily="66" charset="0"/>
              </a:rPr>
              <a:t>Front anterior </a:t>
            </a:r>
            <a:r>
              <a:rPr lang="en-US" sz="2800" b="1" dirty="0" err="1">
                <a:solidFill>
                  <a:srgbClr val="003366"/>
                </a:solidFill>
                <a:effectLst>
                  <a:outerShdw blurRad="38100" dist="38100" dir="2700000" algn="tl">
                    <a:srgbClr val="C0C0C0"/>
                  </a:outerShdw>
                </a:effectLst>
                <a:latin typeface="Comic Sans MS" pitchFamily="66" charset="0"/>
              </a:rPr>
              <a:t>intermuscular</a:t>
            </a:r>
            <a:r>
              <a:rPr lang="en-US" sz="2800" b="1" dirty="0">
                <a:solidFill>
                  <a:srgbClr val="003366"/>
                </a:solidFill>
                <a:effectLst>
                  <a:outerShdw blurRad="38100" dist="38100" dir="2700000" algn="tl">
                    <a:srgbClr val="C0C0C0"/>
                  </a:outerShdw>
                </a:effectLst>
                <a:latin typeface="Comic Sans MS" pitchFamily="66" charset="0"/>
              </a:rPr>
              <a:t> septa</a:t>
            </a:r>
          </a:p>
          <a:p>
            <a:pPr marL="342900" indent="-342900">
              <a:lnSpc>
                <a:spcPct val="90000"/>
              </a:lnSpc>
              <a:spcBef>
                <a:spcPct val="20000"/>
              </a:spcBef>
              <a:buClr>
                <a:srgbClr val="FF0000"/>
              </a:buClr>
              <a:buSzPct val="120000"/>
              <a:buFont typeface="Wingdings" pitchFamily="2" charset="2"/>
              <a:buChar char="F"/>
              <a:defRPr/>
            </a:pPr>
            <a:r>
              <a:rPr lang="en-US" sz="2800" b="1" dirty="0">
                <a:solidFill>
                  <a:srgbClr val="003366"/>
                </a:solidFill>
                <a:effectLst>
                  <a:outerShdw blurRad="38100" dist="38100" dir="2700000" algn="tl">
                    <a:srgbClr val="C0C0C0"/>
                  </a:outerShdw>
                </a:effectLst>
                <a:latin typeface="Comic Sans MS" pitchFamily="66" charset="0"/>
              </a:rPr>
              <a:t>Behind by posterior </a:t>
            </a:r>
            <a:r>
              <a:rPr lang="en-US" sz="2800" b="1" dirty="0" err="1">
                <a:solidFill>
                  <a:srgbClr val="003366"/>
                </a:solidFill>
                <a:effectLst>
                  <a:outerShdw blurRad="38100" dist="38100" dir="2700000" algn="tl">
                    <a:srgbClr val="C0C0C0"/>
                  </a:outerShdw>
                </a:effectLst>
                <a:latin typeface="Comic Sans MS" pitchFamily="66" charset="0"/>
              </a:rPr>
              <a:t>intermuscular</a:t>
            </a:r>
            <a:r>
              <a:rPr lang="en-US" sz="2800" b="1" dirty="0">
                <a:solidFill>
                  <a:srgbClr val="003366"/>
                </a:solidFill>
                <a:effectLst>
                  <a:outerShdw blurRad="38100" dist="38100" dir="2700000" algn="tl">
                    <a:srgbClr val="C0C0C0"/>
                  </a:outerShdw>
                </a:effectLst>
                <a:latin typeface="Comic Sans MS" pitchFamily="66" charset="0"/>
              </a:rPr>
              <a:t> septum.</a:t>
            </a:r>
            <a:endParaRPr lang="en-US" sz="2800" dirty="0">
              <a:solidFill>
                <a:srgbClr val="003366"/>
              </a:solidFill>
              <a:effectLst>
                <a:outerShdw blurRad="38100" dist="38100" dir="2700000" algn="tl">
                  <a:srgbClr val="C0C0C0"/>
                </a:outerShdw>
              </a:effectLst>
              <a:latin typeface="Comic Sans MS" pitchFamily="66" charset="0"/>
            </a:endParaRPr>
          </a:p>
          <a:p>
            <a:endParaRPr lang="en-US" dirty="0"/>
          </a:p>
        </p:txBody>
      </p:sp>
      <p:pic>
        <p:nvPicPr>
          <p:cNvPr id="5" name="Picture 6" descr="aa"/>
          <p:cNvPicPr>
            <a:picLocks noChangeAspect="1" noChangeArrowheads="1"/>
          </p:cNvPicPr>
          <p:nvPr/>
        </p:nvPicPr>
        <p:blipFill>
          <a:blip r:embed="rId2"/>
          <a:srcRect l="38452" t="49841" r="27263" b="635"/>
          <a:stretch>
            <a:fillRect/>
          </a:stretch>
        </p:blipFill>
        <p:spPr bwMode="auto">
          <a:xfrm>
            <a:off x="4114800" y="2133600"/>
            <a:ext cx="4056063" cy="4724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accent4">
                    <a:lumMod val="60000"/>
                    <a:lumOff val="40000"/>
                  </a:schemeClr>
                </a:solidFill>
                <a:effectLst>
                  <a:outerShdw blurRad="38100" dist="38100" dir="2700000" algn="tl">
                    <a:srgbClr val="000000"/>
                  </a:outerShdw>
                </a:effectLst>
                <a:latin typeface="Comic Sans MS" pitchFamily="66" charset="0"/>
              </a:rPr>
              <a:t>Contents</a:t>
            </a:r>
            <a:r>
              <a:rPr lang="en-US" sz="4000" dirty="0">
                <a:solidFill>
                  <a:srgbClr val="003366"/>
                </a:solidFill>
                <a:effectLst>
                  <a:outerShdw blurRad="38100" dist="38100" dir="2700000" algn="tl">
                    <a:srgbClr val="000000"/>
                  </a:outerShdw>
                </a:effectLst>
                <a:latin typeface="Comic Sans MS" pitchFamily="66" charset="0"/>
              </a:rPr>
              <a:t/>
            </a:r>
            <a:br>
              <a:rPr lang="en-US" sz="4000" dirty="0">
                <a:solidFill>
                  <a:srgbClr val="003366"/>
                </a:solidFill>
                <a:effectLst>
                  <a:outerShdw blurRad="38100" dist="38100" dir="2700000" algn="tl">
                    <a:srgbClr val="000000"/>
                  </a:outerShdw>
                </a:effectLst>
                <a:latin typeface="Comic Sans MS" pitchFamily="66" charset="0"/>
              </a:rPr>
            </a:br>
            <a:endParaRPr lang="en-US" dirty="0"/>
          </a:p>
        </p:txBody>
      </p:sp>
      <p:sp>
        <p:nvSpPr>
          <p:cNvPr id="3" name="Content Placeholder 2"/>
          <p:cNvSpPr>
            <a:spLocks noGrp="1"/>
          </p:cNvSpPr>
          <p:nvPr>
            <p:ph idx="1"/>
          </p:nvPr>
        </p:nvSpPr>
        <p:spPr>
          <a:xfrm>
            <a:off x="457200" y="1609416"/>
            <a:ext cx="4038600" cy="4846320"/>
          </a:xfrm>
        </p:spPr>
        <p:txBody>
          <a:bodyPr/>
          <a:lstStyle/>
          <a:p>
            <a:pPr marL="342900" indent="-342900">
              <a:lnSpc>
                <a:spcPct val="90000"/>
              </a:lnSpc>
              <a:spcBef>
                <a:spcPct val="20000"/>
              </a:spcBef>
              <a:buClr>
                <a:srgbClr val="FF0000"/>
              </a:buClr>
              <a:buSzPct val="120000"/>
              <a:buFont typeface="Wingdings" pitchFamily="2" charset="2"/>
              <a:buChar char="F"/>
              <a:defRPr/>
            </a:pPr>
            <a:r>
              <a:rPr lang="en-US" sz="2800" b="1" dirty="0">
                <a:solidFill>
                  <a:srgbClr val="FF0000"/>
                </a:solidFill>
                <a:effectLst>
                  <a:outerShdw blurRad="38100" dist="38100" dir="2700000" algn="tl">
                    <a:srgbClr val="C0C0C0"/>
                  </a:outerShdw>
                </a:effectLst>
                <a:latin typeface="Comic Sans MS" pitchFamily="66" charset="0"/>
              </a:rPr>
              <a:t>2 muscles:</a:t>
            </a:r>
          </a:p>
          <a:p>
            <a:pPr marL="342900" indent="-342900">
              <a:lnSpc>
                <a:spcPct val="90000"/>
              </a:lnSpc>
              <a:spcBef>
                <a:spcPct val="20000"/>
              </a:spcBef>
              <a:buClr>
                <a:srgbClr val="FF0000"/>
              </a:buClr>
              <a:buSzPct val="120000"/>
              <a:buNone/>
              <a:defRPr/>
            </a:pPr>
            <a:r>
              <a:rPr lang="en-US" sz="2800" b="1" dirty="0">
                <a:solidFill>
                  <a:srgbClr val="003366"/>
                </a:solidFill>
                <a:effectLst>
                  <a:outerShdw blurRad="38100" dist="38100" dir="2700000" algn="tl">
                    <a:srgbClr val="C0C0C0"/>
                  </a:outerShdw>
                </a:effectLst>
                <a:latin typeface="Comic Sans MS" pitchFamily="66" charset="0"/>
              </a:rPr>
              <a:t>	</a:t>
            </a:r>
            <a:r>
              <a:rPr lang="en-US" sz="2800" b="1" dirty="0" err="1">
                <a:solidFill>
                  <a:srgbClr val="003366"/>
                </a:solidFill>
                <a:effectLst>
                  <a:outerShdw blurRad="38100" dist="38100" dir="2700000" algn="tl">
                    <a:srgbClr val="C0C0C0"/>
                  </a:outerShdw>
                </a:effectLst>
                <a:latin typeface="Comic Sans MS" pitchFamily="66" charset="0"/>
              </a:rPr>
              <a:t>Peroneus</a:t>
            </a:r>
            <a:r>
              <a:rPr lang="en-US" sz="2800" b="1" dirty="0">
                <a:solidFill>
                  <a:srgbClr val="003366"/>
                </a:solidFill>
                <a:effectLst>
                  <a:outerShdw blurRad="38100" dist="38100" dir="2700000" algn="tl">
                    <a:srgbClr val="C0C0C0"/>
                  </a:outerShdw>
                </a:effectLst>
                <a:latin typeface="Comic Sans MS" pitchFamily="66" charset="0"/>
              </a:rPr>
              <a:t> </a:t>
            </a:r>
            <a:r>
              <a:rPr lang="en-US" sz="2800" b="1" dirty="0" err="1">
                <a:solidFill>
                  <a:srgbClr val="003366"/>
                </a:solidFill>
                <a:effectLst>
                  <a:outerShdw blurRad="38100" dist="38100" dir="2700000" algn="tl">
                    <a:srgbClr val="C0C0C0"/>
                  </a:outerShdw>
                </a:effectLst>
                <a:latin typeface="Comic Sans MS" pitchFamily="66" charset="0"/>
              </a:rPr>
              <a:t>longus</a:t>
            </a:r>
            <a:r>
              <a:rPr lang="en-US" sz="2800" b="1" dirty="0">
                <a:solidFill>
                  <a:srgbClr val="003366"/>
                </a:solidFill>
                <a:effectLst>
                  <a:outerShdw blurRad="38100" dist="38100" dir="2700000" algn="tl">
                    <a:srgbClr val="C0C0C0"/>
                  </a:outerShdw>
                </a:effectLst>
                <a:latin typeface="Comic Sans MS" pitchFamily="66" charset="0"/>
              </a:rPr>
              <a:t> and </a:t>
            </a:r>
            <a:r>
              <a:rPr lang="en-US" sz="2800" b="1" dirty="0" err="1">
                <a:solidFill>
                  <a:srgbClr val="003366"/>
                </a:solidFill>
                <a:effectLst>
                  <a:outerShdw blurRad="38100" dist="38100" dir="2700000" algn="tl">
                    <a:srgbClr val="C0C0C0"/>
                  </a:outerShdw>
                </a:effectLst>
                <a:latin typeface="Comic Sans MS" pitchFamily="66" charset="0"/>
              </a:rPr>
              <a:t>Peroneus</a:t>
            </a:r>
            <a:r>
              <a:rPr lang="en-US" sz="2800" b="1" dirty="0">
                <a:solidFill>
                  <a:srgbClr val="003366"/>
                </a:solidFill>
                <a:effectLst>
                  <a:outerShdw blurRad="38100" dist="38100" dir="2700000" algn="tl">
                    <a:srgbClr val="C0C0C0"/>
                  </a:outerShdw>
                </a:effectLst>
                <a:latin typeface="Comic Sans MS" pitchFamily="66" charset="0"/>
              </a:rPr>
              <a:t> </a:t>
            </a:r>
            <a:r>
              <a:rPr lang="en-US" sz="2800" b="1" dirty="0" err="1">
                <a:solidFill>
                  <a:srgbClr val="003366"/>
                </a:solidFill>
                <a:effectLst>
                  <a:outerShdw blurRad="38100" dist="38100" dir="2700000" algn="tl">
                    <a:srgbClr val="C0C0C0"/>
                  </a:outerShdw>
                </a:effectLst>
                <a:latin typeface="Comic Sans MS" pitchFamily="66" charset="0"/>
              </a:rPr>
              <a:t>brevis</a:t>
            </a:r>
            <a:r>
              <a:rPr lang="en-US" sz="2800" b="1" dirty="0">
                <a:solidFill>
                  <a:srgbClr val="003366"/>
                </a:solidFill>
                <a:effectLst>
                  <a:outerShdw blurRad="38100" dist="38100" dir="2700000" algn="tl">
                    <a:srgbClr val="C0C0C0"/>
                  </a:outerShdw>
                </a:effectLst>
                <a:latin typeface="Comic Sans MS" pitchFamily="66" charset="0"/>
              </a:rPr>
              <a:t>.</a:t>
            </a:r>
            <a:endParaRPr lang="en-US" sz="2800" dirty="0">
              <a:solidFill>
                <a:schemeClr val="bg1"/>
              </a:solidFill>
              <a:effectLst>
                <a:outerShdw blurRad="38100" dist="38100" dir="2700000" algn="tl">
                  <a:srgbClr val="C0C0C0"/>
                </a:outerShdw>
              </a:effectLst>
              <a:latin typeface="Comic Sans MS" pitchFamily="66" charset="0"/>
            </a:endParaRPr>
          </a:p>
          <a:p>
            <a:pPr marL="342900" indent="-342900">
              <a:lnSpc>
                <a:spcPct val="90000"/>
              </a:lnSpc>
              <a:spcBef>
                <a:spcPct val="20000"/>
              </a:spcBef>
              <a:buClr>
                <a:srgbClr val="FF0000"/>
              </a:buClr>
              <a:buSzPct val="120000"/>
              <a:buFont typeface="Wingdings" pitchFamily="2" charset="2"/>
              <a:buChar char="F"/>
              <a:defRPr/>
            </a:pPr>
            <a:r>
              <a:rPr lang="en-US" sz="2800" b="1" dirty="0">
                <a:solidFill>
                  <a:srgbClr val="FF0000"/>
                </a:solidFill>
                <a:effectLst>
                  <a:outerShdw blurRad="38100" dist="38100" dir="2700000" algn="tl">
                    <a:srgbClr val="C0C0C0"/>
                  </a:outerShdw>
                </a:effectLst>
                <a:latin typeface="Comic Sans MS" pitchFamily="66" charset="0"/>
              </a:rPr>
              <a:t>Artery:</a:t>
            </a:r>
            <a:r>
              <a:rPr lang="en-US" sz="2800" dirty="0">
                <a:solidFill>
                  <a:schemeClr val="bg1"/>
                </a:solidFill>
                <a:effectLst>
                  <a:outerShdw blurRad="38100" dist="38100" dir="2700000" algn="tl">
                    <a:srgbClr val="C0C0C0"/>
                  </a:outerShdw>
                </a:effectLst>
                <a:latin typeface="Comic Sans MS" pitchFamily="66" charset="0"/>
              </a:rPr>
              <a:t> </a:t>
            </a:r>
            <a:r>
              <a:rPr lang="en-US" sz="2800" b="1" dirty="0" err="1">
                <a:solidFill>
                  <a:srgbClr val="003366"/>
                </a:solidFill>
                <a:effectLst>
                  <a:outerShdw blurRad="38100" dist="38100" dir="2700000" algn="tl">
                    <a:srgbClr val="C0C0C0"/>
                  </a:outerShdw>
                </a:effectLst>
                <a:latin typeface="Comic Sans MS" pitchFamily="66" charset="0"/>
              </a:rPr>
              <a:t>Peroneal</a:t>
            </a:r>
            <a:r>
              <a:rPr lang="en-US" sz="2800" b="1" dirty="0">
                <a:solidFill>
                  <a:srgbClr val="003366"/>
                </a:solidFill>
                <a:effectLst>
                  <a:outerShdw blurRad="38100" dist="38100" dir="2700000" algn="tl">
                    <a:srgbClr val="C0C0C0"/>
                  </a:outerShdw>
                </a:effectLst>
                <a:latin typeface="Comic Sans MS" pitchFamily="66" charset="0"/>
              </a:rPr>
              <a:t> branch of posterior </a:t>
            </a:r>
            <a:r>
              <a:rPr lang="en-US" sz="2800" b="1" dirty="0" err="1">
                <a:solidFill>
                  <a:srgbClr val="003366"/>
                </a:solidFill>
                <a:effectLst>
                  <a:outerShdw blurRad="38100" dist="38100" dir="2700000" algn="tl">
                    <a:srgbClr val="C0C0C0"/>
                  </a:outerShdw>
                </a:effectLst>
                <a:latin typeface="Comic Sans MS" pitchFamily="66" charset="0"/>
              </a:rPr>
              <a:t>tibial</a:t>
            </a:r>
            <a:r>
              <a:rPr lang="en-US" sz="2800" b="1" dirty="0">
                <a:solidFill>
                  <a:srgbClr val="003366"/>
                </a:solidFill>
                <a:effectLst>
                  <a:outerShdw blurRad="38100" dist="38100" dir="2700000" algn="tl">
                    <a:srgbClr val="C0C0C0"/>
                  </a:outerShdw>
                </a:effectLst>
                <a:latin typeface="Comic Sans MS" pitchFamily="66" charset="0"/>
              </a:rPr>
              <a:t> artery.</a:t>
            </a:r>
          </a:p>
          <a:p>
            <a:pPr marL="342900" indent="-342900">
              <a:lnSpc>
                <a:spcPct val="90000"/>
              </a:lnSpc>
              <a:spcBef>
                <a:spcPct val="20000"/>
              </a:spcBef>
              <a:buClr>
                <a:srgbClr val="FF0000"/>
              </a:buClr>
              <a:buSzPct val="120000"/>
              <a:buFont typeface="Wingdings" pitchFamily="2" charset="2"/>
              <a:buChar char="F"/>
              <a:defRPr/>
            </a:pPr>
            <a:r>
              <a:rPr lang="en-US" sz="2800" b="1" dirty="0">
                <a:solidFill>
                  <a:srgbClr val="FF0000"/>
                </a:solidFill>
                <a:effectLst>
                  <a:outerShdw blurRad="38100" dist="38100" dir="2700000" algn="tl">
                    <a:srgbClr val="C0C0C0"/>
                  </a:outerShdw>
                </a:effectLst>
                <a:latin typeface="Comic Sans MS" pitchFamily="66" charset="0"/>
              </a:rPr>
              <a:t>Vein:</a:t>
            </a:r>
            <a:r>
              <a:rPr lang="en-US" sz="2800" b="1" dirty="0">
                <a:solidFill>
                  <a:srgbClr val="003366"/>
                </a:solidFill>
                <a:effectLst>
                  <a:outerShdw blurRad="38100" dist="38100" dir="2700000" algn="tl">
                    <a:srgbClr val="C0C0C0"/>
                  </a:outerShdw>
                </a:effectLst>
                <a:latin typeface="Comic Sans MS" pitchFamily="66" charset="0"/>
              </a:rPr>
              <a:t> Drain into short </a:t>
            </a:r>
            <a:r>
              <a:rPr lang="en-US" sz="2800" b="1" dirty="0" err="1">
                <a:solidFill>
                  <a:srgbClr val="003366"/>
                </a:solidFill>
                <a:effectLst>
                  <a:outerShdw blurRad="38100" dist="38100" dir="2700000" algn="tl">
                    <a:srgbClr val="C0C0C0"/>
                  </a:outerShdw>
                </a:effectLst>
                <a:latin typeface="Comic Sans MS" pitchFamily="66" charset="0"/>
              </a:rPr>
              <a:t>saphenous</a:t>
            </a:r>
            <a:r>
              <a:rPr lang="en-US" sz="2800" b="1" dirty="0">
                <a:solidFill>
                  <a:srgbClr val="003366"/>
                </a:solidFill>
                <a:effectLst>
                  <a:outerShdw blurRad="38100" dist="38100" dir="2700000" algn="tl">
                    <a:srgbClr val="C0C0C0"/>
                  </a:outerShdw>
                </a:effectLst>
                <a:latin typeface="Comic Sans MS" pitchFamily="66" charset="0"/>
              </a:rPr>
              <a:t> vein </a:t>
            </a:r>
            <a:endParaRPr lang="en-US" sz="2800" dirty="0">
              <a:solidFill>
                <a:schemeClr val="bg1"/>
              </a:solidFill>
              <a:effectLst>
                <a:outerShdw blurRad="38100" dist="38100" dir="2700000" algn="tl">
                  <a:srgbClr val="C0C0C0"/>
                </a:outerShdw>
              </a:effectLst>
              <a:latin typeface="Comic Sans MS" pitchFamily="66" charset="0"/>
            </a:endParaRPr>
          </a:p>
          <a:p>
            <a:pPr marL="342900" indent="-342900">
              <a:lnSpc>
                <a:spcPct val="90000"/>
              </a:lnSpc>
              <a:spcBef>
                <a:spcPct val="20000"/>
              </a:spcBef>
              <a:buClr>
                <a:srgbClr val="FF0000"/>
              </a:buClr>
              <a:buSzPct val="120000"/>
              <a:buFont typeface="Wingdings" pitchFamily="2" charset="2"/>
              <a:buChar char="F"/>
              <a:defRPr/>
            </a:pPr>
            <a:r>
              <a:rPr lang="en-US" sz="2800" b="1" dirty="0">
                <a:solidFill>
                  <a:srgbClr val="FF0000"/>
                </a:solidFill>
                <a:effectLst>
                  <a:outerShdw blurRad="38100" dist="38100" dir="2700000" algn="tl">
                    <a:srgbClr val="C0C0C0"/>
                  </a:outerShdw>
                </a:effectLst>
                <a:latin typeface="Comic Sans MS" pitchFamily="66" charset="0"/>
              </a:rPr>
              <a:t>Superficial </a:t>
            </a:r>
            <a:r>
              <a:rPr lang="en-US" sz="2800" b="1" dirty="0" err="1">
                <a:solidFill>
                  <a:srgbClr val="FF0000"/>
                </a:solidFill>
                <a:effectLst>
                  <a:outerShdw blurRad="38100" dist="38100" dir="2700000" algn="tl">
                    <a:srgbClr val="C0C0C0"/>
                  </a:outerShdw>
                </a:effectLst>
                <a:latin typeface="Comic Sans MS" pitchFamily="66" charset="0"/>
              </a:rPr>
              <a:t>peroneal</a:t>
            </a:r>
            <a:r>
              <a:rPr lang="en-US" sz="2800" b="1" dirty="0">
                <a:solidFill>
                  <a:srgbClr val="FF0000"/>
                </a:solidFill>
                <a:effectLst>
                  <a:outerShdw blurRad="38100" dist="38100" dir="2700000" algn="tl">
                    <a:srgbClr val="C0C0C0"/>
                  </a:outerShdw>
                </a:effectLst>
                <a:latin typeface="Comic Sans MS" pitchFamily="66" charset="0"/>
              </a:rPr>
              <a:t> nerve.</a:t>
            </a:r>
          </a:p>
          <a:p>
            <a:endParaRPr lang="en-US" dirty="0"/>
          </a:p>
        </p:txBody>
      </p:sp>
      <p:pic>
        <p:nvPicPr>
          <p:cNvPr id="4" name="Picture 7" descr="3"/>
          <p:cNvPicPr>
            <a:picLocks noChangeAspect="1" noChangeArrowheads="1"/>
          </p:cNvPicPr>
          <p:nvPr/>
        </p:nvPicPr>
        <p:blipFill>
          <a:blip r:embed="rId2"/>
          <a:srcRect l="30000" r="32500"/>
          <a:stretch>
            <a:fillRect/>
          </a:stretch>
        </p:blipFill>
        <p:spPr bwMode="auto">
          <a:xfrm>
            <a:off x="5105400" y="0"/>
            <a:ext cx="3429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09600"/>
          </a:xfrm>
        </p:spPr>
        <p:txBody>
          <a:bodyPr/>
          <a:lstStyle/>
          <a:p>
            <a:r>
              <a:rPr lang="en-US" dirty="0" err="1"/>
              <a:t>Peroneal</a:t>
            </a:r>
            <a:r>
              <a:rPr lang="en-US" dirty="0"/>
              <a:t> </a:t>
            </a:r>
            <a:r>
              <a:rPr lang="en-US" dirty="0" err="1"/>
              <a:t>retinacula</a:t>
            </a:r>
            <a:endParaRPr lang="en-US" dirty="0"/>
          </a:p>
        </p:txBody>
      </p:sp>
      <p:sp>
        <p:nvSpPr>
          <p:cNvPr id="3" name="Content Placeholder 2"/>
          <p:cNvSpPr>
            <a:spLocks noGrp="1"/>
          </p:cNvSpPr>
          <p:nvPr>
            <p:ph idx="1"/>
          </p:nvPr>
        </p:nvSpPr>
        <p:spPr>
          <a:xfrm>
            <a:off x="0" y="838200"/>
            <a:ext cx="8153400" cy="5867400"/>
          </a:xfrm>
        </p:spPr>
        <p:txBody>
          <a:bodyPr>
            <a:normAutofit lnSpcReduction="10000"/>
          </a:bodyPr>
          <a:lstStyle/>
          <a:p>
            <a:pPr>
              <a:buFont typeface="Courier New" pitchFamily="49" charset="0"/>
              <a:buChar char="o"/>
            </a:pPr>
            <a:r>
              <a:rPr lang="en-US" dirty="0"/>
              <a:t>Superior </a:t>
            </a:r>
            <a:r>
              <a:rPr lang="en-US" dirty="0" err="1"/>
              <a:t>peroneal</a:t>
            </a:r>
            <a:r>
              <a:rPr lang="en-US" dirty="0"/>
              <a:t> </a:t>
            </a:r>
            <a:r>
              <a:rPr lang="en-US" dirty="0" err="1"/>
              <a:t>retinacula</a:t>
            </a:r>
            <a:endParaRPr lang="en-US" dirty="0"/>
          </a:p>
          <a:p>
            <a:pPr>
              <a:buFont typeface="Wingdings" pitchFamily="2" charset="2"/>
              <a:buChar char="Ø"/>
            </a:pPr>
            <a:r>
              <a:rPr lang="en-US" dirty="0">
                <a:latin typeface="Times New Roman" pitchFamily="18" charset="0"/>
                <a:cs typeface="Times New Roman" pitchFamily="18" charset="0"/>
              </a:rPr>
              <a:t>Situated behind the lateral </a:t>
            </a:r>
            <a:r>
              <a:rPr lang="en-US" dirty="0" err="1">
                <a:latin typeface="Times New Roman" pitchFamily="18" charset="0"/>
                <a:cs typeface="Times New Roman" pitchFamily="18" charset="0"/>
              </a:rPr>
              <a:t>malleolus</a:t>
            </a:r>
            <a:r>
              <a:rPr lang="en-US" dirty="0">
                <a:latin typeface="Times New Roman" pitchFamily="18" charset="0"/>
                <a:cs typeface="Times New Roman" pitchFamily="18" charset="0"/>
              </a:rPr>
              <a:t> to hold the tendons</a:t>
            </a:r>
          </a:p>
          <a:p>
            <a:pPr>
              <a:buFont typeface="Wingdings" pitchFamily="2" charset="2"/>
              <a:buChar char="Ø"/>
            </a:pPr>
            <a:r>
              <a:rPr lang="en-US" dirty="0">
                <a:latin typeface="Times New Roman" pitchFamily="18" charset="0"/>
                <a:cs typeface="Times New Roman" pitchFamily="18" charset="0"/>
              </a:rPr>
              <a:t>Ant.- to the posterior margin of the </a:t>
            </a:r>
            <a:r>
              <a:rPr lang="en-US" dirty="0" err="1">
                <a:latin typeface="Times New Roman" pitchFamily="18" charset="0"/>
                <a:cs typeface="Times New Roman" pitchFamily="18" charset="0"/>
              </a:rPr>
              <a:t>lat.malleolus</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Post.- to the lateral surface of the </a:t>
            </a:r>
            <a:r>
              <a:rPr lang="en-US" dirty="0" err="1">
                <a:latin typeface="Times New Roman" pitchFamily="18" charset="0"/>
                <a:cs typeface="Times New Roman" pitchFamily="18" charset="0"/>
              </a:rPr>
              <a:t>calcaneum</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Both tendons lies in common compartment surrounded by a synovial sheath</a:t>
            </a:r>
          </a:p>
          <a:p>
            <a:pPr>
              <a:buFont typeface="Courier New" pitchFamily="49" charset="0"/>
              <a:buChar char="o"/>
            </a:pPr>
            <a:r>
              <a:rPr lang="en-US" dirty="0" err="1"/>
              <a:t>Inferor</a:t>
            </a:r>
            <a:r>
              <a:rPr lang="en-US" dirty="0"/>
              <a:t> </a:t>
            </a:r>
            <a:r>
              <a:rPr lang="en-US" dirty="0" err="1"/>
              <a:t>peroneal</a:t>
            </a:r>
            <a:r>
              <a:rPr lang="en-US" dirty="0"/>
              <a:t> </a:t>
            </a:r>
            <a:r>
              <a:rPr lang="en-US" dirty="0" err="1"/>
              <a:t>retinacula</a:t>
            </a:r>
            <a:r>
              <a:rPr lang="en-US" dirty="0"/>
              <a:t>- </a:t>
            </a:r>
          </a:p>
          <a:p>
            <a:pPr>
              <a:buFont typeface="Wingdings" pitchFamily="2" charset="2"/>
              <a:buChar char="Ø"/>
            </a:pPr>
            <a:r>
              <a:rPr lang="en-US" dirty="0">
                <a:latin typeface="Times New Roman" pitchFamily="18" charset="0"/>
                <a:cs typeface="Times New Roman" pitchFamily="18" charset="0"/>
              </a:rPr>
              <a:t>Situated </a:t>
            </a:r>
            <a:r>
              <a:rPr lang="en-US" dirty="0" err="1">
                <a:latin typeface="Times New Roman" pitchFamily="18" charset="0"/>
                <a:cs typeface="Times New Roman" pitchFamily="18" charset="0"/>
              </a:rPr>
              <a:t>anteroinferior</a:t>
            </a:r>
            <a:r>
              <a:rPr lang="en-US" dirty="0">
                <a:latin typeface="Times New Roman" pitchFamily="18" charset="0"/>
                <a:cs typeface="Times New Roman" pitchFamily="18" charset="0"/>
              </a:rPr>
              <a:t> to the lat. </a:t>
            </a:r>
            <a:r>
              <a:rPr lang="en-US" dirty="0" err="1">
                <a:latin typeface="Times New Roman" pitchFamily="18" charset="0"/>
                <a:cs typeface="Times New Roman" pitchFamily="18" charset="0"/>
              </a:rPr>
              <a:t>Malleolus</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Sup.- to the anterior part of the sup. Surface of the </a:t>
            </a:r>
            <a:r>
              <a:rPr lang="en-US" dirty="0" err="1">
                <a:latin typeface="Times New Roman" pitchFamily="18" charset="0"/>
                <a:cs typeface="Times New Roman" pitchFamily="18" charset="0"/>
              </a:rPr>
              <a:t>calcaneum</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Inf. – to the </a:t>
            </a:r>
            <a:r>
              <a:rPr lang="en-US" dirty="0" err="1">
                <a:latin typeface="Times New Roman" pitchFamily="18" charset="0"/>
                <a:cs typeface="Times New Roman" pitchFamily="18" charset="0"/>
              </a:rPr>
              <a:t>lat.surface</a:t>
            </a:r>
            <a:r>
              <a:rPr lang="en-US" dirty="0">
                <a:latin typeface="Times New Roman" pitchFamily="18" charset="0"/>
                <a:cs typeface="Times New Roman" pitchFamily="18" charset="0"/>
              </a:rPr>
              <a:t> of the </a:t>
            </a:r>
            <a:r>
              <a:rPr lang="en-US" dirty="0" err="1">
                <a:latin typeface="Times New Roman" pitchFamily="18" charset="0"/>
                <a:cs typeface="Times New Roman" pitchFamily="18" charset="0"/>
              </a:rPr>
              <a:t>calcaneum</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Both tendons lies in separate compartment covered by synovial sheath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solidFill>
                  <a:schemeClr val="accent4">
                    <a:lumMod val="60000"/>
                    <a:lumOff val="40000"/>
                  </a:schemeClr>
                </a:solidFill>
                <a:effectLst>
                  <a:outerShdw blurRad="38100" dist="38100" dir="2700000" algn="tl">
                    <a:srgbClr val="000000"/>
                  </a:outerShdw>
                </a:effectLst>
                <a:latin typeface="Comic Sans MS" pitchFamily="66" charset="0"/>
              </a:rPr>
              <a:t>Peroneus</a:t>
            </a:r>
            <a:r>
              <a:rPr lang="en-US" sz="4000" dirty="0">
                <a:solidFill>
                  <a:schemeClr val="accent4">
                    <a:lumMod val="60000"/>
                    <a:lumOff val="40000"/>
                  </a:schemeClr>
                </a:solidFill>
                <a:effectLst>
                  <a:outerShdw blurRad="38100" dist="38100" dir="2700000" algn="tl">
                    <a:srgbClr val="000000"/>
                  </a:outerShdw>
                </a:effectLst>
                <a:latin typeface="Comic Sans MS" pitchFamily="66" charset="0"/>
              </a:rPr>
              <a:t> </a:t>
            </a:r>
            <a:r>
              <a:rPr lang="en-US" sz="4000" dirty="0" err="1">
                <a:solidFill>
                  <a:schemeClr val="accent4">
                    <a:lumMod val="60000"/>
                    <a:lumOff val="40000"/>
                  </a:schemeClr>
                </a:solidFill>
                <a:effectLst>
                  <a:outerShdw blurRad="38100" dist="38100" dir="2700000" algn="tl">
                    <a:srgbClr val="000000"/>
                  </a:outerShdw>
                </a:effectLst>
                <a:latin typeface="Comic Sans MS" pitchFamily="66" charset="0"/>
              </a:rPr>
              <a:t>longus</a:t>
            </a:r>
            <a:r>
              <a:rPr lang="en-US" sz="4000" dirty="0">
                <a:solidFill>
                  <a:srgbClr val="003366"/>
                </a:solidFill>
                <a:effectLst>
                  <a:outerShdw blurRad="38100" dist="38100" dir="2700000" algn="tl">
                    <a:srgbClr val="000000"/>
                  </a:outerShdw>
                </a:effectLst>
                <a:latin typeface="Comic Sans MS" pitchFamily="66" charset="0"/>
              </a:rPr>
              <a:t/>
            </a:r>
            <a:br>
              <a:rPr lang="en-US" sz="4000" dirty="0">
                <a:solidFill>
                  <a:srgbClr val="003366"/>
                </a:solidFill>
                <a:effectLst>
                  <a:outerShdw blurRad="38100" dist="38100" dir="2700000" algn="tl">
                    <a:srgbClr val="000000"/>
                  </a:outerShdw>
                </a:effectLst>
                <a:latin typeface="Comic Sans MS" pitchFamily="66" charset="0"/>
              </a:rPr>
            </a:br>
            <a:endParaRPr lang="en-US" dirty="0"/>
          </a:p>
        </p:txBody>
      </p:sp>
      <p:sp>
        <p:nvSpPr>
          <p:cNvPr id="3" name="Content Placeholder 2"/>
          <p:cNvSpPr>
            <a:spLocks noGrp="1"/>
          </p:cNvSpPr>
          <p:nvPr>
            <p:ph idx="1"/>
          </p:nvPr>
        </p:nvSpPr>
        <p:spPr>
          <a:xfrm>
            <a:off x="0" y="1609416"/>
            <a:ext cx="4953000" cy="4846320"/>
          </a:xfrm>
        </p:spPr>
        <p:txBody>
          <a:bodyPr/>
          <a:lstStyle/>
          <a:p>
            <a:pPr marL="342900" indent="-342900">
              <a:lnSpc>
                <a:spcPct val="20000"/>
              </a:lnSpc>
              <a:spcBef>
                <a:spcPct val="20000"/>
              </a:spcBef>
              <a:buClr>
                <a:schemeClr val="hlink"/>
              </a:buClr>
              <a:buSzPct val="70000"/>
              <a:buNone/>
              <a:defRPr/>
            </a:pPr>
            <a:endParaRPr lang="en-US" sz="2400" b="1" dirty="0">
              <a:solidFill>
                <a:srgbClr val="FF0066"/>
              </a:solidFill>
              <a:effectLst>
                <a:outerShdw blurRad="38100" dist="38100" dir="2700000" algn="tl">
                  <a:srgbClr val="000000"/>
                </a:outerShdw>
              </a:effectLst>
              <a:latin typeface="Comic Sans MS" pitchFamily="66" charset="0"/>
            </a:endParaRPr>
          </a:p>
          <a:p>
            <a:pPr marL="342900" indent="-342900">
              <a:lnSpc>
                <a:spcPct val="80000"/>
              </a:lnSpc>
              <a:spcBef>
                <a:spcPct val="20000"/>
              </a:spcBef>
              <a:buClr>
                <a:schemeClr val="hlink"/>
              </a:buClr>
              <a:buSzPct val="70000"/>
              <a:buNone/>
              <a:defRPr/>
            </a:pPr>
            <a:r>
              <a:rPr lang="en-US" sz="2400" b="1" dirty="0">
                <a:solidFill>
                  <a:srgbClr val="FF0066"/>
                </a:solidFill>
                <a:effectLst>
                  <a:outerShdw blurRad="38100" dist="38100" dir="2700000" algn="tl">
                    <a:srgbClr val="000000"/>
                  </a:outerShdw>
                </a:effectLst>
                <a:latin typeface="Comic Sans MS" pitchFamily="66" charset="0"/>
              </a:rPr>
              <a:t>Origin: </a:t>
            </a:r>
            <a:r>
              <a:rPr lang="en-US" sz="2400" b="1" dirty="0" err="1">
                <a:solidFill>
                  <a:srgbClr val="FF0066"/>
                </a:solidFill>
                <a:effectLst>
                  <a:outerShdw blurRad="38100" dist="38100" dir="2700000" algn="tl">
                    <a:srgbClr val="000000"/>
                  </a:outerShdw>
                </a:effectLst>
                <a:latin typeface="Comic Sans MS" pitchFamily="66" charset="0"/>
              </a:rPr>
              <a:t>Bipennate</a:t>
            </a:r>
            <a:r>
              <a:rPr lang="en-US" sz="2400" b="1" dirty="0">
                <a:solidFill>
                  <a:srgbClr val="FF0066"/>
                </a:solidFill>
                <a:effectLst>
                  <a:outerShdw blurRad="38100" dist="38100" dir="2700000" algn="tl">
                    <a:srgbClr val="000000"/>
                  </a:outerShdw>
                </a:effectLst>
                <a:latin typeface="Comic Sans MS" pitchFamily="66" charset="0"/>
              </a:rPr>
              <a:t>- upper part,   </a:t>
            </a:r>
            <a:r>
              <a:rPr lang="en-US" sz="2400" b="1" dirty="0" err="1">
                <a:solidFill>
                  <a:srgbClr val="FF0066"/>
                </a:solidFill>
                <a:effectLst>
                  <a:outerShdw blurRad="38100" dist="38100" dir="2700000" algn="tl">
                    <a:srgbClr val="000000"/>
                  </a:outerShdw>
                </a:effectLst>
                <a:latin typeface="Comic Sans MS" pitchFamily="66" charset="0"/>
              </a:rPr>
              <a:t>unipennate-lowerpart</a:t>
            </a:r>
            <a:r>
              <a:rPr lang="en-US" sz="2400" b="1" dirty="0">
                <a:solidFill>
                  <a:srgbClr val="FF0066"/>
                </a:solidFill>
                <a:effectLst>
                  <a:outerShdw blurRad="38100" dist="38100" dir="2700000" algn="tl">
                    <a:srgbClr val="000000"/>
                  </a:outerShdw>
                </a:effectLst>
                <a:latin typeface="Comic Sans MS" pitchFamily="66" charset="0"/>
              </a:rPr>
              <a:t>.</a:t>
            </a:r>
            <a:r>
              <a:rPr lang="en-US" sz="2800" dirty="0">
                <a:solidFill>
                  <a:schemeClr val="bg1"/>
                </a:solidFill>
                <a:effectLst>
                  <a:outerShdw blurRad="38100" dist="38100" dir="2700000" algn="tl">
                    <a:srgbClr val="000000"/>
                  </a:outerShdw>
                </a:effectLst>
                <a:latin typeface="Comic Sans MS" pitchFamily="66" charset="0"/>
              </a:rPr>
              <a:t>	</a:t>
            </a:r>
          </a:p>
          <a:p>
            <a:pPr marL="342900" indent="-342900">
              <a:lnSpc>
                <a:spcPct val="80000"/>
              </a:lnSpc>
              <a:spcBef>
                <a:spcPct val="20000"/>
              </a:spcBef>
              <a:buClr>
                <a:schemeClr val="hlink"/>
              </a:buClr>
              <a:buSzPct val="70000"/>
              <a:buNone/>
              <a:defRPr/>
            </a:pPr>
            <a:endParaRPr lang="en-US" sz="2800" dirty="0">
              <a:solidFill>
                <a:schemeClr val="bg1"/>
              </a:solidFill>
              <a:effectLst>
                <a:outerShdw blurRad="38100" dist="38100" dir="2700000" algn="tl">
                  <a:srgbClr val="000000"/>
                </a:outerShdw>
              </a:effectLst>
              <a:latin typeface="Comic Sans MS" pitchFamily="66" charset="0"/>
            </a:endParaRP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Upper 2/3</a:t>
            </a:r>
            <a:r>
              <a:rPr lang="en-US" sz="2400" b="1" baseline="30000" dirty="0">
                <a:solidFill>
                  <a:srgbClr val="003366"/>
                </a:solidFill>
                <a:latin typeface="Comic Sans MS" pitchFamily="66" charset="0"/>
              </a:rPr>
              <a:t>rd</a:t>
            </a:r>
            <a:r>
              <a:rPr lang="en-US" sz="2400" b="1" dirty="0">
                <a:solidFill>
                  <a:srgbClr val="003366"/>
                </a:solidFill>
                <a:latin typeface="Comic Sans MS" pitchFamily="66" charset="0"/>
              </a:rPr>
              <a:t> of the </a:t>
            </a:r>
            <a:r>
              <a:rPr lang="en-US" sz="2400" b="1" dirty="0" err="1">
                <a:solidFill>
                  <a:srgbClr val="003366"/>
                </a:solidFill>
                <a:latin typeface="Comic Sans MS" pitchFamily="66" charset="0"/>
              </a:rPr>
              <a:t>peroneal</a:t>
            </a:r>
            <a:r>
              <a:rPr lang="en-US" sz="2400" b="1" dirty="0">
                <a:solidFill>
                  <a:srgbClr val="003366"/>
                </a:solidFill>
                <a:latin typeface="Comic Sans MS" pitchFamily="66" charset="0"/>
              </a:rPr>
              <a:t> surface of fibula</a:t>
            </a: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Adjacent surface of the lateral </a:t>
            </a:r>
            <a:r>
              <a:rPr lang="en-US" sz="2400" b="1" dirty="0" err="1">
                <a:solidFill>
                  <a:srgbClr val="003366"/>
                </a:solidFill>
                <a:latin typeface="Comic Sans MS" pitchFamily="66" charset="0"/>
              </a:rPr>
              <a:t>condyle</a:t>
            </a:r>
            <a:r>
              <a:rPr lang="en-US" sz="2400" b="1" dirty="0">
                <a:solidFill>
                  <a:srgbClr val="003366"/>
                </a:solidFill>
                <a:latin typeface="Comic Sans MS" pitchFamily="66" charset="0"/>
              </a:rPr>
              <a:t> of tibia</a:t>
            </a:r>
          </a:p>
          <a:p>
            <a:pPr marL="742950" lvl="1" indent="-285750">
              <a:lnSpc>
                <a:spcPct val="80000"/>
              </a:lnSpc>
              <a:spcBef>
                <a:spcPct val="20000"/>
              </a:spcBef>
              <a:buClr>
                <a:srgbClr val="FF0000"/>
              </a:buClr>
              <a:buBlip>
                <a:blip r:embed="rId2"/>
              </a:buBlip>
              <a:defRPr/>
            </a:pPr>
            <a:r>
              <a:rPr lang="en-US" sz="2400" b="1" dirty="0" err="1">
                <a:solidFill>
                  <a:srgbClr val="003366"/>
                </a:solidFill>
                <a:latin typeface="Comic Sans MS" pitchFamily="66" charset="0"/>
              </a:rPr>
              <a:t>Intermascular</a:t>
            </a:r>
            <a:r>
              <a:rPr lang="en-US" sz="2400" b="1" dirty="0">
                <a:solidFill>
                  <a:srgbClr val="003366"/>
                </a:solidFill>
                <a:latin typeface="Comic Sans MS" pitchFamily="66" charset="0"/>
              </a:rPr>
              <a:t> septa.</a:t>
            </a:r>
          </a:p>
          <a:p>
            <a:endParaRPr lang="en-US" dirty="0"/>
          </a:p>
        </p:txBody>
      </p:sp>
      <p:pic>
        <p:nvPicPr>
          <p:cNvPr id="4" name="Picture 5" descr="peroneuslongus"/>
          <p:cNvPicPr>
            <a:picLocks noChangeAspect="1" noChangeArrowheads="1"/>
          </p:cNvPicPr>
          <p:nvPr/>
        </p:nvPicPr>
        <p:blipFill>
          <a:blip r:embed="rId3"/>
          <a:srcRect/>
          <a:stretch>
            <a:fillRect/>
          </a:stretch>
        </p:blipFill>
        <p:spPr bwMode="auto">
          <a:xfrm>
            <a:off x="5334000" y="812800"/>
            <a:ext cx="2743200" cy="6045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err="1"/>
              <a:t>Peroneus</a:t>
            </a:r>
            <a:r>
              <a:rPr lang="en-US" dirty="0"/>
              <a:t> </a:t>
            </a:r>
            <a:r>
              <a:rPr lang="en-US" dirty="0" err="1"/>
              <a:t>longus</a:t>
            </a:r>
            <a:endParaRPr lang="en-US" dirty="0"/>
          </a:p>
        </p:txBody>
      </p:sp>
      <p:sp>
        <p:nvSpPr>
          <p:cNvPr id="5" name="Content Placeholder 4"/>
          <p:cNvSpPr>
            <a:spLocks noGrp="1"/>
          </p:cNvSpPr>
          <p:nvPr>
            <p:ph idx="1"/>
          </p:nvPr>
        </p:nvSpPr>
        <p:spPr>
          <a:xfrm>
            <a:off x="0" y="1609416"/>
            <a:ext cx="4267200" cy="5019984"/>
          </a:xfrm>
        </p:spPr>
        <p:txBody>
          <a:bodyPr/>
          <a:lstStyle/>
          <a:p>
            <a:pPr marL="342900" indent="-342900">
              <a:lnSpc>
                <a:spcPct val="80000"/>
              </a:lnSpc>
              <a:spcBef>
                <a:spcPct val="20000"/>
              </a:spcBef>
              <a:buClr>
                <a:schemeClr val="hlink"/>
              </a:buClr>
              <a:buSzPct val="70000"/>
              <a:buNone/>
              <a:defRPr/>
            </a:pPr>
            <a:r>
              <a:rPr lang="en-US" sz="2400" b="1" dirty="0">
                <a:solidFill>
                  <a:srgbClr val="FF0066"/>
                </a:solidFill>
                <a:effectLst>
                  <a:outerShdw blurRad="38100" dist="38100" dir="2700000" algn="tl">
                    <a:srgbClr val="000000"/>
                  </a:outerShdw>
                </a:effectLst>
                <a:latin typeface="Comic Sans MS" pitchFamily="66" charset="0"/>
              </a:rPr>
              <a:t>Insertion:</a:t>
            </a: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Inserted into </a:t>
            </a:r>
            <a:r>
              <a:rPr lang="en-US" sz="2400" b="1" dirty="0" err="1">
                <a:solidFill>
                  <a:srgbClr val="003366"/>
                </a:solidFill>
                <a:latin typeface="Comic Sans MS" pitchFamily="66" charset="0"/>
              </a:rPr>
              <a:t>infero</a:t>
            </a:r>
            <a:r>
              <a:rPr lang="en-US" sz="2400" b="1" dirty="0">
                <a:solidFill>
                  <a:srgbClr val="003366"/>
                </a:solidFill>
                <a:latin typeface="Comic Sans MS" pitchFamily="66" charset="0"/>
              </a:rPr>
              <a:t>-lateral surface of the base of 1</a:t>
            </a:r>
            <a:r>
              <a:rPr lang="en-US" sz="2400" b="1" baseline="30000" dirty="0">
                <a:solidFill>
                  <a:srgbClr val="003366"/>
                </a:solidFill>
                <a:latin typeface="Comic Sans MS" pitchFamily="66" charset="0"/>
              </a:rPr>
              <a:t>st</a:t>
            </a:r>
            <a:r>
              <a:rPr lang="en-US" sz="2400" b="1" dirty="0">
                <a:solidFill>
                  <a:srgbClr val="003366"/>
                </a:solidFill>
                <a:latin typeface="Comic Sans MS" pitchFamily="66" charset="0"/>
              </a:rPr>
              <a:t> metatarsal bone + adjacent medial cuneiform bones.</a:t>
            </a:r>
          </a:p>
          <a:p>
            <a:pPr marL="742950" lvl="1" indent="-285750">
              <a:lnSpc>
                <a:spcPct val="80000"/>
              </a:lnSpc>
              <a:spcBef>
                <a:spcPct val="20000"/>
              </a:spcBef>
              <a:buClr>
                <a:srgbClr val="FF0000"/>
              </a:buClr>
              <a:buBlip>
                <a:blip r:embed="rId2"/>
              </a:buBlip>
              <a:defRPr/>
            </a:pPr>
            <a:r>
              <a:rPr lang="en-US" sz="2400" b="1" dirty="0" err="1">
                <a:solidFill>
                  <a:srgbClr val="003366"/>
                </a:solidFill>
                <a:latin typeface="Comic Sans MS" pitchFamily="66" charset="0"/>
              </a:rPr>
              <a:t>Sesamoid</a:t>
            </a:r>
            <a:r>
              <a:rPr lang="en-US" sz="2400" b="1" dirty="0">
                <a:solidFill>
                  <a:srgbClr val="003366"/>
                </a:solidFill>
                <a:latin typeface="Comic Sans MS" pitchFamily="66" charset="0"/>
              </a:rPr>
              <a:t> fibro-cartilage </a:t>
            </a:r>
          </a:p>
          <a:p>
            <a:endParaRPr lang="en-US" dirty="0"/>
          </a:p>
        </p:txBody>
      </p:sp>
      <p:pic>
        <p:nvPicPr>
          <p:cNvPr id="6" name="Picture 5" descr="ankle_peroneal_tendinitis_anat06"/>
          <p:cNvPicPr>
            <a:picLocks noChangeAspect="1" noChangeArrowheads="1"/>
          </p:cNvPicPr>
          <p:nvPr/>
        </p:nvPicPr>
        <p:blipFill>
          <a:blip r:embed="rId3"/>
          <a:srcRect/>
          <a:stretch>
            <a:fillRect/>
          </a:stretch>
        </p:blipFill>
        <p:spPr bwMode="auto">
          <a:xfrm>
            <a:off x="3657600" y="3025514"/>
            <a:ext cx="4495800" cy="383248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err="1"/>
              <a:t>Peroneus</a:t>
            </a:r>
            <a:r>
              <a:rPr lang="en-US" dirty="0"/>
              <a:t> </a:t>
            </a:r>
            <a:r>
              <a:rPr lang="en-US" dirty="0" err="1"/>
              <a:t>longus</a:t>
            </a:r>
            <a:endParaRPr lang="en-US" dirty="0"/>
          </a:p>
        </p:txBody>
      </p:sp>
      <p:sp>
        <p:nvSpPr>
          <p:cNvPr id="3" name="Content Placeholder 2"/>
          <p:cNvSpPr>
            <a:spLocks noGrp="1"/>
          </p:cNvSpPr>
          <p:nvPr>
            <p:ph idx="1"/>
          </p:nvPr>
        </p:nvSpPr>
        <p:spPr>
          <a:xfrm>
            <a:off x="152400" y="1600200"/>
            <a:ext cx="3581400" cy="5257800"/>
          </a:xfrm>
        </p:spPr>
        <p:txBody>
          <a:bodyPr>
            <a:normAutofit/>
          </a:bodyPr>
          <a:lstStyle/>
          <a:p>
            <a:pPr marL="342900" indent="-342900">
              <a:lnSpc>
                <a:spcPct val="80000"/>
              </a:lnSpc>
              <a:spcBef>
                <a:spcPct val="20000"/>
              </a:spcBef>
              <a:buClr>
                <a:schemeClr val="hlink"/>
              </a:buClr>
              <a:buSzPct val="70000"/>
              <a:buNone/>
              <a:defRPr/>
            </a:pPr>
            <a:r>
              <a:rPr lang="en-US" sz="2400" b="1" dirty="0">
                <a:solidFill>
                  <a:srgbClr val="FF0066"/>
                </a:solidFill>
                <a:effectLst>
                  <a:outerShdw blurRad="38100" dist="38100" dir="2700000" algn="tl">
                    <a:srgbClr val="000000"/>
                  </a:outerShdw>
                </a:effectLst>
                <a:latin typeface="Comic Sans MS" pitchFamily="66" charset="0"/>
              </a:rPr>
              <a:t>Nerve Supply:</a:t>
            </a:r>
            <a:r>
              <a:rPr lang="en-US" sz="2400" b="1" dirty="0">
                <a:solidFill>
                  <a:schemeClr val="bg1"/>
                </a:solidFill>
                <a:effectLst>
                  <a:outerShdw blurRad="38100" dist="38100" dir="2700000" algn="tl">
                    <a:srgbClr val="000000"/>
                  </a:outerShdw>
                </a:effectLst>
                <a:latin typeface="Comic Sans MS" pitchFamily="66" charset="0"/>
              </a:rPr>
              <a:t> </a:t>
            </a:r>
            <a:r>
              <a:rPr lang="en-US" sz="2400" b="1" dirty="0">
                <a:solidFill>
                  <a:srgbClr val="002060"/>
                </a:solidFill>
                <a:effectLst>
                  <a:outerShdw blurRad="38100" dist="38100" dir="2700000" algn="tl">
                    <a:srgbClr val="000000"/>
                  </a:outerShdw>
                </a:effectLst>
                <a:latin typeface="Comic Sans MS" pitchFamily="66" charset="0"/>
              </a:rPr>
              <a:t>superficial </a:t>
            </a:r>
            <a:r>
              <a:rPr lang="en-US" sz="2400" b="1" dirty="0" err="1">
                <a:solidFill>
                  <a:srgbClr val="002060"/>
                </a:solidFill>
                <a:effectLst>
                  <a:outerShdw blurRad="38100" dist="38100" dir="2700000" algn="tl">
                    <a:srgbClr val="000000"/>
                  </a:outerShdw>
                </a:effectLst>
                <a:latin typeface="Comic Sans MS" pitchFamily="66" charset="0"/>
              </a:rPr>
              <a:t>peroneal</a:t>
            </a:r>
            <a:r>
              <a:rPr lang="en-US" sz="2400" b="1" dirty="0">
                <a:solidFill>
                  <a:srgbClr val="002060"/>
                </a:solidFill>
                <a:effectLst>
                  <a:outerShdw blurRad="38100" dist="38100" dir="2700000" algn="tl">
                    <a:srgbClr val="000000"/>
                  </a:outerShdw>
                </a:effectLst>
                <a:latin typeface="Comic Sans MS" pitchFamily="66" charset="0"/>
              </a:rPr>
              <a:t> nerve</a:t>
            </a:r>
            <a:r>
              <a:rPr lang="en-US" sz="2400" b="1" dirty="0">
                <a:solidFill>
                  <a:srgbClr val="002060"/>
                </a:solidFill>
                <a:latin typeface="Comic Sans MS" pitchFamily="66" charset="0"/>
              </a:rPr>
              <a:t> </a:t>
            </a:r>
            <a:r>
              <a:rPr lang="en-US" sz="2400" b="1" dirty="0">
                <a:solidFill>
                  <a:schemeClr val="bg1"/>
                </a:solidFill>
                <a:latin typeface="Comic Sans MS" pitchFamily="66" charset="0"/>
              </a:rPr>
              <a:t>nerve</a:t>
            </a:r>
          </a:p>
          <a:p>
            <a:pPr marL="342900" indent="-342900">
              <a:lnSpc>
                <a:spcPct val="80000"/>
              </a:lnSpc>
              <a:spcBef>
                <a:spcPct val="20000"/>
              </a:spcBef>
              <a:buClr>
                <a:schemeClr val="hlink"/>
              </a:buClr>
              <a:buSzPct val="70000"/>
              <a:buNone/>
              <a:defRPr/>
            </a:pPr>
            <a:r>
              <a:rPr lang="en-US" sz="2400" b="1" dirty="0">
                <a:solidFill>
                  <a:srgbClr val="FF0066"/>
                </a:solidFill>
                <a:effectLst>
                  <a:outerShdw blurRad="38100" dist="38100" dir="2700000" algn="tl">
                    <a:srgbClr val="000000"/>
                  </a:outerShdw>
                </a:effectLst>
                <a:latin typeface="Comic Sans MS" pitchFamily="66" charset="0"/>
              </a:rPr>
              <a:t>Action:</a:t>
            </a:r>
            <a:r>
              <a:rPr lang="en-US" sz="2800" dirty="0">
                <a:solidFill>
                  <a:schemeClr val="bg1"/>
                </a:solidFill>
                <a:effectLst>
                  <a:outerShdw blurRad="38100" dist="38100" dir="2700000" algn="tl">
                    <a:srgbClr val="000000"/>
                  </a:outerShdw>
                </a:effectLst>
                <a:latin typeface="Comic Sans MS" pitchFamily="66" charset="0"/>
              </a:rPr>
              <a:t>	</a:t>
            </a:r>
          </a:p>
          <a:p>
            <a:pPr marL="742950" lvl="1" indent="-285750">
              <a:lnSpc>
                <a:spcPct val="80000"/>
              </a:lnSpc>
              <a:spcBef>
                <a:spcPct val="20000"/>
              </a:spcBef>
              <a:buClr>
                <a:srgbClr val="FF0000"/>
              </a:buClr>
              <a:buBlip>
                <a:blip r:embed="rId2"/>
              </a:buBlip>
              <a:defRPr/>
            </a:pPr>
            <a:r>
              <a:rPr lang="en-US" sz="2400" b="1" dirty="0" err="1">
                <a:solidFill>
                  <a:srgbClr val="003366"/>
                </a:solidFill>
                <a:latin typeface="Comic Sans MS" pitchFamily="66" charset="0"/>
              </a:rPr>
              <a:t>Evertor</a:t>
            </a:r>
            <a:r>
              <a:rPr lang="en-US" sz="2400" b="1" dirty="0">
                <a:solidFill>
                  <a:srgbClr val="003366"/>
                </a:solidFill>
                <a:latin typeface="Comic Sans MS" pitchFamily="66" charset="0"/>
              </a:rPr>
              <a:t> of the  foot at the ankle joint.</a:t>
            </a: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Prolonged action –plantar flexion of the foot.</a:t>
            </a: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Maintains the lateral longitudinal arch of the foot</a:t>
            </a: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Transverse arch.</a:t>
            </a:r>
          </a:p>
          <a:p>
            <a:endParaRPr lang="en-US" dirty="0"/>
          </a:p>
        </p:txBody>
      </p:sp>
      <p:pic>
        <p:nvPicPr>
          <p:cNvPr id="4" name="Picture 5" descr="ankle_peroneal_tendinitis_anat04"/>
          <p:cNvPicPr>
            <a:picLocks noChangeAspect="1" noChangeArrowheads="1"/>
          </p:cNvPicPr>
          <p:nvPr/>
        </p:nvPicPr>
        <p:blipFill>
          <a:blip r:embed="rId3"/>
          <a:srcRect/>
          <a:stretch>
            <a:fillRect/>
          </a:stretch>
        </p:blipFill>
        <p:spPr bwMode="auto">
          <a:xfrm>
            <a:off x="3810000" y="2857500"/>
            <a:ext cx="5334000" cy="4000500"/>
          </a:xfrm>
          <a:prstGeom prst="rect">
            <a:avLst/>
          </a:prstGeom>
          <a:noFill/>
          <a:ln w="9525">
            <a:noFill/>
            <a:miter lim="800000"/>
            <a:headEnd/>
            <a:tailEnd/>
          </a:ln>
        </p:spPr>
      </p:pic>
      <p:pic>
        <p:nvPicPr>
          <p:cNvPr id="5" name="Picture 6" descr="Left ankle everted"/>
          <p:cNvPicPr>
            <a:picLocks noChangeAspect="1" noChangeArrowheads="1"/>
          </p:cNvPicPr>
          <p:nvPr/>
        </p:nvPicPr>
        <p:blipFill>
          <a:blip r:embed="rId4"/>
          <a:srcRect/>
          <a:stretch>
            <a:fillRect/>
          </a:stretch>
        </p:blipFill>
        <p:spPr bwMode="auto">
          <a:xfrm>
            <a:off x="7112000" y="0"/>
            <a:ext cx="2032000" cy="2819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solidFill>
                  <a:schemeClr val="accent4">
                    <a:lumMod val="60000"/>
                    <a:lumOff val="40000"/>
                  </a:schemeClr>
                </a:solidFill>
                <a:effectLst>
                  <a:outerShdw blurRad="38100" dist="38100" dir="2700000" algn="tl">
                    <a:srgbClr val="000000"/>
                  </a:outerShdw>
                </a:effectLst>
                <a:latin typeface="Comic Sans MS" pitchFamily="66" charset="0"/>
              </a:rPr>
              <a:t>Peroneus</a:t>
            </a:r>
            <a:r>
              <a:rPr lang="en-US" sz="4000" dirty="0">
                <a:solidFill>
                  <a:schemeClr val="accent4">
                    <a:lumMod val="60000"/>
                    <a:lumOff val="40000"/>
                  </a:schemeClr>
                </a:solidFill>
                <a:effectLst>
                  <a:outerShdw blurRad="38100" dist="38100" dir="2700000" algn="tl">
                    <a:srgbClr val="000000"/>
                  </a:outerShdw>
                </a:effectLst>
                <a:latin typeface="Comic Sans MS" pitchFamily="66" charset="0"/>
              </a:rPr>
              <a:t> </a:t>
            </a:r>
            <a:r>
              <a:rPr lang="en-US" sz="4000" dirty="0" err="1">
                <a:solidFill>
                  <a:schemeClr val="accent4">
                    <a:lumMod val="60000"/>
                    <a:lumOff val="40000"/>
                  </a:schemeClr>
                </a:solidFill>
                <a:effectLst>
                  <a:outerShdw blurRad="38100" dist="38100" dir="2700000" algn="tl">
                    <a:srgbClr val="000000"/>
                  </a:outerShdw>
                </a:effectLst>
                <a:latin typeface="Comic Sans MS" pitchFamily="66" charset="0"/>
              </a:rPr>
              <a:t>brevis</a:t>
            </a:r>
            <a:r>
              <a:rPr lang="en-US" sz="4000" dirty="0">
                <a:solidFill>
                  <a:srgbClr val="003366"/>
                </a:solidFill>
                <a:effectLst>
                  <a:outerShdw blurRad="38100" dist="38100" dir="2700000" algn="tl">
                    <a:srgbClr val="000000"/>
                  </a:outerShdw>
                </a:effectLst>
                <a:latin typeface="Comic Sans MS" pitchFamily="66" charset="0"/>
              </a:rPr>
              <a:t/>
            </a:r>
            <a:br>
              <a:rPr lang="en-US" sz="4000" dirty="0">
                <a:solidFill>
                  <a:srgbClr val="003366"/>
                </a:solidFill>
                <a:effectLst>
                  <a:outerShdw blurRad="38100" dist="38100" dir="2700000" algn="tl">
                    <a:srgbClr val="000000"/>
                  </a:outerShdw>
                </a:effectLst>
                <a:latin typeface="Comic Sans MS" pitchFamily="66" charset="0"/>
              </a:rPr>
            </a:br>
            <a:endParaRPr lang="en-US" dirty="0"/>
          </a:p>
        </p:txBody>
      </p:sp>
      <p:sp>
        <p:nvSpPr>
          <p:cNvPr id="3" name="Content Placeholder 2"/>
          <p:cNvSpPr>
            <a:spLocks noGrp="1"/>
          </p:cNvSpPr>
          <p:nvPr>
            <p:ph idx="1"/>
          </p:nvPr>
        </p:nvSpPr>
        <p:spPr>
          <a:xfrm>
            <a:off x="0" y="1524000"/>
            <a:ext cx="3810000" cy="4846320"/>
          </a:xfrm>
        </p:spPr>
        <p:txBody>
          <a:bodyPr/>
          <a:lstStyle/>
          <a:p>
            <a:pPr marL="342900" indent="-342900">
              <a:lnSpc>
                <a:spcPct val="20000"/>
              </a:lnSpc>
              <a:spcBef>
                <a:spcPct val="20000"/>
              </a:spcBef>
              <a:buClr>
                <a:schemeClr val="hlink"/>
              </a:buClr>
              <a:buSzPct val="70000"/>
              <a:buNone/>
              <a:defRPr/>
            </a:pPr>
            <a:endParaRPr lang="en-US" sz="2400" b="1" dirty="0">
              <a:solidFill>
                <a:srgbClr val="FF0066"/>
              </a:solidFill>
              <a:effectLst>
                <a:outerShdw blurRad="38100" dist="38100" dir="2700000" algn="tl">
                  <a:srgbClr val="000000"/>
                </a:outerShdw>
              </a:effectLst>
              <a:latin typeface="Comic Sans MS" pitchFamily="66" charset="0"/>
            </a:endParaRPr>
          </a:p>
          <a:p>
            <a:pPr marL="342900" indent="-342900">
              <a:lnSpc>
                <a:spcPct val="80000"/>
              </a:lnSpc>
              <a:spcBef>
                <a:spcPct val="20000"/>
              </a:spcBef>
              <a:buClr>
                <a:schemeClr val="hlink"/>
              </a:buClr>
              <a:buSzPct val="70000"/>
              <a:buNone/>
              <a:defRPr/>
            </a:pPr>
            <a:r>
              <a:rPr lang="en-US" sz="2400" b="1" dirty="0">
                <a:solidFill>
                  <a:srgbClr val="FF0066"/>
                </a:solidFill>
                <a:effectLst>
                  <a:outerShdw blurRad="38100" dist="38100" dir="2700000" algn="tl">
                    <a:srgbClr val="000000"/>
                  </a:outerShdw>
                </a:effectLst>
                <a:latin typeface="Comic Sans MS" pitchFamily="66" charset="0"/>
              </a:rPr>
              <a:t>Origin: </a:t>
            </a:r>
            <a:r>
              <a:rPr lang="en-US" sz="2400" b="1" dirty="0" err="1">
                <a:solidFill>
                  <a:srgbClr val="FF0066"/>
                </a:solidFill>
                <a:effectLst>
                  <a:outerShdw blurRad="38100" dist="38100" dir="2700000" algn="tl">
                    <a:srgbClr val="000000"/>
                  </a:outerShdw>
                </a:effectLst>
                <a:latin typeface="Comic Sans MS" pitchFamily="66" charset="0"/>
              </a:rPr>
              <a:t>Bipennate</a:t>
            </a:r>
            <a:r>
              <a:rPr lang="en-US" sz="2400" b="1" dirty="0">
                <a:solidFill>
                  <a:srgbClr val="FF0066"/>
                </a:solidFill>
                <a:effectLst>
                  <a:outerShdw blurRad="38100" dist="38100" dir="2700000" algn="tl">
                    <a:srgbClr val="000000"/>
                  </a:outerShdw>
                </a:effectLst>
                <a:latin typeface="Comic Sans MS" pitchFamily="66" charset="0"/>
              </a:rPr>
              <a:t>- </a:t>
            </a:r>
            <a:r>
              <a:rPr lang="en-US" sz="2800" dirty="0">
                <a:solidFill>
                  <a:schemeClr val="bg1"/>
                </a:solidFill>
                <a:effectLst>
                  <a:outerShdw blurRad="38100" dist="38100" dir="2700000" algn="tl">
                    <a:srgbClr val="000000"/>
                  </a:outerShdw>
                </a:effectLst>
                <a:latin typeface="Comic Sans MS" pitchFamily="66" charset="0"/>
              </a:rPr>
              <a:t>	</a:t>
            </a: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Lower 2/3</a:t>
            </a:r>
            <a:r>
              <a:rPr lang="en-US" sz="2400" b="1" baseline="30000" dirty="0">
                <a:solidFill>
                  <a:srgbClr val="003366"/>
                </a:solidFill>
                <a:latin typeface="Comic Sans MS" pitchFamily="66" charset="0"/>
              </a:rPr>
              <a:t>rd</a:t>
            </a:r>
            <a:r>
              <a:rPr lang="en-US" sz="2400" b="1" dirty="0">
                <a:solidFill>
                  <a:srgbClr val="003366"/>
                </a:solidFill>
                <a:latin typeface="Comic Sans MS" pitchFamily="66" charset="0"/>
              </a:rPr>
              <a:t> of the </a:t>
            </a:r>
            <a:r>
              <a:rPr lang="en-US" sz="2400" b="1" dirty="0" err="1">
                <a:solidFill>
                  <a:srgbClr val="003366"/>
                </a:solidFill>
                <a:latin typeface="Comic Sans MS" pitchFamily="66" charset="0"/>
              </a:rPr>
              <a:t>peroneal</a:t>
            </a:r>
            <a:r>
              <a:rPr lang="en-US" sz="2400" b="1" dirty="0">
                <a:solidFill>
                  <a:srgbClr val="003366"/>
                </a:solidFill>
                <a:latin typeface="Comic Sans MS" pitchFamily="66" charset="0"/>
              </a:rPr>
              <a:t> surface of fibula</a:t>
            </a: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Adjoining </a:t>
            </a:r>
            <a:r>
              <a:rPr lang="en-US" sz="2400" b="1" dirty="0" err="1">
                <a:solidFill>
                  <a:srgbClr val="003366"/>
                </a:solidFill>
                <a:latin typeface="Comic Sans MS" pitchFamily="66" charset="0"/>
              </a:rPr>
              <a:t>intermascular</a:t>
            </a:r>
            <a:r>
              <a:rPr lang="en-US" sz="2400" b="1" dirty="0">
                <a:solidFill>
                  <a:srgbClr val="003366"/>
                </a:solidFill>
                <a:latin typeface="Comic Sans MS" pitchFamily="66" charset="0"/>
              </a:rPr>
              <a:t> septa.</a:t>
            </a:r>
          </a:p>
          <a:p>
            <a:endParaRPr lang="en-US" dirty="0"/>
          </a:p>
        </p:txBody>
      </p:sp>
      <p:pic>
        <p:nvPicPr>
          <p:cNvPr id="4" name="Picture 6" descr="peroneusbrevis"/>
          <p:cNvPicPr>
            <a:picLocks noChangeAspect="1" noChangeArrowheads="1"/>
          </p:cNvPicPr>
          <p:nvPr/>
        </p:nvPicPr>
        <p:blipFill>
          <a:blip r:embed="rId3"/>
          <a:srcRect/>
          <a:stretch>
            <a:fillRect/>
          </a:stretch>
        </p:blipFill>
        <p:spPr bwMode="auto">
          <a:xfrm>
            <a:off x="5410200" y="812800"/>
            <a:ext cx="2667000" cy="604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sz="3600" dirty="0" err="1">
                <a:solidFill>
                  <a:schemeClr val="accent4">
                    <a:lumMod val="60000"/>
                    <a:lumOff val="40000"/>
                  </a:schemeClr>
                </a:solidFill>
                <a:effectLst>
                  <a:outerShdw blurRad="38100" dist="38100" dir="2700000" algn="tl">
                    <a:srgbClr val="000000"/>
                  </a:outerShdw>
                </a:effectLst>
                <a:latin typeface="Comic Sans MS" pitchFamily="66" charset="0"/>
              </a:rPr>
              <a:t>Peroneus</a:t>
            </a:r>
            <a:r>
              <a:rPr lang="en-US" sz="3600" dirty="0">
                <a:solidFill>
                  <a:schemeClr val="accent4">
                    <a:lumMod val="60000"/>
                    <a:lumOff val="40000"/>
                  </a:schemeClr>
                </a:solidFill>
                <a:effectLst>
                  <a:outerShdw blurRad="38100" dist="38100" dir="2700000" algn="tl">
                    <a:srgbClr val="000000"/>
                  </a:outerShdw>
                </a:effectLst>
                <a:latin typeface="Comic Sans MS" pitchFamily="66" charset="0"/>
              </a:rPr>
              <a:t> </a:t>
            </a:r>
            <a:r>
              <a:rPr lang="en-US" sz="3600" dirty="0" err="1">
                <a:solidFill>
                  <a:schemeClr val="accent4">
                    <a:lumMod val="60000"/>
                    <a:lumOff val="40000"/>
                  </a:schemeClr>
                </a:solidFill>
                <a:effectLst>
                  <a:outerShdw blurRad="38100" dist="38100" dir="2700000" algn="tl">
                    <a:srgbClr val="000000"/>
                  </a:outerShdw>
                </a:effectLst>
                <a:latin typeface="Comic Sans MS" pitchFamily="66" charset="0"/>
              </a:rPr>
              <a:t>brevis</a:t>
            </a:r>
            <a:endParaRPr lang="en-US" dirty="0"/>
          </a:p>
        </p:txBody>
      </p:sp>
      <p:sp>
        <p:nvSpPr>
          <p:cNvPr id="3" name="Content Placeholder 2"/>
          <p:cNvSpPr>
            <a:spLocks noGrp="1"/>
          </p:cNvSpPr>
          <p:nvPr>
            <p:ph idx="1"/>
          </p:nvPr>
        </p:nvSpPr>
        <p:spPr>
          <a:xfrm>
            <a:off x="152400" y="1600200"/>
            <a:ext cx="3657600" cy="4846320"/>
          </a:xfrm>
        </p:spPr>
        <p:txBody>
          <a:bodyPr/>
          <a:lstStyle/>
          <a:p>
            <a:pPr marL="342900" indent="-342900">
              <a:lnSpc>
                <a:spcPct val="80000"/>
              </a:lnSpc>
              <a:spcBef>
                <a:spcPct val="20000"/>
              </a:spcBef>
              <a:buClr>
                <a:schemeClr val="hlink"/>
              </a:buClr>
              <a:buSzPct val="70000"/>
              <a:buNone/>
              <a:defRPr/>
            </a:pPr>
            <a:endParaRPr lang="en-US" sz="2400" b="1" dirty="0">
              <a:solidFill>
                <a:srgbClr val="FF0066"/>
              </a:solidFill>
              <a:effectLst>
                <a:outerShdw blurRad="38100" dist="38100" dir="2700000" algn="tl">
                  <a:srgbClr val="000000"/>
                </a:outerShdw>
              </a:effectLst>
              <a:latin typeface="Comic Sans MS" pitchFamily="66" charset="0"/>
            </a:endParaRPr>
          </a:p>
          <a:p>
            <a:pPr marL="342900" indent="-342900">
              <a:lnSpc>
                <a:spcPct val="80000"/>
              </a:lnSpc>
              <a:spcBef>
                <a:spcPct val="20000"/>
              </a:spcBef>
              <a:buClr>
                <a:schemeClr val="hlink"/>
              </a:buClr>
              <a:buSzPct val="70000"/>
              <a:buNone/>
              <a:defRPr/>
            </a:pPr>
            <a:r>
              <a:rPr lang="en-US" sz="2400" b="1" dirty="0">
                <a:solidFill>
                  <a:srgbClr val="FF0066"/>
                </a:solidFill>
                <a:effectLst>
                  <a:outerShdw blurRad="38100" dist="38100" dir="2700000" algn="tl">
                    <a:srgbClr val="000000"/>
                  </a:outerShdw>
                </a:effectLst>
                <a:latin typeface="Comic Sans MS" pitchFamily="66" charset="0"/>
              </a:rPr>
              <a:t>Insertion:</a:t>
            </a: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Tendon lodges in a groove behind lateral </a:t>
            </a:r>
            <a:r>
              <a:rPr lang="en-US" sz="2400" b="1" dirty="0" err="1">
                <a:solidFill>
                  <a:srgbClr val="003366"/>
                </a:solidFill>
                <a:latin typeface="Comic Sans MS" pitchFamily="66" charset="0"/>
              </a:rPr>
              <a:t>malleoleus</a:t>
            </a:r>
            <a:endParaRPr lang="en-US" sz="2400" b="1" dirty="0">
              <a:solidFill>
                <a:srgbClr val="003366"/>
              </a:solidFill>
              <a:latin typeface="Comic Sans MS" pitchFamily="66" charset="0"/>
            </a:endParaRP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Lodges in a groove above the </a:t>
            </a:r>
            <a:r>
              <a:rPr lang="en-US" sz="2400" b="1" dirty="0" err="1">
                <a:solidFill>
                  <a:srgbClr val="003366"/>
                </a:solidFill>
                <a:latin typeface="Comic Sans MS" pitchFamily="66" charset="0"/>
              </a:rPr>
              <a:t>peroneal</a:t>
            </a:r>
            <a:r>
              <a:rPr lang="en-US" sz="2400" b="1" dirty="0">
                <a:solidFill>
                  <a:srgbClr val="003366"/>
                </a:solidFill>
                <a:latin typeface="Comic Sans MS" pitchFamily="66" charset="0"/>
              </a:rPr>
              <a:t> </a:t>
            </a:r>
            <a:r>
              <a:rPr lang="en-US" sz="2400" b="1" dirty="0" err="1">
                <a:solidFill>
                  <a:srgbClr val="003366"/>
                </a:solidFill>
                <a:latin typeface="Comic Sans MS" pitchFamily="66" charset="0"/>
              </a:rPr>
              <a:t>trochlea</a:t>
            </a:r>
            <a:r>
              <a:rPr lang="en-US" sz="2400" b="1" dirty="0">
                <a:solidFill>
                  <a:srgbClr val="003366"/>
                </a:solidFill>
                <a:latin typeface="Comic Sans MS" pitchFamily="66" charset="0"/>
              </a:rPr>
              <a:t> of </a:t>
            </a:r>
            <a:r>
              <a:rPr lang="en-US" sz="2400" b="1" dirty="0" err="1">
                <a:solidFill>
                  <a:srgbClr val="003366"/>
                </a:solidFill>
                <a:latin typeface="Comic Sans MS" pitchFamily="66" charset="0"/>
              </a:rPr>
              <a:t>calcaneus</a:t>
            </a:r>
            <a:endParaRPr lang="en-US" sz="2400" b="1" dirty="0">
              <a:solidFill>
                <a:srgbClr val="003366"/>
              </a:solidFill>
              <a:latin typeface="Comic Sans MS" pitchFamily="66" charset="0"/>
            </a:endParaRPr>
          </a:p>
          <a:p>
            <a:pPr marL="742950" lvl="1" indent="-285750">
              <a:lnSpc>
                <a:spcPct val="80000"/>
              </a:lnSpc>
              <a:spcBef>
                <a:spcPct val="20000"/>
              </a:spcBef>
              <a:buClr>
                <a:srgbClr val="FF0000"/>
              </a:buClr>
              <a:buBlip>
                <a:blip r:embed="rId2"/>
              </a:buBlip>
              <a:defRPr/>
            </a:pPr>
            <a:r>
              <a:rPr lang="en-US" sz="2400" b="1" dirty="0">
                <a:solidFill>
                  <a:srgbClr val="003366"/>
                </a:solidFill>
                <a:latin typeface="Comic Sans MS" pitchFamily="66" charset="0"/>
              </a:rPr>
              <a:t>Inserted into a tubercle at the base of 5</a:t>
            </a:r>
            <a:r>
              <a:rPr lang="en-US" sz="2400" b="1" baseline="30000" dirty="0">
                <a:solidFill>
                  <a:srgbClr val="003366"/>
                </a:solidFill>
                <a:latin typeface="Comic Sans MS" pitchFamily="66" charset="0"/>
              </a:rPr>
              <a:t>th</a:t>
            </a:r>
            <a:r>
              <a:rPr lang="en-US" sz="2400" b="1" dirty="0">
                <a:solidFill>
                  <a:srgbClr val="003366"/>
                </a:solidFill>
                <a:latin typeface="Comic Sans MS" pitchFamily="66" charset="0"/>
              </a:rPr>
              <a:t> metatarsal bone</a:t>
            </a:r>
          </a:p>
          <a:p>
            <a:endParaRPr lang="en-US" dirty="0"/>
          </a:p>
        </p:txBody>
      </p:sp>
      <p:pic>
        <p:nvPicPr>
          <p:cNvPr id="4" name="Picture 5" descr="ankle_peroneal_tendinitis_anat01"/>
          <p:cNvPicPr>
            <a:picLocks noChangeAspect="1" noChangeArrowheads="1"/>
          </p:cNvPicPr>
          <p:nvPr/>
        </p:nvPicPr>
        <p:blipFill>
          <a:blip r:embed="rId3"/>
          <a:srcRect/>
          <a:stretch>
            <a:fillRect/>
          </a:stretch>
        </p:blipFill>
        <p:spPr bwMode="auto">
          <a:xfrm>
            <a:off x="3886200" y="3657600"/>
            <a:ext cx="4267200" cy="3200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99</TotalTime>
  <Words>495</Words>
  <Application>Microsoft Office PowerPoint</Application>
  <PresentationFormat>On-screen Show (4:3)</PresentationFormat>
  <Paragraphs>101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Opulent</vt:lpstr>
      <vt:lpstr>Lateral compartment of leg</vt:lpstr>
      <vt:lpstr>Peroneal compartment  </vt:lpstr>
      <vt:lpstr>Contents </vt:lpstr>
      <vt:lpstr>Peroneal retinacula</vt:lpstr>
      <vt:lpstr>Peroneus longus </vt:lpstr>
      <vt:lpstr>Peroneus longus</vt:lpstr>
      <vt:lpstr>Peroneus longus</vt:lpstr>
      <vt:lpstr>Peroneus brevis </vt:lpstr>
      <vt:lpstr>Peroneus brevis</vt:lpstr>
      <vt:lpstr>Peroneus brevis</vt:lpstr>
      <vt:lpstr>Common peroneal nerve </vt:lpstr>
      <vt:lpstr>Common peroneal nerve</vt:lpstr>
      <vt:lpstr>Applied  anatomy </vt:lpstr>
      <vt:lpstr>Peroneal artery</vt:lpstr>
      <vt:lpstr>Slide 15</vt:lpstr>
      <vt:lpstr>TAHNK YOU</vt:lpstr>
    </vt:vector>
  </TitlesOfParts>
  <Company>http://sharingcentre.info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Activated User</dc:creator>
  <cp:lastModifiedBy>Admin</cp:lastModifiedBy>
  <cp:revision>20</cp:revision>
  <dcterms:created xsi:type="dcterms:W3CDTF">2013-10-11T09:33:25Z</dcterms:created>
  <dcterms:modified xsi:type="dcterms:W3CDTF">2020-08-13T07:06:33Z</dcterms:modified>
</cp:coreProperties>
</file>