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8" r:id="rId9"/>
    <p:sldId id="263" r:id="rId10"/>
    <p:sldId id="264" r:id="rId11"/>
    <p:sldId id="265" r:id="rId12"/>
    <p:sldId id="275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2681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7681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1256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8963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8105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575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8390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086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9059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80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2359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B847-765A-4335-B40B-B48F23CF7450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692D9-0101-4605-A34A-AA8123F90B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707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s.lww.com/neurosurgery/toc/1995/0100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560" y="1772529"/>
            <a:ext cx="7652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THIRD VENTRICLE</a:t>
            </a:r>
            <a:endParaRPr lang="en-IN" sz="6000" dirty="0"/>
          </a:p>
        </p:txBody>
      </p:sp>
      <p:sp>
        <p:nvSpPr>
          <p:cNvPr id="3" name="Rectangle 2"/>
          <p:cNvSpPr/>
          <p:nvPr/>
        </p:nvSpPr>
        <p:spPr>
          <a:xfrm>
            <a:off x="0" y="5205047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Mr. </a:t>
            </a:r>
            <a:r>
              <a:rPr lang="en-US" sz="2400" dirty="0" smtClean="0"/>
              <a:t>I. N. </a:t>
            </a:r>
            <a:r>
              <a:rPr lang="en-US" sz="2400" smtClean="0"/>
              <a:t>Wani</a:t>
            </a:r>
            <a:endParaRPr lang="en-US" sz="2400" dirty="0" smtClean="0"/>
          </a:p>
          <a:p>
            <a:r>
              <a:rPr lang="en-US" sz="2400" dirty="0" smtClean="0"/>
              <a:t>Assistant Professor</a:t>
            </a:r>
          </a:p>
          <a:p>
            <a:r>
              <a:rPr lang="en-US" sz="2400" dirty="0" smtClean="0"/>
              <a:t>Department of Anatomy</a:t>
            </a:r>
          </a:p>
          <a:p>
            <a:r>
              <a:rPr lang="en-US" sz="2400" dirty="0" smtClean="0"/>
              <a:t>S.B.K.S.M.I. &amp; R.C.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5346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peduncular fossa brain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215" y="0"/>
            <a:ext cx="578182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91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interpeduncular fossa brain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825" y="0"/>
            <a:ext cx="594176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719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02286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61180925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8285681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4026268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59902712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325515872"/>
                    </a:ext>
                  </a:extLst>
                </a:gridCol>
              </a:tblGrid>
              <a:tr h="187918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Author /</a:t>
                      </a:r>
                    </a:p>
                    <a:p>
                      <a:pPr algn="ctr"/>
                      <a:r>
                        <a:rPr lang="en-IN" sz="2000" dirty="0"/>
                        <a:t>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Conclusion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1542681"/>
                  </a:ext>
                </a:extLst>
              </a:tr>
              <a:tr h="4978816">
                <a:tc>
                  <a:txBody>
                    <a:bodyPr/>
                    <a:lstStyle/>
                    <a:p>
                      <a:r>
                        <a:rPr lang="en-IN" b="1" dirty="0" err="1"/>
                        <a:t>Transcallosal</a:t>
                      </a:r>
                      <a:r>
                        <a:rPr lang="en-IN" b="1" dirty="0"/>
                        <a:t> Removal of Lesions Affecting the Third Ventricle: An Anatomic and Clinical Study Anatomical Report: 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Neurosurgery: </a:t>
                      </a:r>
                    </a:p>
                    <a:p>
                      <a:r>
                        <a:rPr lang="en-IN" dirty="0">
                          <a:solidFill>
                            <a:schemeClr val="tx1"/>
                          </a:solidFill>
                          <a:hlinkClick r:id="rId2"/>
                        </a:rPr>
                        <a:t>January 1995 - Volume 36 - Issue 1 - p 117–123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A SERIES OF 54 patients with lesions affecting the third ventricle with a wide range of pathology were operated on by the </a:t>
                      </a:r>
                      <a:r>
                        <a:rPr lang="en-IN" b="1" dirty="0" err="1"/>
                        <a:t>transcallosal</a:t>
                      </a:r>
                      <a:r>
                        <a:rPr lang="en-IN" b="1" dirty="0"/>
                        <a:t>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No physiological consequences were ever observed after the partial </a:t>
                      </a:r>
                      <a:r>
                        <a:rPr lang="en-IN" b="1" dirty="0" err="1"/>
                        <a:t>commissurotomy</a:t>
                      </a:r>
                      <a:r>
                        <a:rPr lang="en-IN" b="1" dirty="0"/>
                        <a:t>. The postoperative callosal defect was verified by magnetic resonance imaging. Furthermore, 40 formalin‐fixed brains were sectioned to study the variations of the anterior cerebral arteries.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The results and the clinical as well as anatomical material indicate that the anterior </a:t>
                      </a:r>
                      <a:r>
                        <a:rPr lang="en-IN" b="1" dirty="0" err="1"/>
                        <a:t>transcallosal</a:t>
                      </a:r>
                      <a:r>
                        <a:rPr lang="en-IN" b="1" dirty="0"/>
                        <a:t> route is a safe and feasible alternative in the management of a wide spectrum of pathological lesions within the third ventricle and deserves preference over the transcortical technique</a:t>
                      </a:r>
                      <a:r>
                        <a:rPr lang="en-IN" dirty="0"/>
                        <a:t>.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19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347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1 Hypothalamic sulcus lies in the_____ wall of 3</a:t>
            </a:r>
            <a:r>
              <a:rPr lang="en-IN" sz="3200" b="1" baseline="30000" dirty="0"/>
              <a:t>rd</a:t>
            </a:r>
            <a:r>
              <a:rPr lang="en-IN" sz="3200" b="1" dirty="0"/>
              <a:t> </a:t>
            </a:r>
          </a:p>
          <a:p>
            <a:pPr marL="0" indent="0">
              <a:buNone/>
            </a:pPr>
            <a:r>
              <a:rPr lang="en-IN" sz="3200" b="1" dirty="0"/>
              <a:t>	ventricle.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Anterior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Posterior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Floor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Lateral</a:t>
            </a:r>
          </a:p>
        </p:txBody>
      </p:sp>
    </p:spTree>
    <p:extLst>
      <p:ext uri="{BB962C8B-B14F-4D97-AF65-F5344CB8AC3E}">
        <p14:creationId xmlns:p14="http://schemas.microsoft.com/office/powerpoint/2010/main" xmlns="" val="3109030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2 Posterolateral boundary of inter peduncular fossa </a:t>
            </a:r>
          </a:p>
          <a:p>
            <a:pPr marL="0" indent="0">
              <a:buNone/>
            </a:pPr>
            <a:r>
              <a:rPr lang="en-IN" sz="3200" b="1" dirty="0"/>
              <a:t>	is formed by.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Optic chiasma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Optic tract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Crus cerebri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Pons</a:t>
            </a:r>
          </a:p>
        </p:txBody>
      </p:sp>
    </p:spTree>
    <p:extLst>
      <p:ext uri="{BB962C8B-B14F-4D97-AF65-F5344CB8AC3E}">
        <p14:creationId xmlns:p14="http://schemas.microsoft.com/office/powerpoint/2010/main" xmlns="" val="73865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3 Which structure does not form the lateral wall</a:t>
            </a:r>
          </a:p>
          <a:p>
            <a:pPr marL="0" indent="0">
              <a:buNone/>
            </a:pPr>
            <a:r>
              <a:rPr lang="en-IN" sz="3200" b="1" dirty="0"/>
              <a:t>	of 3</a:t>
            </a:r>
            <a:r>
              <a:rPr lang="en-IN" sz="3200" b="1" baseline="30000" dirty="0"/>
              <a:t>rd</a:t>
            </a:r>
            <a:r>
              <a:rPr lang="en-IN" sz="3200" b="1" dirty="0"/>
              <a:t> ventricle?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Lamina terminalis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Hypothalamic sulcus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Hypothalamus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Thalamus</a:t>
            </a:r>
          </a:p>
        </p:txBody>
      </p:sp>
    </p:spTree>
    <p:extLst>
      <p:ext uri="{BB962C8B-B14F-4D97-AF65-F5344CB8AC3E}">
        <p14:creationId xmlns:p14="http://schemas.microsoft.com/office/powerpoint/2010/main" xmlns="" val="219840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4 Posterior perforated substance</a:t>
            </a:r>
          </a:p>
          <a:p>
            <a:pPr marL="0" indent="0">
              <a:buNone/>
            </a:pPr>
            <a:endParaRPr lang="en-IN" sz="3200" b="1" dirty="0"/>
          </a:p>
          <a:p>
            <a:pPr marL="514350" indent="-514350">
              <a:buAutoNum type="alphaLcParenR"/>
            </a:pPr>
            <a:r>
              <a:rPr lang="en-IN" sz="3200" b="1" dirty="0"/>
              <a:t>Lies close to optic chiasma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Lies close to pons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Lies in anterior wall of 3</a:t>
            </a:r>
            <a:r>
              <a:rPr lang="en-IN" sz="3200" b="1" baseline="30000" dirty="0"/>
              <a:t>rd</a:t>
            </a:r>
            <a:r>
              <a:rPr lang="en-IN" sz="3200" b="1" dirty="0"/>
              <a:t> ventricle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Lies anterior to mamillary bodies </a:t>
            </a:r>
          </a:p>
        </p:txBody>
      </p:sp>
    </p:spTree>
    <p:extLst>
      <p:ext uri="{BB962C8B-B14F-4D97-AF65-F5344CB8AC3E}">
        <p14:creationId xmlns:p14="http://schemas.microsoft.com/office/powerpoint/2010/main" xmlns="" val="149696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Q. 5 Which of the following structure is not shared by</a:t>
            </a:r>
          </a:p>
          <a:p>
            <a:pPr marL="0" indent="0">
              <a:buNone/>
            </a:pPr>
            <a:r>
              <a:rPr lang="en-IN" sz="3200" b="1" dirty="0"/>
              <a:t>	3</a:t>
            </a:r>
            <a:r>
              <a:rPr lang="en-IN" sz="3200" b="1" baseline="30000" dirty="0"/>
              <a:t>rd</a:t>
            </a:r>
            <a:r>
              <a:rPr lang="en-IN" sz="3200" b="1" dirty="0"/>
              <a:t> ventricle and inter peduncular fossa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Infundibulum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Lamina terminalis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Tuber cinerium</a:t>
            </a:r>
          </a:p>
          <a:p>
            <a:pPr marL="514350" indent="-514350">
              <a:buAutoNum type="alphaLcParenR"/>
            </a:pPr>
            <a:r>
              <a:rPr lang="en-IN" sz="3200" b="1" dirty="0"/>
              <a:t>Mamillary bodies</a:t>
            </a:r>
          </a:p>
        </p:txBody>
      </p:sp>
    </p:spTree>
    <p:extLst>
      <p:ext uri="{BB962C8B-B14F-4D97-AF65-F5344CB8AC3E}">
        <p14:creationId xmlns:p14="http://schemas.microsoft.com/office/powerpoint/2010/main" xmlns="" val="4003461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 Answers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3200" b="1" dirty="0"/>
          </a:p>
          <a:p>
            <a:pPr marL="0" indent="0">
              <a:buNone/>
            </a:pPr>
            <a:r>
              <a:rPr lang="en-IN" sz="3200" b="1" dirty="0"/>
              <a:t>Q. 1	d</a:t>
            </a:r>
          </a:p>
          <a:p>
            <a:pPr marL="0" indent="0">
              <a:buNone/>
            </a:pPr>
            <a:r>
              <a:rPr lang="en-IN" sz="3200" b="1" dirty="0"/>
              <a:t>Q. 2	c</a:t>
            </a:r>
          </a:p>
          <a:p>
            <a:pPr marL="0" indent="0">
              <a:buNone/>
            </a:pPr>
            <a:r>
              <a:rPr lang="en-IN" sz="3200" b="1" dirty="0"/>
              <a:t>Q. 3	a</a:t>
            </a:r>
          </a:p>
          <a:p>
            <a:pPr marL="0" indent="0">
              <a:buNone/>
            </a:pPr>
            <a:r>
              <a:rPr lang="en-IN" sz="3200" b="1" dirty="0"/>
              <a:t>Q. 4	b</a:t>
            </a:r>
          </a:p>
          <a:p>
            <a:pPr marL="0" indent="0">
              <a:buNone/>
            </a:pPr>
            <a:r>
              <a:rPr lang="en-IN" sz="3200" b="1" dirty="0"/>
              <a:t>Q. </a:t>
            </a:r>
            <a:r>
              <a:rPr lang="en-IN" sz="3200" b="1"/>
              <a:t>5 	b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87396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351692"/>
            <a:ext cx="12093526" cy="65063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	</a:t>
            </a:r>
            <a:r>
              <a:rPr lang="en-IN" sz="3600" b="1" dirty="0"/>
              <a:t>Median cleft between two thalami and hypothalami</a:t>
            </a:r>
          </a:p>
          <a:p>
            <a:pPr marL="0" indent="0">
              <a:buNone/>
            </a:pPr>
            <a:r>
              <a:rPr lang="en-IN" sz="3600" b="1" dirty="0"/>
              <a:t>ROOF: Ependyma between upper edges of lateral walls</a:t>
            </a:r>
          </a:p>
          <a:p>
            <a:pPr marL="0" indent="0">
              <a:buNone/>
            </a:pPr>
            <a:r>
              <a:rPr lang="en-IN" sz="3600" b="1" dirty="0"/>
              <a:t>FLOOR: Antero-posteriorly – </a:t>
            </a:r>
          </a:p>
          <a:p>
            <a:pPr marL="0" indent="0">
              <a:buNone/>
            </a:pPr>
            <a:r>
              <a:rPr lang="en-IN" sz="3600" b="1" dirty="0"/>
              <a:t>	1. Optic chiasma</a:t>
            </a:r>
          </a:p>
          <a:p>
            <a:pPr marL="0" indent="0">
              <a:buNone/>
            </a:pPr>
            <a:r>
              <a:rPr lang="en-IN" sz="3600" b="1" dirty="0"/>
              <a:t>	2. Infundibulum</a:t>
            </a:r>
          </a:p>
          <a:p>
            <a:pPr marL="0" indent="0">
              <a:buNone/>
            </a:pPr>
            <a:r>
              <a:rPr lang="en-IN" sz="3600" b="1" dirty="0"/>
              <a:t>	3. Tuber cinerium</a:t>
            </a:r>
          </a:p>
          <a:p>
            <a:pPr marL="0" indent="0">
              <a:buNone/>
            </a:pPr>
            <a:r>
              <a:rPr lang="en-IN" sz="3600" b="1" dirty="0"/>
              <a:t>	4. Mamillary bodies</a:t>
            </a:r>
          </a:p>
          <a:p>
            <a:pPr marL="0" indent="0">
              <a:buNone/>
            </a:pPr>
            <a:r>
              <a:rPr lang="en-IN" sz="3600" b="1" dirty="0"/>
              <a:t>	5. Posterior perforated substance</a:t>
            </a:r>
          </a:p>
          <a:p>
            <a:pPr marL="0" indent="0">
              <a:buNone/>
            </a:pPr>
            <a:r>
              <a:rPr lang="en-IN" sz="3600" b="1" dirty="0"/>
              <a:t>	6. Tegmentum of cerebellar peduncles</a:t>
            </a:r>
          </a:p>
          <a:p>
            <a:pPr marL="0" indent="0">
              <a:buNone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205177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3200" b="1" dirty="0"/>
          </a:p>
          <a:p>
            <a:pPr marL="0" indent="0">
              <a:buNone/>
            </a:pPr>
            <a:r>
              <a:rPr lang="en-IN" sz="4000" b="1" dirty="0"/>
              <a:t>ANTERIOR WALL: </a:t>
            </a:r>
          </a:p>
          <a:p>
            <a:pPr marL="0" indent="0">
              <a:buNone/>
            </a:pPr>
            <a:r>
              <a:rPr lang="en-IN" sz="4000" b="1" dirty="0"/>
              <a:t>	1. Inferiorly – Lamina terminalis from rostrum to</a:t>
            </a:r>
          </a:p>
          <a:p>
            <a:pPr marL="0" indent="0">
              <a:buNone/>
            </a:pPr>
            <a:r>
              <a:rPr lang="en-IN" sz="4000" b="1" dirty="0"/>
              <a:t>			      optic chiasma</a:t>
            </a:r>
          </a:p>
          <a:p>
            <a:pPr marL="0" indent="0">
              <a:buNone/>
            </a:pPr>
            <a:r>
              <a:rPr lang="en-IN" sz="4000" b="1" dirty="0"/>
              <a:t>	2. Superiorly – Columns of fornix, anterior 						     commissure</a:t>
            </a:r>
          </a:p>
          <a:p>
            <a:pPr marL="0" indent="0">
              <a:buNone/>
            </a:pPr>
            <a:endParaRPr lang="en-IN" sz="4000" b="1" dirty="0"/>
          </a:p>
          <a:p>
            <a:pPr>
              <a:buFontTx/>
              <a:buChar char="-"/>
            </a:pPr>
            <a:r>
              <a:rPr lang="en-IN" sz="4000" b="1" dirty="0"/>
              <a:t>Junction of floor and anterior wall has optic recess</a:t>
            </a:r>
          </a:p>
          <a:p>
            <a:pPr>
              <a:buFontTx/>
              <a:buChar char="-"/>
            </a:pPr>
            <a:r>
              <a:rPr lang="en-IN" sz="4000" b="1" dirty="0"/>
              <a:t>Junction of roof and anterior wall has inter ventricular</a:t>
            </a:r>
          </a:p>
          <a:p>
            <a:pPr marL="0" indent="0">
              <a:buNone/>
            </a:pPr>
            <a:r>
              <a:rPr lang="en-IN" sz="4000" b="1" dirty="0"/>
              <a:t>   foramen.</a:t>
            </a:r>
          </a:p>
        </p:txBody>
      </p:sp>
    </p:spTree>
    <p:extLst>
      <p:ext uri="{BB962C8B-B14F-4D97-AF65-F5344CB8AC3E}">
        <p14:creationId xmlns:p14="http://schemas.microsoft.com/office/powerpoint/2010/main" xmlns="" val="279809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55" y="0"/>
            <a:ext cx="10339754" cy="6858000"/>
          </a:xfrm>
        </p:spPr>
      </p:pic>
    </p:spTree>
    <p:extLst>
      <p:ext uri="{BB962C8B-B14F-4D97-AF65-F5344CB8AC3E}">
        <p14:creationId xmlns:p14="http://schemas.microsoft.com/office/powerpoint/2010/main" xmlns="" val="143385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656"/>
            <a:ext cx="12192000" cy="6098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4000" b="1" dirty="0"/>
              <a:t>POSTERIOR WALL: </a:t>
            </a:r>
          </a:p>
          <a:p>
            <a:pPr marL="0" indent="0">
              <a:buNone/>
            </a:pPr>
            <a:r>
              <a:rPr lang="en-IN" sz="4000" b="1" dirty="0"/>
              <a:t>	- Pineal, Posterior commissure, Pineal and Supra 	  	  pineal recesses	</a:t>
            </a:r>
          </a:p>
          <a:p>
            <a:pPr marL="0" indent="0">
              <a:buNone/>
            </a:pPr>
            <a:r>
              <a:rPr lang="en-IN" sz="4000" b="1" dirty="0"/>
              <a:t>LATERAL WALL:</a:t>
            </a:r>
          </a:p>
          <a:p>
            <a:pPr marL="0" indent="0">
              <a:buNone/>
            </a:pPr>
            <a:r>
              <a:rPr lang="en-IN" sz="4000" b="1" dirty="0"/>
              <a:t>	- Upper part: anterior 2/3</a:t>
            </a:r>
            <a:r>
              <a:rPr lang="en-IN" sz="4000" b="1" baseline="30000" dirty="0"/>
              <a:t>rd</a:t>
            </a:r>
            <a:r>
              <a:rPr lang="en-IN" sz="4000" b="1" dirty="0"/>
              <a:t> medial surface thalamus</a:t>
            </a:r>
          </a:p>
          <a:p>
            <a:pPr marL="0" indent="0">
              <a:buNone/>
            </a:pPr>
            <a:r>
              <a:rPr lang="en-IN" sz="4000" b="1" dirty="0"/>
              <a:t>	- Lower part: hypothalamus and hypothalamic 	 	 	  sulcus</a:t>
            </a:r>
          </a:p>
          <a:p>
            <a:pPr>
              <a:buFontTx/>
              <a:buChar char="-"/>
            </a:pPr>
            <a:r>
              <a:rPr lang="en-IN" sz="4000" b="1" dirty="0"/>
              <a:t>Limited superiorly by stria medullaris thalami</a:t>
            </a:r>
          </a:p>
          <a:p>
            <a:pPr>
              <a:buFontTx/>
              <a:buChar char="-"/>
            </a:pPr>
            <a:r>
              <a:rPr lang="en-IN" sz="4000" b="1" dirty="0"/>
              <a:t>Lateral walls joined by inter thalamic adhesion </a:t>
            </a:r>
          </a:p>
        </p:txBody>
      </p:sp>
    </p:spTree>
    <p:extLst>
      <p:ext uri="{BB962C8B-B14F-4D97-AF65-F5344CB8AC3E}">
        <p14:creationId xmlns:p14="http://schemas.microsoft.com/office/powerpoint/2010/main" xmlns="" val="235141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08" y="98474"/>
            <a:ext cx="9917723" cy="6654018"/>
          </a:xfrm>
        </p:spPr>
      </p:pic>
    </p:spTree>
    <p:extLst>
      <p:ext uri="{BB962C8B-B14F-4D97-AF65-F5344CB8AC3E}">
        <p14:creationId xmlns:p14="http://schemas.microsoft.com/office/powerpoint/2010/main" xmlns="" val="297260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 PEDUNCULAR FOSSA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566"/>
            <a:ext cx="12192000" cy="5493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Located at the base of brain</a:t>
            </a:r>
          </a:p>
          <a:p>
            <a:pPr marL="0" indent="0">
              <a:buNone/>
            </a:pPr>
            <a:r>
              <a:rPr lang="en-IN" sz="3200" b="1" dirty="0"/>
              <a:t>Boundaries:</a:t>
            </a:r>
          </a:p>
          <a:p>
            <a:pPr marL="0" indent="0">
              <a:buNone/>
            </a:pPr>
            <a:r>
              <a:rPr lang="en-IN" sz="3200" b="1" dirty="0"/>
              <a:t>	Anterior – Optic chiasma </a:t>
            </a:r>
          </a:p>
          <a:p>
            <a:pPr marL="0" indent="0">
              <a:buNone/>
            </a:pPr>
            <a:r>
              <a:rPr lang="en-IN" sz="3200" b="1" dirty="0"/>
              <a:t>	Anterolaterally – Optic tracts</a:t>
            </a:r>
          </a:p>
          <a:p>
            <a:pPr marL="0" indent="0">
              <a:buNone/>
            </a:pPr>
            <a:r>
              <a:rPr lang="en-IN" sz="3200" b="1" dirty="0"/>
              <a:t>	Posterolaterally – Crus cerebri</a:t>
            </a:r>
          </a:p>
          <a:p>
            <a:pPr marL="0" indent="0">
              <a:buNone/>
            </a:pPr>
            <a:r>
              <a:rPr lang="en-IN" sz="3200" b="1" dirty="0"/>
              <a:t>	Posterior – Pons</a:t>
            </a:r>
          </a:p>
          <a:p>
            <a:pPr marL="0" indent="0">
              <a:buNone/>
            </a:pPr>
            <a:r>
              <a:rPr lang="en-IN" sz="3200" b="1" dirty="0"/>
              <a:t>	Roof – from anterior to posterior</a:t>
            </a:r>
          </a:p>
          <a:p>
            <a:pPr marL="0" indent="0">
              <a:buNone/>
            </a:pPr>
            <a:r>
              <a:rPr lang="en-IN" sz="3200" b="1" dirty="0"/>
              <a:t>		: Infundibulum : Tuber cinerium : Mamillary bodies</a:t>
            </a:r>
          </a:p>
          <a:p>
            <a:pPr marL="0" indent="0">
              <a:buNone/>
            </a:pPr>
            <a:r>
              <a:rPr lang="en-IN" sz="3200" b="1" dirty="0"/>
              <a:t>		: Posterior perforated substance </a:t>
            </a:r>
          </a:p>
        </p:txBody>
      </p:sp>
    </p:spTree>
    <p:extLst>
      <p:ext uri="{BB962C8B-B14F-4D97-AF65-F5344CB8AC3E}">
        <p14:creationId xmlns:p14="http://schemas.microsoft.com/office/powerpoint/2010/main" xmlns="" val="34047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	</a:t>
            </a:r>
            <a:r>
              <a:rPr lang="en-IN" sz="3200" b="1" dirty="0"/>
              <a:t>The structures of the roof separate the 3</a:t>
            </a:r>
            <a:r>
              <a:rPr lang="en-IN" sz="3200" b="1" baseline="30000" dirty="0"/>
              <a:t>rd</a:t>
            </a:r>
            <a:r>
              <a:rPr lang="en-IN" sz="3200" b="1" dirty="0"/>
              <a:t> ventricle</a:t>
            </a:r>
          </a:p>
          <a:p>
            <a:pPr marL="0" indent="0">
              <a:buNone/>
            </a:pPr>
            <a:r>
              <a:rPr lang="en-IN" sz="3200" b="1" dirty="0"/>
              <a:t>		from inter peduncular cistern and form the</a:t>
            </a:r>
          </a:p>
          <a:p>
            <a:pPr marL="0" indent="0">
              <a:buNone/>
            </a:pPr>
            <a:r>
              <a:rPr lang="en-IN" sz="3200" b="1" dirty="0"/>
              <a:t>		floor of 3</a:t>
            </a:r>
            <a:r>
              <a:rPr lang="en-IN" sz="3200" b="1" baseline="30000" dirty="0"/>
              <a:t>rd</a:t>
            </a:r>
            <a:r>
              <a:rPr lang="en-IN" sz="3200" b="1" dirty="0"/>
              <a:t> ventricle</a:t>
            </a:r>
          </a:p>
          <a:p>
            <a:pPr marL="0" indent="0">
              <a:buNone/>
            </a:pPr>
            <a:endParaRPr lang="en-IN" sz="3200" b="1" dirty="0"/>
          </a:p>
          <a:p>
            <a:pPr marL="0" indent="0">
              <a:buNone/>
            </a:pPr>
            <a:r>
              <a:rPr lang="en-IN" sz="3200" b="1" dirty="0"/>
              <a:t>	Floor – Arachnoid mater </a:t>
            </a:r>
          </a:p>
          <a:p>
            <a:pPr marL="0" indent="0">
              <a:buNone/>
            </a:pPr>
            <a:r>
              <a:rPr lang="en-IN" sz="3200" b="1" dirty="0"/>
              <a:t>	Encloses inter peduncular cistern</a:t>
            </a:r>
          </a:p>
          <a:p>
            <a:pPr marL="0" indent="0">
              <a:buNone/>
            </a:pPr>
            <a:r>
              <a:rPr lang="en-IN" sz="3200" b="1" dirty="0"/>
              <a:t>	Contains – </a:t>
            </a:r>
          </a:p>
          <a:p>
            <a:pPr marL="0" indent="0">
              <a:buNone/>
            </a:pPr>
            <a:r>
              <a:rPr lang="en-IN" sz="3200" b="1" dirty="0"/>
              <a:t>		: Posterior cerebral arteries</a:t>
            </a:r>
          </a:p>
          <a:p>
            <a:pPr marL="0" indent="0">
              <a:buNone/>
            </a:pPr>
            <a:r>
              <a:rPr lang="en-IN" sz="3200" b="1" dirty="0"/>
              <a:t>		: Posteromedial group of central branches</a:t>
            </a:r>
          </a:p>
          <a:p>
            <a:pPr marL="0" indent="0">
              <a:buNone/>
            </a:pPr>
            <a:r>
              <a:rPr lang="en-IN" sz="3200" b="1" dirty="0"/>
              <a:t>		: Posterior communicating artery</a:t>
            </a:r>
          </a:p>
          <a:p>
            <a:pPr marL="0" indent="0">
              <a:buNone/>
            </a:pPr>
            <a:r>
              <a:rPr lang="en-IN" sz="3200" b="1" dirty="0"/>
              <a:t>		: Oculomotor nerve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330721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nterpeduncular fossa brain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873" y="0"/>
            <a:ext cx="10466363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5058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263</Words>
  <Application>Microsoft Office PowerPoint</Application>
  <PresentationFormat>Custom</PresentationFormat>
  <Paragraphs>106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INTER PEDUNCULAR FOSSA</vt:lpstr>
      <vt:lpstr>Slide 8</vt:lpstr>
      <vt:lpstr>Slide 9</vt:lpstr>
      <vt:lpstr>Slide 10</vt:lpstr>
      <vt:lpstr>Slide 11</vt:lpstr>
      <vt:lpstr>Slide 12</vt:lpstr>
      <vt:lpstr>MCQ</vt:lpstr>
      <vt:lpstr>MCQ</vt:lpstr>
      <vt:lpstr>MCQ</vt:lpstr>
      <vt:lpstr>MCQ</vt:lpstr>
      <vt:lpstr>MCQ</vt:lpstr>
      <vt:lpstr>MCQ 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13</cp:revision>
  <dcterms:created xsi:type="dcterms:W3CDTF">2017-01-01T12:18:28Z</dcterms:created>
  <dcterms:modified xsi:type="dcterms:W3CDTF">2020-08-13T07:07:38Z</dcterms:modified>
</cp:coreProperties>
</file>