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61" r:id="rId3"/>
    <p:sldId id="256" r:id="rId4"/>
    <p:sldId id="257" r:id="rId5"/>
    <p:sldId id="260" r:id="rId6"/>
    <p:sldId id="268" r:id="rId7"/>
    <p:sldId id="269" r:id="rId8"/>
    <p:sldId id="262" r:id="rId9"/>
    <p:sldId id="270" r:id="rId10"/>
    <p:sldId id="274" r:id="rId11"/>
    <p:sldId id="275" r:id="rId12"/>
    <p:sldId id="271" r:id="rId13"/>
    <p:sldId id="266" r:id="rId14"/>
    <p:sldId id="272" r:id="rId15"/>
    <p:sldId id="263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69" d="100"/>
          <a:sy n="69" d="100"/>
        </p:scale>
        <p:origin x="-7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519D3-9AB8-4AD8-9FC2-FB99C994BD6C}" type="datetimeFigureOut">
              <a:rPr lang="en-US" smtClean="0"/>
              <a:pPr/>
              <a:t>8/13/2020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2AD38-E357-4C3B-B073-5B3D19AF42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237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2AD38-E357-4C3B-B073-5B3D19AF4280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Christoudias%20G%5bAuthor%5d&amp;cauthor=true&amp;cauthor_uid=7283026" TargetMode="External"/><Relationship Id="rId2" Type="http://schemas.openxmlformats.org/officeDocument/2006/relationships/hyperlink" Target="https://www.ncbi.nlm.nih.gov/pubmed/?term=Alfonso%20A%5bAuthor%5d&amp;cauthor=true&amp;cauthor_uid=72830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Gardner%20B%5bAuthor%5d&amp;cauthor=true&amp;cauthor_uid=7283026" TargetMode="External"/><Relationship Id="rId5" Type="http://schemas.openxmlformats.org/officeDocument/2006/relationships/hyperlink" Target="https://www.ncbi.nlm.nih.gov/pubmed/?term=Herbsman%20H%5bAuthor%5d&amp;cauthor=true&amp;cauthor_uid=7283026" TargetMode="External"/><Relationship Id="rId4" Type="http://schemas.openxmlformats.org/officeDocument/2006/relationships/hyperlink" Target="https://www.ncbi.nlm.nih.gov/pubmed/?term=Amaruddin%20Q%5bAuthor%5d&amp;cauthor=true&amp;cauthor_uid=728302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</a:rPr>
              <a:t>Trachea</a:t>
            </a:r>
            <a:endParaRPr lang="en-IN" sz="7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335282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Mr. </a:t>
            </a:r>
            <a:r>
              <a:rPr lang="en-US" sz="2400" dirty="0" err="1" smtClean="0"/>
              <a:t>K.M.Parmar</a:t>
            </a:r>
            <a:endParaRPr lang="en-US" sz="2400" dirty="0" smtClean="0"/>
          </a:p>
          <a:p>
            <a:r>
              <a:rPr lang="en-US" sz="2400" dirty="0" smtClean="0"/>
              <a:t>Assistant Professor</a:t>
            </a:r>
          </a:p>
          <a:p>
            <a:r>
              <a:rPr lang="en-US" sz="2400" dirty="0" smtClean="0"/>
              <a:t>Department of Anatomy</a:t>
            </a:r>
          </a:p>
          <a:p>
            <a:r>
              <a:rPr lang="en-US" sz="2400" dirty="0" smtClean="0"/>
              <a:t>S.B.K.S.M.I. &amp; R.C.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uhaus 93" pitchFamily="82" charset="0"/>
              </a:rPr>
              <a:t>Thoracic duct</a:t>
            </a:r>
            <a:endParaRPr lang="en-IN" b="1" dirty="0">
              <a:latin typeface="Bauhaus 93" pitchFamily="8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"/>
          </a:blip>
          <a:srcRect/>
          <a:stretch>
            <a:fillRect/>
          </a:stretch>
        </p:blipFill>
        <p:spPr bwMode="auto">
          <a:xfrm>
            <a:off x="0" y="-50801"/>
            <a:ext cx="5181600" cy="690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662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33695"/>
            <a:ext cx="4114800" cy="65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400" y="0"/>
            <a:ext cx="8839200" cy="1447800"/>
          </a:xfrm>
        </p:spPr>
        <p:txBody>
          <a:bodyPr/>
          <a:lstStyle/>
          <a:p>
            <a:r>
              <a:rPr lang="en-US" dirty="0" smtClean="0"/>
              <a:t>THORACIC DUCT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267200"/>
            <a:ext cx="28624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CISTERNA</a:t>
            </a:r>
            <a:r>
              <a:rPr lang="en-US" dirty="0" smtClean="0"/>
              <a:t> </a:t>
            </a:r>
            <a:r>
              <a:rPr lang="en-US" sz="3200" b="1" dirty="0" smtClean="0"/>
              <a:t>CHYLI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7526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LEFT BRACHEO-</a:t>
            </a:r>
          </a:p>
          <a:p>
            <a:r>
              <a:rPr lang="en-US" sz="3200" b="1" dirty="0" smtClean="0"/>
              <a:t>CEPHALIC VEIN</a:t>
            </a:r>
            <a:endParaRPr lang="en-IN" sz="3200" b="1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5181600" y="1524001"/>
            <a:ext cx="1066800" cy="76720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624450" y="4559588"/>
            <a:ext cx="1328550" cy="124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40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990600"/>
          </a:xfrm>
        </p:spPr>
        <p:txBody>
          <a:bodyPr/>
          <a:lstStyle/>
          <a:p>
            <a:r>
              <a:rPr lang="en-US" dirty="0" smtClean="0"/>
              <a:t>Clinical anatomy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b="1" dirty="0" smtClean="0"/>
              <a:t>Palpation of trachea</a:t>
            </a:r>
          </a:p>
          <a:p>
            <a:r>
              <a:rPr lang="en-US" b="1" dirty="0" smtClean="0"/>
              <a:t>Tracheal tug</a:t>
            </a:r>
          </a:p>
          <a:p>
            <a:r>
              <a:rPr lang="en-US" b="1" dirty="0" err="1" smtClean="0"/>
              <a:t>Tracheostomy</a:t>
            </a:r>
            <a:endParaRPr lang="en-US" b="1" dirty="0" smtClean="0"/>
          </a:p>
          <a:p>
            <a:r>
              <a:rPr lang="en-US" b="1" dirty="0" err="1" smtClean="0"/>
              <a:t>Dyspnoea</a:t>
            </a:r>
            <a:r>
              <a:rPr lang="en-US" b="1" dirty="0" smtClean="0"/>
              <a:t> /</a:t>
            </a:r>
            <a:r>
              <a:rPr lang="en-US" b="1" dirty="0" err="1" smtClean="0"/>
              <a:t>Irritative</a:t>
            </a:r>
            <a:r>
              <a:rPr lang="en-US" b="1" dirty="0" smtClean="0"/>
              <a:t> cough/Husky voice </a:t>
            </a:r>
          </a:p>
          <a:p>
            <a:r>
              <a:rPr lang="en-US" b="1" dirty="0" err="1" smtClean="0"/>
              <a:t>Oesophageal</a:t>
            </a:r>
            <a:r>
              <a:rPr lang="en-US" b="1" dirty="0" smtClean="0"/>
              <a:t> </a:t>
            </a:r>
            <a:r>
              <a:rPr lang="en-US" b="1" dirty="0" err="1" smtClean="0"/>
              <a:t>varices</a:t>
            </a:r>
            <a:endParaRPr lang="en-US" b="1" dirty="0" smtClean="0"/>
          </a:p>
          <a:p>
            <a:r>
              <a:rPr lang="en-US" b="1" dirty="0" smtClean="0"/>
              <a:t>Barium swallow</a:t>
            </a:r>
          </a:p>
          <a:p>
            <a:r>
              <a:rPr lang="en-US" b="1" dirty="0" err="1" smtClean="0"/>
              <a:t>Achalasia</a:t>
            </a:r>
            <a:r>
              <a:rPr lang="en-US" b="1" dirty="0" smtClean="0"/>
              <a:t> </a:t>
            </a:r>
            <a:r>
              <a:rPr lang="en-US" b="1" dirty="0" err="1" smtClean="0"/>
              <a:t>cardia</a:t>
            </a:r>
            <a:endParaRPr lang="en-US" b="1" dirty="0" smtClean="0"/>
          </a:p>
          <a:p>
            <a:r>
              <a:rPr lang="en-US" b="1" dirty="0" err="1" smtClean="0"/>
              <a:t>Tracheo-osophageal</a:t>
            </a:r>
            <a:r>
              <a:rPr lang="en-US" b="1" dirty="0" smtClean="0"/>
              <a:t> fistula</a:t>
            </a:r>
          </a:p>
          <a:p>
            <a:r>
              <a:rPr lang="en-US" b="1" dirty="0" err="1" smtClean="0"/>
              <a:t>Thoacic</a:t>
            </a:r>
            <a:r>
              <a:rPr lang="en-US" b="1" dirty="0" smtClean="0"/>
              <a:t> duct obstruction</a:t>
            </a:r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d\thorax\getIma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4648200" cy="6820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3043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TRACHEOSTOMY</a:t>
            </a:r>
            <a:endParaRPr lang="en-I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4648200"/>
            <a:ext cx="240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TRACHEOSTOMY  TUBE</a:t>
            </a:r>
            <a:endParaRPr lang="en-IN" b="1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5677514" y="4832866"/>
            <a:ext cx="1028086" cy="95833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990600"/>
          </a:xfrm>
        </p:spPr>
        <p:txBody>
          <a:bodyPr/>
          <a:lstStyle/>
          <a:p>
            <a:r>
              <a:rPr lang="en-US" dirty="0" smtClean="0"/>
              <a:t>Clinical anatomy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b="1" dirty="0" smtClean="0"/>
              <a:t>Palpation of trachea</a:t>
            </a:r>
          </a:p>
          <a:p>
            <a:r>
              <a:rPr lang="en-US" b="1" dirty="0" smtClean="0"/>
              <a:t>Tracheal tug</a:t>
            </a:r>
          </a:p>
          <a:p>
            <a:r>
              <a:rPr lang="en-US" b="1" dirty="0" err="1" smtClean="0"/>
              <a:t>Tracheostomy</a:t>
            </a:r>
            <a:endParaRPr lang="en-US" b="1" dirty="0" smtClean="0"/>
          </a:p>
          <a:p>
            <a:r>
              <a:rPr lang="en-US" b="1" dirty="0" err="1" smtClean="0"/>
              <a:t>Dyspnoea</a:t>
            </a:r>
            <a:r>
              <a:rPr lang="en-US" b="1" dirty="0" smtClean="0"/>
              <a:t> /</a:t>
            </a:r>
            <a:r>
              <a:rPr lang="en-US" b="1" dirty="0" err="1" smtClean="0"/>
              <a:t>Irritative</a:t>
            </a:r>
            <a:r>
              <a:rPr lang="en-US" b="1" dirty="0" smtClean="0"/>
              <a:t> cough/Husky voice </a:t>
            </a:r>
          </a:p>
          <a:p>
            <a:r>
              <a:rPr lang="en-US" b="1" dirty="0" err="1" smtClean="0"/>
              <a:t>Oesophageal</a:t>
            </a:r>
            <a:r>
              <a:rPr lang="en-US" b="1" dirty="0" smtClean="0"/>
              <a:t> </a:t>
            </a:r>
            <a:r>
              <a:rPr lang="en-US" b="1" dirty="0" err="1" smtClean="0"/>
              <a:t>varices</a:t>
            </a:r>
            <a:endParaRPr lang="en-US" b="1" dirty="0" smtClean="0"/>
          </a:p>
          <a:p>
            <a:r>
              <a:rPr lang="en-US" b="1" dirty="0" smtClean="0"/>
              <a:t>Barium swallow</a:t>
            </a:r>
          </a:p>
          <a:p>
            <a:r>
              <a:rPr lang="en-US" b="1" dirty="0" err="1" smtClean="0"/>
              <a:t>Achalasia</a:t>
            </a:r>
            <a:r>
              <a:rPr lang="en-US" b="1" dirty="0" smtClean="0"/>
              <a:t> </a:t>
            </a:r>
            <a:r>
              <a:rPr lang="en-US" b="1" dirty="0" err="1" smtClean="0"/>
              <a:t>cardia</a:t>
            </a:r>
            <a:endParaRPr lang="en-US" b="1" dirty="0" smtClean="0"/>
          </a:p>
          <a:p>
            <a:r>
              <a:rPr lang="en-US" b="1" dirty="0" err="1" smtClean="0"/>
              <a:t>Tracheo-osophageal</a:t>
            </a:r>
            <a:r>
              <a:rPr lang="en-US" b="1" dirty="0" smtClean="0"/>
              <a:t> fistula</a:t>
            </a:r>
          </a:p>
          <a:p>
            <a:r>
              <a:rPr lang="en-US" b="1" dirty="0" err="1" smtClean="0"/>
              <a:t>Thoacic</a:t>
            </a:r>
            <a:r>
              <a:rPr lang="en-US" b="1" dirty="0" smtClean="0"/>
              <a:t> duct obstruction</a:t>
            </a:r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TRACHEO-OESOPHAGEAL FISTULA</a:t>
            </a: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62" y="1143000"/>
            <a:ext cx="89675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00200" y="6324600"/>
            <a:ext cx="1784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TRACHEA</a:t>
            </a:r>
            <a:endParaRPr lang="en-IN" sz="3200" b="1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741468" y="5170468"/>
            <a:ext cx="1905000" cy="40326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4800" y="6324600"/>
            <a:ext cx="257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OESOPHAGUS</a:t>
            </a:r>
            <a:endParaRPr lang="en-IN" sz="3200" b="1" dirty="0"/>
          </a:p>
        </p:txBody>
      </p:sp>
      <p:cxnSp>
        <p:nvCxnSpPr>
          <p:cNvPr id="10" name="Straight Arrow Connector 9"/>
          <p:cNvCxnSpPr>
            <a:stCxn id="8194" idx="2"/>
          </p:cNvCxnSpPr>
          <p:nvPr/>
        </p:nvCxnSpPr>
        <p:spPr>
          <a:xfrm rot="5400000" flipH="1">
            <a:off x="3663617" y="5404186"/>
            <a:ext cx="990598" cy="69783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15962"/>
          </a:xfrm>
        </p:spPr>
        <p:txBody>
          <a:bodyPr>
            <a:noAutofit/>
          </a:bodyPr>
          <a:lstStyle/>
          <a:p>
            <a:pPr algn="l"/>
            <a:r>
              <a:rPr lang="en-IN" sz="1800" dirty="0"/>
              <a:t>1981 Sep;142(3):350-4</a:t>
            </a:r>
            <a:r>
              <a:rPr lang="en-IN" sz="1800" dirty="0" smtClean="0"/>
              <a:t>.</a:t>
            </a:r>
            <a:r>
              <a:rPr lang="en-IN" sz="1800" b="1" dirty="0"/>
              <a:t> </a:t>
            </a:r>
            <a:r>
              <a:rPr lang="en-IN" sz="1800" b="1" dirty="0" smtClean="0"/>
              <a:t/>
            </a:r>
            <a:br>
              <a:rPr lang="en-IN" sz="1800" b="1" dirty="0" smtClean="0"/>
            </a:br>
            <a:r>
              <a:rPr lang="en-IN" sz="1800" u="sng" dirty="0" smtClean="0">
                <a:hlinkClick r:id="rId2"/>
              </a:rPr>
              <a:t>Alfonso </a:t>
            </a:r>
            <a:r>
              <a:rPr lang="en-IN" sz="1800" u="sng" dirty="0">
                <a:hlinkClick r:id="rId2"/>
              </a:rPr>
              <a:t>A</a:t>
            </a:r>
            <a:r>
              <a:rPr lang="en-IN" sz="1800" dirty="0"/>
              <a:t>, </a:t>
            </a:r>
            <a:r>
              <a:rPr lang="en-IN" sz="1800" u="sng" dirty="0" err="1">
                <a:hlinkClick r:id="rId3"/>
              </a:rPr>
              <a:t>Christoudias</a:t>
            </a:r>
            <a:r>
              <a:rPr lang="en-IN" sz="1800" u="sng" dirty="0">
                <a:hlinkClick r:id="rId3"/>
              </a:rPr>
              <a:t> G</a:t>
            </a:r>
            <a:r>
              <a:rPr lang="en-IN" sz="1800" dirty="0"/>
              <a:t>, </a:t>
            </a:r>
            <a:r>
              <a:rPr lang="en-IN" sz="1800" u="sng" dirty="0" err="1">
                <a:hlinkClick r:id="rId4"/>
              </a:rPr>
              <a:t>Amaruddin</a:t>
            </a:r>
            <a:r>
              <a:rPr lang="en-IN" sz="1800" u="sng" dirty="0">
                <a:hlinkClick r:id="rId4"/>
              </a:rPr>
              <a:t> Q</a:t>
            </a:r>
            <a:r>
              <a:rPr lang="en-IN" sz="1800" dirty="0"/>
              <a:t>, </a:t>
            </a:r>
            <a:r>
              <a:rPr lang="en-IN" sz="1800" u="sng" dirty="0" err="1">
                <a:hlinkClick r:id="rId5"/>
              </a:rPr>
              <a:t>Herbsman</a:t>
            </a:r>
            <a:r>
              <a:rPr lang="en-IN" sz="1800" u="sng" dirty="0">
                <a:hlinkClick r:id="rId5"/>
              </a:rPr>
              <a:t> H</a:t>
            </a:r>
            <a:r>
              <a:rPr lang="en-IN" sz="1800" dirty="0"/>
              <a:t>, </a:t>
            </a:r>
            <a:r>
              <a:rPr lang="en-IN" sz="1800" u="sng" dirty="0">
                <a:hlinkClick r:id="rId6"/>
              </a:rPr>
              <a:t>Gardner B</a:t>
            </a:r>
            <a:r>
              <a:rPr lang="en-IN" sz="1800" dirty="0"/>
              <a:t>.</a:t>
            </a:r>
            <a:br>
              <a:rPr lang="en-IN" sz="1800" dirty="0"/>
            </a:br>
            <a:endParaRPr lang="en-IN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5903791"/>
              </p:ext>
            </p:extLst>
          </p:nvPr>
        </p:nvGraphicFramePr>
        <p:xfrm>
          <a:off x="76200" y="1219200"/>
          <a:ext cx="8915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752600"/>
                <a:gridCol w="1691640"/>
                <a:gridCol w="1783080"/>
                <a:gridCol w="1783080"/>
              </a:tblGrid>
              <a:tr h="561340">
                <a:tc>
                  <a:txBody>
                    <a:bodyPr/>
                    <a:lstStyle/>
                    <a:p>
                      <a:r>
                        <a:rPr lang="en-IN" dirty="0" smtClean="0"/>
                        <a:t>Author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Title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Material</a:t>
                      </a:r>
                      <a:r>
                        <a:rPr lang="en-IN" baseline="0" dirty="0" smtClean="0"/>
                        <a:t> and methods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Result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conclusion</a:t>
                      </a:r>
                      <a:endParaRPr lang="en-IN" dirty="0"/>
                    </a:p>
                  </a:txBody>
                  <a:tcPr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IN" sz="1800" u="sng" dirty="0" smtClean="0">
                          <a:hlinkClick r:id="rId2"/>
                        </a:rPr>
                        <a:t>Alfonso A</a:t>
                      </a:r>
                      <a:r>
                        <a:rPr lang="en-IN" sz="1800" dirty="0" smtClean="0"/>
                        <a:t>, </a:t>
                      </a:r>
                      <a:r>
                        <a:rPr lang="en-IN" sz="1800" u="sng" dirty="0" err="1" smtClean="0">
                          <a:hlinkClick r:id="rId3"/>
                        </a:rPr>
                        <a:t>Christoudias</a:t>
                      </a:r>
                      <a:r>
                        <a:rPr lang="en-IN" sz="1800" u="sng" dirty="0" smtClean="0">
                          <a:hlinkClick r:id="rId3"/>
                        </a:rPr>
                        <a:t> G</a:t>
                      </a:r>
                      <a:r>
                        <a:rPr lang="en-IN" sz="1800" dirty="0" smtClean="0"/>
                        <a:t>, </a:t>
                      </a:r>
                      <a:r>
                        <a:rPr lang="en-IN" sz="1800" u="sng" dirty="0" err="1" smtClean="0">
                          <a:hlinkClick r:id="rId4"/>
                        </a:rPr>
                        <a:t>Amaruddin</a:t>
                      </a:r>
                      <a:r>
                        <a:rPr lang="en-IN" sz="1800" u="sng" dirty="0" smtClean="0">
                          <a:hlinkClick r:id="rId4"/>
                        </a:rPr>
                        <a:t> Q</a:t>
                      </a:r>
                      <a:r>
                        <a:rPr lang="en-IN" sz="1800" dirty="0" smtClean="0"/>
                        <a:t>, </a:t>
                      </a:r>
                      <a:r>
                        <a:rPr lang="en-IN" sz="1800" u="sng" dirty="0" err="1" smtClean="0">
                          <a:hlinkClick r:id="rId5"/>
                        </a:rPr>
                        <a:t>Herbsman</a:t>
                      </a:r>
                      <a:r>
                        <a:rPr lang="en-IN" sz="1800" u="sng" dirty="0" smtClean="0">
                          <a:hlinkClick r:id="rId5"/>
                        </a:rPr>
                        <a:t> H</a:t>
                      </a:r>
                      <a:r>
                        <a:rPr lang="en-IN" sz="1800" dirty="0" smtClean="0"/>
                        <a:t>, </a:t>
                      </a:r>
                      <a:r>
                        <a:rPr lang="en-IN" sz="1800" u="sng" dirty="0" smtClean="0">
                          <a:hlinkClick r:id="rId6"/>
                        </a:rPr>
                        <a:t>Gardner B</a:t>
                      </a:r>
                      <a:r>
                        <a:rPr lang="en-IN" sz="1800" dirty="0" smtClean="0"/>
                        <a:t>.</a:t>
                      </a:r>
                      <a:br>
                        <a:rPr lang="en-IN" sz="1800" dirty="0" smtClean="0"/>
                      </a:b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Tracheal or </a:t>
                      </a:r>
                      <a:r>
                        <a:rPr lang="en-IN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esophageal</a:t>
                      </a:r>
                      <a:r>
                        <a:rPr lang="en-IN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compression due to benign thyroid disease.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Tracheal or </a:t>
                      </a:r>
                      <a:r>
                        <a:rPr lang="en-IN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esophageal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compression was present in 91 (33 </a:t>
                      </a:r>
                      <a:r>
                        <a:rPr lang="en-IN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of 273 consecutive patients with benign </a:t>
                      </a:r>
                      <a:r>
                        <a:rPr lang="en-IN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goiter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during a 7 year </a:t>
                      </a:r>
                      <a:r>
                        <a:rPr lang="en-IN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experience.they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examine for type of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thyroid enlargement.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clinical spectrum ranging from a </a:t>
                      </a:r>
                      <a:r>
                        <a:rPr lang="en-IN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presymptomatic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tracheal compression stage to one wherein progressive worsening of symptoms occurs is suggested. 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operation whenever </a:t>
                      </a:r>
                      <a:r>
                        <a:rPr lang="en-IN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roentgenographic</a:t>
                      </a:r>
                      <a:r>
                        <a:rPr lang="en-IN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evidence of tracheal deviation becomes manifest is recommended.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95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554" y="0"/>
            <a:ext cx="5749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2895600" cy="1417638"/>
          </a:xfrm>
        </p:spPr>
        <p:txBody>
          <a:bodyPr/>
          <a:lstStyle/>
          <a:p>
            <a:r>
              <a:rPr lang="en-US" b="1" dirty="0" smtClean="0"/>
              <a:t>TRACHEA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LATERAL RELATIONS</a:t>
            </a:r>
            <a:endParaRPr lang="en-IN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71214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914400"/>
          </a:xfrm>
        </p:spPr>
        <p:txBody>
          <a:bodyPr/>
          <a:lstStyle/>
          <a:p>
            <a:r>
              <a:rPr lang="en-US" dirty="0" smtClean="0"/>
              <a:t>LEFT LATERAL RELATIONS</a:t>
            </a:r>
            <a:endParaRPr lang="en-IN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6171"/>
            <a:ext cx="5257800" cy="63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77000" y="914400"/>
            <a:ext cx="28785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4191000" y="1524000"/>
            <a:ext cx="1524000" cy="1241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762000"/>
            <a:ext cx="266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Lt recurrent laryngeal N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4038600"/>
            <a:ext cx="131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HEART</a:t>
            </a:r>
            <a:endParaRPr lang="en-IN" sz="32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81200" y="4343400"/>
            <a:ext cx="8382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1371600"/>
            <a:ext cx="932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LCCA</a:t>
            </a:r>
            <a:endParaRPr lang="en-IN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1295400"/>
            <a:ext cx="1767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Lt </a:t>
            </a:r>
            <a:r>
              <a:rPr lang="en-US" sz="2000" b="1" dirty="0" err="1" smtClean="0"/>
              <a:t>subclavian</a:t>
            </a:r>
            <a:r>
              <a:rPr lang="en-US" sz="2000" b="1" dirty="0" smtClean="0"/>
              <a:t> A</a:t>
            </a:r>
            <a:endParaRPr lang="en-IN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4419600" y="1905000"/>
            <a:ext cx="2895600" cy="50485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5200" y="2438400"/>
            <a:ext cx="185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Arch of aorta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261268"/>
            <a:ext cx="4495800" cy="737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4267200"/>
            <a:ext cx="2667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OESOPHAGUS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TRACHEA</a:t>
            </a:r>
            <a:endParaRPr lang="en-I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609600"/>
            <a:ext cx="339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THORACIC</a:t>
            </a:r>
            <a:r>
              <a:rPr lang="en-US" dirty="0" smtClean="0"/>
              <a:t>    </a:t>
            </a:r>
            <a:r>
              <a:rPr lang="en-US" sz="3600" b="1" dirty="0" smtClean="0"/>
              <a:t>DUCT</a:t>
            </a:r>
            <a:endParaRPr lang="en-IN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048000"/>
            <a:ext cx="38263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PULMONARY</a:t>
            </a:r>
            <a:r>
              <a:rPr lang="en-US" dirty="0" smtClean="0"/>
              <a:t>    </a:t>
            </a:r>
            <a:r>
              <a:rPr lang="en-US" sz="3200" b="1" dirty="0" smtClean="0"/>
              <a:t>TRUNK</a:t>
            </a:r>
            <a:endParaRPr lang="en-IN" sz="3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962400" y="3352800"/>
            <a:ext cx="1219200" cy="64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505200" y="4419600"/>
            <a:ext cx="2743200" cy="1399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4953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AORTA</a:t>
            </a:r>
            <a:endParaRPr lang="en-IN" sz="36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5257800"/>
            <a:ext cx="1295400" cy="76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</p:cNvCxnSpPr>
          <p:nvPr/>
        </p:nvCxnSpPr>
        <p:spPr>
          <a:xfrm rot="10800000" flipV="1">
            <a:off x="4038600" y="932766"/>
            <a:ext cx="762000" cy="13403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</p:cNvCxnSpPr>
          <p:nvPr/>
        </p:nvCxnSpPr>
        <p:spPr>
          <a:xfrm>
            <a:off x="2438400" y="520988"/>
            <a:ext cx="762000" cy="9268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LATERAL RELATIONS</a:t>
            </a:r>
            <a:endParaRPr lang="en-IN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71214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914400"/>
          </a:xfrm>
        </p:spPr>
        <p:txBody>
          <a:bodyPr/>
          <a:lstStyle/>
          <a:p>
            <a:r>
              <a:rPr lang="en-US" dirty="0" smtClean="0"/>
              <a:t>LEFT LATERAL RELATIONS</a:t>
            </a:r>
            <a:endParaRPr lang="en-IN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6171"/>
            <a:ext cx="5257800" cy="63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77000" y="914400"/>
            <a:ext cx="28785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3200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4191000" y="1524000"/>
            <a:ext cx="1524000" cy="1241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762000"/>
            <a:ext cx="266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Lt recurrent laryngeal N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4038600"/>
            <a:ext cx="131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HEART</a:t>
            </a:r>
            <a:endParaRPr lang="en-IN" sz="32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81200" y="4343400"/>
            <a:ext cx="8382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1371600"/>
            <a:ext cx="932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LCCA</a:t>
            </a:r>
            <a:endParaRPr lang="en-IN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1295400"/>
            <a:ext cx="1767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Lt </a:t>
            </a:r>
            <a:r>
              <a:rPr lang="en-US" sz="2000" b="1" dirty="0" err="1" smtClean="0"/>
              <a:t>subclavian</a:t>
            </a:r>
            <a:r>
              <a:rPr lang="en-US" sz="2000" b="1" dirty="0" smtClean="0"/>
              <a:t> A</a:t>
            </a:r>
            <a:endParaRPr lang="en-IN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4419600" y="1905000"/>
            <a:ext cx="2895600" cy="50485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5200" y="2438400"/>
            <a:ext cx="185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Arch of aorta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990600"/>
          </a:xfrm>
        </p:spPr>
        <p:txBody>
          <a:bodyPr/>
          <a:lstStyle/>
          <a:p>
            <a:r>
              <a:rPr lang="en-US" dirty="0" smtClean="0"/>
              <a:t>Clinical anatomy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b="1" dirty="0" smtClean="0"/>
              <a:t>Palpation of trachea</a:t>
            </a:r>
          </a:p>
          <a:p>
            <a:r>
              <a:rPr lang="en-US" b="1" dirty="0" smtClean="0"/>
              <a:t>Tracheal tug</a:t>
            </a:r>
          </a:p>
          <a:p>
            <a:r>
              <a:rPr lang="en-US" b="1" dirty="0" err="1" smtClean="0"/>
              <a:t>Tracheostomy</a:t>
            </a:r>
            <a:endParaRPr lang="en-US" b="1" dirty="0" smtClean="0"/>
          </a:p>
          <a:p>
            <a:r>
              <a:rPr lang="en-US" b="1" dirty="0" err="1" smtClean="0"/>
              <a:t>Dyspnoea</a:t>
            </a:r>
            <a:r>
              <a:rPr lang="en-US" b="1" dirty="0" smtClean="0"/>
              <a:t> /</a:t>
            </a:r>
            <a:r>
              <a:rPr lang="en-US" b="1" dirty="0" err="1" smtClean="0"/>
              <a:t>Irritative</a:t>
            </a:r>
            <a:r>
              <a:rPr lang="en-US" b="1" dirty="0" smtClean="0"/>
              <a:t> cough/Husky voice </a:t>
            </a:r>
          </a:p>
          <a:p>
            <a:r>
              <a:rPr lang="en-US" b="1" dirty="0" err="1" smtClean="0"/>
              <a:t>Oesophageal</a:t>
            </a:r>
            <a:r>
              <a:rPr lang="en-US" b="1" dirty="0" smtClean="0"/>
              <a:t> </a:t>
            </a:r>
            <a:r>
              <a:rPr lang="en-US" b="1" dirty="0" err="1" smtClean="0"/>
              <a:t>varices</a:t>
            </a:r>
            <a:endParaRPr lang="en-US" b="1" dirty="0" smtClean="0"/>
          </a:p>
          <a:p>
            <a:r>
              <a:rPr lang="en-US" b="1" dirty="0" smtClean="0"/>
              <a:t>Barium swallow</a:t>
            </a:r>
          </a:p>
          <a:p>
            <a:r>
              <a:rPr lang="en-US" b="1" dirty="0" err="1" smtClean="0"/>
              <a:t>Achalasia</a:t>
            </a:r>
            <a:r>
              <a:rPr lang="en-US" b="1" dirty="0" smtClean="0"/>
              <a:t> </a:t>
            </a:r>
            <a:r>
              <a:rPr lang="en-US" b="1" dirty="0" err="1" smtClean="0"/>
              <a:t>cardia</a:t>
            </a:r>
            <a:endParaRPr lang="en-US" b="1" dirty="0" smtClean="0"/>
          </a:p>
          <a:p>
            <a:r>
              <a:rPr lang="en-US" b="1" dirty="0" err="1" smtClean="0"/>
              <a:t>Tracheo-osophageal</a:t>
            </a:r>
            <a:r>
              <a:rPr lang="en-US" b="1" dirty="0" smtClean="0"/>
              <a:t> fistula</a:t>
            </a:r>
          </a:p>
          <a:p>
            <a:r>
              <a:rPr lang="en-US" b="1" dirty="0" err="1" smtClean="0"/>
              <a:t>Thoacic</a:t>
            </a:r>
            <a:r>
              <a:rPr lang="en-US" b="1" dirty="0" smtClean="0"/>
              <a:t> duct obstruction</a:t>
            </a:r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" name="Picture 2" descr="C:\Users\ind\thorax\trache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19400"/>
            <a:ext cx="4333649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251</Words>
  <Application>Microsoft Office PowerPoint</Application>
  <PresentationFormat>On-screen Show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Trachea</vt:lpstr>
      <vt:lpstr>TRACHEA</vt:lpstr>
      <vt:lpstr>RIGHT LATERAL RELATIONS</vt:lpstr>
      <vt:lpstr>LEFT LATERAL RELATIONS</vt:lpstr>
      <vt:lpstr>Slide 5</vt:lpstr>
      <vt:lpstr>RIGHT LATERAL RELATIONS</vt:lpstr>
      <vt:lpstr>LEFT LATERAL RELATIONS</vt:lpstr>
      <vt:lpstr>Clinical anatomy</vt:lpstr>
      <vt:lpstr>Slide 9</vt:lpstr>
      <vt:lpstr>Thoracic duct</vt:lpstr>
      <vt:lpstr>THORACIC DUCT</vt:lpstr>
      <vt:lpstr>Clinical anatomy</vt:lpstr>
      <vt:lpstr>Slide 13</vt:lpstr>
      <vt:lpstr>Clinical anatomy</vt:lpstr>
      <vt:lpstr>TRACHEO-OESOPHAGEAL FISTULA</vt:lpstr>
      <vt:lpstr>1981 Sep;142(3):350-4.  Alfonso A, Christoudias G, Amaruddin Q, Herbsman H, Gardner B.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ind</dc:creator>
  <cp:lastModifiedBy>Admin</cp:lastModifiedBy>
  <cp:revision>42</cp:revision>
  <dcterms:created xsi:type="dcterms:W3CDTF">2006-08-16T00:00:00Z</dcterms:created>
  <dcterms:modified xsi:type="dcterms:W3CDTF">2020-08-13T07:08:10Z</dcterms:modified>
</cp:coreProperties>
</file>