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7" r:id="rId3"/>
    <p:sldId id="257" r:id="rId4"/>
    <p:sldId id="262" r:id="rId5"/>
    <p:sldId id="259" r:id="rId6"/>
    <p:sldId id="264" r:id="rId7"/>
    <p:sldId id="301" r:id="rId8"/>
    <p:sldId id="302" r:id="rId9"/>
    <p:sldId id="303" r:id="rId10"/>
    <p:sldId id="293" r:id="rId11"/>
    <p:sldId id="300" r:id="rId12"/>
    <p:sldId id="295" r:id="rId13"/>
    <p:sldId id="304" r:id="rId14"/>
    <p:sldId id="296" r:id="rId15"/>
    <p:sldId id="297" r:id="rId16"/>
    <p:sldId id="275" r:id="rId17"/>
    <p:sldId id="305" r:id="rId18"/>
    <p:sldId id="306" r:id="rId19"/>
    <p:sldId id="307" r:id="rId20"/>
    <p:sldId id="312" r:id="rId21"/>
    <p:sldId id="308" r:id="rId22"/>
    <p:sldId id="309" r:id="rId23"/>
    <p:sldId id="311" r:id="rId24"/>
    <p:sldId id="310" r:id="rId25"/>
    <p:sldId id="313" r:id="rId26"/>
    <p:sldId id="314" r:id="rId27"/>
    <p:sldId id="315" r:id="rId28"/>
    <p:sldId id="316" r:id="rId29"/>
    <p:sldId id="317" r:id="rId30"/>
    <p:sldId id="31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F98C4-BC40-4A4F-A403-AA312FF60A60}"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D8C93-A215-484B-BC4C-6D06CEB1C301}" type="slidenum">
              <a:rPr lang="en-US" smtClean="0"/>
              <a:pPr/>
              <a:t>‹#›</a:t>
            </a:fld>
            <a:endParaRPr lang="en-US"/>
          </a:p>
        </p:txBody>
      </p:sp>
    </p:spTree>
    <p:extLst>
      <p:ext uri="{BB962C8B-B14F-4D97-AF65-F5344CB8AC3E}">
        <p14:creationId xmlns:p14="http://schemas.microsoft.com/office/powerpoint/2010/main" xmlns="" val="25457476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8901C0C-188C-3E4C-A513-4A8126FDB893}" type="slidenum">
              <a:rPr lang="en-US" sz="1200"/>
              <a:pPr eaLnBrk="1" hangingPunct="1"/>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03ECDD-E32D-47A4-B476-0C068EF129D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47D96-454B-054C-901C-349F8DAE731B}"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83033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47D96-454B-054C-901C-349F8DAE731B}"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78425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47D96-454B-054C-901C-349F8DAE731B}"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354111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47D96-454B-054C-901C-349F8DAE731B}"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416418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47D96-454B-054C-901C-349F8DAE731B}"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36462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47D96-454B-054C-901C-349F8DAE731B}"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141485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47D96-454B-054C-901C-349F8DAE731B}"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103846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47D96-454B-054C-901C-349F8DAE731B}"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317524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47D96-454B-054C-901C-349F8DAE731B}"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278661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47D96-454B-054C-901C-349F8DAE731B}"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20544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47D96-454B-054C-901C-349F8DAE731B}"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291632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47D96-454B-054C-901C-349F8DAE731B}"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36EE-191B-FD4C-B7FC-57EB52672E62}" type="slidenum">
              <a:rPr lang="en-US" smtClean="0"/>
              <a:pPr/>
              <a:t>‹#›</a:t>
            </a:fld>
            <a:endParaRPr lang="en-US"/>
          </a:p>
        </p:txBody>
      </p:sp>
    </p:spTree>
    <p:extLst>
      <p:ext uri="{BB962C8B-B14F-4D97-AF65-F5344CB8AC3E}">
        <p14:creationId xmlns:p14="http://schemas.microsoft.com/office/powerpoint/2010/main" xmlns="" val="535646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6.wdp"/><Relationship Id="rId5" Type="http://schemas.openxmlformats.org/officeDocument/2006/relationships/image" Target="../media/image19.jpeg"/><Relationship Id="rId4" Type="http://schemas.microsoft.com/office/2007/relationships/hdphoto" Target="../media/hdphoto15.wdp"/></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aasldpubs.onlinelibrary.wiley.com/action/doSearch?ContribAuthorStored=Petrarca,+Antonio" TargetMode="External"/><Relationship Id="rId13" Type="http://schemas.openxmlformats.org/officeDocument/2006/relationships/hyperlink" Target="https://aasldpubs.onlinelibrary.wiley.com/action/doSearch?ContribAuthorStored=Laffi,+Giacomo" TargetMode="External"/><Relationship Id="rId3" Type="http://schemas.openxmlformats.org/officeDocument/2006/relationships/hyperlink" Target="https://aasldpubs.onlinelibrary.wiley.com/action/doSearch?ContribAuthorStored=Arena,+Umberto" TargetMode="External"/><Relationship Id="rId7" Type="http://schemas.openxmlformats.org/officeDocument/2006/relationships/hyperlink" Target="https://aasldpubs.onlinelibrary.wiley.com/action/doSearch?ContribAuthorStored=Colagrande,+Stefano" TargetMode="External"/><Relationship Id="rId12" Type="http://schemas.openxmlformats.org/officeDocument/2006/relationships/hyperlink" Target="https://aasldpubs.onlinelibrary.wiley.com/action/doSearch?ContribAuthorStored=Marra,+Fabio" TargetMode="External"/><Relationship Id="rId2" Type="http://schemas.openxmlformats.org/officeDocument/2006/relationships/hyperlink" Target="https://aasldpubs.onlinelibrary.wiley.com/action/doSearch?ContribAuthorStored=Vizzutti,+Francesco" TargetMode="External"/><Relationship Id="rId1" Type="http://schemas.openxmlformats.org/officeDocument/2006/relationships/slideLayout" Target="../slideLayouts/slideLayout7.xml"/><Relationship Id="rId6" Type="http://schemas.openxmlformats.org/officeDocument/2006/relationships/hyperlink" Target="https://aasldpubs.onlinelibrary.wiley.com/action/doSearch?ContribAuthorStored=Foschi,+Marco" TargetMode="External"/><Relationship Id="rId11" Type="http://schemas.openxmlformats.org/officeDocument/2006/relationships/hyperlink" Target="https://aasldpubs.onlinelibrary.wiley.com/action/doSearch?ContribAuthorStored=Zignego,+Anna+Linda" TargetMode="External"/><Relationship Id="rId5" Type="http://schemas.openxmlformats.org/officeDocument/2006/relationships/hyperlink" Target="https://aasldpubs.onlinelibrary.wiley.com/action/doSearch?ContribAuthorStored=Rega,+Luigi" TargetMode="External"/><Relationship Id="rId15" Type="http://schemas.openxmlformats.org/officeDocument/2006/relationships/hyperlink" Target="https://aasldpubs.onlinelibrary.wiley.com/toc/15273350/45/5" TargetMode="External"/><Relationship Id="rId10" Type="http://schemas.openxmlformats.org/officeDocument/2006/relationships/hyperlink" Target="https://aasldpubs.onlinelibrary.wiley.com/action/doSearch?ContribAuthorStored=Belli,+Giacomo" TargetMode="External"/><Relationship Id="rId4" Type="http://schemas.openxmlformats.org/officeDocument/2006/relationships/hyperlink" Target="https://aasldpubs.onlinelibrary.wiley.com/action/doSearch?ContribAuthorStored=Romanelli,+Roberto+G" TargetMode="External"/><Relationship Id="rId9" Type="http://schemas.openxmlformats.org/officeDocument/2006/relationships/hyperlink" Target="https://aasldpubs.onlinelibrary.wiley.com/action/doSearch?ContribAuthorStored=Moscarella,+Stefania" TargetMode="External"/><Relationship Id="rId14" Type="http://schemas.openxmlformats.org/officeDocument/2006/relationships/hyperlink" Target="https://aasldpubs.onlinelibrary.wiley.com/action/doSearch?ContribAuthorStored=Pinzani,+Massimo"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resdefault.jpg"/>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6831" r="16688"/>
          <a:stretch/>
        </p:blipFill>
        <p:spPr>
          <a:xfrm>
            <a:off x="-1" y="0"/>
            <a:ext cx="9324666" cy="6858000"/>
          </a:xfrm>
          <a:prstGeom prst="rect">
            <a:avLst/>
          </a:prstGeom>
        </p:spPr>
      </p:pic>
      <p:sp>
        <p:nvSpPr>
          <p:cNvPr id="2" name="Title 1"/>
          <p:cNvSpPr>
            <a:spLocks noGrp="1"/>
          </p:cNvSpPr>
          <p:nvPr>
            <p:ph type="ctrTitle"/>
          </p:nvPr>
        </p:nvSpPr>
        <p:spPr>
          <a:xfrm>
            <a:off x="0" y="1190622"/>
            <a:ext cx="9144000" cy="1470025"/>
          </a:xfrm>
        </p:spPr>
        <p:txBody>
          <a:bodyPr>
            <a:noAutofit/>
            <a:scene3d>
              <a:camera prst="orthographicFront"/>
              <a:lightRig rig="threePt" dir="t"/>
            </a:scene3d>
            <a:sp3d extrusionH="57150">
              <a:bevelT w="38100" h="38100" prst="relaxedInset"/>
            </a:sp3d>
          </a:bodyPr>
          <a:lstStyle/>
          <a:p>
            <a:r>
              <a:rPr lang="en-US" sz="6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r>
            <a:br>
              <a:rPr lang="en-US" sz="6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br>
            <a:r>
              <a:rPr lang="en-US" sz="6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Portal </a:t>
            </a:r>
            <a:r>
              <a:rPr lang="en-US" sz="6600" b="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vein </a:t>
            </a:r>
            <a:br>
              <a:rPr lang="en-US" sz="6600" b="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br>
            <a:r>
              <a:rPr lang="en-US" sz="6600" b="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and </a:t>
            </a:r>
            <a:br>
              <a:rPr lang="en-US" sz="6600" b="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br>
            <a:r>
              <a:rPr lang="en-US" sz="6600" b="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Portocaval</a:t>
            </a:r>
            <a:r>
              <a:rPr lang="en-US" sz="6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sz="6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Anastomosis</a:t>
            </a:r>
            <a:endParaRPr lang="en-US" sz="6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5345723" y="5105400"/>
            <a:ext cx="3978942" cy="1752600"/>
          </a:xfrm>
        </p:spPr>
        <p:txBody>
          <a:bodyPr>
            <a:normAutofit fontScale="85000" lnSpcReduction="20000"/>
          </a:bodyPr>
          <a:lstStyle/>
          <a:p>
            <a:pPr algn="l"/>
            <a:r>
              <a:rPr lang="en-US" dirty="0" smtClean="0">
                <a:solidFill>
                  <a:schemeClr val="tx1"/>
                </a:solidFill>
              </a:rPr>
              <a:t>Dr. </a:t>
            </a:r>
            <a:r>
              <a:rPr lang="en-US" dirty="0" err="1" smtClean="0">
                <a:solidFill>
                  <a:schemeClr val="tx1"/>
                </a:solidFill>
              </a:rPr>
              <a:t>Manoj</a:t>
            </a:r>
            <a:r>
              <a:rPr lang="en-US" dirty="0" smtClean="0">
                <a:solidFill>
                  <a:schemeClr val="tx1"/>
                </a:solidFill>
              </a:rPr>
              <a:t> </a:t>
            </a:r>
            <a:r>
              <a:rPr lang="en-US" dirty="0" err="1" smtClean="0">
                <a:solidFill>
                  <a:schemeClr val="tx1"/>
                </a:solidFill>
              </a:rPr>
              <a:t>Kulkarni</a:t>
            </a:r>
            <a:endParaRPr lang="en-US" dirty="0" smtClean="0">
              <a:solidFill>
                <a:schemeClr val="tx1"/>
              </a:solidFill>
            </a:endParaRPr>
          </a:p>
          <a:p>
            <a:pPr algn="l"/>
            <a:r>
              <a:rPr lang="en-US" dirty="0" smtClean="0">
                <a:solidFill>
                  <a:schemeClr val="tx1"/>
                </a:solidFill>
              </a:rPr>
              <a:t>Associate </a:t>
            </a:r>
            <a:r>
              <a:rPr lang="en-US" dirty="0" smtClean="0">
                <a:solidFill>
                  <a:schemeClr val="tx1"/>
                </a:solidFill>
              </a:rPr>
              <a:t>Professor</a:t>
            </a:r>
          </a:p>
          <a:p>
            <a:pPr algn="l"/>
            <a:r>
              <a:rPr lang="en-US" dirty="0" smtClean="0">
                <a:solidFill>
                  <a:schemeClr val="tx1"/>
                </a:solidFill>
              </a:rPr>
              <a:t>Department of Anatomy</a:t>
            </a:r>
          </a:p>
          <a:p>
            <a:pPr algn="l"/>
            <a:r>
              <a:rPr lang="en-US" dirty="0" smtClean="0">
                <a:solidFill>
                  <a:schemeClr val="tx1"/>
                </a:solidFill>
              </a:rPr>
              <a:t>S.B.K.S.M.I. &amp; R.C.</a:t>
            </a:r>
          </a:p>
          <a:p>
            <a:pPr algn="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261649" y="6356578"/>
            <a:ext cx="2059503" cy="369332"/>
          </a:xfrm>
          <a:prstGeom prst="rect">
            <a:avLst/>
          </a:prstGeom>
          <a:noFill/>
        </p:spPr>
        <p:txBody>
          <a:bodyPr wrap="none" rtlCol="0">
            <a:spAutoFit/>
          </a:bodyPr>
          <a:lstStyle/>
          <a:p>
            <a:r>
              <a:rPr lang="en-US" dirty="0" smtClean="0">
                <a:solidFill>
                  <a:srgbClr val="3366FF"/>
                </a:solidFill>
              </a:rPr>
              <a:t>www.slideshare.net</a:t>
            </a:r>
            <a:endParaRPr lang="en-US" dirty="0">
              <a:solidFill>
                <a:srgbClr val="3366FF"/>
              </a:solidFill>
            </a:endParaRPr>
          </a:p>
        </p:txBody>
      </p:sp>
    </p:spTree>
    <p:extLst>
      <p:ext uri="{BB962C8B-B14F-4D97-AF65-F5344CB8AC3E}">
        <p14:creationId xmlns:p14="http://schemas.microsoft.com/office/powerpoint/2010/main" xmlns="" val="2439621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a:t>
            </a:r>
            <a:endParaRPr lang="en-US" dirty="0"/>
          </a:p>
        </p:txBody>
      </p:sp>
      <p:pic>
        <p:nvPicPr>
          <p:cNvPr id="4" name="Picture 2" descr="D:\backup of D\ANAT\SCAN ML\Grays Students Edn Pics all systems\F66124-004-f104.jpg"/>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r="-1212" b="9259"/>
          <a:stretch>
            <a:fillRect/>
          </a:stretch>
        </p:blipFill>
        <p:spPr>
          <a:xfrm>
            <a:off x="1143000" y="1417638"/>
            <a:ext cx="6611440" cy="5287961"/>
          </a:xfrm>
          <a:prstGeom prst="rect">
            <a:avLst/>
          </a:prstGeom>
          <a:noFill/>
        </p:spPr>
      </p:pic>
    </p:spTree>
    <p:extLst>
      <p:ext uri="{BB962C8B-B14F-4D97-AF65-F5344CB8AC3E}">
        <p14:creationId xmlns:p14="http://schemas.microsoft.com/office/powerpoint/2010/main" xmlns="" val="240963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43000" y="304800"/>
            <a:ext cx="7772400" cy="993882"/>
          </a:xfrm>
        </p:spPr>
        <p:txBody>
          <a:bodyPr/>
          <a:lstStyle/>
          <a:p>
            <a:r>
              <a:rPr lang="en-US" dirty="0" smtClean="0"/>
              <a:t>General Plan of Blood Circulation</a:t>
            </a:r>
            <a:endParaRPr lang="en-US" dirty="0"/>
          </a:p>
        </p:txBody>
      </p:sp>
      <p:pic>
        <p:nvPicPr>
          <p:cNvPr id="8" name="Picture 7" descr="11.JPG"/>
          <p:cNvPicPr>
            <a:picLocks noChangeAspect="1"/>
          </p:cNvPicPr>
          <p:nvPr/>
        </p:nvPicPr>
        <p:blipFill>
          <a:blip r:embed="rId2" cstate="print"/>
          <a:stretch>
            <a:fillRect/>
          </a:stretch>
        </p:blipFill>
        <p:spPr>
          <a:xfrm>
            <a:off x="3886200" y="1371600"/>
            <a:ext cx="5257800" cy="5486400"/>
          </a:xfrm>
          <a:prstGeom prst="rect">
            <a:avLst/>
          </a:prstGeom>
        </p:spPr>
      </p:pic>
      <p:sp>
        <p:nvSpPr>
          <p:cNvPr id="9" name="TextBox 8"/>
          <p:cNvSpPr txBox="1"/>
          <p:nvPr/>
        </p:nvSpPr>
        <p:spPr>
          <a:xfrm>
            <a:off x="1143000" y="2667000"/>
            <a:ext cx="2743200" cy="2923877"/>
          </a:xfrm>
          <a:prstGeom prst="rect">
            <a:avLst/>
          </a:prstGeom>
          <a:noFill/>
        </p:spPr>
        <p:txBody>
          <a:bodyPr wrap="square" rtlCol="0">
            <a:spAutoFit/>
          </a:bodyPr>
          <a:lstStyle/>
          <a:p>
            <a:pPr algn="ctr"/>
            <a:r>
              <a:rPr lang="en-US" sz="2000" b="1" u="sng" dirty="0" smtClean="0"/>
              <a:t>PORTAL CIRCULATION</a:t>
            </a:r>
          </a:p>
          <a:p>
            <a:endParaRPr lang="en-US" dirty="0" smtClean="0"/>
          </a:p>
          <a:p>
            <a:r>
              <a:rPr lang="en-US" dirty="0" smtClean="0"/>
              <a:t>Blood is collected from one set of capillaries and is passed to a larger vessel which then again divides into capillaries before the blood is returned to systemic circulation.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Portocaval anastomosis</a:t>
            </a:r>
            <a:endParaRPr lang="en-US" dirty="0"/>
          </a:p>
        </p:txBody>
      </p:sp>
      <p:pic>
        <p:nvPicPr>
          <p:cNvPr id="7" name="Picture 2" descr="C:\Documents and Settings\Administrator\Desktop\ABDOMEN W 2\2010-08 (Aug)\scan0033.jpg"/>
          <p:cNvPicPr>
            <a:picLocks noGrp="1" noChangeAspect="1" noChangeArrowheads="1"/>
          </p:cNvPicPr>
          <p:nvPr>
            <p:ph idx="1"/>
          </p:nvPr>
        </p:nvPicPr>
        <p:blipFill>
          <a:blip r:embed="rId2">
            <a:lum contrast="10000"/>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4668" t="1852" r="4668" b="9259"/>
          <a:stretch>
            <a:fillRect/>
          </a:stretch>
        </p:blipFill>
        <p:spPr>
          <a:xfrm>
            <a:off x="1524000" y="1417638"/>
            <a:ext cx="5722601" cy="5281612"/>
          </a:xfrm>
          <a:noFill/>
        </p:spPr>
      </p:pic>
    </p:spTree>
    <p:extLst>
      <p:ext uri="{BB962C8B-B14F-4D97-AF65-F5344CB8AC3E}">
        <p14:creationId xmlns:p14="http://schemas.microsoft.com/office/powerpoint/2010/main" xmlns="" val="385186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98080" cy="1143000"/>
          </a:xfrm>
        </p:spPr>
        <p:txBody>
          <a:bodyPr>
            <a:normAutofit fontScale="90000"/>
          </a:bodyPr>
          <a:lstStyle/>
          <a:p>
            <a:r>
              <a:rPr lang="en-US" dirty="0" smtClean="0"/>
              <a:t>SITES OF PORTACAVAL  ANASTOMOSIS </a:t>
            </a:r>
            <a:endParaRPr lang="en-US" dirty="0"/>
          </a:p>
        </p:txBody>
      </p:sp>
      <p:sp>
        <p:nvSpPr>
          <p:cNvPr id="5" name="TextBox 4"/>
          <p:cNvSpPr txBox="1"/>
          <p:nvPr/>
        </p:nvSpPr>
        <p:spPr>
          <a:xfrm>
            <a:off x="990600" y="4114800"/>
            <a:ext cx="3581400" cy="2031325"/>
          </a:xfrm>
          <a:prstGeom prst="rect">
            <a:avLst/>
          </a:prstGeom>
          <a:noFill/>
        </p:spPr>
        <p:txBody>
          <a:bodyPr wrap="square" rtlCol="0">
            <a:spAutoFit/>
          </a:bodyPr>
          <a:lstStyle/>
          <a:p>
            <a:r>
              <a:rPr lang="en-US" b="1" dirty="0" smtClean="0"/>
              <a:t>Five sites of portal/systemic circulation </a:t>
            </a:r>
            <a:r>
              <a:rPr lang="en-US" dirty="0" smtClean="0"/>
              <a:t>:</a:t>
            </a:r>
          </a:p>
          <a:p>
            <a:pPr marL="342900" indent="-342900">
              <a:buFont typeface="+mj-lt"/>
              <a:buAutoNum type="arabicPeriod"/>
            </a:pPr>
            <a:r>
              <a:rPr lang="en-US" dirty="0" smtClean="0"/>
              <a:t>Lower third of the Esophagus</a:t>
            </a:r>
          </a:p>
          <a:p>
            <a:pPr marL="342900" indent="-342900">
              <a:buFont typeface="+mj-lt"/>
              <a:buAutoNum type="arabicPeriod"/>
            </a:pPr>
            <a:r>
              <a:rPr lang="en-US" dirty="0" err="1" smtClean="0"/>
              <a:t>Paraumbilical</a:t>
            </a:r>
            <a:r>
              <a:rPr lang="en-US" dirty="0" smtClean="0"/>
              <a:t> Area</a:t>
            </a:r>
          </a:p>
          <a:p>
            <a:pPr marL="342900" indent="-342900">
              <a:buFont typeface="+mj-lt"/>
              <a:buAutoNum type="arabicPeriod"/>
            </a:pPr>
            <a:r>
              <a:rPr lang="en-US" dirty="0" smtClean="0"/>
              <a:t>Upper end of Anal canal </a:t>
            </a:r>
          </a:p>
          <a:p>
            <a:pPr marL="342900" indent="-342900">
              <a:buFont typeface="+mj-lt"/>
              <a:buAutoNum type="arabicPeriod"/>
            </a:pPr>
            <a:r>
              <a:rPr lang="en-US" dirty="0" err="1" smtClean="0"/>
              <a:t>Retroperitonial</a:t>
            </a:r>
            <a:r>
              <a:rPr lang="en-US" dirty="0" smtClean="0"/>
              <a:t>  </a:t>
            </a:r>
          </a:p>
          <a:p>
            <a:pPr marL="342900" indent="-342900">
              <a:buFont typeface="+mj-lt"/>
              <a:buAutoNum type="arabicPeriod"/>
            </a:pPr>
            <a:r>
              <a:rPr lang="en-US" dirty="0" smtClean="0"/>
              <a:t>Bare area of liver</a:t>
            </a:r>
            <a:endParaRPr lang="en-US" dirty="0"/>
          </a:p>
        </p:txBody>
      </p:sp>
      <p:pic>
        <p:nvPicPr>
          <p:cNvPr id="1026" name="Picture 2"/>
          <p:cNvPicPr>
            <a:picLocks noChangeAspect="1" noChangeArrowheads="1"/>
          </p:cNvPicPr>
          <p:nvPr/>
        </p:nvPicPr>
        <p:blipFill>
          <a:blip r:embed="rId2" cstate="print"/>
          <a:srcRect l="5391" r="5565" b="2662"/>
          <a:stretch>
            <a:fillRect/>
          </a:stretch>
        </p:blipFill>
        <p:spPr bwMode="auto">
          <a:xfrm>
            <a:off x="4267200" y="1285875"/>
            <a:ext cx="487680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005254696"/>
              </p:ext>
            </p:extLst>
          </p:nvPr>
        </p:nvGraphicFramePr>
        <p:xfrm>
          <a:off x="168594" y="811201"/>
          <a:ext cx="8816672" cy="4666110"/>
        </p:xfrm>
        <a:graphic>
          <a:graphicData uri="http://schemas.openxmlformats.org/drawingml/2006/table">
            <a:tbl>
              <a:tblPr firstRow="1" bandRow="1">
                <a:tableStyleId>{7DF18680-E054-41AD-8BC1-D1AEF772440D}</a:tableStyleId>
              </a:tblPr>
              <a:tblGrid>
                <a:gridCol w="2204168"/>
                <a:gridCol w="2204168"/>
                <a:gridCol w="2204168"/>
                <a:gridCol w="2204168"/>
              </a:tblGrid>
              <a:tr h="370840">
                <a:tc>
                  <a:txBody>
                    <a:bodyPr/>
                    <a:lstStyle/>
                    <a:p>
                      <a:pPr algn="ctr"/>
                      <a:r>
                        <a:rPr lang="en-US" sz="2800" dirty="0" smtClean="0"/>
                        <a:t>Site</a:t>
                      </a:r>
                      <a:endParaRPr lang="en-US" sz="2800" b="1" dirty="0"/>
                    </a:p>
                  </a:txBody>
                  <a:tcPr/>
                </a:tc>
                <a:tc>
                  <a:txBody>
                    <a:bodyPr/>
                    <a:lstStyle/>
                    <a:p>
                      <a:pPr algn="ctr"/>
                      <a:r>
                        <a:rPr lang="en-US" sz="2800" dirty="0" smtClean="0"/>
                        <a:t>Caval</a:t>
                      </a:r>
                      <a:endParaRPr lang="en-US" sz="2800" b="1" dirty="0"/>
                    </a:p>
                  </a:txBody>
                  <a:tcPr/>
                </a:tc>
                <a:tc>
                  <a:txBody>
                    <a:bodyPr/>
                    <a:lstStyle/>
                    <a:p>
                      <a:pPr algn="ctr"/>
                      <a:r>
                        <a:rPr lang="en-US" sz="2800" dirty="0" smtClean="0"/>
                        <a:t>Portal</a:t>
                      </a:r>
                      <a:endParaRPr lang="en-US" sz="2800" b="1" dirty="0"/>
                    </a:p>
                  </a:txBody>
                  <a:tcPr/>
                </a:tc>
                <a:tc>
                  <a:txBody>
                    <a:bodyPr/>
                    <a:lstStyle/>
                    <a:p>
                      <a:pPr algn="ctr"/>
                      <a:r>
                        <a:rPr lang="en-US" sz="2800" dirty="0" smtClean="0"/>
                        <a:t>Effect in PHT</a:t>
                      </a:r>
                      <a:endParaRPr lang="en-US" sz="2800" b="1" dirty="0"/>
                    </a:p>
                  </a:txBody>
                  <a:tcPr/>
                </a:tc>
              </a:tr>
              <a:tr h="370840">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u="none" strike="noStrike" cap="none" normalizeH="0" baseline="0" dirty="0">
                          <a:ln>
                            <a:noFill/>
                          </a:ln>
                          <a:effectLst>
                            <a:outerShdw blurRad="38100" dist="38100" dir="2700000" algn="tl">
                              <a:srgbClr val="DDDDDD"/>
                            </a:outerShdw>
                          </a:effectLst>
                        </a:rPr>
                        <a:t>Lower end of </a:t>
                      </a:r>
                      <a:r>
                        <a:rPr kumimoji="0" lang="en-US" sz="2400" b="1" u="none" strike="noStrike" cap="none" normalizeH="0" baseline="0" dirty="0" smtClean="0">
                          <a:ln>
                            <a:noFill/>
                          </a:ln>
                          <a:effectLst>
                            <a:outerShdw blurRad="38100" dist="38100" dir="2700000" algn="tl">
                              <a:srgbClr val="DDDDDD"/>
                            </a:outerShdw>
                          </a:effectLst>
                        </a:rPr>
                        <a:t>esophagus</a:t>
                      </a:r>
                      <a:endParaRPr kumimoji="0" lang="en-US" sz="24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dirty="0" smtClean="0">
                          <a:ln>
                            <a:noFill/>
                          </a:ln>
                          <a:effectLst>
                            <a:outerShdw blurRad="38100" dist="38100" dir="2700000" algn="tl">
                              <a:srgbClr val="DDDDDD"/>
                            </a:outerShdw>
                          </a:effectLst>
                        </a:rPr>
                        <a:t>Esophageal </a:t>
                      </a:r>
                      <a:r>
                        <a:rPr kumimoji="0" lang="en-US" sz="2400" u="none" strike="noStrike" cap="none" normalizeH="0" baseline="0" dirty="0">
                          <a:ln>
                            <a:noFill/>
                          </a:ln>
                          <a:effectLst>
                            <a:outerShdw blurRad="38100" dist="38100" dir="2700000" algn="tl">
                              <a:srgbClr val="DDDDDD"/>
                            </a:outerShdw>
                          </a:effectLst>
                        </a:rPr>
                        <a:t>tributaries of </a:t>
                      </a:r>
                      <a:r>
                        <a:rPr kumimoji="0" lang="en-US" sz="2400" u="none" strike="noStrike" cap="none" normalizeH="0" baseline="0" dirty="0" smtClean="0">
                          <a:ln>
                            <a:noFill/>
                          </a:ln>
                          <a:effectLst>
                            <a:outerShdw blurRad="38100" dist="38100" dir="2700000" algn="tl">
                              <a:srgbClr val="DDDDDD"/>
                            </a:outerShdw>
                          </a:effectLst>
                        </a:rPr>
                        <a:t>hemiazygos </a:t>
                      </a:r>
                      <a:r>
                        <a:rPr kumimoji="0" lang="en-US" sz="2400" u="none" strike="noStrike" cap="none" normalizeH="0" baseline="0" dirty="0">
                          <a:ln>
                            <a:noFill/>
                          </a:ln>
                          <a:effectLst>
                            <a:outerShdw blurRad="38100" dist="38100" dir="2700000" algn="tl">
                              <a:srgbClr val="DDDDDD"/>
                            </a:outerShdw>
                          </a:effectLst>
                        </a:rPr>
                        <a:t>V</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dirty="0">
                          <a:ln>
                            <a:noFill/>
                          </a:ln>
                          <a:effectLst>
                            <a:outerShdw blurRad="38100" dist="38100" dir="2700000" algn="tl">
                              <a:srgbClr val="DDDDDD"/>
                            </a:outerShdw>
                          </a:effectLst>
                        </a:rPr>
                        <a:t>Oesophageal tributaries of Lt gastric V</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dirty="0">
                          <a:ln>
                            <a:noFill/>
                          </a:ln>
                          <a:effectLst>
                            <a:outerShdw blurRad="38100" dist="38100" dir="2700000" algn="tl">
                              <a:srgbClr val="DDDDDD"/>
                            </a:outerShdw>
                          </a:effectLst>
                        </a:rPr>
                        <a:t>Oesophageal varices</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r>
              <a:tr h="370840">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u="none" strike="noStrike" cap="none" normalizeH="0" baseline="0" dirty="0">
                          <a:ln>
                            <a:noFill/>
                          </a:ln>
                          <a:effectLst>
                            <a:outerShdw blurRad="38100" dist="38100" dir="2700000" algn="tl">
                              <a:srgbClr val="DDDDDD"/>
                            </a:outerShdw>
                          </a:effectLst>
                        </a:rPr>
                        <a:t>Umbilicus</a:t>
                      </a:r>
                      <a:endParaRPr kumimoji="0" lang="en-US" sz="24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dirty="0">
                          <a:ln>
                            <a:noFill/>
                          </a:ln>
                          <a:effectLst>
                            <a:outerShdw blurRad="38100" dist="38100" dir="2700000" algn="tl">
                              <a:srgbClr val="DDDDDD"/>
                            </a:outerShdw>
                          </a:effectLst>
                        </a:rPr>
                        <a:t>Veins of AAW</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dirty="0" smtClean="0">
                          <a:ln>
                            <a:noFill/>
                          </a:ln>
                          <a:effectLst>
                            <a:outerShdw blurRad="38100" dist="38100" dir="2700000" algn="tl">
                              <a:srgbClr val="DDDDDD"/>
                            </a:outerShdw>
                          </a:effectLst>
                        </a:rPr>
                        <a:t>Paraumbilical </a:t>
                      </a:r>
                      <a:r>
                        <a:rPr kumimoji="0" lang="en-US" sz="2400" u="none" strike="noStrike" cap="none" normalizeH="0" baseline="0" dirty="0">
                          <a:ln>
                            <a:noFill/>
                          </a:ln>
                          <a:effectLst>
                            <a:outerShdw blurRad="38100" dist="38100" dir="2700000" algn="tl">
                              <a:srgbClr val="DDDDDD"/>
                            </a:outerShdw>
                          </a:effectLst>
                        </a:rPr>
                        <a:t>veins </a:t>
                      </a:r>
                    </a:p>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dirty="0">
                          <a:ln>
                            <a:noFill/>
                          </a:ln>
                          <a:effectLst>
                            <a:outerShdw blurRad="38100" dist="38100" dir="2700000" algn="tl">
                              <a:srgbClr val="DDDDDD"/>
                            </a:outerShdw>
                          </a:effectLst>
                        </a:rPr>
                        <a:t>(tributaries of  Lt br of Portal V)</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a:ln>
                            <a:noFill/>
                          </a:ln>
                          <a:effectLst>
                            <a:outerShdw blurRad="38100" dist="38100" dir="2700000" algn="tl">
                              <a:srgbClr val="DDDDDD"/>
                            </a:outerShdw>
                          </a:effectLst>
                        </a:rPr>
                        <a:t>Caput medusae</a:t>
                      </a:r>
                      <a:endParaRPr kumimoji="0" lang="en-US" sz="2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r>
              <a:tr h="370840">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u="none" strike="noStrike" cap="none" normalizeH="0" baseline="0" dirty="0">
                          <a:ln>
                            <a:noFill/>
                          </a:ln>
                          <a:effectLst>
                            <a:outerShdw blurRad="38100" dist="38100" dir="2700000" algn="tl">
                              <a:srgbClr val="DDDDDD"/>
                            </a:outerShdw>
                          </a:effectLst>
                        </a:rPr>
                        <a:t>Lower end of rectum &amp; Anal canal</a:t>
                      </a:r>
                      <a:endParaRPr kumimoji="0" lang="en-US" sz="24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a:ln>
                            <a:noFill/>
                          </a:ln>
                          <a:effectLst>
                            <a:outerShdw blurRad="38100" dist="38100" dir="2700000" algn="tl">
                              <a:srgbClr val="DDDDDD"/>
                            </a:outerShdw>
                          </a:effectLst>
                        </a:rPr>
                        <a:t>Middle &amp; inf  rectal Vs</a:t>
                      </a:r>
                      <a:endParaRPr kumimoji="0" lang="en-US" sz="2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dirty="0">
                          <a:ln>
                            <a:noFill/>
                          </a:ln>
                          <a:effectLst>
                            <a:outerShdw blurRad="38100" dist="38100" dir="2700000" algn="tl">
                              <a:srgbClr val="DDDDDD"/>
                            </a:outerShdw>
                          </a:effectLst>
                        </a:rPr>
                        <a:t>Sup rectal V</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u="none" strike="noStrike" cap="none" normalizeH="0" baseline="0" dirty="0">
                          <a:ln>
                            <a:noFill/>
                          </a:ln>
                          <a:effectLst>
                            <a:outerShdw blurRad="38100" dist="38100" dir="2700000" algn="tl">
                              <a:srgbClr val="DDDDDD"/>
                            </a:outerShdw>
                          </a:effectLst>
                        </a:rPr>
                        <a:t>Anorectal </a:t>
                      </a:r>
                      <a:r>
                        <a:rPr kumimoji="0" lang="en-US" sz="2400" u="none" strike="noStrike" cap="none" normalizeH="0" baseline="0" dirty="0" smtClean="0">
                          <a:ln>
                            <a:noFill/>
                          </a:ln>
                          <a:effectLst>
                            <a:outerShdw blurRad="38100" dist="38100" dir="2700000" algn="tl">
                              <a:srgbClr val="DDDDDD"/>
                            </a:outerShdw>
                          </a:effectLst>
                        </a:rPr>
                        <a:t>varices, </a:t>
                      </a:r>
                      <a:r>
                        <a:rPr kumimoji="0" lang="en-US" sz="2400" u="none" strike="noStrike" cap="none" normalizeH="0" baseline="0" dirty="0">
                          <a:ln>
                            <a:noFill/>
                          </a:ln>
                          <a:effectLst>
                            <a:outerShdw blurRad="38100" dist="38100" dir="2700000" algn="tl">
                              <a:srgbClr val="DDDDDD"/>
                            </a:outerShdw>
                          </a:effectLst>
                        </a:rPr>
                        <a:t>Internal </a:t>
                      </a:r>
                      <a:r>
                        <a:rPr kumimoji="0" lang="en-US" sz="2400" u="none" strike="noStrike" cap="none" normalizeH="0" baseline="0" dirty="0" smtClean="0">
                          <a:ln>
                            <a:noFill/>
                          </a:ln>
                          <a:effectLst>
                            <a:outerShdw blurRad="38100" dist="38100" dir="2700000" algn="tl">
                              <a:srgbClr val="DDDDDD"/>
                            </a:outerShdw>
                          </a:effectLst>
                        </a:rPr>
                        <a:t>hemorrhoids</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r>
            </a:tbl>
          </a:graphicData>
        </a:graphic>
      </p:graphicFrame>
    </p:spTree>
    <p:extLst>
      <p:ext uri="{BB962C8B-B14F-4D97-AF65-F5344CB8AC3E}">
        <p14:creationId xmlns:p14="http://schemas.microsoft.com/office/powerpoint/2010/main" xmlns="" val="282205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891320207"/>
              </p:ext>
            </p:extLst>
          </p:nvPr>
        </p:nvGraphicFramePr>
        <p:xfrm>
          <a:off x="168594" y="387830"/>
          <a:ext cx="8283813" cy="6313227"/>
        </p:xfrm>
        <a:graphic>
          <a:graphicData uri="http://schemas.openxmlformats.org/drawingml/2006/table">
            <a:tbl>
              <a:tblPr firstRow="1" bandRow="1">
                <a:tableStyleId>{7DF18680-E054-41AD-8BC1-D1AEF772440D}</a:tableStyleId>
              </a:tblPr>
              <a:tblGrid>
                <a:gridCol w="2761271"/>
                <a:gridCol w="2761271"/>
                <a:gridCol w="2761271"/>
              </a:tblGrid>
              <a:tr h="557471">
                <a:tc>
                  <a:txBody>
                    <a:bodyPr/>
                    <a:lstStyle/>
                    <a:p>
                      <a:pPr algn="ctr"/>
                      <a:r>
                        <a:rPr lang="en-US" sz="2800" dirty="0" smtClean="0"/>
                        <a:t>Site</a:t>
                      </a:r>
                      <a:endParaRPr lang="en-US" sz="2800" b="1" dirty="0"/>
                    </a:p>
                  </a:txBody>
                  <a:tcPr/>
                </a:tc>
                <a:tc>
                  <a:txBody>
                    <a:bodyPr/>
                    <a:lstStyle/>
                    <a:p>
                      <a:pPr algn="ctr"/>
                      <a:r>
                        <a:rPr lang="en-US" sz="2800" dirty="0" smtClean="0"/>
                        <a:t>Caval</a:t>
                      </a:r>
                      <a:endParaRPr lang="en-US" sz="2800" b="1" dirty="0"/>
                    </a:p>
                  </a:txBody>
                  <a:tcPr/>
                </a:tc>
                <a:tc>
                  <a:txBody>
                    <a:bodyPr/>
                    <a:lstStyle/>
                    <a:p>
                      <a:pPr algn="ctr"/>
                      <a:r>
                        <a:rPr lang="en-US" sz="2800" dirty="0" smtClean="0"/>
                        <a:t>Portal</a:t>
                      </a:r>
                      <a:endParaRPr lang="en-US" sz="2800" b="1" dirty="0"/>
                    </a:p>
                  </a:txBody>
                  <a:tcPr/>
                </a:tc>
              </a:tr>
              <a:tr h="2965665">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Post abd wall</a:t>
                      </a:r>
                    </a:p>
                  </a:txBody>
                  <a:tcPr marL="90000" marR="90000" marT="46800" marB="46800" horzOverflow="overflow"/>
                </a:tc>
                <a:tc>
                  <a:txBody>
                    <a:bodyPr/>
                    <a:lstStyle/>
                    <a:p>
                      <a:pPr marL="342900" marR="0" lvl="0" indent="-342900" algn="l" defTabSz="449263" rtl="0" eaLnBrk="1" fontAlgn="base" latinLnBrk="0" hangingPunct="1">
                        <a:lnSpc>
                          <a:spcPct val="104000"/>
                        </a:lnSpc>
                        <a:spcBef>
                          <a:spcPts val="500"/>
                        </a:spcBef>
                        <a:spcAft>
                          <a:spcPct val="0"/>
                        </a:spcAft>
                        <a:buClr>
                          <a:srgbClr val="000000"/>
                        </a:buClr>
                        <a:buSzTx/>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rPr>
                        <a:t>Lt </a:t>
                      </a: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renal V</a:t>
                      </a:r>
                    </a:p>
                    <a:p>
                      <a:pPr marL="342900" marR="0" lvl="0" indent="-342900" algn="l" defTabSz="449263" rtl="0" eaLnBrk="1" fontAlgn="base" latinLnBrk="0" hangingPunct="1">
                        <a:lnSpc>
                          <a:spcPct val="104000"/>
                        </a:lnSpc>
                        <a:spcBef>
                          <a:spcPts val="500"/>
                        </a:spcBef>
                        <a:spcAft>
                          <a:spcPct val="0"/>
                        </a:spcAft>
                        <a:buClr>
                          <a:srgbClr val="000000"/>
                        </a:buClr>
                        <a:buSzTx/>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p>
                      <a:pPr marL="342900" marR="0" lvl="0" indent="-342900" algn="l" defTabSz="449263" rtl="0" eaLnBrk="1" fontAlgn="base" latinLnBrk="0" hangingPunct="1">
                        <a:lnSpc>
                          <a:spcPct val="104000"/>
                        </a:lnSpc>
                        <a:spcBef>
                          <a:spcPts val="500"/>
                        </a:spcBef>
                        <a:spcAft>
                          <a:spcPct val="0"/>
                        </a:spcAft>
                        <a:buClr>
                          <a:srgbClr val="000000"/>
                        </a:buClr>
                        <a:buSzTx/>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rPr>
                        <a:t>Veins </a:t>
                      </a: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of  Post Abd  wall</a:t>
                      </a:r>
                    </a:p>
                  </a:txBody>
                  <a:tcPr marL="90000" marR="90000" marT="46800" marB="46800" horzOverflow="overflow"/>
                </a:tc>
                <a:tc>
                  <a:txBody>
                    <a:bodyPr/>
                    <a:lstStyle/>
                    <a:p>
                      <a:pPr marL="342900" marR="0" lvl="0" indent="-342900" algn="l" defTabSz="449263" rtl="0" eaLnBrk="1" fontAlgn="base" latinLnBrk="0" hangingPunct="1">
                        <a:lnSpc>
                          <a:spcPct val="104000"/>
                        </a:lnSpc>
                        <a:spcBef>
                          <a:spcPts val="500"/>
                        </a:spcBef>
                        <a:spcAft>
                          <a:spcPct val="0"/>
                        </a:spcAft>
                        <a:buClr>
                          <a:srgbClr val="000000"/>
                        </a:buClr>
                        <a:buSzTx/>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Splenic V</a:t>
                      </a:r>
                    </a:p>
                    <a:p>
                      <a:pPr marL="342900" marR="0" lvl="0" indent="-342900" algn="l" defTabSz="449263" rtl="0" eaLnBrk="1" fontAlgn="base" latinLnBrk="0" hangingPunct="1">
                        <a:lnSpc>
                          <a:spcPct val="104000"/>
                        </a:lnSpc>
                        <a:spcBef>
                          <a:spcPts val="500"/>
                        </a:spcBef>
                        <a:spcAft>
                          <a:spcPct val="0"/>
                        </a:spcAft>
                        <a:buClr>
                          <a:srgbClr val="000000"/>
                        </a:buClr>
                        <a:buSzTx/>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p>
                      <a:pPr marL="342900" marR="0" lvl="0" indent="-342900" algn="l" defTabSz="449263" rtl="0" eaLnBrk="1" fontAlgn="base" latinLnBrk="0" hangingPunct="1">
                        <a:lnSpc>
                          <a:spcPct val="104000"/>
                        </a:lnSpc>
                        <a:spcBef>
                          <a:spcPts val="500"/>
                        </a:spcBef>
                        <a:spcAft>
                          <a:spcPct val="0"/>
                        </a:spcAft>
                        <a:buClr>
                          <a:srgbClr val="000000"/>
                        </a:buClr>
                        <a:buSzTx/>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Veins of retroperitoneal organs like duodenum, Asc &amp; </a:t>
                      </a:r>
                      <a:r>
                        <a:rPr kumimoji="0" lang="en-US" sz="2000" b="0" i="0" u="none" strike="noStrike" cap="none" normalizeH="0" baseline="0" dirty="0" err="1">
                          <a:ln>
                            <a:noFill/>
                          </a:ln>
                          <a:solidFill>
                            <a:schemeClr val="tx1"/>
                          </a:solidFill>
                          <a:effectLst>
                            <a:outerShdw blurRad="38100" dist="38100" dir="2700000" algn="tl">
                              <a:srgbClr val="DDDDDD"/>
                            </a:outerShdw>
                          </a:effectLst>
                          <a:latin typeface="Arial" charset="0"/>
                          <a:ea typeface="ＭＳ Ｐゴシック" charset="0"/>
                        </a:rPr>
                        <a:t>Desc</a:t>
                      </a: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 colon</a:t>
                      </a:r>
                    </a:p>
                  </a:txBody>
                  <a:tcPr marL="90000" marR="90000" marT="46800" marB="46800" horzOverflow="overflow"/>
                </a:tc>
              </a:tr>
              <a:tr h="782783">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Bare area of liver</a:t>
                      </a: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Diaphragmatic veins</a:t>
                      </a: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Hepatic brs of Portal V </a:t>
                      </a:r>
                    </a:p>
                  </a:txBody>
                  <a:tcPr marL="90000" marR="90000" marT="46800" marB="46800" horzOverflow="overflow"/>
                </a:tc>
              </a:tr>
              <a:tr h="782783">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Liver</a:t>
                      </a: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Patent Ductus venosus (rare)</a:t>
                      </a: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Lt br of portal v</a:t>
                      </a:r>
                    </a:p>
                  </a:txBody>
                  <a:tcPr marL="90000" marR="90000" marT="46800" marB="46800" horzOverflow="overflow"/>
                </a:tc>
              </a:tr>
              <a:tr h="782783">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Post wall of vagina</a:t>
                      </a: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Vaginal venous </a:t>
                      </a:r>
                      <a:r>
                        <a:rPr kumimoji="0" lang="en-US" sz="2000" b="0" i="0" u="none" strike="noStrike" cap="none" normalizeH="0" baseline="0" dirty="0" err="1">
                          <a:ln>
                            <a:noFill/>
                          </a:ln>
                          <a:solidFill>
                            <a:schemeClr val="tx1"/>
                          </a:solidFill>
                          <a:effectLst>
                            <a:outerShdw blurRad="38100" dist="38100" dir="2700000" algn="tl">
                              <a:srgbClr val="DDDDDD"/>
                            </a:outerShdw>
                          </a:effectLst>
                          <a:latin typeface="Arial" charset="0"/>
                          <a:ea typeface="ＭＳ Ｐゴシック" charset="0"/>
                        </a:rPr>
                        <a:t>plx</a:t>
                      </a:r>
                      <a:endPar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endParaRP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Sup rectal v</a:t>
                      </a:r>
                    </a:p>
                  </a:txBody>
                  <a:tcPr marL="90000" marR="90000" marT="46800" marB="46800" horzOverflow="overflow"/>
                </a:tc>
              </a:tr>
              <a:tr h="441742">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err="1">
                          <a:ln>
                            <a:noFill/>
                          </a:ln>
                          <a:solidFill>
                            <a:schemeClr val="tx1"/>
                          </a:solidFill>
                          <a:effectLst>
                            <a:outerShdw blurRad="38100" dist="38100" dir="2700000" algn="tl">
                              <a:srgbClr val="DDDDDD"/>
                            </a:outerShdw>
                          </a:effectLst>
                          <a:latin typeface="Arial" charset="0"/>
                          <a:ea typeface="ＭＳ Ｐゴシック" charset="0"/>
                        </a:rPr>
                        <a:t>Falciform</a:t>
                      </a:r>
                      <a:r>
                        <a:rPr kumimoji="0" lang="en-US" sz="20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 lig</a:t>
                      </a: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Diaphragmatic v</a:t>
                      </a:r>
                    </a:p>
                  </a:txBody>
                  <a:tcPr marL="90000" marR="90000" marT="46800" marB="46800" horzOverflow="overflow"/>
                </a:tc>
                <a:tc>
                  <a:txBody>
                    <a:bodyPr/>
                    <a:lstStyle/>
                    <a:p>
                      <a:pPr marL="0" marR="0" lvl="0" indent="0" algn="l" defTabSz="449263" rtl="0" eaLnBrk="1" fontAlgn="base" latinLnBrk="0" hangingPunct="1">
                        <a:lnSpc>
                          <a:spcPct val="104000"/>
                        </a:lnSpc>
                        <a:spcBef>
                          <a:spcPts val="500"/>
                        </a:spcBef>
                        <a:spcAft>
                          <a:spcPct val="0"/>
                        </a:spcAft>
                        <a:buClr>
                          <a:srgbClr val="000000"/>
                        </a:buClr>
                        <a:buSzTx/>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err="1">
                          <a:ln>
                            <a:noFill/>
                          </a:ln>
                          <a:solidFill>
                            <a:schemeClr val="tx1"/>
                          </a:solidFill>
                          <a:effectLst>
                            <a:outerShdw blurRad="38100" dist="38100" dir="2700000" algn="tl">
                              <a:srgbClr val="DDDDDD"/>
                            </a:outerShdw>
                          </a:effectLst>
                          <a:latin typeface="Arial" charset="0"/>
                          <a:ea typeface="ＭＳ Ｐゴシック" charset="0"/>
                        </a:rPr>
                        <a:t>Paraumblical</a:t>
                      </a: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 v</a:t>
                      </a:r>
                    </a:p>
                  </a:txBody>
                  <a:tcPr marL="90000" marR="90000" marT="46800" marB="46800" horzOverflow="overflow"/>
                </a:tc>
              </a:tr>
            </a:tbl>
          </a:graphicData>
        </a:graphic>
      </p:graphicFrame>
    </p:spTree>
    <p:extLst>
      <p:ext uri="{BB962C8B-B14F-4D97-AF65-F5344CB8AC3E}">
        <p14:creationId xmlns:p14="http://schemas.microsoft.com/office/powerpoint/2010/main" xmlns="" val="227699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13400" y="1313092"/>
            <a:ext cx="8001000" cy="4572000"/>
          </a:xfrm>
        </p:spPr>
        <p:txBody>
          <a:bodyPr>
            <a:noAutofit/>
          </a:bodyPr>
          <a:lstStyle/>
          <a:p>
            <a:pPr>
              <a:lnSpc>
                <a:spcPct val="120000"/>
              </a:lnSpc>
            </a:pPr>
            <a:r>
              <a:rPr lang="en-US" sz="2800" dirty="0" smtClean="0">
                <a:solidFill>
                  <a:srgbClr val="000000"/>
                </a:solidFill>
                <a:latin typeface="Arial" charset="0"/>
              </a:rPr>
              <a:t> </a:t>
            </a:r>
            <a:r>
              <a:rPr lang="en-US" sz="2800" dirty="0">
                <a:solidFill>
                  <a:srgbClr val="000000"/>
                </a:solidFill>
                <a:latin typeface="Arial" charset="0"/>
              </a:rPr>
              <a:t>&gt; 12 mm of </a:t>
            </a:r>
            <a:r>
              <a:rPr lang="en-US" sz="2800" dirty="0" smtClean="0">
                <a:solidFill>
                  <a:srgbClr val="000000"/>
                </a:solidFill>
                <a:latin typeface="Arial" charset="0"/>
              </a:rPr>
              <a:t>Hg</a:t>
            </a:r>
            <a:endParaRPr lang="en-US" sz="2800" dirty="0">
              <a:solidFill>
                <a:srgbClr val="000000"/>
              </a:solidFill>
              <a:latin typeface="Arial" charset="0"/>
            </a:endParaRPr>
          </a:p>
          <a:p>
            <a:pPr>
              <a:lnSpc>
                <a:spcPct val="120000"/>
              </a:lnSpc>
            </a:pPr>
            <a:r>
              <a:rPr lang="en-US" sz="2800" dirty="0">
                <a:solidFill>
                  <a:srgbClr val="000000"/>
                </a:solidFill>
                <a:latin typeface="Arial" charset="0"/>
              </a:rPr>
              <a:t>Causes : </a:t>
            </a:r>
          </a:p>
          <a:p>
            <a:pPr lvl="1">
              <a:lnSpc>
                <a:spcPct val="120000"/>
              </a:lnSpc>
            </a:pPr>
            <a:r>
              <a:rPr lang="en-US" dirty="0">
                <a:solidFill>
                  <a:srgbClr val="000000"/>
                </a:solidFill>
                <a:latin typeface="Arial" charset="0"/>
              </a:rPr>
              <a:t>Pre hepatic </a:t>
            </a:r>
            <a:r>
              <a:rPr lang="en-US" dirty="0" smtClean="0">
                <a:solidFill>
                  <a:srgbClr val="000000"/>
                </a:solidFill>
                <a:latin typeface="Arial" charset="0"/>
              </a:rPr>
              <a:t>: </a:t>
            </a:r>
            <a:r>
              <a:rPr lang="en-US" dirty="0">
                <a:solidFill>
                  <a:srgbClr val="000000"/>
                </a:solidFill>
                <a:latin typeface="Arial" charset="0"/>
              </a:rPr>
              <a:t>Thrombosis of portal vein</a:t>
            </a:r>
          </a:p>
          <a:p>
            <a:pPr lvl="1">
              <a:lnSpc>
                <a:spcPct val="120000"/>
              </a:lnSpc>
            </a:pPr>
            <a:r>
              <a:rPr lang="en-US" dirty="0" smtClean="0">
                <a:solidFill>
                  <a:srgbClr val="000000"/>
                </a:solidFill>
                <a:latin typeface="Arial" charset="0"/>
              </a:rPr>
              <a:t>Hepatic: </a:t>
            </a:r>
            <a:r>
              <a:rPr lang="en-US" dirty="0">
                <a:solidFill>
                  <a:srgbClr val="000000"/>
                </a:solidFill>
                <a:latin typeface="Arial" charset="0"/>
              </a:rPr>
              <a:t>Cirrhosis</a:t>
            </a:r>
          </a:p>
          <a:p>
            <a:pPr lvl="1">
              <a:lnSpc>
                <a:spcPct val="120000"/>
              </a:lnSpc>
            </a:pPr>
            <a:r>
              <a:rPr lang="en-US" dirty="0">
                <a:solidFill>
                  <a:srgbClr val="000000"/>
                </a:solidFill>
                <a:latin typeface="Arial" charset="0"/>
              </a:rPr>
              <a:t>Post </a:t>
            </a:r>
            <a:r>
              <a:rPr lang="en-US" dirty="0" smtClean="0">
                <a:solidFill>
                  <a:srgbClr val="000000"/>
                </a:solidFill>
                <a:latin typeface="Arial" charset="0"/>
              </a:rPr>
              <a:t>hepatic: </a:t>
            </a:r>
            <a:r>
              <a:rPr lang="en-US" dirty="0">
                <a:solidFill>
                  <a:srgbClr val="000000"/>
                </a:solidFill>
                <a:latin typeface="Arial" charset="0"/>
              </a:rPr>
              <a:t>Budd-Chiari </a:t>
            </a:r>
            <a:r>
              <a:rPr lang="en-US" dirty="0" smtClean="0">
                <a:solidFill>
                  <a:srgbClr val="000000"/>
                </a:solidFill>
                <a:latin typeface="Arial" charset="0"/>
              </a:rPr>
              <a:t>Syndrome</a:t>
            </a:r>
            <a:endParaRPr lang="en-US" dirty="0">
              <a:solidFill>
                <a:srgbClr val="000000"/>
              </a:solidFill>
              <a:latin typeface="Arial" charset="0"/>
            </a:endParaRPr>
          </a:p>
          <a:p>
            <a:pPr>
              <a:lnSpc>
                <a:spcPct val="120000"/>
              </a:lnSpc>
            </a:pPr>
            <a:r>
              <a:rPr lang="en-US" sz="2800" dirty="0" smtClean="0">
                <a:solidFill>
                  <a:srgbClr val="000000"/>
                </a:solidFill>
                <a:latin typeface="Arial" charset="0"/>
              </a:rPr>
              <a:t>Effects: Splenomegaly, Ascites, </a:t>
            </a:r>
            <a:r>
              <a:rPr lang="en-US" sz="2800" dirty="0">
                <a:solidFill>
                  <a:srgbClr val="000000"/>
                </a:solidFill>
                <a:latin typeface="Arial" charset="0"/>
              </a:rPr>
              <a:t>Collateral circulation  </a:t>
            </a:r>
            <a:r>
              <a:rPr lang="en-US" sz="2800" dirty="0" smtClean="0">
                <a:solidFill>
                  <a:srgbClr val="000000"/>
                </a:solidFill>
                <a:latin typeface="Arial" charset="0"/>
              </a:rPr>
              <a:t>through </a:t>
            </a:r>
            <a:r>
              <a:rPr lang="en-US" sz="2800" dirty="0">
                <a:solidFill>
                  <a:srgbClr val="000000"/>
                </a:solidFill>
                <a:latin typeface="Arial" charset="0"/>
              </a:rPr>
              <a:t>sites of </a:t>
            </a:r>
            <a:r>
              <a:rPr lang="en-US" sz="2800" dirty="0" err="1" smtClean="0">
                <a:solidFill>
                  <a:srgbClr val="000000"/>
                </a:solidFill>
                <a:latin typeface="Arial" charset="0"/>
              </a:rPr>
              <a:t>Portasystemic</a:t>
            </a:r>
            <a:r>
              <a:rPr lang="en-US" sz="2800" dirty="0" smtClean="0">
                <a:solidFill>
                  <a:srgbClr val="000000"/>
                </a:solidFill>
                <a:latin typeface="Arial" charset="0"/>
              </a:rPr>
              <a:t> anastomosis</a:t>
            </a:r>
            <a:endParaRPr lang="en-US" sz="2800" dirty="0">
              <a:solidFill>
                <a:srgbClr val="000000"/>
              </a:solidFill>
              <a:latin typeface="Arial" charset="0"/>
            </a:endParaRPr>
          </a:p>
          <a:p>
            <a:pPr eaLnBrk="1" hangingPunct="1">
              <a:lnSpc>
                <a:spcPct val="120000"/>
              </a:lnSpc>
            </a:pPr>
            <a:endParaRPr lang="en-US" sz="2800" dirty="0">
              <a:solidFill>
                <a:srgbClr val="000000"/>
              </a:solidFill>
              <a:latin typeface="Arial" charset="0"/>
            </a:endParaRPr>
          </a:p>
        </p:txBody>
      </p:sp>
      <p:sp>
        <p:nvSpPr>
          <p:cNvPr id="19459" name="Rectangle 3"/>
          <p:cNvSpPr>
            <a:spLocks noChangeArrowheads="1"/>
          </p:cNvSpPr>
          <p:nvPr/>
        </p:nvSpPr>
        <p:spPr bwMode="auto">
          <a:xfrm>
            <a:off x="990600" y="381000"/>
            <a:ext cx="7391400" cy="584200"/>
          </a:xfrm>
          <a:prstGeom prst="rect">
            <a:avLst/>
          </a:prstGeom>
          <a:noFill/>
          <a:ln w="9525">
            <a:noFill/>
            <a:miter lim="800000"/>
            <a:headEnd/>
            <a:tailEnd/>
          </a:ln>
        </p:spPr>
        <p:txBody>
          <a:bodyPr>
            <a:spAutoFit/>
          </a:bodyPr>
          <a:lstStyle/>
          <a:p>
            <a:pPr algn="ctr">
              <a:defRPr/>
            </a:pPr>
            <a:r>
              <a:rPr lang="en-US" sz="3200" b="1" dirty="0" smtClean="0">
                <a:solidFill>
                  <a:srgbClr val="000000"/>
                </a:solidFill>
                <a:latin typeface="Times New Roman" pitchFamily="16" charset="0"/>
                <a:ea typeface="+mn-ea"/>
              </a:rPr>
              <a:t>Portal hypertension</a:t>
            </a:r>
            <a:endParaRPr lang="en-US" sz="3200" dirty="0">
              <a:solidFill>
                <a:srgbClr val="000000"/>
              </a:solidFill>
              <a:latin typeface="Times New Roman" pitchFamily="16" charset="0"/>
              <a:ea typeface="+mn-ea"/>
            </a:endParaRPr>
          </a:p>
        </p:txBody>
      </p:sp>
    </p:spTree>
    <p:extLst>
      <p:ext uri="{BB962C8B-B14F-4D97-AF65-F5344CB8AC3E}">
        <p14:creationId xmlns:p14="http://schemas.microsoft.com/office/powerpoint/2010/main" xmlns="" val="1649491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808038"/>
          </a:xfrm>
        </p:spPr>
        <p:txBody>
          <a:bodyPr>
            <a:normAutofit/>
          </a:bodyPr>
          <a:lstStyle/>
          <a:p>
            <a:r>
              <a:rPr lang="en-US" sz="4000" dirty="0" smtClean="0"/>
              <a:t>Portal Hypertension</a:t>
            </a:r>
            <a:endParaRPr lang="en-US" sz="4000" dirty="0"/>
          </a:p>
        </p:txBody>
      </p:sp>
      <p:sp>
        <p:nvSpPr>
          <p:cNvPr id="3" name="Content Placeholder 2"/>
          <p:cNvSpPr>
            <a:spLocks noGrp="1"/>
          </p:cNvSpPr>
          <p:nvPr>
            <p:ph idx="1"/>
          </p:nvPr>
        </p:nvSpPr>
        <p:spPr>
          <a:xfrm>
            <a:off x="990600" y="2362200"/>
            <a:ext cx="5334000" cy="1143000"/>
          </a:xfrm>
        </p:spPr>
        <p:txBody>
          <a:bodyPr>
            <a:normAutofit lnSpcReduction="10000"/>
          </a:bodyPr>
          <a:lstStyle/>
          <a:p>
            <a:pPr>
              <a:buNone/>
            </a:pPr>
            <a:r>
              <a:rPr lang="en-US" sz="2400" b="1" dirty="0" smtClean="0"/>
              <a:t>It is caused by :</a:t>
            </a:r>
          </a:p>
          <a:p>
            <a:pPr marL="596646" indent="-514350">
              <a:buFont typeface="+mj-lt"/>
              <a:buAutoNum type="arabicPeriod"/>
            </a:pPr>
            <a:r>
              <a:rPr lang="en-US" sz="2000" dirty="0" smtClean="0"/>
              <a:t>Liver Cirrhosis (</a:t>
            </a:r>
            <a:r>
              <a:rPr lang="en-US" sz="2000" dirty="0" err="1" smtClean="0"/>
              <a:t>Interahepatic</a:t>
            </a:r>
            <a:r>
              <a:rPr lang="en-US" sz="2000" dirty="0" smtClean="0"/>
              <a:t>)</a:t>
            </a:r>
          </a:p>
          <a:p>
            <a:pPr marL="596646" indent="-514350">
              <a:buFont typeface="+mj-lt"/>
              <a:buAutoNum type="arabicPeriod"/>
            </a:pPr>
            <a:r>
              <a:rPr lang="en-US" sz="2000" dirty="0" smtClean="0"/>
              <a:t>Thrombosis of Portal vein. (</a:t>
            </a:r>
            <a:r>
              <a:rPr lang="en-US" sz="2000" dirty="0" err="1" smtClean="0"/>
              <a:t>Extrahepatic</a:t>
            </a:r>
            <a:r>
              <a:rPr lang="en-US" sz="2000" dirty="0" smtClean="0"/>
              <a:t>) </a:t>
            </a:r>
            <a:endParaRPr lang="en-US" sz="2000" dirty="0"/>
          </a:p>
        </p:txBody>
      </p:sp>
      <p:pic>
        <p:nvPicPr>
          <p:cNvPr id="2050" name="Picture 2"/>
          <p:cNvPicPr>
            <a:picLocks noChangeAspect="1" noChangeArrowheads="1"/>
          </p:cNvPicPr>
          <p:nvPr/>
        </p:nvPicPr>
        <p:blipFill>
          <a:blip r:embed="rId2" cstate="print"/>
          <a:srcRect/>
          <a:stretch>
            <a:fillRect/>
          </a:stretch>
        </p:blipFill>
        <p:spPr bwMode="auto">
          <a:xfrm>
            <a:off x="0" y="3581400"/>
            <a:ext cx="4583219" cy="3276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595" t="5234"/>
          <a:stretch>
            <a:fillRect/>
          </a:stretch>
        </p:blipFill>
        <p:spPr bwMode="auto">
          <a:xfrm>
            <a:off x="4953000" y="3520722"/>
            <a:ext cx="4191000" cy="3337278"/>
          </a:xfrm>
          <a:prstGeom prst="rect">
            <a:avLst/>
          </a:prstGeom>
          <a:noFill/>
          <a:ln w="9525">
            <a:noFill/>
            <a:miter lim="800000"/>
            <a:headEnd/>
            <a:tailEnd/>
          </a:ln>
        </p:spPr>
      </p:pic>
      <p:sp>
        <p:nvSpPr>
          <p:cNvPr id="6" name="TextBox 5"/>
          <p:cNvSpPr txBox="1"/>
          <p:nvPr/>
        </p:nvSpPr>
        <p:spPr>
          <a:xfrm>
            <a:off x="990600" y="838200"/>
            <a:ext cx="7924800" cy="1323439"/>
          </a:xfrm>
          <a:prstGeom prst="rect">
            <a:avLst/>
          </a:prstGeom>
          <a:noFill/>
        </p:spPr>
        <p:txBody>
          <a:bodyPr wrap="square" rtlCol="0">
            <a:spAutoFit/>
          </a:bodyPr>
          <a:lstStyle/>
          <a:p>
            <a:r>
              <a:rPr lang="en-US" sz="2000" dirty="0" smtClean="0"/>
              <a:t>It is defined as increase in </a:t>
            </a:r>
            <a:r>
              <a:rPr lang="en-US" sz="2000" b="1" dirty="0" smtClean="0"/>
              <a:t>blood pressure </a:t>
            </a:r>
            <a:r>
              <a:rPr lang="en-US" sz="2000" dirty="0" smtClean="0"/>
              <a:t>in the </a:t>
            </a:r>
            <a:r>
              <a:rPr lang="en-US" sz="2000" b="1" dirty="0" smtClean="0"/>
              <a:t>veins of the portal system</a:t>
            </a:r>
            <a:r>
              <a:rPr lang="en-US" sz="2000" dirty="0" smtClean="0"/>
              <a:t> caused by obstruction in the liver  (due to cirrhosis, </a:t>
            </a:r>
            <a:r>
              <a:rPr lang="en-US" sz="2000" dirty="0" err="1" smtClean="0"/>
              <a:t>thrombophlebitis</a:t>
            </a:r>
            <a:r>
              <a:rPr lang="en-US" sz="2000" dirty="0" smtClean="0"/>
              <a:t>), causing enlargement of  </a:t>
            </a:r>
            <a:r>
              <a:rPr lang="en-US" sz="2000" b="1" dirty="0" smtClean="0"/>
              <a:t>collateral veins </a:t>
            </a:r>
            <a:r>
              <a:rPr lang="en-US" sz="2000" dirty="0" smtClean="0"/>
              <a:t>and</a:t>
            </a:r>
            <a:r>
              <a:rPr lang="en-US" sz="2000" b="1" dirty="0" smtClean="0"/>
              <a:t> </a:t>
            </a:r>
            <a:r>
              <a:rPr lang="en-US" sz="2000" b="1" dirty="0" err="1" smtClean="0"/>
              <a:t>splenomegaly</a:t>
            </a:r>
            <a:r>
              <a:rPr lang="en-US" sz="2000" b="1" dirty="0" smtClean="0"/>
              <a:t>. </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smtClean="0"/>
              <a:t>Consequences of Portal Hypertension</a:t>
            </a:r>
            <a:endParaRPr lang="en-US" dirty="0"/>
          </a:p>
        </p:txBody>
      </p:sp>
      <p:sp>
        <p:nvSpPr>
          <p:cNvPr id="3" name="Content Placeholder 2"/>
          <p:cNvSpPr>
            <a:spLocks noGrp="1"/>
          </p:cNvSpPr>
          <p:nvPr>
            <p:ph idx="1"/>
          </p:nvPr>
        </p:nvSpPr>
        <p:spPr/>
        <p:txBody>
          <a:bodyPr/>
          <a:lstStyle/>
          <a:p>
            <a:pPr marL="596646" indent="-514350">
              <a:buFont typeface="+mj-lt"/>
              <a:buAutoNum type="arabicPeriod"/>
            </a:pPr>
            <a:r>
              <a:rPr lang="en-US" dirty="0" smtClean="0"/>
              <a:t>Esophageal </a:t>
            </a:r>
            <a:r>
              <a:rPr lang="en-US" dirty="0" err="1" smtClean="0"/>
              <a:t>varices</a:t>
            </a:r>
            <a:endParaRPr lang="en-US" dirty="0" smtClean="0"/>
          </a:p>
          <a:p>
            <a:pPr marL="596646" indent="-514350">
              <a:buFont typeface="+mj-lt"/>
              <a:buAutoNum type="arabicPeriod"/>
            </a:pPr>
            <a:r>
              <a:rPr lang="en-US" dirty="0" smtClean="0"/>
              <a:t>Caput </a:t>
            </a:r>
            <a:r>
              <a:rPr lang="en-US" dirty="0" err="1" smtClean="0"/>
              <a:t>Medusae</a:t>
            </a:r>
            <a:endParaRPr lang="en-US" dirty="0" smtClean="0"/>
          </a:p>
          <a:p>
            <a:pPr marL="596646" indent="-514350">
              <a:buFont typeface="+mj-lt"/>
              <a:buAutoNum type="arabicPeriod"/>
            </a:pPr>
            <a:r>
              <a:rPr lang="en-US" dirty="0" smtClean="0"/>
              <a:t>Hemorrhoids</a:t>
            </a:r>
          </a:p>
          <a:p>
            <a:pPr marL="596646" indent="-514350">
              <a:buFont typeface="+mj-lt"/>
              <a:buAutoNum type="arabicPeriod"/>
            </a:pPr>
            <a:r>
              <a:rPr lang="en-US" dirty="0" err="1" smtClean="0"/>
              <a:t>Ascites</a:t>
            </a:r>
            <a:endParaRPr lang="en-US" dirty="0" smtClean="0"/>
          </a:p>
          <a:p>
            <a:pPr marL="596646" indent="-514350">
              <a:buFont typeface="+mj-lt"/>
              <a:buAutoNum type="arabicPeriod"/>
            </a:pPr>
            <a:r>
              <a:rPr lang="en-US" dirty="0" err="1" smtClean="0"/>
              <a:t>Splenomegaly</a:t>
            </a:r>
            <a:endParaRPr lang="en-US" dirty="0" smtClean="0"/>
          </a:p>
          <a:p>
            <a:pPr marL="596646"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98080" cy="868362"/>
          </a:xfrm>
        </p:spPr>
        <p:txBody>
          <a:bodyPr>
            <a:normAutofit/>
          </a:bodyPr>
          <a:lstStyle/>
          <a:p>
            <a:r>
              <a:rPr lang="en-US" dirty="0" smtClean="0"/>
              <a:t>Esophageal </a:t>
            </a:r>
            <a:r>
              <a:rPr lang="en-US" dirty="0" err="1" smtClean="0"/>
              <a:t>varices</a:t>
            </a:r>
            <a:endParaRPr lang="en-US" dirty="0"/>
          </a:p>
        </p:txBody>
      </p:sp>
      <p:pic>
        <p:nvPicPr>
          <p:cNvPr id="3075" name="Picture 3"/>
          <p:cNvPicPr>
            <a:picLocks noChangeAspect="1" noChangeArrowheads="1"/>
          </p:cNvPicPr>
          <p:nvPr/>
        </p:nvPicPr>
        <p:blipFill>
          <a:blip r:embed="rId2" cstate="print"/>
          <a:srcRect t="24051"/>
          <a:stretch>
            <a:fillRect/>
          </a:stretch>
        </p:blipFill>
        <p:spPr bwMode="auto">
          <a:xfrm>
            <a:off x="4798880" y="2286000"/>
            <a:ext cx="4345119" cy="4572000"/>
          </a:xfrm>
          <a:prstGeom prst="rect">
            <a:avLst/>
          </a:prstGeom>
          <a:noFill/>
          <a:ln w="9525">
            <a:noFill/>
            <a:miter lim="800000"/>
            <a:headEnd/>
            <a:tailEnd/>
          </a:ln>
        </p:spPr>
      </p:pic>
      <p:sp>
        <p:nvSpPr>
          <p:cNvPr id="6" name="TextBox 5"/>
          <p:cNvSpPr txBox="1"/>
          <p:nvPr/>
        </p:nvSpPr>
        <p:spPr>
          <a:xfrm>
            <a:off x="1066800" y="1524000"/>
            <a:ext cx="3657600" cy="2246769"/>
          </a:xfrm>
          <a:prstGeom prst="rect">
            <a:avLst/>
          </a:prstGeom>
          <a:noFill/>
        </p:spPr>
        <p:txBody>
          <a:bodyPr wrap="square" rtlCol="0">
            <a:spAutoFit/>
          </a:bodyPr>
          <a:lstStyle/>
          <a:p>
            <a:pPr>
              <a:buFont typeface="Arial" pitchFamily="34" charset="0"/>
              <a:buChar char="•"/>
            </a:pPr>
            <a:r>
              <a:rPr lang="en-US" sz="2000" dirty="0" smtClean="0"/>
              <a:t>Patient typically presents with </a:t>
            </a:r>
            <a:r>
              <a:rPr lang="en-US" sz="2000" dirty="0" err="1" smtClean="0"/>
              <a:t>Haematemesis</a:t>
            </a:r>
            <a:r>
              <a:rPr lang="en-US" sz="2000" dirty="0" smtClean="0"/>
              <a:t> &amp; Black tarry stools.</a:t>
            </a:r>
          </a:p>
          <a:p>
            <a:pPr>
              <a:buFont typeface="Arial" pitchFamily="34" charset="0"/>
              <a:buChar char="•"/>
            </a:pPr>
            <a:endParaRPr lang="en-US" sz="2000" dirty="0" smtClean="0"/>
          </a:p>
          <a:p>
            <a:pPr>
              <a:buFont typeface="Arial" pitchFamily="34" charset="0"/>
              <a:buChar char="•"/>
            </a:pPr>
            <a:r>
              <a:rPr lang="en-US" sz="2000" dirty="0" smtClean="0"/>
              <a:t>It can be visualized using </a:t>
            </a:r>
            <a:r>
              <a:rPr lang="en-US" sz="2000" dirty="0" err="1" smtClean="0"/>
              <a:t>Esophagogastroduodenoscopy</a:t>
            </a:r>
            <a:r>
              <a:rPr lang="en-US" sz="2000" dirty="0" smtClean="0"/>
              <a:t> (endoscopy).</a:t>
            </a:r>
          </a:p>
        </p:txBody>
      </p:sp>
      <p:pic>
        <p:nvPicPr>
          <p:cNvPr id="1026" name="Picture 2"/>
          <p:cNvPicPr>
            <a:picLocks noChangeAspect="1" noChangeArrowheads="1"/>
          </p:cNvPicPr>
          <p:nvPr/>
        </p:nvPicPr>
        <p:blipFill>
          <a:blip r:embed="rId3" cstate="print"/>
          <a:srcRect l="8696"/>
          <a:stretch>
            <a:fillRect/>
          </a:stretch>
        </p:blipFill>
        <p:spPr bwMode="auto">
          <a:xfrm>
            <a:off x="0" y="3815415"/>
            <a:ext cx="4800600" cy="3042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system</a:t>
            </a:r>
            <a:endParaRPr lang="en-US" dirty="0"/>
          </a:p>
        </p:txBody>
      </p:sp>
      <p:pic>
        <p:nvPicPr>
          <p:cNvPr id="3" name="Picture 2" descr="slide_8.jpg"/>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t="14872"/>
          <a:stretch/>
        </p:blipFill>
        <p:spPr>
          <a:xfrm>
            <a:off x="1" y="2790353"/>
            <a:ext cx="4189586" cy="2674884"/>
          </a:xfrm>
          <a:prstGeom prst="rect">
            <a:avLst/>
          </a:prstGeom>
        </p:spPr>
      </p:pic>
      <p:pic>
        <p:nvPicPr>
          <p:cNvPr id="5" name="Picture 4" descr="60375938_m.jpg"/>
          <p:cNvPicPr>
            <a:picLocks noChangeAspect="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4189586" y="2173666"/>
            <a:ext cx="4497213" cy="3466602"/>
          </a:xfrm>
          <a:prstGeom prst="rect">
            <a:avLst/>
          </a:prstGeom>
        </p:spPr>
      </p:pic>
      <p:sp>
        <p:nvSpPr>
          <p:cNvPr id="6" name="TextBox 5"/>
          <p:cNvSpPr txBox="1"/>
          <p:nvPr/>
        </p:nvSpPr>
        <p:spPr>
          <a:xfrm>
            <a:off x="1096703" y="1751182"/>
            <a:ext cx="2265314" cy="461665"/>
          </a:xfrm>
          <a:prstGeom prst="rect">
            <a:avLst/>
          </a:prstGeom>
          <a:noFill/>
        </p:spPr>
        <p:txBody>
          <a:bodyPr wrap="none" rtlCol="0">
            <a:spAutoFit/>
          </a:bodyPr>
          <a:lstStyle/>
          <a:p>
            <a:r>
              <a:rPr lang="en-US" sz="2400" dirty="0" smtClean="0"/>
              <a:t>Usual circulation</a:t>
            </a:r>
            <a:endParaRPr lang="en-US" sz="2400" dirty="0"/>
          </a:p>
        </p:txBody>
      </p:sp>
      <p:sp>
        <p:nvSpPr>
          <p:cNvPr id="7" name="TextBox 6"/>
          <p:cNvSpPr txBox="1"/>
          <p:nvPr/>
        </p:nvSpPr>
        <p:spPr>
          <a:xfrm>
            <a:off x="5291114" y="1751181"/>
            <a:ext cx="2672927" cy="523220"/>
          </a:xfrm>
          <a:prstGeom prst="rect">
            <a:avLst/>
          </a:prstGeom>
          <a:noFill/>
        </p:spPr>
        <p:txBody>
          <a:bodyPr wrap="none" rtlCol="0">
            <a:spAutoFit/>
          </a:bodyPr>
          <a:lstStyle/>
          <a:p>
            <a:r>
              <a:rPr lang="en-US" sz="2800" dirty="0" smtClean="0"/>
              <a:t>Portal circulation</a:t>
            </a:r>
            <a:endParaRPr lang="en-US" sz="2800" dirty="0"/>
          </a:p>
        </p:txBody>
      </p:sp>
    </p:spTree>
    <p:extLst>
      <p:ext uri="{BB962C8B-B14F-4D97-AF65-F5344CB8AC3E}">
        <p14:creationId xmlns:p14="http://schemas.microsoft.com/office/powerpoint/2010/main" xmlns="" val="2425494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828800" y="304800"/>
            <a:ext cx="5334000" cy="457200"/>
          </a:xfrm>
        </p:spPr>
        <p:txBody>
          <a:bodyPr/>
          <a:lstStyle/>
          <a:p>
            <a:pPr>
              <a:defRPr/>
            </a:pPr>
            <a:r>
              <a:rPr lang="en-US" sz="2400" b="1" dirty="0" smtClean="0">
                <a:solidFill>
                  <a:srgbClr val="000000"/>
                </a:solidFill>
                <a:latin typeface="Arial" charset="0"/>
                <a:ea typeface="+mj-ea"/>
              </a:rPr>
              <a:t>Esophageal varices</a:t>
            </a:r>
            <a:endParaRPr lang="en-US" sz="2400" b="1" dirty="0" smtClean="0">
              <a:solidFill>
                <a:srgbClr val="000000"/>
              </a:solidFill>
              <a:latin typeface="Arial" charset="0"/>
              <a:ea typeface="+mj-ea"/>
              <a:cs typeface="Arial" charset="0"/>
            </a:endParaRPr>
          </a:p>
        </p:txBody>
      </p:sp>
      <p:pic>
        <p:nvPicPr>
          <p:cNvPr id="8" name="Picture 2" descr="C:\Documents and Settings\Administrator\My Documents\My Pictures\Oes Varices.jpg"/>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526899" y="1968293"/>
            <a:ext cx="3271801" cy="3345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esoph_va.jpg"/>
          <p:cNvPicPr>
            <a:picLocks noChangeAspect="1"/>
          </p:cNvPicPr>
          <p:nvPr/>
        </p:nvPicPr>
        <p:blipFill>
          <a:blip r:embed="rId5">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433861" y="1968293"/>
            <a:ext cx="4487649" cy="3506427"/>
          </a:xfrm>
          <a:prstGeom prst="rect">
            <a:avLst/>
          </a:prstGeom>
        </p:spPr>
      </p:pic>
    </p:spTree>
    <p:extLst>
      <p:ext uri="{BB962C8B-B14F-4D97-AF65-F5344CB8AC3E}">
        <p14:creationId xmlns:p14="http://schemas.microsoft.com/office/powerpoint/2010/main" xmlns="" val="2058886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67600" cy="762000"/>
          </a:xfrm>
        </p:spPr>
        <p:txBody>
          <a:bodyPr>
            <a:normAutofit/>
          </a:bodyPr>
          <a:lstStyle/>
          <a:p>
            <a:r>
              <a:rPr lang="en-US" dirty="0" smtClean="0"/>
              <a:t>Caput </a:t>
            </a:r>
            <a:r>
              <a:rPr lang="en-US" dirty="0" err="1" smtClean="0"/>
              <a:t>Medusae</a:t>
            </a:r>
            <a:endParaRPr lang="en-US" dirty="0"/>
          </a:p>
        </p:txBody>
      </p:sp>
      <p:pic>
        <p:nvPicPr>
          <p:cNvPr id="4098" name="Picture 2"/>
          <p:cNvPicPr>
            <a:picLocks noChangeAspect="1" noChangeArrowheads="1"/>
          </p:cNvPicPr>
          <p:nvPr/>
        </p:nvPicPr>
        <p:blipFill>
          <a:blip r:embed="rId2" cstate="print"/>
          <a:srcRect t="6851" r="3584"/>
          <a:stretch>
            <a:fillRect/>
          </a:stretch>
        </p:blipFill>
        <p:spPr bwMode="auto">
          <a:xfrm>
            <a:off x="1071563" y="771525"/>
            <a:ext cx="8072437"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086600" cy="762000"/>
          </a:xfrm>
        </p:spPr>
        <p:txBody>
          <a:bodyPr>
            <a:normAutofit/>
          </a:bodyPr>
          <a:lstStyle/>
          <a:p>
            <a:r>
              <a:rPr lang="en-US" dirty="0" smtClean="0"/>
              <a:t>Hemorrhoids</a:t>
            </a:r>
            <a:endParaRPr lang="en-US" dirty="0"/>
          </a:p>
        </p:txBody>
      </p:sp>
      <p:pic>
        <p:nvPicPr>
          <p:cNvPr id="5122" name="Picture 2"/>
          <p:cNvPicPr>
            <a:picLocks noChangeAspect="1" noChangeArrowheads="1"/>
          </p:cNvPicPr>
          <p:nvPr/>
        </p:nvPicPr>
        <p:blipFill>
          <a:blip r:embed="rId2" cstate="print"/>
          <a:srcRect l="7968" t="787" r="963" b="7653"/>
          <a:stretch>
            <a:fillRect/>
          </a:stretch>
        </p:blipFill>
        <p:spPr bwMode="auto">
          <a:xfrm>
            <a:off x="4191000" y="762000"/>
            <a:ext cx="4953000" cy="6096000"/>
          </a:xfrm>
          <a:prstGeom prst="rect">
            <a:avLst/>
          </a:prstGeom>
          <a:noFill/>
          <a:ln w="19050" cmpd="sng">
            <a:solidFill>
              <a:schemeClr val="tx1"/>
            </a:solidFill>
            <a:miter lim="800000"/>
            <a:headEnd/>
            <a:tailEnd/>
          </a:ln>
        </p:spPr>
      </p:pic>
      <p:pic>
        <p:nvPicPr>
          <p:cNvPr id="5123" name="Picture 3"/>
          <p:cNvPicPr>
            <a:picLocks noChangeAspect="1" noChangeArrowheads="1"/>
          </p:cNvPicPr>
          <p:nvPr/>
        </p:nvPicPr>
        <p:blipFill>
          <a:blip r:embed="rId3" cstate="print"/>
          <a:srcRect r="2538"/>
          <a:stretch>
            <a:fillRect/>
          </a:stretch>
        </p:blipFill>
        <p:spPr bwMode="auto">
          <a:xfrm>
            <a:off x="1066800" y="3073003"/>
            <a:ext cx="2514600" cy="3784997"/>
          </a:xfrm>
          <a:prstGeom prst="rect">
            <a:avLst/>
          </a:prstGeom>
          <a:noFill/>
          <a:ln w="9525">
            <a:noFill/>
            <a:miter lim="800000"/>
            <a:headEnd/>
            <a:tailEnd/>
          </a:ln>
        </p:spPr>
      </p:pic>
      <p:sp>
        <p:nvSpPr>
          <p:cNvPr id="7" name="Oval 6"/>
          <p:cNvSpPr/>
          <p:nvPr/>
        </p:nvSpPr>
        <p:spPr>
          <a:xfrm>
            <a:off x="4876800" y="4800600"/>
            <a:ext cx="1600200" cy="1905000"/>
          </a:xfrm>
          <a:prstGeom prst="ellipse">
            <a:avLst/>
          </a:prstGeom>
          <a:no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0"/>
            <a:endCxn id="13" idx="0"/>
          </p:cNvCxnSpPr>
          <p:nvPr/>
        </p:nvCxnSpPr>
        <p:spPr>
          <a:xfrm flipH="1" flipV="1">
            <a:off x="2247900" y="3048000"/>
            <a:ext cx="3429000" cy="1752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0" y="6680598"/>
            <a:ext cx="3352800" cy="177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33400" y="3048000"/>
            <a:ext cx="3429000" cy="381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0600" y="914400"/>
            <a:ext cx="3352800" cy="1631216"/>
          </a:xfrm>
          <a:prstGeom prst="rect">
            <a:avLst/>
          </a:prstGeom>
          <a:noFill/>
        </p:spPr>
        <p:txBody>
          <a:bodyPr wrap="square" rtlCol="0">
            <a:spAutoFit/>
          </a:bodyPr>
          <a:lstStyle/>
          <a:p>
            <a:r>
              <a:rPr lang="en-US" sz="2000" dirty="0" smtClean="0"/>
              <a:t>Hemorrhoids are painful, swollen veins in the lower portion of the rectum or anus.</a:t>
            </a:r>
          </a:p>
          <a:p>
            <a:endParaRPr lang="en-US" sz="2000" dirty="0" smtClean="0"/>
          </a:p>
          <a:p>
            <a:r>
              <a:rPr lang="en-US" sz="2000" dirty="0" err="1" smtClean="0"/>
              <a:t>Hematochezia</a:t>
            </a:r>
            <a:r>
              <a:rPr lang="en-US" sz="2000" dirty="0" smtClean="0"/>
              <a:t> / fresh blood.</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381000"/>
            <a:ext cx="7772400" cy="609600"/>
          </a:xfrm>
        </p:spPr>
        <p:txBody>
          <a:bodyPr/>
          <a:lstStyle/>
          <a:p>
            <a:r>
              <a:rPr lang="en-US" sz="3200" dirty="0">
                <a:solidFill>
                  <a:srgbClr val="000000"/>
                </a:solidFill>
                <a:latin typeface="Arial" charset="0"/>
              </a:rPr>
              <a:t>Internal </a:t>
            </a:r>
            <a:r>
              <a:rPr lang="en-US" sz="3200" dirty="0" smtClean="0">
                <a:solidFill>
                  <a:srgbClr val="000000"/>
                </a:solidFill>
                <a:latin typeface="Arial" charset="0"/>
              </a:rPr>
              <a:t>piles (Hemorrhoids)</a:t>
            </a:r>
            <a:endParaRPr lang="en-US" sz="3200" dirty="0">
              <a:solidFill>
                <a:srgbClr val="000000"/>
              </a:solidFill>
              <a:latin typeface="Times New Roman" charset="0"/>
            </a:endParaRPr>
          </a:p>
        </p:txBody>
      </p:sp>
      <p:pic>
        <p:nvPicPr>
          <p:cNvPr id="33795" name="Picture 4" descr="http://t3.gstatic.com/images?q=tbn:ANd9GcQAQ3HoUzQ7dipCdGVNqVTIcfCp27dq-1yCzB5FvtSREArwQk8&amp;t=1&amp;usg=__XC1bfBHNlcy5Ipy47_haI6yoKH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3000" y="1219200"/>
            <a:ext cx="5181600"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8153400" y="3505200"/>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359804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79792" cy="792162"/>
          </a:xfrm>
        </p:spPr>
        <p:txBody>
          <a:bodyPr>
            <a:normAutofit/>
          </a:bodyPr>
          <a:lstStyle/>
          <a:p>
            <a:r>
              <a:rPr lang="en-US" dirty="0" err="1" smtClean="0"/>
              <a:t>Ascites</a:t>
            </a:r>
            <a:r>
              <a:rPr lang="en-US" dirty="0" smtClean="0"/>
              <a:t>  </a:t>
            </a:r>
            <a:r>
              <a:rPr lang="en-US" sz="2000" dirty="0" smtClean="0">
                <a:solidFill>
                  <a:schemeClr val="tx1"/>
                </a:solidFill>
              </a:rPr>
              <a:t>accumulation of fluid in the</a:t>
            </a:r>
            <a:r>
              <a:rPr lang="en-US" sz="2000" dirty="0" smtClean="0"/>
              <a:t> </a:t>
            </a:r>
            <a:r>
              <a:rPr lang="en-US" sz="2000" dirty="0" smtClean="0">
                <a:solidFill>
                  <a:schemeClr val="tx1"/>
                </a:solidFill>
              </a:rPr>
              <a:t>peritoneal cavity</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0" y="750566"/>
            <a:ext cx="9144000" cy="6107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What is length of portal vein ??</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8 cm</a:t>
            </a:r>
          </a:p>
          <a:p>
            <a:pPr marL="514350" indent="-514350">
              <a:buAutoNum type="alphaLcPeriod"/>
            </a:pPr>
            <a:r>
              <a:rPr lang="en-US" dirty="0" smtClean="0"/>
              <a:t>10 cm</a:t>
            </a:r>
          </a:p>
          <a:p>
            <a:pPr marL="514350" indent="-514350">
              <a:buAutoNum type="alphaLcPeriod"/>
            </a:pPr>
            <a:r>
              <a:rPr lang="en-US" dirty="0" smtClean="0"/>
              <a:t>18 cm</a:t>
            </a:r>
          </a:p>
          <a:p>
            <a:pPr marL="514350" indent="-514350">
              <a:buAutoNum type="alphaLcPeriod"/>
            </a:pPr>
            <a:r>
              <a:rPr lang="en-US" dirty="0" smtClean="0"/>
              <a:t>15 cm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Portal vein is for by union of</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Superior &amp; inferior mesenteric veins</a:t>
            </a:r>
          </a:p>
          <a:p>
            <a:pPr marL="514350" indent="-514350">
              <a:buAutoNum type="alphaLcPeriod"/>
            </a:pPr>
            <a:r>
              <a:rPr lang="en-US" dirty="0" err="1" smtClean="0"/>
              <a:t>Splenic</a:t>
            </a:r>
            <a:r>
              <a:rPr lang="en-US" dirty="0" smtClean="0"/>
              <a:t> &amp; superior mesenteric veins</a:t>
            </a:r>
          </a:p>
          <a:p>
            <a:pPr marL="514350" indent="-514350">
              <a:buAutoNum type="alphaLcPeriod"/>
            </a:pPr>
            <a:r>
              <a:rPr lang="en-US" dirty="0" err="1" smtClean="0"/>
              <a:t>Splenic</a:t>
            </a:r>
            <a:r>
              <a:rPr lang="en-US" dirty="0" smtClean="0"/>
              <a:t> &amp; inferior mesenteric veins</a:t>
            </a:r>
          </a:p>
          <a:p>
            <a:pPr marL="514350" indent="-514350">
              <a:buAutoNum type="alphaLcPeriod"/>
            </a:pPr>
            <a:r>
              <a:rPr lang="en-US" dirty="0" smtClean="0"/>
              <a:t>None of the above</a:t>
            </a:r>
          </a:p>
          <a:p>
            <a:pPr marL="514350" indent="-514350">
              <a:buAutoNum type="alphaLcPeriod"/>
            </a:pPr>
            <a:endParaRPr lang="en-US" dirty="0" smtClean="0"/>
          </a:p>
          <a:p>
            <a:pPr marL="514350" indent="-514350">
              <a:buAutoNum type="alphaLcPeriod"/>
            </a:pPr>
            <a:endParaRPr lang="en-US" dirty="0" smtClean="0"/>
          </a:p>
          <a:p>
            <a:pPr marL="514350" indent="-514350">
              <a:buAutoNum type="alphaLcPeriod"/>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All Tributaries of portal vein except</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err="1" smtClean="0"/>
              <a:t>Splenic</a:t>
            </a:r>
            <a:r>
              <a:rPr lang="en-US" dirty="0" smtClean="0"/>
              <a:t> vein</a:t>
            </a:r>
          </a:p>
          <a:p>
            <a:pPr marL="514350" indent="-514350">
              <a:buAutoNum type="alphaLcPeriod"/>
            </a:pPr>
            <a:r>
              <a:rPr lang="en-US" dirty="0" smtClean="0"/>
              <a:t>Superior mesenteric</a:t>
            </a:r>
          </a:p>
          <a:p>
            <a:pPr marL="514350" indent="-514350">
              <a:buAutoNum type="alphaLcPeriod"/>
            </a:pPr>
            <a:r>
              <a:rPr lang="en-US" dirty="0" smtClean="0"/>
              <a:t>Inferior mesenteric</a:t>
            </a:r>
          </a:p>
          <a:p>
            <a:pPr marL="514350" indent="-514350">
              <a:buAutoNum type="alphaLcPeriod"/>
            </a:pPr>
            <a:r>
              <a:rPr lang="en-US" dirty="0" smtClean="0"/>
              <a:t>Left gastric</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Caput </a:t>
            </a:r>
            <a:r>
              <a:rPr lang="en-US" dirty="0" err="1" smtClean="0"/>
              <a:t>medusae</a:t>
            </a:r>
            <a:r>
              <a:rPr lang="en-US" dirty="0" smtClean="0"/>
              <a:t> form by obstruction of which vein ??</a:t>
            </a:r>
            <a:endParaRPr lang="en-US" dirty="0"/>
          </a:p>
        </p:txBody>
      </p:sp>
      <p:sp>
        <p:nvSpPr>
          <p:cNvPr id="3" name="Content Placeholder 2"/>
          <p:cNvSpPr>
            <a:spLocks noGrp="1"/>
          </p:cNvSpPr>
          <p:nvPr>
            <p:ph idx="1"/>
          </p:nvPr>
        </p:nvSpPr>
        <p:spPr/>
        <p:txBody>
          <a:bodyPr/>
          <a:lstStyle/>
          <a:p>
            <a:pPr>
              <a:buNone/>
            </a:pPr>
            <a:r>
              <a:rPr lang="en-US" dirty="0" smtClean="0"/>
              <a:t>a. Right gastric vein</a:t>
            </a:r>
          </a:p>
          <a:p>
            <a:pPr>
              <a:buNone/>
            </a:pPr>
            <a:r>
              <a:rPr lang="en-US" dirty="0" smtClean="0"/>
              <a:t>b. </a:t>
            </a:r>
            <a:r>
              <a:rPr lang="en-US" dirty="0" err="1" smtClean="0"/>
              <a:t>Splenic</a:t>
            </a:r>
            <a:r>
              <a:rPr lang="en-US" dirty="0" smtClean="0"/>
              <a:t> vein</a:t>
            </a:r>
          </a:p>
          <a:p>
            <a:pPr>
              <a:buNone/>
            </a:pPr>
            <a:r>
              <a:rPr lang="en-US" dirty="0" smtClean="0"/>
              <a:t>c. Cystic vein</a:t>
            </a:r>
          </a:p>
          <a:p>
            <a:pPr>
              <a:buNone/>
            </a:pPr>
            <a:r>
              <a:rPr lang="en-US" dirty="0" smtClean="0"/>
              <a:t>d. </a:t>
            </a:r>
            <a:r>
              <a:rPr lang="en-US" dirty="0" err="1" smtClean="0"/>
              <a:t>Paraumbilical</a:t>
            </a:r>
            <a:r>
              <a:rPr lang="en-US" dirty="0" smtClean="0"/>
              <a:t> vein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Portal vein terminates into liver   </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Right &amp; left branches</a:t>
            </a:r>
          </a:p>
          <a:p>
            <a:pPr marL="514350" indent="-514350">
              <a:buAutoNum type="alphaLcPeriod"/>
            </a:pPr>
            <a:r>
              <a:rPr lang="en-US" dirty="0" smtClean="0"/>
              <a:t>Superior &amp; inferior branches</a:t>
            </a:r>
          </a:p>
          <a:p>
            <a:pPr marL="514350" indent="-514350">
              <a:buAutoNum type="alphaLcPeriod"/>
            </a:pPr>
            <a:r>
              <a:rPr lang="en-US" dirty="0" err="1" smtClean="0"/>
              <a:t>Splenic</a:t>
            </a:r>
            <a:r>
              <a:rPr lang="en-US" dirty="0" smtClean="0"/>
              <a:t> branch</a:t>
            </a:r>
          </a:p>
          <a:p>
            <a:pPr marL="514350" indent="-514350">
              <a:buAutoNum type="alphaLcPeriod"/>
            </a:pPr>
            <a:r>
              <a:rPr lang="en-US" dirty="0" smtClean="0"/>
              <a:t>None of the above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46" y="0"/>
            <a:ext cx="8229600" cy="1143000"/>
          </a:xfrm>
        </p:spPr>
        <p:txBody>
          <a:bodyPr/>
          <a:lstStyle/>
          <a:p>
            <a:r>
              <a:rPr lang="en-US" dirty="0" smtClean="0"/>
              <a:t>Hepatic Portal Vein</a:t>
            </a:r>
            <a:endParaRPr lang="en-US" dirty="0"/>
          </a:p>
        </p:txBody>
      </p:sp>
      <p:sp>
        <p:nvSpPr>
          <p:cNvPr id="3" name="Content Placeholder 2"/>
          <p:cNvSpPr>
            <a:spLocks noGrp="1"/>
          </p:cNvSpPr>
          <p:nvPr>
            <p:ph idx="1"/>
          </p:nvPr>
        </p:nvSpPr>
        <p:spPr>
          <a:xfrm>
            <a:off x="162672" y="1086840"/>
            <a:ext cx="5322808" cy="5778066"/>
          </a:xfrm>
        </p:spPr>
        <p:txBody>
          <a:bodyPr>
            <a:normAutofit lnSpcReduction="10000"/>
          </a:bodyPr>
          <a:lstStyle/>
          <a:p>
            <a:pPr>
              <a:lnSpc>
                <a:spcPct val="120000"/>
              </a:lnSpc>
            </a:pPr>
            <a:r>
              <a:rPr lang="en-US" sz="2400" dirty="0" smtClean="0">
                <a:latin typeface="Arial" charset="0"/>
              </a:rPr>
              <a:t>Origin </a:t>
            </a:r>
            <a:r>
              <a:rPr lang="en-US" sz="2400" dirty="0">
                <a:latin typeface="Arial" charset="0"/>
              </a:rPr>
              <a:t>&amp; end in capillaries / venous </a:t>
            </a:r>
            <a:r>
              <a:rPr lang="en-US" sz="2400" dirty="0" smtClean="0">
                <a:latin typeface="Arial" charset="0"/>
              </a:rPr>
              <a:t>sinusoids</a:t>
            </a:r>
          </a:p>
          <a:p>
            <a:pPr>
              <a:lnSpc>
                <a:spcPct val="120000"/>
              </a:lnSpc>
            </a:pPr>
            <a:r>
              <a:rPr lang="en-US" sz="2400" dirty="0" smtClean="0">
                <a:latin typeface="Arial" charset="0"/>
              </a:rPr>
              <a:t>Size: 8cm X 1 cm</a:t>
            </a:r>
            <a:endParaRPr lang="en-US" sz="2400" dirty="0">
              <a:latin typeface="Arial" charset="0"/>
            </a:endParaRPr>
          </a:p>
          <a:p>
            <a:pPr>
              <a:lnSpc>
                <a:spcPct val="120000"/>
              </a:lnSpc>
            </a:pPr>
            <a:r>
              <a:rPr lang="en-US" sz="2400" dirty="0">
                <a:latin typeface="Arial" charset="0"/>
              </a:rPr>
              <a:t>Drains</a:t>
            </a:r>
          </a:p>
          <a:p>
            <a:pPr lvl="1">
              <a:lnSpc>
                <a:spcPct val="120000"/>
              </a:lnSpc>
            </a:pPr>
            <a:r>
              <a:rPr lang="en-US" sz="2400" dirty="0">
                <a:latin typeface="Arial" charset="0"/>
              </a:rPr>
              <a:t>Abdominal part of alimentary tract  (</a:t>
            </a:r>
            <a:r>
              <a:rPr lang="en-US" sz="2400" dirty="0" smtClean="0">
                <a:latin typeface="Arial" charset="0"/>
              </a:rPr>
              <a:t>except </a:t>
            </a:r>
            <a:r>
              <a:rPr lang="en-US" sz="2400" dirty="0">
                <a:latin typeface="Arial" charset="0"/>
              </a:rPr>
              <a:t>lower part of anal canal)</a:t>
            </a:r>
          </a:p>
          <a:p>
            <a:pPr lvl="1">
              <a:lnSpc>
                <a:spcPct val="120000"/>
              </a:lnSpc>
            </a:pPr>
            <a:r>
              <a:rPr lang="en-US" sz="2400" dirty="0">
                <a:latin typeface="Arial" charset="0"/>
              </a:rPr>
              <a:t>Spleen &amp; </a:t>
            </a:r>
            <a:r>
              <a:rPr lang="en-US" sz="2400" dirty="0" smtClean="0">
                <a:latin typeface="Arial" charset="0"/>
              </a:rPr>
              <a:t>Pancreas</a:t>
            </a:r>
            <a:endParaRPr lang="en-US" sz="2400" dirty="0">
              <a:latin typeface="Arial" charset="0"/>
            </a:endParaRPr>
          </a:p>
          <a:p>
            <a:pPr>
              <a:lnSpc>
                <a:spcPct val="120000"/>
              </a:lnSpc>
            </a:pPr>
            <a:r>
              <a:rPr lang="en-US" sz="2400" dirty="0">
                <a:latin typeface="Arial" charset="0"/>
              </a:rPr>
              <a:t>Conveys absorbed products of digested food to liver</a:t>
            </a:r>
          </a:p>
          <a:p>
            <a:pPr>
              <a:lnSpc>
                <a:spcPct val="120000"/>
              </a:lnSpc>
            </a:pPr>
            <a:r>
              <a:rPr lang="en-US" sz="2400" dirty="0">
                <a:latin typeface="Arial" charset="0"/>
              </a:rPr>
              <a:t>Devoid of </a:t>
            </a:r>
            <a:r>
              <a:rPr lang="en-US" sz="2400" dirty="0" smtClean="0">
                <a:latin typeface="Arial" charset="0"/>
              </a:rPr>
              <a:t>valves</a:t>
            </a:r>
            <a:endParaRPr lang="en-US" sz="2400" dirty="0">
              <a:latin typeface="Arial" charset="0"/>
            </a:endParaRPr>
          </a:p>
          <a:p>
            <a:pPr>
              <a:lnSpc>
                <a:spcPct val="120000"/>
              </a:lnSpc>
            </a:pPr>
            <a:r>
              <a:rPr lang="en-US" sz="2400" dirty="0">
                <a:latin typeface="Arial" charset="0"/>
              </a:rPr>
              <a:t>Reservoir of blood : 1200 ml / </a:t>
            </a:r>
            <a:r>
              <a:rPr lang="en-US" sz="2400" dirty="0" smtClean="0">
                <a:latin typeface="Arial" charset="0"/>
              </a:rPr>
              <a:t>min</a:t>
            </a:r>
            <a:endParaRPr lang="en-US" sz="2400" dirty="0">
              <a:latin typeface="Arial" charset="0"/>
            </a:endParaRPr>
          </a:p>
        </p:txBody>
      </p:sp>
      <p:pic>
        <p:nvPicPr>
          <p:cNvPr id="4" name="Picture 2" descr="D:\backup of D\ANAT\SCAN ML\Grays Students Edn Pics all systems\F66124-004-f105.jpg"/>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r="1498" b="3703"/>
          <a:stretch>
            <a:fillRect/>
          </a:stretch>
        </p:blipFill>
        <p:spPr>
          <a:xfrm>
            <a:off x="5415192" y="2052902"/>
            <a:ext cx="3571836" cy="3266016"/>
          </a:xfrm>
          <a:prstGeom prst="rect">
            <a:avLst/>
          </a:prstGeom>
          <a:noFill/>
        </p:spPr>
      </p:pic>
    </p:spTree>
    <p:extLst>
      <p:ext uri="{BB962C8B-B14F-4D97-AF65-F5344CB8AC3E}">
        <p14:creationId xmlns:p14="http://schemas.microsoft.com/office/powerpoint/2010/main" xmlns="" val="888313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28600" y="0"/>
            <a:ext cx="8141677"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smtClean="0">
                <a:solidFill>
                  <a:schemeClr val="bg1"/>
                </a:solidFill>
                <a:hlinkClick r:id="rId2"/>
              </a:rPr>
              <a:t>Francesco </a:t>
            </a:r>
            <a:r>
              <a:rPr lang="en-US" sz="1400" dirty="0" err="1" smtClean="0">
                <a:solidFill>
                  <a:schemeClr val="bg1"/>
                </a:solidFill>
                <a:hlinkClick r:id="rId2"/>
              </a:rPr>
              <a:t>Vizzutti</a:t>
            </a:r>
            <a:r>
              <a:rPr lang="en-US" sz="1400" dirty="0" smtClean="0">
                <a:solidFill>
                  <a:schemeClr val="bg1"/>
                </a:solidFill>
              </a:rPr>
              <a:t> , </a:t>
            </a:r>
            <a:r>
              <a:rPr lang="en-US" sz="1400" dirty="0" smtClean="0">
                <a:solidFill>
                  <a:schemeClr val="bg1"/>
                </a:solidFill>
                <a:hlinkClick r:id="rId3"/>
              </a:rPr>
              <a:t>Umberto Arena</a:t>
            </a:r>
            <a:r>
              <a:rPr lang="en-US" sz="1400" dirty="0" smtClean="0">
                <a:solidFill>
                  <a:schemeClr val="bg1"/>
                </a:solidFill>
              </a:rPr>
              <a:t> , </a:t>
            </a:r>
            <a:r>
              <a:rPr lang="en-US" sz="1400" dirty="0" smtClean="0">
                <a:solidFill>
                  <a:schemeClr val="bg1"/>
                </a:solidFill>
                <a:hlinkClick r:id="rId4"/>
              </a:rPr>
              <a:t>Roberto G. </a:t>
            </a:r>
            <a:r>
              <a:rPr lang="en-US" sz="1400" dirty="0" err="1" smtClean="0">
                <a:solidFill>
                  <a:schemeClr val="bg1"/>
                </a:solidFill>
                <a:hlinkClick r:id="rId4"/>
              </a:rPr>
              <a:t>Romanelli</a:t>
            </a:r>
            <a:r>
              <a:rPr lang="en-US" sz="1400" dirty="0" smtClean="0">
                <a:solidFill>
                  <a:schemeClr val="bg1"/>
                </a:solidFill>
              </a:rPr>
              <a:t>, </a:t>
            </a:r>
            <a:r>
              <a:rPr lang="en-US" sz="1400" dirty="0" smtClean="0">
                <a:solidFill>
                  <a:schemeClr val="bg1"/>
                </a:solidFill>
                <a:hlinkClick r:id="rId5"/>
              </a:rPr>
              <a:t>Luigi </a:t>
            </a:r>
            <a:r>
              <a:rPr lang="en-US" sz="1400" dirty="0" err="1" smtClean="0">
                <a:solidFill>
                  <a:schemeClr val="bg1"/>
                </a:solidFill>
                <a:hlinkClick r:id="rId5"/>
              </a:rPr>
              <a:t>Rega</a:t>
            </a:r>
            <a:r>
              <a:rPr lang="en-US" sz="1400" dirty="0" smtClean="0">
                <a:solidFill>
                  <a:schemeClr val="bg1"/>
                </a:solidFill>
              </a:rPr>
              <a:t>, </a:t>
            </a:r>
            <a:r>
              <a:rPr lang="en-US" sz="1400" dirty="0" smtClean="0">
                <a:solidFill>
                  <a:schemeClr val="bg1"/>
                </a:solidFill>
                <a:hlinkClick r:id="rId6"/>
              </a:rPr>
              <a:t>Marco </a:t>
            </a:r>
            <a:r>
              <a:rPr lang="en-US" sz="1400" dirty="0" err="1" smtClean="0">
                <a:solidFill>
                  <a:schemeClr val="bg1"/>
                </a:solidFill>
                <a:hlinkClick r:id="rId6"/>
              </a:rPr>
              <a:t>Foschi</a:t>
            </a:r>
            <a:r>
              <a:rPr lang="en-US" sz="1400" dirty="0" smtClean="0">
                <a:solidFill>
                  <a:schemeClr val="bg1"/>
                </a:solidFill>
              </a:rPr>
              <a:t>  </a:t>
            </a:r>
            <a:r>
              <a:rPr lang="en-US" sz="1400" dirty="0" smtClean="0">
                <a:solidFill>
                  <a:schemeClr val="bg1"/>
                </a:solidFill>
                <a:hlinkClick r:id="rId7"/>
              </a:rPr>
              <a:t>Stefano </a:t>
            </a:r>
            <a:r>
              <a:rPr lang="en-US" sz="1400" dirty="0" err="1" smtClean="0">
                <a:solidFill>
                  <a:schemeClr val="bg1"/>
                </a:solidFill>
                <a:hlinkClick r:id="rId7"/>
              </a:rPr>
              <a:t>Colagrande</a:t>
            </a:r>
            <a:r>
              <a:rPr lang="en-US" sz="1400" dirty="0" smtClean="0">
                <a:solidFill>
                  <a:schemeClr val="bg1"/>
                </a:solidFill>
              </a:rPr>
              <a:t>   </a:t>
            </a:r>
            <a:r>
              <a:rPr lang="en-US" sz="1400" dirty="0" smtClean="0">
                <a:solidFill>
                  <a:schemeClr val="bg1"/>
                </a:solidFill>
                <a:hlinkClick r:id="rId8"/>
              </a:rPr>
              <a:t>Antonio </a:t>
            </a:r>
            <a:r>
              <a:rPr lang="en-US" sz="1400" dirty="0" err="1" smtClean="0">
                <a:solidFill>
                  <a:schemeClr val="bg1"/>
                </a:solidFill>
                <a:hlinkClick r:id="rId8"/>
              </a:rPr>
              <a:t>Petrarca</a:t>
            </a:r>
            <a:r>
              <a:rPr lang="en-US" sz="1400" dirty="0" smtClean="0">
                <a:solidFill>
                  <a:schemeClr val="bg1"/>
                </a:solidFill>
              </a:rPr>
              <a:t>   </a:t>
            </a:r>
            <a:r>
              <a:rPr lang="en-US" sz="1400" dirty="0" err="1" smtClean="0">
                <a:solidFill>
                  <a:schemeClr val="bg1"/>
                </a:solidFill>
                <a:hlinkClick r:id="rId9"/>
              </a:rPr>
              <a:t>Stefania</a:t>
            </a:r>
            <a:r>
              <a:rPr lang="en-US" sz="1400" dirty="0" smtClean="0">
                <a:solidFill>
                  <a:schemeClr val="bg1"/>
                </a:solidFill>
                <a:hlinkClick r:id="rId9"/>
              </a:rPr>
              <a:t> </a:t>
            </a:r>
            <a:r>
              <a:rPr lang="en-US" sz="1400" dirty="0" err="1" smtClean="0">
                <a:solidFill>
                  <a:schemeClr val="bg1"/>
                </a:solidFill>
                <a:hlinkClick r:id="rId9"/>
              </a:rPr>
              <a:t>Moscarella</a:t>
            </a:r>
            <a:r>
              <a:rPr lang="en-US" sz="1400" dirty="0" smtClean="0">
                <a:solidFill>
                  <a:schemeClr val="bg1"/>
                </a:solidFill>
              </a:rPr>
              <a:t>  </a:t>
            </a:r>
            <a:r>
              <a:rPr lang="en-US" sz="1400" dirty="0" err="1" smtClean="0">
                <a:solidFill>
                  <a:schemeClr val="bg1"/>
                </a:solidFill>
                <a:hlinkClick r:id="rId10"/>
              </a:rPr>
              <a:t>Giacomo</a:t>
            </a:r>
            <a:r>
              <a:rPr lang="en-US" sz="1400" dirty="0" smtClean="0">
                <a:solidFill>
                  <a:schemeClr val="bg1"/>
                </a:solidFill>
                <a:hlinkClick r:id="rId10"/>
              </a:rPr>
              <a:t> Belli</a:t>
            </a:r>
            <a:r>
              <a:rPr lang="en-US" sz="1400" dirty="0" smtClean="0">
                <a:solidFill>
                  <a:schemeClr val="bg1"/>
                </a:solidFill>
              </a:rPr>
              <a:t>  </a:t>
            </a:r>
            <a:r>
              <a:rPr lang="en-US" sz="1400" dirty="0" smtClean="0">
                <a:solidFill>
                  <a:schemeClr val="bg1"/>
                </a:solidFill>
                <a:hlinkClick r:id="rId11"/>
              </a:rPr>
              <a:t>Anna Linda </a:t>
            </a:r>
            <a:r>
              <a:rPr lang="en-US" sz="1400" dirty="0" err="1" smtClean="0">
                <a:solidFill>
                  <a:schemeClr val="bg1"/>
                </a:solidFill>
                <a:hlinkClick r:id="rId11"/>
              </a:rPr>
              <a:t>Zignego</a:t>
            </a:r>
            <a:r>
              <a:rPr lang="en-US" sz="1400" dirty="0" smtClean="0">
                <a:solidFill>
                  <a:schemeClr val="bg1"/>
                </a:solidFill>
              </a:rPr>
              <a:t>  </a:t>
            </a:r>
            <a:r>
              <a:rPr lang="en-US" sz="1400" dirty="0" smtClean="0">
                <a:solidFill>
                  <a:schemeClr val="bg1"/>
                </a:solidFill>
                <a:hlinkClick r:id="rId12"/>
              </a:rPr>
              <a:t>Fabio </a:t>
            </a:r>
            <a:r>
              <a:rPr lang="en-US" sz="1400" dirty="0" err="1" smtClean="0">
                <a:solidFill>
                  <a:schemeClr val="bg1"/>
                </a:solidFill>
                <a:hlinkClick r:id="rId12"/>
              </a:rPr>
              <a:t>Marra</a:t>
            </a:r>
            <a:r>
              <a:rPr lang="en-US" sz="1400" dirty="0" smtClean="0">
                <a:solidFill>
                  <a:schemeClr val="bg1"/>
                </a:solidFill>
              </a:rPr>
              <a:t>  </a:t>
            </a:r>
            <a:r>
              <a:rPr lang="en-US" sz="1400" dirty="0" err="1" smtClean="0">
                <a:solidFill>
                  <a:schemeClr val="bg1"/>
                </a:solidFill>
                <a:hlinkClick r:id="rId13"/>
              </a:rPr>
              <a:t>Giacomo</a:t>
            </a:r>
            <a:r>
              <a:rPr lang="en-US" sz="1400" dirty="0" smtClean="0">
                <a:solidFill>
                  <a:schemeClr val="bg1"/>
                </a:solidFill>
                <a:hlinkClick r:id="rId13"/>
              </a:rPr>
              <a:t> </a:t>
            </a:r>
            <a:r>
              <a:rPr lang="en-US" sz="1400" dirty="0" err="1" smtClean="0">
                <a:solidFill>
                  <a:schemeClr val="bg1"/>
                </a:solidFill>
                <a:hlinkClick r:id="rId13"/>
              </a:rPr>
              <a:t>Laffi</a:t>
            </a:r>
            <a:r>
              <a:rPr lang="en-US" sz="1400" dirty="0" smtClean="0">
                <a:solidFill>
                  <a:schemeClr val="bg1"/>
                </a:solidFill>
              </a:rPr>
              <a:t>  </a:t>
            </a:r>
            <a:r>
              <a:rPr lang="en-US" sz="1400" dirty="0" smtClean="0">
                <a:solidFill>
                  <a:schemeClr val="bg1"/>
                </a:solidFill>
                <a:hlinkClick r:id="rId14"/>
              </a:rPr>
              <a:t>Massimo </a:t>
            </a:r>
            <a:r>
              <a:rPr lang="en-US" sz="1400" dirty="0" err="1" smtClean="0">
                <a:solidFill>
                  <a:schemeClr val="bg1"/>
                </a:solidFill>
                <a:hlinkClick r:id="rId14"/>
              </a:rPr>
              <a:t>Pinzani</a:t>
            </a:r>
            <a:endParaRPr lang="en-US" sz="1400" dirty="0">
              <a:solidFill>
                <a:schemeClr val="bg1"/>
              </a:solidFill>
            </a:endParaRPr>
          </a:p>
        </p:txBody>
      </p:sp>
      <p:sp>
        <p:nvSpPr>
          <p:cNvPr id="7" name="Rectangle 6"/>
          <p:cNvSpPr/>
          <p:nvPr/>
        </p:nvSpPr>
        <p:spPr>
          <a:xfrm>
            <a:off x="228600" y="643354"/>
            <a:ext cx="6781800" cy="584775"/>
          </a:xfrm>
          <a:prstGeom prst="rect">
            <a:avLst/>
          </a:prstGeom>
        </p:spPr>
        <p:txBody>
          <a:bodyPr wrap="square">
            <a:spAutoFit/>
          </a:bodyPr>
          <a:lstStyle/>
          <a:p>
            <a:r>
              <a:rPr lang="en-US" sz="1600" i="1" dirty="0" err="1" smtClean="0">
                <a:solidFill>
                  <a:srgbClr val="000000"/>
                </a:solidFill>
                <a:latin typeface="Arial" pitchFamily="34" charset="0"/>
                <a:ea typeface="Times New Roman" pitchFamily="18" charset="0"/>
                <a:cs typeface="Arial" pitchFamily="34" charset="0"/>
              </a:rPr>
              <a:t>Hepatology</a:t>
            </a:r>
            <a:r>
              <a:rPr lang="en-US" sz="1600" i="1" dirty="0" smtClean="0">
                <a:solidFill>
                  <a:srgbClr val="000000"/>
                </a:solidFill>
                <a:latin typeface="Arial" pitchFamily="34" charset="0"/>
                <a:ea typeface="Times New Roman" pitchFamily="18" charset="0"/>
                <a:cs typeface="Arial" pitchFamily="34" charset="0"/>
              </a:rPr>
              <a:t>, </a:t>
            </a:r>
            <a:r>
              <a:rPr lang="en-US" sz="1600" b="1" dirty="0" smtClean="0">
                <a:hlinkClick r:id="rId15"/>
              </a:rPr>
              <a:t>Volume45, Issue5</a:t>
            </a:r>
            <a:r>
              <a:rPr lang="en-US" sz="1600" b="1" dirty="0" smtClean="0"/>
              <a:t>, </a:t>
            </a:r>
            <a:r>
              <a:rPr lang="en-US" sz="1600" dirty="0" smtClean="0"/>
              <a:t>May 2007,Pages 1290-1297</a:t>
            </a:r>
          </a:p>
          <a:p>
            <a:pPr lvl="0" fontAlgn="base">
              <a:spcBef>
                <a:spcPct val="0"/>
              </a:spcBef>
              <a:spcAft>
                <a:spcPct val="0"/>
              </a:spcAft>
            </a:pPr>
            <a:endParaRPr lang="en-US" sz="1600" dirty="0" smtClean="0">
              <a:latin typeface="Arial" pitchFamily="34" charset="0"/>
              <a:cs typeface="Arial" pitchFamily="34" charset="0"/>
            </a:endParaRPr>
          </a:p>
        </p:txBody>
      </p:sp>
      <p:graphicFrame>
        <p:nvGraphicFramePr>
          <p:cNvPr id="8" name="Table 7"/>
          <p:cNvGraphicFramePr>
            <a:graphicFrameLocks noGrp="1"/>
          </p:cNvGraphicFramePr>
          <p:nvPr/>
        </p:nvGraphicFramePr>
        <p:xfrm>
          <a:off x="228600" y="1167618"/>
          <a:ext cx="8839200" cy="5373859"/>
        </p:xfrm>
        <a:graphic>
          <a:graphicData uri="http://schemas.openxmlformats.org/drawingml/2006/table">
            <a:tbl>
              <a:tblPr firstRow="1" bandRow="1">
                <a:tableStyleId>{5C22544A-7EE6-4342-B048-85BDC9FD1C3A}</a:tableStyleId>
              </a:tblPr>
              <a:tblGrid>
                <a:gridCol w="2057400"/>
                <a:gridCol w="1478280"/>
                <a:gridCol w="1767840"/>
                <a:gridCol w="1767840"/>
                <a:gridCol w="1767840"/>
              </a:tblGrid>
              <a:tr h="5373859">
                <a:tc>
                  <a:txBody>
                    <a:bodyPr/>
                    <a:lstStyle/>
                    <a:p>
                      <a:r>
                        <a:rPr lang="en-US" sz="1600" b="0" i="0" u="none" strike="noStrike" kern="1200" dirty="0" smtClean="0">
                          <a:solidFill>
                            <a:schemeClr val="bg1"/>
                          </a:solidFill>
                          <a:latin typeface="+mn-lt"/>
                          <a:ea typeface="+mn-ea"/>
                          <a:cs typeface="+mn-cs"/>
                          <a:hlinkClick r:id="rId2"/>
                        </a:rPr>
                        <a:t>Francesco </a:t>
                      </a:r>
                      <a:r>
                        <a:rPr lang="en-US" sz="1600" b="0" i="0" u="none" strike="noStrike" kern="1200" dirty="0" err="1" smtClean="0">
                          <a:solidFill>
                            <a:schemeClr val="bg1"/>
                          </a:solidFill>
                          <a:latin typeface="+mn-lt"/>
                          <a:ea typeface="+mn-ea"/>
                          <a:cs typeface="+mn-cs"/>
                          <a:hlinkClick r:id="rId2"/>
                        </a:rPr>
                        <a:t>Vizzutti</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smtClean="0">
                          <a:solidFill>
                            <a:schemeClr val="bg1"/>
                          </a:solidFill>
                          <a:latin typeface="+mn-lt"/>
                          <a:ea typeface="+mn-ea"/>
                          <a:cs typeface="+mn-cs"/>
                          <a:hlinkClick r:id="rId3"/>
                        </a:rPr>
                        <a:t>Umberto Arena</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smtClean="0">
                          <a:solidFill>
                            <a:schemeClr val="bg1"/>
                          </a:solidFill>
                          <a:latin typeface="+mn-lt"/>
                          <a:ea typeface="+mn-ea"/>
                          <a:cs typeface="+mn-cs"/>
                          <a:hlinkClick r:id="rId4"/>
                        </a:rPr>
                        <a:t>Roberto G. </a:t>
                      </a:r>
                      <a:r>
                        <a:rPr lang="en-US" sz="1600" b="0" i="0" u="none" strike="noStrike" kern="1200" dirty="0" err="1" smtClean="0">
                          <a:solidFill>
                            <a:schemeClr val="bg1"/>
                          </a:solidFill>
                          <a:latin typeface="+mn-lt"/>
                          <a:ea typeface="+mn-ea"/>
                          <a:cs typeface="+mn-cs"/>
                          <a:hlinkClick r:id="rId4"/>
                        </a:rPr>
                        <a:t>Romanelli</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smtClean="0">
                          <a:solidFill>
                            <a:schemeClr val="bg1"/>
                          </a:solidFill>
                          <a:latin typeface="+mn-lt"/>
                          <a:ea typeface="+mn-ea"/>
                          <a:cs typeface="+mn-cs"/>
                          <a:hlinkClick r:id="rId5"/>
                        </a:rPr>
                        <a:t>Luigi </a:t>
                      </a:r>
                      <a:r>
                        <a:rPr lang="en-US" sz="1600" b="0" i="0" u="none" strike="noStrike" kern="1200" dirty="0" err="1" smtClean="0">
                          <a:solidFill>
                            <a:schemeClr val="bg1"/>
                          </a:solidFill>
                          <a:latin typeface="+mn-lt"/>
                          <a:ea typeface="+mn-ea"/>
                          <a:cs typeface="+mn-cs"/>
                          <a:hlinkClick r:id="rId5"/>
                        </a:rPr>
                        <a:t>Rega</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smtClean="0">
                          <a:solidFill>
                            <a:schemeClr val="bg1"/>
                          </a:solidFill>
                          <a:latin typeface="+mn-lt"/>
                          <a:ea typeface="+mn-ea"/>
                          <a:cs typeface="+mn-cs"/>
                          <a:hlinkClick r:id="rId6"/>
                        </a:rPr>
                        <a:t>Marco </a:t>
                      </a:r>
                      <a:r>
                        <a:rPr lang="en-US" sz="1600" b="0" i="0" u="none" strike="noStrike" kern="1200" dirty="0" err="1" smtClean="0">
                          <a:solidFill>
                            <a:schemeClr val="bg1"/>
                          </a:solidFill>
                          <a:latin typeface="+mn-lt"/>
                          <a:ea typeface="+mn-ea"/>
                          <a:cs typeface="+mn-cs"/>
                          <a:hlinkClick r:id="rId6"/>
                        </a:rPr>
                        <a:t>Foschi</a:t>
                      </a:r>
                      <a:r>
                        <a:rPr lang="en-US" sz="1600" b="0" i="0" kern="1200" dirty="0" smtClean="0">
                          <a:solidFill>
                            <a:schemeClr val="bg1"/>
                          </a:solidFill>
                          <a:latin typeface="+mn-lt"/>
                          <a:ea typeface="+mn-ea"/>
                          <a:cs typeface="+mn-cs"/>
                        </a:rPr>
                        <a:t> </a:t>
                      </a:r>
                    </a:p>
                    <a:p>
                      <a:r>
                        <a:rPr lang="en-US" sz="1600" b="0" i="0" u="none" strike="noStrike" kern="1200" dirty="0" smtClean="0">
                          <a:solidFill>
                            <a:schemeClr val="bg1"/>
                          </a:solidFill>
                          <a:latin typeface="+mn-lt"/>
                          <a:ea typeface="+mn-ea"/>
                          <a:cs typeface="+mn-cs"/>
                          <a:hlinkClick r:id="rId7"/>
                        </a:rPr>
                        <a:t>Stefano </a:t>
                      </a:r>
                      <a:r>
                        <a:rPr lang="en-US" sz="1600" b="0" i="0" u="none" strike="noStrike" kern="1200" dirty="0" err="1" smtClean="0">
                          <a:solidFill>
                            <a:schemeClr val="bg1"/>
                          </a:solidFill>
                          <a:latin typeface="+mn-lt"/>
                          <a:ea typeface="+mn-ea"/>
                          <a:cs typeface="+mn-cs"/>
                          <a:hlinkClick r:id="rId7"/>
                        </a:rPr>
                        <a:t>Colagrande</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smtClean="0">
                          <a:solidFill>
                            <a:schemeClr val="bg1"/>
                          </a:solidFill>
                          <a:latin typeface="+mn-lt"/>
                          <a:ea typeface="+mn-ea"/>
                          <a:cs typeface="+mn-cs"/>
                          <a:hlinkClick r:id="rId8"/>
                        </a:rPr>
                        <a:t>Antonio </a:t>
                      </a:r>
                      <a:r>
                        <a:rPr lang="en-US" sz="1600" b="0" i="0" u="none" strike="noStrike" kern="1200" dirty="0" err="1" smtClean="0">
                          <a:solidFill>
                            <a:schemeClr val="bg1"/>
                          </a:solidFill>
                          <a:latin typeface="+mn-lt"/>
                          <a:ea typeface="+mn-ea"/>
                          <a:cs typeface="+mn-cs"/>
                          <a:hlinkClick r:id="rId8"/>
                        </a:rPr>
                        <a:t>Petrarca</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err="1" smtClean="0">
                          <a:solidFill>
                            <a:schemeClr val="bg1"/>
                          </a:solidFill>
                          <a:latin typeface="+mn-lt"/>
                          <a:ea typeface="+mn-ea"/>
                          <a:cs typeface="+mn-cs"/>
                          <a:hlinkClick r:id="rId9"/>
                        </a:rPr>
                        <a:t>Stefania</a:t>
                      </a:r>
                      <a:r>
                        <a:rPr lang="en-US" sz="1600" b="0" i="0" u="none" strike="noStrike" kern="1200" dirty="0" smtClean="0">
                          <a:solidFill>
                            <a:schemeClr val="bg1"/>
                          </a:solidFill>
                          <a:latin typeface="+mn-lt"/>
                          <a:ea typeface="+mn-ea"/>
                          <a:cs typeface="+mn-cs"/>
                          <a:hlinkClick r:id="rId9"/>
                        </a:rPr>
                        <a:t> </a:t>
                      </a:r>
                      <a:r>
                        <a:rPr lang="en-US" sz="1600" b="0" i="0" u="none" strike="noStrike" kern="1200" dirty="0" err="1" smtClean="0">
                          <a:solidFill>
                            <a:schemeClr val="bg1"/>
                          </a:solidFill>
                          <a:latin typeface="+mn-lt"/>
                          <a:ea typeface="+mn-ea"/>
                          <a:cs typeface="+mn-cs"/>
                          <a:hlinkClick r:id="rId9"/>
                        </a:rPr>
                        <a:t>Moscarella</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err="1" smtClean="0">
                          <a:solidFill>
                            <a:schemeClr val="bg1"/>
                          </a:solidFill>
                          <a:latin typeface="+mn-lt"/>
                          <a:ea typeface="+mn-ea"/>
                          <a:cs typeface="+mn-cs"/>
                          <a:hlinkClick r:id="rId10"/>
                        </a:rPr>
                        <a:t>Giacomo</a:t>
                      </a:r>
                      <a:r>
                        <a:rPr lang="en-US" sz="1600" b="0" i="0" u="none" strike="noStrike" kern="1200" dirty="0" smtClean="0">
                          <a:solidFill>
                            <a:schemeClr val="bg1"/>
                          </a:solidFill>
                          <a:latin typeface="+mn-lt"/>
                          <a:ea typeface="+mn-ea"/>
                          <a:cs typeface="+mn-cs"/>
                          <a:hlinkClick r:id="rId10"/>
                        </a:rPr>
                        <a:t> Belli</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smtClean="0">
                          <a:solidFill>
                            <a:schemeClr val="bg1"/>
                          </a:solidFill>
                          <a:latin typeface="+mn-lt"/>
                          <a:ea typeface="+mn-ea"/>
                          <a:cs typeface="+mn-cs"/>
                          <a:hlinkClick r:id="rId11"/>
                        </a:rPr>
                        <a:t>Anna Linda </a:t>
                      </a:r>
                      <a:r>
                        <a:rPr lang="en-US" sz="1600" b="0" i="0" u="none" strike="noStrike" kern="1200" dirty="0" err="1" smtClean="0">
                          <a:solidFill>
                            <a:schemeClr val="bg1"/>
                          </a:solidFill>
                          <a:latin typeface="+mn-lt"/>
                          <a:ea typeface="+mn-ea"/>
                          <a:cs typeface="+mn-cs"/>
                          <a:hlinkClick r:id="rId11"/>
                        </a:rPr>
                        <a:t>Zignego</a:t>
                      </a:r>
                      <a:r>
                        <a:rPr lang="en-US" sz="1600" b="0" i="0" kern="1200" dirty="0" smtClean="0">
                          <a:solidFill>
                            <a:schemeClr val="bg1"/>
                          </a:solidFill>
                          <a:latin typeface="+mn-lt"/>
                          <a:ea typeface="+mn-ea"/>
                          <a:cs typeface="+mn-cs"/>
                        </a:rPr>
                        <a:t> </a:t>
                      </a:r>
                    </a:p>
                    <a:p>
                      <a:r>
                        <a:rPr lang="en-US" sz="1600" b="0" i="0" u="none" strike="noStrike" kern="1200" dirty="0" smtClean="0">
                          <a:solidFill>
                            <a:schemeClr val="bg1"/>
                          </a:solidFill>
                          <a:latin typeface="+mn-lt"/>
                          <a:ea typeface="+mn-ea"/>
                          <a:cs typeface="+mn-cs"/>
                          <a:hlinkClick r:id="rId12"/>
                        </a:rPr>
                        <a:t>Fabio </a:t>
                      </a:r>
                      <a:r>
                        <a:rPr lang="en-US" sz="1600" b="0" i="0" u="none" strike="noStrike" kern="1200" dirty="0" err="1" smtClean="0">
                          <a:solidFill>
                            <a:schemeClr val="bg1"/>
                          </a:solidFill>
                          <a:latin typeface="+mn-lt"/>
                          <a:ea typeface="+mn-ea"/>
                          <a:cs typeface="+mn-cs"/>
                          <a:hlinkClick r:id="rId12"/>
                        </a:rPr>
                        <a:t>Marra</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err="1" smtClean="0">
                          <a:solidFill>
                            <a:schemeClr val="bg1"/>
                          </a:solidFill>
                          <a:latin typeface="+mn-lt"/>
                          <a:ea typeface="+mn-ea"/>
                          <a:cs typeface="+mn-cs"/>
                          <a:hlinkClick r:id="rId13"/>
                        </a:rPr>
                        <a:t>Giacomo</a:t>
                      </a:r>
                      <a:r>
                        <a:rPr lang="en-US" sz="1600" b="0" i="0" u="none" strike="noStrike" kern="1200" dirty="0" smtClean="0">
                          <a:solidFill>
                            <a:schemeClr val="bg1"/>
                          </a:solidFill>
                          <a:latin typeface="+mn-lt"/>
                          <a:ea typeface="+mn-ea"/>
                          <a:cs typeface="+mn-cs"/>
                          <a:hlinkClick r:id="rId13"/>
                        </a:rPr>
                        <a:t> </a:t>
                      </a:r>
                      <a:r>
                        <a:rPr lang="en-US" sz="1600" b="0" i="0" u="none" strike="noStrike" kern="1200" dirty="0" err="1" smtClean="0">
                          <a:solidFill>
                            <a:schemeClr val="bg1"/>
                          </a:solidFill>
                          <a:latin typeface="+mn-lt"/>
                          <a:ea typeface="+mn-ea"/>
                          <a:cs typeface="+mn-cs"/>
                          <a:hlinkClick r:id="rId13"/>
                        </a:rPr>
                        <a:t>Laffi</a:t>
                      </a:r>
                      <a:r>
                        <a:rPr lang="en-US" sz="1600" b="0" i="0" kern="1200" dirty="0" smtClean="0">
                          <a:solidFill>
                            <a:schemeClr val="bg1"/>
                          </a:solidFill>
                          <a:latin typeface="+mn-lt"/>
                          <a:ea typeface="+mn-ea"/>
                          <a:cs typeface="+mn-cs"/>
                        </a:rPr>
                        <a:t> </a:t>
                      </a:r>
                    </a:p>
                    <a:p>
                      <a:r>
                        <a:rPr lang="en-US" sz="1600" b="0" i="0" kern="1200" dirty="0" smtClean="0">
                          <a:solidFill>
                            <a:schemeClr val="bg1"/>
                          </a:solidFill>
                          <a:latin typeface="+mn-lt"/>
                          <a:ea typeface="+mn-ea"/>
                          <a:cs typeface="+mn-cs"/>
                        </a:rPr>
                        <a:t> </a:t>
                      </a:r>
                      <a:r>
                        <a:rPr lang="en-US" sz="1600" b="0" i="0" u="none" strike="noStrike" kern="1200" dirty="0" smtClean="0">
                          <a:solidFill>
                            <a:schemeClr val="bg1"/>
                          </a:solidFill>
                          <a:latin typeface="+mn-lt"/>
                          <a:ea typeface="+mn-ea"/>
                          <a:cs typeface="+mn-cs"/>
                          <a:hlinkClick r:id="rId14"/>
                        </a:rPr>
                        <a:t>Massimo </a:t>
                      </a:r>
                      <a:r>
                        <a:rPr lang="en-US" sz="1600" b="0" i="0" u="none" strike="noStrike" kern="1200" dirty="0" err="1" smtClean="0">
                          <a:solidFill>
                            <a:schemeClr val="bg1"/>
                          </a:solidFill>
                          <a:latin typeface="+mn-lt"/>
                          <a:ea typeface="+mn-ea"/>
                          <a:cs typeface="+mn-cs"/>
                          <a:hlinkClick r:id="rId14"/>
                        </a:rPr>
                        <a:t>Pinzani</a:t>
                      </a:r>
                      <a:endParaRPr lang="en-US" sz="1600" b="0" i="0" kern="1200" dirty="0">
                        <a:solidFill>
                          <a:schemeClr val="bg1"/>
                        </a:solidFill>
                        <a:latin typeface="+mn-lt"/>
                        <a:ea typeface="+mn-ea"/>
                        <a:cs typeface="+mn-cs"/>
                      </a:endParaRPr>
                    </a:p>
                  </a:txBody>
                  <a:tcPr/>
                </a:tc>
                <a:tc>
                  <a:txBody>
                    <a:bodyPr/>
                    <a:lstStyle/>
                    <a:p>
                      <a:r>
                        <a:rPr lang="en-US" sz="1600" b="1" i="0" kern="1200" dirty="0" smtClean="0">
                          <a:solidFill>
                            <a:schemeClr val="lt1"/>
                          </a:solidFill>
                          <a:latin typeface="+mn-lt"/>
                          <a:ea typeface="+mn-ea"/>
                          <a:cs typeface="+mn-cs"/>
                        </a:rPr>
                        <a:t>Liver stiffness measurement predicts severe portal hypertension in patients with HCV‐related cirrhosis</a:t>
                      </a:r>
                      <a:endParaRPr lang="en-US" sz="1600" b="1" i="0" kern="1200" dirty="0">
                        <a:solidFill>
                          <a:schemeClr val="lt1"/>
                        </a:solidFill>
                        <a:latin typeface="+mn-lt"/>
                        <a:ea typeface="+mn-ea"/>
                        <a:cs typeface="+mn-cs"/>
                      </a:endParaRPr>
                    </a:p>
                  </a:txBody>
                  <a:tcPr/>
                </a:tc>
                <a:tc>
                  <a:txBody>
                    <a:bodyPr/>
                    <a:lstStyle/>
                    <a:p>
                      <a:r>
                        <a:rPr lang="en-US" sz="1200" b="0" i="0" kern="1200" dirty="0" smtClean="0">
                          <a:solidFill>
                            <a:schemeClr val="lt1"/>
                          </a:solidFill>
                          <a:latin typeface="+mn-lt"/>
                          <a:ea typeface="+mn-ea"/>
                          <a:cs typeface="+mn-cs"/>
                        </a:rPr>
                        <a:t>Measurement of hepatic venous pressure gradient (HVPG) is a standard method for the assessment of portal pressure and correlates with the occurrence of its complications. Liver stiffness measurement (LSM) has been proposed as a noninvasive technique for the prediction of the complications of cirrhosis.  They evaluated the ability of LSM to predict severe portal hypertension compared with that of HVPG in 61 consecutive patients with HCV‐related chronic liver disease</a:t>
                      </a:r>
                      <a:endParaRPr lang="en-US" sz="1000" dirty="0"/>
                    </a:p>
                  </a:txBody>
                  <a:tcPr/>
                </a:tc>
                <a:tc>
                  <a:txBody>
                    <a:bodyPr/>
                    <a:lstStyle/>
                    <a:p>
                      <a:r>
                        <a:rPr lang="en-US" sz="1200" b="0" i="0" kern="1200" dirty="0" smtClean="0">
                          <a:solidFill>
                            <a:schemeClr val="lt1"/>
                          </a:solidFill>
                          <a:latin typeface="+mn-lt"/>
                          <a:ea typeface="+mn-ea"/>
                          <a:cs typeface="+mn-cs"/>
                        </a:rPr>
                        <a:t> A strong relationship between LSM and HVPG measurements was found in the overall population (</a:t>
                      </a:r>
                      <a:r>
                        <a:rPr lang="en-US" sz="1200" b="0" i="1" kern="1200" dirty="0" smtClean="0">
                          <a:solidFill>
                            <a:schemeClr val="lt1"/>
                          </a:solidFill>
                          <a:latin typeface="+mn-lt"/>
                          <a:ea typeface="+mn-ea"/>
                          <a:cs typeface="+mn-cs"/>
                        </a:rPr>
                        <a:t>r</a:t>
                      </a:r>
                      <a:r>
                        <a:rPr lang="en-US" sz="1200" b="0" i="0" kern="1200" dirty="0" smtClean="0">
                          <a:solidFill>
                            <a:schemeClr val="lt1"/>
                          </a:solidFill>
                          <a:latin typeface="+mn-lt"/>
                          <a:ea typeface="+mn-ea"/>
                          <a:cs typeface="+mn-cs"/>
                        </a:rPr>
                        <a:t> = 0.81, </a:t>
                      </a:r>
                      <a:r>
                        <a:rPr lang="en-US" sz="1200" b="0" i="1" kern="1200" dirty="0" smtClean="0">
                          <a:solidFill>
                            <a:schemeClr val="lt1"/>
                          </a:solidFill>
                          <a:latin typeface="+mn-lt"/>
                          <a:ea typeface="+mn-ea"/>
                          <a:cs typeface="+mn-cs"/>
                        </a:rPr>
                        <a:t>P</a:t>
                      </a:r>
                      <a:r>
                        <a:rPr lang="en-US" sz="1200" b="0" i="0" kern="1200" dirty="0" smtClean="0">
                          <a:solidFill>
                            <a:schemeClr val="lt1"/>
                          </a:solidFill>
                          <a:latin typeface="+mn-lt"/>
                          <a:ea typeface="+mn-ea"/>
                          <a:cs typeface="+mn-cs"/>
                        </a:rPr>
                        <a:t> &lt; 0.0001). the correlation was excellent for HVPG values less than 10 or 12 mm Hg (</a:t>
                      </a:r>
                      <a:r>
                        <a:rPr lang="en-US" sz="1200" b="0" i="1" kern="1200" dirty="0" smtClean="0">
                          <a:solidFill>
                            <a:schemeClr val="lt1"/>
                          </a:solidFill>
                          <a:latin typeface="+mn-lt"/>
                          <a:ea typeface="+mn-ea"/>
                          <a:cs typeface="+mn-cs"/>
                        </a:rPr>
                        <a:t>r</a:t>
                      </a:r>
                      <a:r>
                        <a:rPr lang="en-US" sz="1200" b="0" i="0" kern="1200" dirty="0" smtClean="0">
                          <a:solidFill>
                            <a:schemeClr val="lt1"/>
                          </a:solidFill>
                          <a:latin typeface="+mn-lt"/>
                          <a:ea typeface="+mn-ea"/>
                          <a:cs typeface="+mn-cs"/>
                        </a:rPr>
                        <a:t> = 0.81, </a:t>
                      </a:r>
                      <a:r>
                        <a:rPr lang="en-US" sz="1200" b="0" i="1" kern="1200" dirty="0" smtClean="0">
                          <a:solidFill>
                            <a:schemeClr val="lt1"/>
                          </a:solidFill>
                          <a:latin typeface="+mn-lt"/>
                          <a:ea typeface="+mn-ea"/>
                          <a:cs typeface="+mn-cs"/>
                        </a:rPr>
                        <a:t>P</a:t>
                      </a:r>
                      <a:r>
                        <a:rPr lang="en-US" sz="1200" b="0" i="0" kern="1200" dirty="0" smtClean="0">
                          <a:solidFill>
                            <a:schemeClr val="lt1"/>
                          </a:solidFill>
                          <a:latin typeface="+mn-lt"/>
                          <a:ea typeface="+mn-ea"/>
                          <a:cs typeface="+mn-cs"/>
                        </a:rPr>
                        <a:t> = 0.0003 and </a:t>
                      </a:r>
                      <a:r>
                        <a:rPr lang="en-US" sz="1200" b="0" i="1" kern="1200" dirty="0" smtClean="0">
                          <a:solidFill>
                            <a:schemeClr val="lt1"/>
                          </a:solidFill>
                          <a:latin typeface="+mn-lt"/>
                          <a:ea typeface="+mn-ea"/>
                          <a:cs typeface="+mn-cs"/>
                        </a:rPr>
                        <a:t>r</a:t>
                      </a:r>
                      <a:r>
                        <a:rPr lang="en-US" sz="1200" b="0" i="0" kern="1200" dirty="0" smtClean="0">
                          <a:solidFill>
                            <a:schemeClr val="lt1"/>
                          </a:solidFill>
                          <a:latin typeface="+mn-lt"/>
                          <a:ea typeface="+mn-ea"/>
                          <a:cs typeface="+mn-cs"/>
                        </a:rPr>
                        <a:t> = 0.91, </a:t>
                      </a:r>
                      <a:r>
                        <a:rPr lang="en-US" sz="1200" b="0" i="1" kern="1200" dirty="0" smtClean="0">
                          <a:solidFill>
                            <a:schemeClr val="lt1"/>
                          </a:solidFill>
                          <a:latin typeface="+mn-lt"/>
                          <a:ea typeface="+mn-ea"/>
                          <a:cs typeface="+mn-cs"/>
                        </a:rPr>
                        <a:t>P</a:t>
                      </a:r>
                      <a:r>
                        <a:rPr lang="en-US" sz="1200" b="0" i="0" kern="1200" dirty="0" smtClean="0">
                          <a:solidFill>
                            <a:schemeClr val="lt1"/>
                          </a:solidFill>
                          <a:latin typeface="+mn-lt"/>
                          <a:ea typeface="+mn-ea"/>
                          <a:cs typeface="+mn-cs"/>
                        </a:rPr>
                        <a:t> &lt; 0.0001, respectively), linear regression analysis was not optimal for HVPG values ≥10 mm Hg (</a:t>
                      </a:r>
                      <a:r>
                        <a:rPr lang="en-US" sz="1200" b="0" i="1" kern="1200" dirty="0" smtClean="0">
                          <a:solidFill>
                            <a:schemeClr val="lt1"/>
                          </a:solidFill>
                          <a:latin typeface="+mn-lt"/>
                          <a:ea typeface="+mn-ea"/>
                          <a:cs typeface="+mn-cs"/>
                        </a:rPr>
                        <a:t>r</a:t>
                      </a:r>
                      <a:r>
                        <a:rPr lang="en-US" sz="1200" b="0" i="0" kern="1200" baseline="30000" dirty="0" smtClean="0">
                          <a:solidFill>
                            <a:schemeClr val="lt1"/>
                          </a:solidFill>
                          <a:latin typeface="+mn-lt"/>
                          <a:ea typeface="+mn-ea"/>
                          <a:cs typeface="+mn-cs"/>
                        </a:rPr>
                        <a:t>2</a:t>
                      </a:r>
                      <a:r>
                        <a:rPr lang="en-US" sz="1200" b="0" i="0" kern="1200" dirty="0" smtClean="0">
                          <a:solidFill>
                            <a:schemeClr val="lt1"/>
                          </a:solidFill>
                          <a:latin typeface="+mn-lt"/>
                          <a:ea typeface="+mn-ea"/>
                          <a:cs typeface="+mn-cs"/>
                        </a:rPr>
                        <a:t> = 0.35, </a:t>
                      </a:r>
                      <a:r>
                        <a:rPr lang="en-US" sz="1200" b="0" i="1" kern="1200" dirty="0" smtClean="0">
                          <a:solidFill>
                            <a:schemeClr val="lt1"/>
                          </a:solidFill>
                          <a:latin typeface="+mn-lt"/>
                          <a:ea typeface="+mn-ea"/>
                          <a:cs typeface="+mn-cs"/>
                        </a:rPr>
                        <a:t>P</a:t>
                      </a:r>
                      <a:r>
                        <a:rPr lang="en-US" sz="1200" b="0" i="0" kern="1200" dirty="0" smtClean="0">
                          <a:solidFill>
                            <a:schemeClr val="lt1"/>
                          </a:solidFill>
                          <a:latin typeface="+mn-lt"/>
                          <a:ea typeface="+mn-ea"/>
                          <a:cs typeface="+mn-cs"/>
                        </a:rPr>
                        <a:t> &lt; 0.0001) or ≥12 mm Hg (</a:t>
                      </a:r>
                      <a:r>
                        <a:rPr lang="en-US" sz="1200" b="0" i="1" kern="1200" dirty="0" smtClean="0">
                          <a:solidFill>
                            <a:schemeClr val="lt1"/>
                          </a:solidFill>
                          <a:latin typeface="+mn-lt"/>
                          <a:ea typeface="+mn-ea"/>
                          <a:cs typeface="+mn-cs"/>
                        </a:rPr>
                        <a:t>r</a:t>
                      </a:r>
                      <a:r>
                        <a:rPr lang="en-US" sz="1200" b="0" i="0" kern="1200" baseline="30000" dirty="0" smtClean="0">
                          <a:solidFill>
                            <a:schemeClr val="lt1"/>
                          </a:solidFill>
                          <a:latin typeface="+mn-lt"/>
                          <a:ea typeface="+mn-ea"/>
                          <a:cs typeface="+mn-cs"/>
                        </a:rPr>
                        <a:t>2</a:t>
                      </a:r>
                      <a:r>
                        <a:rPr lang="en-US" sz="1200" b="0" i="0" kern="1200" dirty="0" smtClean="0">
                          <a:solidFill>
                            <a:schemeClr val="lt1"/>
                          </a:solidFill>
                          <a:latin typeface="+mn-lt"/>
                          <a:ea typeface="+mn-ea"/>
                          <a:cs typeface="+mn-cs"/>
                        </a:rPr>
                        <a:t> = 0.17, </a:t>
                      </a:r>
                      <a:r>
                        <a:rPr lang="en-US" sz="1200" b="0" i="1" kern="1200" dirty="0" smtClean="0">
                          <a:solidFill>
                            <a:schemeClr val="lt1"/>
                          </a:solidFill>
                          <a:latin typeface="+mn-lt"/>
                          <a:ea typeface="+mn-ea"/>
                          <a:cs typeface="+mn-cs"/>
                        </a:rPr>
                        <a:t>P</a:t>
                      </a:r>
                      <a:r>
                        <a:rPr lang="en-US" sz="1200" b="0" i="0" kern="1200" dirty="0" smtClean="0">
                          <a:solidFill>
                            <a:schemeClr val="lt1"/>
                          </a:solidFill>
                          <a:latin typeface="+mn-lt"/>
                          <a:ea typeface="+mn-ea"/>
                          <a:cs typeface="+mn-cs"/>
                        </a:rPr>
                        <a:t> = 0.02). The AUROC for the prediction of HVPG ≥10 and ≥12 mm Hg were 0.99 and 0.92, respectively</a:t>
                      </a:r>
                      <a:endParaRPr lang="en-US" sz="1050" dirty="0"/>
                    </a:p>
                  </a:txBody>
                  <a:tcPr/>
                </a:tc>
                <a:tc>
                  <a:txBody>
                    <a:bodyPr/>
                    <a:lstStyle/>
                    <a:p>
                      <a:r>
                        <a:rPr lang="en-US" sz="1600" b="0" i="0" kern="1200" dirty="0" smtClean="0">
                          <a:solidFill>
                            <a:schemeClr val="lt1"/>
                          </a:solidFill>
                          <a:latin typeface="+mn-lt"/>
                          <a:ea typeface="+mn-ea"/>
                          <a:cs typeface="+mn-cs"/>
                        </a:rPr>
                        <a:t>LSM represents a non‐invasive tool for the identification of chronic liver disease patients with clinically significant or severe portal hypertension and could be employed for screening patients to be subjected to standard investigations including upper GI endoscopy and hemodynamic studies</a:t>
                      </a:r>
                      <a:endParaRPr lang="en-US" sz="11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98"/>
            <a:ext cx="8229600" cy="774422"/>
          </a:xfrm>
        </p:spPr>
        <p:txBody>
          <a:bodyPr/>
          <a:lstStyle/>
          <a:p>
            <a:r>
              <a:rPr lang="en-US" dirty="0" smtClean="0"/>
              <a:t>Formation</a:t>
            </a:r>
            <a:endParaRPr lang="en-US" dirty="0"/>
          </a:p>
        </p:txBody>
      </p:sp>
      <p:sp>
        <p:nvSpPr>
          <p:cNvPr id="3" name="Content Placeholder 2"/>
          <p:cNvSpPr>
            <a:spLocks noGrp="1"/>
          </p:cNvSpPr>
          <p:nvPr>
            <p:ph idx="1"/>
          </p:nvPr>
        </p:nvSpPr>
        <p:spPr>
          <a:xfrm>
            <a:off x="457200" y="1103265"/>
            <a:ext cx="8229600" cy="4525963"/>
          </a:xfrm>
        </p:spPr>
        <p:txBody>
          <a:bodyPr/>
          <a:lstStyle/>
          <a:p>
            <a:pPr lvl="1"/>
            <a:r>
              <a:rPr lang="en-US" sz="2400" dirty="0">
                <a:latin typeface="Arial" charset="0"/>
              </a:rPr>
              <a:t>Union of Sup mesenteric &amp; Splenic </a:t>
            </a:r>
            <a:r>
              <a:rPr lang="en-US" sz="2400" dirty="0" smtClean="0">
                <a:latin typeface="Arial" charset="0"/>
              </a:rPr>
              <a:t>vein</a:t>
            </a:r>
            <a:endParaRPr lang="en-US" sz="2400" dirty="0">
              <a:latin typeface="Arial" charset="0"/>
            </a:endParaRPr>
          </a:p>
          <a:p>
            <a:pPr lvl="1"/>
            <a:r>
              <a:rPr lang="en-US" sz="2400" dirty="0">
                <a:latin typeface="Arial" charset="0"/>
              </a:rPr>
              <a:t>Between neck of Pancreas &amp; IVC at level </a:t>
            </a:r>
            <a:r>
              <a:rPr lang="en-US" sz="2400" dirty="0" smtClean="0">
                <a:latin typeface="Arial" charset="0"/>
              </a:rPr>
              <a:t> </a:t>
            </a:r>
            <a:r>
              <a:rPr lang="en-US" sz="2400" dirty="0">
                <a:latin typeface="Arial" charset="0"/>
              </a:rPr>
              <a:t>L2</a:t>
            </a:r>
          </a:p>
          <a:p>
            <a:endParaRPr lang="en-US" dirty="0"/>
          </a:p>
        </p:txBody>
      </p:sp>
      <p:pic>
        <p:nvPicPr>
          <p:cNvPr id="4" name="Picture 2" descr="D:\backup of D\ANAT\SCAN ML\Grays Students Edn Pics all systems\F66124-004-f104.jpg"/>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r="-1212" b="9259"/>
          <a:stretch>
            <a:fillRect/>
          </a:stretch>
        </p:blipFill>
        <p:spPr>
          <a:xfrm>
            <a:off x="1143000" y="2437366"/>
            <a:ext cx="5336493" cy="4268233"/>
          </a:xfrm>
          <a:prstGeom prst="rect">
            <a:avLst/>
          </a:prstGeom>
          <a:noFill/>
        </p:spPr>
      </p:pic>
    </p:spTree>
    <p:extLst>
      <p:ext uri="{BB962C8B-B14F-4D97-AF65-F5344CB8AC3E}">
        <p14:creationId xmlns:p14="http://schemas.microsoft.com/office/powerpoint/2010/main" xmlns="" val="336486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Tributaries</a:t>
            </a:r>
            <a:endParaRPr lang="en-US" dirty="0"/>
          </a:p>
        </p:txBody>
      </p:sp>
      <p:pic>
        <p:nvPicPr>
          <p:cNvPr id="4" name="Picture 2" descr="C:\Documents and Settings\Administrator\Desktop\ABDOMEN W 2\Images abdo\Images P V\Copy of P V 2.jpg"/>
          <p:cNvPicPr>
            <a:picLocks noGrp="1" noChangeAspect="1" noChangeArrowheads="1"/>
          </p:cNvPicPr>
          <p:nvPr>
            <p:ph idx="1"/>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1907" t="2875" r="761" b="12305"/>
          <a:stretch>
            <a:fillRect/>
          </a:stretch>
        </p:blipFill>
        <p:spPr>
          <a:xfrm>
            <a:off x="838200" y="1371600"/>
            <a:ext cx="7772400" cy="4495800"/>
          </a:xfrm>
          <a:noFill/>
        </p:spPr>
      </p:pic>
    </p:spTree>
    <p:extLst>
      <p:ext uri="{BB962C8B-B14F-4D97-AF65-F5344CB8AC3E}">
        <p14:creationId xmlns:p14="http://schemas.microsoft.com/office/powerpoint/2010/main" xmlns="" val="126216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62200" y="304800"/>
            <a:ext cx="3886200" cy="304800"/>
          </a:xfrm>
        </p:spPr>
        <p:txBody>
          <a:bodyPr>
            <a:noAutofit/>
          </a:bodyPr>
          <a:lstStyle/>
          <a:p>
            <a:pPr eaLnBrk="1" hangingPunct="1"/>
            <a:r>
              <a:rPr lang="en-US" sz="4000" dirty="0" smtClean="0">
                <a:latin typeface="Times New Roman" charset="0"/>
              </a:rPr>
              <a:t>Tributaries</a:t>
            </a:r>
            <a:endParaRPr lang="en-US" sz="4000" dirty="0">
              <a:latin typeface="Times New Roman" charset="0"/>
            </a:endParaRPr>
          </a:p>
        </p:txBody>
      </p:sp>
      <p:pic>
        <p:nvPicPr>
          <p:cNvPr id="5" name="Picture 1"/>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7811" t="5760" r="39806" b="42036"/>
          <a:stretch>
            <a:fillRect/>
          </a:stretch>
        </p:blipFill>
        <p:spPr>
          <a:xfrm>
            <a:off x="3396682" y="1125415"/>
            <a:ext cx="5681674" cy="5732585"/>
          </a:xfrm>
          <a:prstGeom prst="rect">
            <a:avLst/>
          </a:prstGeom>
          <a:noFill/>
        </p:spPr>
      </p:pic>
      <p:sp>
        <p:nvSpPr>
          <p:cNvPr id="18435" name="Rectangle 3"/>
          <p:cNvSpPr>
            <a:spLocks noGrp="1" noChangeArrowheads="1"/>
          </p:cNvSpPr>
          <p:nvPr>
            <p:ph type="body" idx="1"/>
          </p:nvPr>
        </p:nvSpPr>
        <p:spPr>
          <a:xfrm>
            <a:off x="0" y="762000"/>
            <a:ext cx="8458200" cy="6096000"/>
          </a:xfrm>
        </p:spPr>
        <p:txBody>
          <a:bodyPr>
            <a:normAutofit/>
          </a:bodyPr>
          <a:lstStyle/>
          <a:p>
            <a:pPr eaLnBrk="1" hangingPunct="1">
              <a:lnSpc>
                <a:spcPct val="120000"/>
              </a:lnSpc>
            </a:pPr>
            <a:r>
              <a:rPr lang="en-US" sz="2400" dirty="0" smtClean="0">
                <a:solidFill>
                  <a:srgbClr val="000000"/>
                </a:solidFill>
                <a:latin typeface="Arial" charset="0"/>
                <a:cs typeface="Arial" charset="0"/>
              </a:rPr>
              <a:t>Formative </a:t>
            </a:r>
          </a:p>
          <a:p>
            <a:pPr lvl="1">
              <a:lnSpc>
                <a:spcPct val="120000"/>
              </a:lnSpc>
            </a:pPr>
            <a:r>
              <a:rPr lang="en-US" sz="2000" dirty="0" smtClean="0">
                <a:solidFill>
                  <a:srgbClr val="000000"/>
                </a:solidFill>
                <a:latin typeface="Arial" charset="0"/>
                <a:cs typeface="Arial" charset="0"/>
              </a:rPr>
              <a:t>Sup </a:t>
            </a:r>
            <a:r>
              <a:rPr lang="en-US" sz="2000" dirty="0">
                <a:solidFill>
                  <a:srgbClr val="000000"/>
                </a:solidFill>
                <a:latin typeface="Arial" charset="0"/>
                <a:cs typeface="Arial" charset="0"/>
              </a:rPr>
              <a:t>Mesenteric </a:t>
            </a:r>
            <a:r>
              <a:rPr lang="en-US" sz="2000" dirty="0" smtClean="0">
                <a:solidFill>
                  <a:srgbClr val="000000"/>
                </a:solidFill>
                <a:latin typeface="Arial" charset="0"/>
                <a:cs typeface="Arial" charset="0"/>
              </a:rPr>
              <a:t>vein</a:t>
            </a:r>
          </a:p>
          <a:p>
            <a:pPr lvl="1">
              <a:lnSpc>
                <a:spcPct val="120000"/>
              </a:lnSpc>
            </a:pPr>
            <a:r>
              <a:rPr lang="en-US" sz="2000" dirty="0" smtClean="0">
                <a:solidFill>
                  <a:srgbClr val="000000"/>
                </a:solidFill>
                <a:latin typeface="Arial" charset="0"/>
                <a:cs typeface="Arial" charset="0"/>
              </a:rPr>
              <a:t>Splenic vein</a:t>
            </a:r>
            <a:endParaRPr lang="en-US" sz="2000" dirty="0">
              <a:solidFill>
                <a:srgbClr val="000000"/>
              </a:solidFill>
              <a:latin typeface="Arial" charset="0"/>
              <a:cs typeface="Arial" charset="0"/>
            </a:endParaRPr>
          </a:p>
          <a:p>
            <a:pPr eaLnBrk="1" hangingPunct="1">
              <a:lnSpc>
                <a:spcPct val="120000"/>
              </a:lnSpc>
            </a:pPr>
            <a:r>
              <a:rPr lang="en-US" sz="2400" dirty="0">
                <a:solidFill>
                  <a:srgbClr val="000000"/>
                </a:solidFill>
                <a:latin typeface="Arial" charset="0"/>
                <a:cs typeface="Arial" charset="0"/>
              </a:rPr>
              <a:t>Received by  </a:t>
            </a:r>
            <a:r>
              <a:rPr lang="en-US" sz="2400" dirty="0" smtClean="0">
                <a:solidFill>
                  <a:srgbClr val="000000"/>
                </a:solidFill>
                <a:latin typeface="Arial" charset="0"/>
                <a:cs typeface="Arial" charset="0"/>
              </a:rPr>
              <a:t>Trunk</a:t>
            </a:r>
          </a:p>
          <a:p>
            <a:pPr lvl="1">
              <a:lnSpc>
                <a:spcPct val="120000"/>
              </a:lnSpc>
            </a:pPr>
            <a:r>
              <a:rPr lang="en-US" sz="2000" dirty="0" smtClean="0">
                <a:solidFill>
                  <a:srgbClr val="000000"/>
                </a:solidFill>
                <a:latin typeface="Arial" charset="0"/>
                <a:cs typeface="Arial" charset="0"/>
              </a:rPr>
              <a:t>Rt </a:t>
            </a:r>
            <a:r>
              <a:rPr lang="en-US" sz="2000" dirty="0">
                <a:solidFill>
                  <a:srgbClr val="000000"/>
                </a:solidFill>
                <a:latin typeface="Arial" charset="0"/>
                <a:cs typeface="Arial" charset="0"/>
              </a:rPr>
              <a:t>&amp; </a:t>
            </a:r>
            <a:r>
              <a:rPr lang="en-US" sz="2000" dirty="0" smtClean="0">
                <a:solidFill>
                  <a:srgbClr val="000000"/>
                </a:solidFill>
                <a:latin typeface="Arial" charset="0"/>
                <a:cs typeface="Arial" charset="0"/>
              </a:rPr>
              <a:t>lt </a:t>
            </a:r>
            <a:r>
              <a:rPr lang="en-US" sz="2000" dirty="0">
                <a:solidFill>
                  <a:srgbClr val="000000"/>
                </a:solidFill>
                <a:latin typeface="Arial" charset="0"/>
                <a:cs typeface="Arial" charset="0"/>
              </a:rPr>
              <a:t>Gastric </a:t>
            </a:r>
            <a:r>
              <a:rPr lang="en-US" sz="2000" dirty="0" smtClean="0">
                <a:solidFill>
                  <a:srgbClr val="000000"/>
                </a:solidFill>
                <a:latin typeface="Arial" charset="0"/>
                <a:cs typeface="Arial" charset="0"/>
              </a:rPr>
              <a:t>veins</a:t>
            </a:r>
          </a:p>
          <a:p>
            <a:pPr lvl="1">
              <a:lnSpc>
                <a:spcPct val="120000"/>
              </a:lnSpc>
            </a:pPr>
            <a:r>
              <a:rPr lang="en-US" sz="2000" dirty="0" smtClean="0">
                <a:solidFill>
                  <a:srgbClr val="000000"/>
                </a:solidFill>
                <a:latin typeface="Arial" charset="0"/>
                <a:cs typeface="Arial" charset="0"/>
              </a:rPr>
              <a:t>Superior </a:t>
            </a:r>
            <a:r>
              <a:rPr lang="en-US" sz="2000" dirty="0">
                <a:solidFill>
                  <a:srgbClr val="000000"/>
                </a:solidFill>
                <a:latin typeface="Arial" charset="0"/>
                <a:cs typeface="Arial" charset="0"/>
              </a:rPr>
              <a:t>PD </a:t>
            </a:r>
            <a:r>
              <a:rPr lang="en-US" sz="2000" dirty="0" smtClean="0">
                <a:solidFill>
                  <a:srgbClr val="000000"/>
                </a:solidFill>
                <a:latin typeface="Arial" charset="0"/>
                <a:cs typeface="Arial" charset="0"/>
              </a:rPr>
              <a:t>vein</a:t>
            </a:r>
            <a:endParaRPr lang="en-US" sz="2000" dirty="0">
              <a:solidFill>
                <a:srgbClr val="000000"/>
              </a:solidFill>
              <a:latin typeface="Arial" charset="0"/>
              <a:cs typeface="Arial" charset="0"/>
            </a:endParaRPr>
          </a:p>
          <a:p>
            <a:pPr eaLnBrk="1" hangingPunct="1">
              <a:lnSpc>
                <a:spcPct val="120000"/>
              </a:lnSpc>
            </a:pPr>
            <a:r>
              <a:rPr lang="en-US" sz="2400" dirty="0">
                <a:solidFill>
                  <a:srgbClr val="000000"/>
                </a:solidFill>
                <a:latin typeface="Arial" charset="0"/>
                <a:cs typeface="Arial" charset="0"/>
              </a:rPr>
              <a:t>Received by branches </a:t>
            </a:r>
          </a:p>
          <a:p>
            <a:pPr lvl="1">
              <a:lnSpc>
                <a:spcPct val="120000"/>
              </a:lnSpc>
            </a:pPr>
            <a:r>
              <a:rPr lang="en-US" sz="2000" dirty="0" smtClean="0">
                <a:solidFill>
                  <a:srgbClr val="000000"/>
                </a:solidFill>
                <a:latin typeface="Arial" charset="0"/>
                <a:cs typeface="Arial" charset="0"/>
              </a:rPr>
              <a:t>Cystic vein</a:t>
            </a:r>
          </a:p>
          <a:p>
            <a:pPr lvl="1">
              <a:lnSpc>
                <a:spcPct val="120000"/>
              </a:lnSpc>
            </a:pPr>
            <a:r>
              <a:rPr lang="en-US" sz="2000" dirty="0">
                <a:solidFill>
                  <a:srgbClr val="000000"/>
                </a:solidFill>
                <a:latin typeface="Arial" charset="0"/>
                <a:cs typeface="Arial" charset="0"/>
              </a:rPr>
              <a:t>P</a:t>
            </a:r>
            <a:r>
              <a:rPr lang="en-US" sz="2000" dirty="0" smtClean="0">
                <a:solidFill>
                  <a:srgbClr val="000000"/>
                </a:solidFill>
                <a:latin typeface="Arial" charset="0"/>
                <a:cs typeface="Arial" charset="0"/>
              </a:rPr>
              <a:t>araumbilical </a:t>
            </a:r>
            <a:r>
              <a:rPr lang="en-US" sz="2000" dirty="0">
                <a:solidFill>
                  <a:srgbClr val="000000"/>
                </a:solidFill>
                <a:latin typeface="Arial" charset="0"/>
                <a:cs typeface="Arial" charset="0"/>
              </a:rPr>
              <a:t>veins</a:t>
            </a:r>
          </a:p>
          <a:p>
            <a:pPr eaLnBrk="1" hangingPunct="1">
              <a:lnSpc>
                <a:spcPct val="120000"/>
              </a:lnSpc>
            </a:pPr>
            <a:r>
              <a:rPr lang="en-US" sz="2400" dirty="0" smtClean="0">
                <a:solidFill>
                  <a:srgbClr val="000000"/>
                </a:solidFill>
                <a:latin typeface="Arial" charset="0"/>
                <a:cs typeface="Arial" charset="0"/>
              </a:rPr>
              <a:t>Occasional</a:t>
            </a:r>
          </a:p>
          <a:p>
            <a:pPr lvl="1">
              <a:lnSpc>
                <a:spcPct val="120000"/>
              </a:lnSpc>
            </a:pPr>
            <a:r>
              <a:rPr lang="en-US" sz="2000" dirty="0" smtClean="0">
                <a:solidFill>
                  <a:srgbClr val="000000"/>
                </a:solidFill>
                <a:latin typeface="Arial" charset="0"/>
                <a:cs typeface="Arial" charset="0"/>
              </a:rPr>
              <a:t> Inf mesenteric </a:t>
            </a:r>
          </a:p>
          <a:p>
            <a:pPr lvl="1">
              <a:lnSpc>
                <a:spcPct val="120000"/>
              </a:lnSpc>
            </a:pPr>
            <a:r>
              <a:rPr lang="en-US" sz="2000" dirty="0" smtClean="0">
                <a:solidFill>
                  <a:srgbClr val="000000"/>
                </a:solidFill>
                <a:latin typeface="Arial" charset="0"/>
                <a:cs typeface="Arial" charset="0"/>
              </a:rPr>
              <a:t>Rt </a:t>
            </a:r>
            <a:r>
              <a:rPr lang="en-US" sz="2000" dirty="0">
                <a:solidFill>
                  <a:srgbClr val="000000"/>
                </a:solidFill>
                <a:latin typeface="Arial" charset="0"/>
                <a:cs typeface="Arial" charset="0"/>
              </a:rPr>
              <a:t>gastro-</a:t>
            </a:r>
            <a:r>
              <a:rPr lang="en-US" sz="2000" dirty="0" smtClean="0">
                <a:solidFill>
                  <a:srgbClr val="000000"/>
                </a:solidFill>
                <a:latin typeface="Arial" charset="0"/>
                <a:cs typeface="Arial" charset="0"/>
              </a:rPr>
              <a:t>epiploic </a:t>
            </a:r>
          </a:p>
          <a:p>
            <a:pPr lvl="1">
              <a:lnSpc>
                <a:spcPct val="120000"/>
              </a:lnSpc>
            </a:pPr>
            <a:r>
              <a:rPr lang="en-US" sz="2000" dirty="0" smtClean="0">
                <a:solidFill>
                  <a:srgbClr val="000000"/>
                </a:solidFill>
                <a:latin typeface="Arial" charset="0"/>
                <a:cs typeface="Arial" charset="0"/>
              </a:rPr>
              <a:t>Pre</a:t>
            </a:r>
            <a:r>
              <a:rPr lang="en-US" sz="2000" dirty="0">
                <a:solidFill>
                  <a:srgbClr val="000000"/>
                </a:solidFill>
                <a:latin typeface="Arial" charset="0"/>
                <a:cs typeface="Arial" charset="0"/>
              </a:rPr>
              <a:t>-pyloric vein.</a:t>
            </a:r>
          </a:p>
          <a:p>
            <a:pPr eaLnBrk="1" hangingPunct="1">
              <a:lnSpc>
                <a:spcPct val="120000"/>
              </a:lnSpc>
              <a:buFontTx/>
              <a:buNone/>
            </a:pPr>
            <a:endParaRPr lang="en-US" sz="2400" dirty="0">
              <a:solidFill>
                <a:srgbClr val="000000"/>
              </a:solidFill>
              <a:latin typeface="Arial" charset="0"/>
              <a:cs typeface="Arial" charset="0"/>
            </a:endParaRPr>
          </a:p>
        </p:txBody>
      </p:sp>
    </p:spTree>
    <p:extLst>
      <p:ext uri="{BB962C8B-B14F-4D97-AF65-F5344CB8AC3E}">
        <p14:creationId xmlns:p14="http://schemas.microsoft.com/office/powerpoint/2010/main" xmlns="" val="3322213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Portal Vein </a:t>
            </a:r>
            <a:endParaRPr lang="en-US" dirty="0"/>
          </a:p>
        </p:txBody>
      </p:sp>
      <p:pic>
        <p:nvPicPr>
          <p:cNvPr id="4" name="Content Placeholder 3" descr="2.jpg"/>
          <p:cNvPicPr>
            <a:picLocks noGrp="1" noChangeAspect="1"/>
          </p:cNvPicPr>
          <p:nvPr>
            <p:ph idx="1"/>
          </p:nvPr>
        </p:nvPicPr>
        <p:blipFill>
          <a:blip r:embed="rId2" cstate="print"/>
          <a:stretch>
            <a:fillRect/>
          </a:stretch>
        </p:blipFill>
        <p:spPr>
          <a:xfrm>
            <a:off x="0" y="1732582"/>
            <a:ext cx="5638800" cy="5125417"/>
          </a:xfrm>
        </p:spPr>
      </p:pic>
      <p:sp>
        <p:nvSpPr>
          <p:cNvPr id="5" name="TextBox 4"/>
          <p:cNvSpPr txBox="1"/>
          <p:nvPr/>
        </p:nvSpPr>
        <p:spPr>
          <a:xfrm>
            <a:off x="5791200" y="1828801"/>
            <a:ext cx="3200400" cy="1200329"/>
          </a:xfrm>
          <a:prstGeom prst="rect">
            <a:avLst/>
          </a:prstGeom>
          <a:noFill/>
        </p:spPr>
        <p:txBody>
          <a:bodyPr wrap="square" rtlCol="0">
            <a:spAutoFit/>
          </a:bodyPr>
          <a:lstStyle/>
          <a:p>
            <a:r>
              <a:rPr lang="en-US" dirty="0" smtClean="0"/>
              <a:t>Formed by union of (behind the neck of pancreas)</a:t>
            </a:r>
          </a:p>
          <a:p>
            <a:pPr marL="342900" indent="-342900">
              <a:buFont typeface="+mj-lt"/>
              <a:buAutoNum type="arabicPeriod"/>
            </a:pPr>
            <a:r>
              <a:rPr lang="en-US" b="1" dirty="0" smtClean="0"/>
              <a:t>Superior Mesenteric Vein</a:t>
            </a:r>
          </a:p>
          <a:p>
            <a:pPr marL="342900" indent="-342900">
              <a:buFont typeface="+mj-lt"/>
              <a:buAutoNum type="arabicPeriod"/>
            </a:pPr>
            <a:r>
              <a:rPr lang="en-US" b="1" dirty="0" err="1" smtClean="0"/>
              <a:t>Splenic</a:t>
            </a:r>
            <a:r>
              <a:rPr lang="en-US" b="1" dirty="0" smtClean="0"/>
              <a:t> vein</a:t>
            </a:r>
            <a:endParaRPr lang="en-US" dirty="0"/>
          </a:p>
        </p:txBody>
      </p:sp>
      <p:sp>
        <p:nvSpPr>
          <p:cNvPr id="6" name="TextBox 5"/>
          <p:cNvSpPr txBox="1"/>
          <p:nvPr/>
        </p:nvSpPr>
        <p:spPr>
          <a:xfrm>
            <a:off x="6019800" y="3962400"/>
            <a:ext cx="3124200" cy="1754326"/>
          </a:xfrm>
          <a:prstGeom prst="rect">
            <a:avLst/>
          </a:prstGeom>
          <a:noFill/>
        </p:spPr>
        <p:txBody>
          <a:bodyPr wrap="square" rtlCol="0">
            <a:spAutoFit/>
          </a:bodyPr>
          <a:lstStyle/>
          <a:p>
            <a:r>
              <a:rPr lang="en-US" b="1" dirty="0" smtClean="0"/>
              <a:t>Tributaries:</a:t>
            </a:r>
          </a:p>
          <a:p>
            <a:pPr marL="342900" indent="-342900">
              <a:buFont typeface="+mj-lt"/>
              <a:buAutoNum type="arabicPeriod"/>
            </a:pPr>
            <a:r>
              <a:rPr lang="en-US" dirty="0" smtClean="0"/>
              <a:t>Left gastric vein</a:t>
            </a:r>
          </a:p>
          <a:p>
            <a:pPr marL="342900" indent="-342900">
              <a:buFont typeface="+mj-lt"/>
              <a:buAutoNum type="arabicPeriod"/>
            </a:pPr>
            <a:r>
              <a:rPr lang="en-US" dirty="0" smtClean="0"/>
              <a:t>Right gastric vein</a:t>
            </a:r>
          </a:p>
          <a:p>
            <a:pPr marL="342900" indent="-342900">
              <a:buFont typeface="+mj-lt"/>
              <a:buAutoNum type="arabicPeriod"/>
            </a:pPr>
            <a:r>
              <a:rPr lang="en-US" dirty="0" smtClean="0"/>
              <a:t>Cystic veins</a:t>
            </a:r>
          </a:p>
          <a:p>
            <a:pPr marL="342900" indent="-342900">
              <a:buFont typeface="+mj-lt"/>
              <a:buAutoNum type="arabicPeriod"/>
            </a:pPr>
            <a:r>
              <a:rPr lang="en-US" dirty="0" smtClean="0"/>
              <a:t>Posterior superior </a:t>
            </a:r>
            <a:r>
              <a:rPr lang="en-US" dirty="0" err="1" smtClean="0"/>
              <a:t>pancreaticoduodenal</a:t>
            </a:r>
            <a:r>
              <a:rPr lang="en-US" dirty="0" smtClean="0"/>
              <a:t> vein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pic>
        <p:nvPicPr>
          <p:cNvPr id="7" name="Content Placeholder 6" descr="New Image1122.jpg"/>
          <p:cNvPicPr>
            <a:picLocks noGrp="1" noChangeAspect="1"/>
          </p:cNvPicPr>
          <p:nvPr>
            <p:ph idx="1"/>
          </p:nvPr>
        </p:nvPicPr>
        <p:blipFill>
          <a:blip r:embed="rId2" cstate="print"/>
          <a:stretch>
            <a:fillRect/>
          </a:stretch>
        </p:blipFill>
        <p:spPr>
          <a:xfrm>
            <a:off x="104316" y="2057400"/>
            <a:ext cx="5501473" cy="4800600"/>
          </a:xfrm>
        </p:spPr>
      </p:pic>
      <p:sp>
        <p:nvSpPr>
          <p:cNvPr id="8" name="TextBox 7"/>
          <p:cNvSpPr txBox="1"/>
          <p:nvPr/>
        </p:nvSpPr>
        <p:spPr>
          <a:xfrm>
            <a:off x="5605789" y="2133600"/>
            <a:ext cx="3538211" cy="4524315"/>
          </a:xfrm>
          <a:prstGeom prst="rect">
            <a:avLst/>
          </a:prstGeom>
          <a:noFill/>
        </p:spPr>
        <p:txBody>
          <a:bodyPr wrap="square" rtlCol="0">
            <a:spAutoFit/>
          </a:bodyPr>
          <a:lstStyle/>
          <a:p>
            <a:pPr>
              <a:buFont typeface="Arial" pitchFamily="34" charset="0"/>
              <a:buChar char="•"/>
            </a:pPr>
            <a:r>
              <a:rPr lang="en-US" sz="2400" dirty="0" smtClean="0"/>
              <a:t>Runs almost vertically upwards in the free margin on lesser </a:t>
            </a:r>
            <a:r>
              <a:rPr lang="en-US" sz="2400" dirty="0" err="1" smtClean="0"/>
              <a:t>omentum</a:t>
            </a:r>
            <a:r>
              <a:rPr lang="en-US" sz="2400" dirty="0" smtClean="0"/>
              <a:t>. </a:t>
            </a:r>
          </a:p>
          <a:p>
            <a:pPr>
              <a:buFont typeface="Arial" pitchFamily="34" charset="0"/>
              <a:buChar char="•"/>
            </a:pPr>
            <a:endParaRPr lang="en-US" sz="2400" dirty="0" smtClean="0"/>
          </a:p>
          <a:p>
            <a:pPr>
              <a:buFont typeface="Arial" pitchFamily="34" charset="0"/>
              <a:buChar char="•"/>
            </a:pPr>
            <a:r>
              <a:rPr lang="en-US" sz="2400" dirty="0" err="1" smtClean="0"/>
              <a:t>Anteriorly</a:t>
            </a:r>
            <a:r>
              <a:rPr lang="en-US" sz="2400" dirty="0" smtClean="0"/>
              <a:t> : Pancreas and first part of duodenum. </a:t>
            </a:r>
          </a:p>
          <a:p>
            <a:pPr>
              <a:buFont typeface="Arial" pitchFamily="34" charset="0"/>
              <a:buChar char="•"/>
            </a:pPr>
            <a:endParaRPr lang="en-US" sz="2400" dirty="0" smtClean="0"/>
          </a:p>
          <a:p>
            <a:pPr>
              <a:buFont typeface="Arial" pitchFamily="34" charset="0"/>
              <a:buChar char="•"/>
            </a:pPr>
            <a:r>
              <a:rPr lang="en-US" sz="2400" dirty="0" err="1" smtClean="0"/>
              <a:t>Posteriorly</a:t>
            </a:r>
            <a:r>
              <a:rPr lang="en-US" sz="2400" dirty="0" smtClean="0"/>
              <a:t> : Inferior vena cava (but loses contact by entering between two layers of lesser </a:t>
            </a:r>
            <a:r>
              <a:rPr lang="en-US" sz="2400" dirty="0" err="1" smtClean="0"/>
              <a:t>omentum</a:t>
            </a:r>
            <a:r>
              <a:rPr lang="en-US" sz="2400" dirty="0" smtClean="0"/>
              <a:t>. </a:t>
            </a:r>
          </a:p>
          <a:p>
            <a:pP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idx="1"/>
          </p:nvPr>
        </p:nvPicPr>
        <p:blipFill>
          <a:blip r:embed="rId2" cstate="print"/>
          <a:srcRect t="4762"/>
          <a:stretch>
            <a:fillRect/>
          </a:stretch>
        </p:blipFill>
        <p:spPr>
          <a:xfrm>
            <a:off x="1032803" y="2286000"/>
            <a:ext cx="6210238" cy="4572000"/>
          </a:xfrm>
        </p:spPr>
      </p:pic>
      <p:sp>
        <p:nvSpPr>
          <p:cNvPr id="5" name="TextBox 4"/>
          <p:cNvSpPr txBox="1"/>
          <p:nvPr/>
        </p:nvSpPr>
        <p:spPr>
          <a:xfrm>
            <a:off x="1219200" y="1143000"/>
            <a:ext cx="5257800" cy="646331"/>
          </a:xfrm>
          <a:prstGeom prst="rect">
            <a:avLst/>
          </a:prstGeom>
          <a:noFill/>
        </p:spPr>
        <p:txBody>
          <a:bodyPr wrap="square" rtlCol="0">
            <a:spAutoFit/>
          </a:bodyPr>
          <a:lstStyle/>
          <a:p>
            <a:pPr>
              <a:buFont typeface="Arial" pitchFamily="34" charset="0"/>
              <a:buChar char="•"/>
            </a:pPr>
            <a:r>
              <a:rPr lang="en-US" dirty="0" smtClean="0"/>
              <a:t>Hepatic Artery and the common bile duct lie in the </a:t>
            </a:r>
            <a:r>
              <a:rPr lang="en-US" b="1" dirty="0" smtClean="0"/>
              <a:t>same plane </a:t>
            </a:r>
            <a:r>
              <a:rPr lang="en-US" dirty="0" smtClean="0"/>
              <a:t>and </a:t>
            </a:r>
            <a:r>
              <a:rPr lang="en-US" b="1" dirty="0" smtClean="0"/>
              <a:t>in front </a:t>
            </a:r>
            <a:r>
              <a:rPr lang="en-US" dirty="0" smtClean="0"/>
              <a:t>of the Portal vein.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TotalTime>
  <Words>777</Words>
  <Application>Microsoft Macintosh PowerPoint</Application>
  <PresentationFormat>On-screen Show (4:3)</PresentationFormat>
  <Paragraphs>181</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Portal vein  and  Portocaval Anastomosis</vt:lpstr>
      <vt:lpstr>Portal system</vt:lpstr>
      <vt:lpstr>Hepatic Portal Vein</vt:lpstr>
      <vt:lpstr>Formation</vt:lpstr>
      <vt:lpstr>Tributaries</vt:lpstr>
      <vt:lpstr>Tributaries</vt:lpstr>
      <vt:lpstr>               Portal Vein </vt:lpstr>
      <vt:lpstr>Location</vt:lpstr>
      <vt:lpstr>Slide 9</vt:lpstr>
      <vt:lpstr>Relations</vt:lpstr>
      <vt:lpstr>General Plan of Blood Circulation</vt:lpstr>
      <vt:lpstr>Portocaval anastomosis</vt:lpstr>
      <vt:lpstr>SITES OF PORTACAVAL  ANASTOMOSIS </vt:lpstr>
      <vt:lpstr>Slide 14</vt:lpstr>
      <vt:lpstr>Slide 15</vt:lpstr>
      <vt:lpstr>Slide 16</vt:lpstr>
      <vt:lpstr>Portal Hypertension</vt:lpstr>
      <vt:lpstr>Consequences of Portal Hypertension</vt:lpstr>
      <vt:lpstr>Esophageal varices</vt:lpstr>
      <vt:lpstr>Esophageal varices</vt:lpstr>
      <vt:lpstr>Caput Medusae</vt:lpstr>
      <vt:lpstr>Hemorrhoids</vt:lpstr>
      <vt:lpstr>Internal piles (Hemorrhoids)</vt:lpstr>
      <vt:lpstr>Ascites  accumulation of fluid in the peritoneal cavity</vt:lpstr>
      <vt:lpstr>1) What is length of portal vein ??</vt:lpstr>
      <vt:lpstr>2) Portal vein is for by union of</vt:lpstr>
      <vt:lpstr>3) All Tributaries of portal vein except</vt:lpstr>
      <vt:lpstr>4) Caput medusae form by obstruction of which vein ??</vt:lpstr>
      <vt:lpstr>5) Portal vein terminates into liver   </vt:lpstr>
      <vt:lpstr>Slide 30</vt:lpstr>
    </vt:vector>
  </TitlesOfParts>
  <Company>afmc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Hepatic Portal Vein  &amp; Portocaval Anastomosis</dc:title>
  <dc:creator>Rishi Pokhrel</dc:creator>
  <cp:lastModifiedBy>Admin</cp:lastModifiedBy>
  <cp:revision>65</cp:revision>
  <dcterms:created xsi:type="dcterms:W3CDTF">2016-05-01T02:16:05Z</dcterms:created>
  <dcterms:modified xsi:type="dcterms:W3CDTF">2020-08-13T07:09:53Z</dcterms:modified>
</cp:coreProperties>
</file>