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336" r:id="rId2"/>
    <p:sldId id="324" r:id="rId3"/>
    <p:sldId id="327" r:id="rId4"/>
    <p:sldId id="328" r:id="rId5"/>
    <p:sldId id="259" r:id="rId6"/>
    <p:sldId id="322" r:id="rId7"/>
    <p:sldId id="323" r:id="rId8"/>
    <p:sldId id="275" r:id="rId9"/>
    <p:sldId id="276" r:id="rId10"/>
    <p:sldId id="277" r:id="rId11"/>
    <p:sldId id="339" r:id="rId12"/>
    <p:sldId id="279" r:id="rId13"/>
    <p:sldId id="318" r:id="rId14"/>
    <p:sldId id="340" r:id="rId15"/>
    <p:sldId id="343" r:id="rId16"/>
    <p:sldId id="347" r:id="rId17"/>
    <p:sldId id="344" r:id="rId18"/>
    <p:sldId id="314" r:id="rId19"/>
    <p:sldId id="280" r:id="rId20"/>
    <p:sldId id="315" r:id="rId21"/>
    <p:sldId id="317" r:id="rId22"/>
    <p:sldId id="345" r:id="rId23"/>
    <p:sldId id="329" r:id="rId24"/>
    <p:sldId id="262" r:id="rId25"/>
    <p:sldId id="312" r:id="rId26"/>
    <p:sldId id="331" r:id="rId27"/>
    <p:sldId id="332" r:id="rId28"/>
    <p:sldId id="333" r:id="rId29"/>
    <p:sldId id="334" r:id="rId30"/>
    <p:sldId id="33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859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9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5E5BC1-124B-4534-8A93-01294E2483BE}" type="doc">
      <dgm:prSet loTypeId="urn:microsoft.com/office/officeart/2005/8/layout/pyramid2" loCatId="list" qsTypeId="urn:microsoft.com/office/officeart/2005/8/quickstyle/simple5" qsCatId="simple" csTypeId="urn:microsoft.com/office/officeart/2005/8/colors/accent1_2" csCatId="accent1" phldr="1"/>
      <dgm:spPr/>
    </dgm:pt>
    <dgm:pt modelId="{F17258AF-E643-45C0-A8D6-18F011EE9916}">
      <dgm:prSet phldrT="[Text]"/>
      <dgm:spPr/>
      <dgm:t>
        <a:bodyPr/>
        <a:lstStyle/>
        <a:p>
          <a:r>
            <a:rPr lang="en-US" dirty="0" smtClean="0"/>
            <a:t>STRUCTURAL BALANCE</a:t>
          </a:r>
          <a:endParaRPr lang="en-IN" dirty="0"/>
        </a:p>
      </dgm:t>
    </dgm:pt>
    <dgm:pt modelId="{C783871C-A68F-4B7F-812F-7DE376D27C91}" type="parTrans" cxnId="{407AF775-DF19-429D-8D3D-3AAF5855E8AE}">
      <dgm:prSet/>
      <dgm:spPr/>
      <dgm:t>
        <a:bodyPr/>
        <a:lstStyle/>
        <a:p>
          <a:endParaRPr lang="en-IN"/>
        </a:p>
      </dgm:t>
    </dgm:pt>
    <dgm:pt modelId="{B175899E-D119-43D6-9604-05C46A1F2107}" type="sibTrans" cxnId="{407AF775-DF19-429D-8D3D-3AAF5855E8AE}">
      <dgm:prSet/>
      <dgm:spPr/>
      <dgm:t>
        <a:bodyPr/>
        <a:lstStyle/>
        <a:p>
          <a:endParaRPr lang="en-IN"/>
        </a:p>
      </dgm:t>
    </dgm:pt>
    <dgm:pt modelId="{1A64E48F-BD25-462F-8290-24C45818DDFB}">
      <dgm:prSet phldrT="[Text]"/>
      <dgm:spPr/>
      <dgm:t>
        <a:bodyPr/>
        <a:lstStyle/>
        <a:p>
          <a:r>
            <a:rPr lang="en-US" dirty="0" smtClean="0"/>
            <a:t>FUNCTIONAL EFFICIENCY</a:t>
          </a:r>
          <a:endParaRPr lang="en-IN" dirty="0"/>
        </a:p>
      </dgm:t>
    </dgm:pt>
    <dgm:pt modelId="{972DF548-021C-4889-908F-6B7D07BC6CC9}" type="parTrans" cxnId="{6064379C-B52D-4DAC-A4C3-FC4E6E589D12}">
      <dgm:prSet/>
      <dgm:spPr/>
      <dgm:t>
        <a:bodyPr/>
        <a:lstStyle/>
        <a:p>
          <a:endParaRPr lang="en-IN"/>
        </a:p>
      </dgm:t>
    </dgm:pt>
    <dgm:pt modelId="{DE8A7049-561F-4F86-B06C-D54FE610C2E2}" type="sibTrans" cxnId="{6064379C-B52D-4DAC-A4C3-FC4E6E589D12}">
      <dgm:prSet/>
      <dgm:spPr/>
      <dgm:t>
        <a:bodyPr/>
        <a:lstStyle/>
        <a:p>
          <a:endParaRPr lang="en-IN"/>
        </a:p>
      </dgm:t>
    </dgm:pt>
    <dgm:pt modelId="{4CAE7147-27EE-4D44-9296-35C5D7970233}">
      <dgm:prSet phldrT="[Text]"/>
      <dgm:spPr/>
      <dgm:t>
        <a:bodyPr/>
        <a:lstStyle/>
        <a:p>
          <a:r>
            <a:rPr lang="en-US" dirty="0" smtClean="0"/>
            <a:t>ESTHETIC HARMONY</a:t>
          </a:r>
          <a:endParaRPr lang="en-IN" dirty="0"/>
        </a:p>
      </dgm:t>
    </dgm:pt>
    <dgm:pt modelId="{818E4FFE-D773-45C8-B54C-5359513C151A}" type="parTrans" cxnId="{148C6D91-229C-45A2-82BD-78B0B1D80288}">
      <dgm:prSet/>
      <dgm:spPr/>
      <dgm:t>
        <a:bodyPr/>
        <a:lstStyle/>
        <a:p>
          <a:endParaRPr lang="en-IN"/>
        </a:p>
      </dgm:t>
    </dgm:pt>
    <dgm:pt modelId="{D9B8EC29-C8DA-4299-A9EF-660089E6031F}" type="sibTrans" cxnId="{148C6D91-229C-45A2-82BD-78B0B1D80288}">
      <dgm:prSet/>
      <dgm:spPr/>
      <dgm:t>
        <a:bodyPr/>
        <a:lstStyle/>
        <a:p>
          <a:endParaRPr lang="en-IN"/>
        </a:p>
      </dgm:t>
    </dgm:pt>
    <dgm:pt modelId="{76CA10F2-35DB-4675-9187-52B0B3B0BB36}" type="pres">
      <dgm:prSet presAssocID="{005E5BC1-124B-4534-8A93-01294E2483BE}" presName="compositeShape" presStyleCnt="0">
        <dgm:presLayoutVars>
          <dgm:dir/>
          <dgm:resizeHandles/>
        </dgm:presLayoutVars>
      </dgm:prSet>
      <dgm:spPr/>
    </dgm:pt>
    <dgm:pt modelId="{87878AEC-EAAE-4F14-A043-13DE79636294}" type="pres">
      <dgm:prSet presAssocID="{005E5BC1-124B-4534-8A93-01294E2483BE}" presName="pyramid" presStyleLbl="node1" presStyleIdx="0" presStyleCnt="1"/>
      <dgm:spPr/>
    </dgm:pt>
    <dgm:pt modelId="{CF50FEFE-01AC-477F-B51E-5F6A0D8A3512}" type="pres">
      <dgm:prSet presAssocID="{005E5BC1-124B-4534-8A93-01294E2483BE}" presName="theList" presStyleCnt="0"/>
      <dgm:spPr/>
    </dgm:pt>
    <dgm:pt modelId="{EA8DF9C0-F73C-4D46-9BB2-01D628055F46}" type="pres">
      <dgm:prSet presAssocID="{F17258AF-E643-45C0-A8D6-18F011EE9916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EAD1CCE-598F-4C82-A807-223BA829E4C5}" type="pres">
      <dgm:prSet presAssocID="{F17258AF-E643-45C0-A8D6-18F011EE9916}" presName="aSpace" presStyleCnt="0"/>
      <dgm:spPr/>
    </dgm:pt>
    <dgm:pt modelId="{87675049-C31A-477B-A38B-8F6BCB56A29F}" type="pres">
      <dgm:prSet presAssocID="{1A64E48F-BD25-462F-8290-24C45818DDF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3109CAA-7C11-4060-B878-E59A7C90DCD6}" type="pres">
      <dgm:prSet presAssocID="{1A64E48F-BD25-462F-8290-24C45818DDFB}" presName="aSpace" presStyleCnt="0"/>
      <dgm:spPr/>
    </dgm:pt>
    <dgm:pt modelId="{001E02CA-AF26-443C-820F-151AC3438B61}" type="pres">
      <dgm:prSet presAssocID="{4CAE7147-27EE-4D44-9296-35C5D7970233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0739A14-C8F2-47E5-8C34-05EC6F6F03E6}" type="pres">
      <dgm:prSet presAssocID="{4CAE7147-27EE-4D44-9296-35C5D7970233}" presName="aSpace" presStyleCnt="0"/>
      <dgm:spPr/>
    </dgm:pt>
  </dgm:ptLst>
  <dgm:cxnLst>
    <dgm:cxn modelId="{FBC786A2-692F-4DD8-A962-3F378A865526}" type="presOf" srcId="{005E5BC1-124B-4534-8A93-01294E2483BE}" destId="{76CA10F2-35DB-4675-9187-52B0B3B0BB36}" srcOrd="0" destOrd="0" presId="urn:microsoft.com/office/officeart/2005/8/layout/pyramid2"/>
    <dgm:cxn modelId="{407AF775-DF19-429D-8D3D-3AAF5855E8AE}" srcId="{005E5BC1-124B-4534-8A93-01294E2483BE}" destId="{F17258AF-E643-45C0-A8D6-18F011EE9916}" srcOrd="0" destOrd="0" parTransId="{C783871C-A68F-4B7F-812F-7DE376D27C91}" sibTransId="{B175899E-D119-43D6-9604-05C46A1F2107}"/>
    <dgm:cxn modelId="{7BC56E93-192C-450F-8DE7-D4352A49B587}" type="presOf" srcId="{1A64E48F-BD25-462F-8290-24C45818DDFB}" destId="{87675049-C31A-477B-A38B-8F6BCB56A29F}" srcOrd="0" destOrd="0" presId="urn:microsoft.com/office/officeart/2005/8/layout/pyramid2"/>
    <dgm:cxn modelId="{F06FD30E-4686-4917-A3D2-4C276513F358}" type="presOf" srcId="{4CAE7147-27EE-4D44-9296-35C5D7970233}" destId="{001E02CA-AF26-443C-820F-151AC3438B61}" srcOrd="0" destOrd="0" presId="urn:microsoft.com/office/officeart/2005/8/layout/pyramid2"/>
    <dgm:cxn modelId="{6064379C-B52D-4DAC-A4C3-FC4E6E589D12}" srcId="{005E5BC1-124B-4534-8A93-01294E2483BE}" destId="{1A64E48F-BD25-462F-8290-24C45818DDFB}" srcOrd="1" destOrd="0" parTransId="{972DF548-021C-4889-908F-6B7D07BC6CC9}" sibTransId="{DE8A7049-561F-4F86-B06C-D54FE610C2E2}"/>
    <dgm:cxn modelId="{148C6D91-229C-45A2-82BD-78B0B1D80288}" srcId="{005E5BC1-124B-4534-8A93-01294E2483BE}" destId="{4CAE7147-27EE-4D44-9296-35C5D7970233}" srcOrd="2" destOrd="0" parTransId="{818E4FFE-D773-45C8-B54C-5359513C151A}" sibTransId="{D9B8EC29-C8DA-4299-A9EF-660089E6031F}"/>
    <dgm:cxn modelId="{8F1325DE-C288-411D-9446-645EA99DFB1F}" type="presOf" srcId="{F17258AF-E643-45C0-A8D6-18F011EE9916}" destId="{EA8DF9C0-F73C-4D46-9BB2-01D628055F46}" srcOrd="0" destOrd="0" presId="urn:microsoft.com/office/officeart/2005/8/layout/pyramid2"/>
    <dgm:cxn modelId="{F793C052-255B-4DB5-82EE-76B4D0F44A47}" type="presParOf" srcId="{76CA10F2-35DB-4675-9187-52B0B3B0BB36}" destId="{87878AEC-EAAE-4F14-A043-13DE79636294}" srcOrd="0" destOrd="0" presId="urn:microsoft.com/office/officeart/2005/8/layout/pyramid2"/>
    <dgm:cxn modelId="{76A14BCE-7254-4BB7-A4AE-C34026C7A695}" type="presParOf" srcId="{76CA10F2-35DB-4675-9187-52B0B3B0BB36}" destId="{CF50FEFE-01AC-477F-B51E-5F6A0D8A3512}" srcOrd="1" destOrd="0" presId="urn:microsoft.com/office/officeart/2005/8/layout/pyramid2"/>
    <dgm:cxn modelId="{72272818-D34B-4744-A792-367E2A7021BC}" type="presParOf" srcId="{CF50FEFE-01AC-477F-B51E-5F6A0D8A3512}" destId="{EA8DF9C0-F73C-4D46-9BB2-01D628055F46}" srcOrd="0" destOrd="0" presId="urn:microsoft.com/office/officeart/2005/8/layout/pyramid2"/>
    <dgm:cxn modelId="{97B0F84B-5504-4C50-9771-8977B47ED77D}" type="presParOf" srcId="{CF50FEFE-01AC-477F-B51E-5F6A0D8A3512}" destId="{2EAD1CCE-598F-4C82-A807-223BA829E4C5}" srcOrd="1" destOrd="0" presId="urn:microsoft.com/office/officeart/2005/8/layout/pyramid2"/>
    <dgm:cxn modelId="{7E58389C-ADA7-47FF-87EB-88E1F48A1195}" type="presParOf" srcId="{CF50FEFE-01AC-477F-B51E-5F6A0D8A3512}" destId="{87675049-C31A-477B-A38B-8F6BCB56A29F}" srcOrd="2" destOrd="0" presId="urn:microsoft.com/office/officeart/2005/8/layout/pyramid2"/>
    <dgm:cxn modelId="{C3B7ED4F-2339-4D91-96DF-D97BAE6BBFDE}" type="presParOf" srcId="{CF50FEFE-01AC-477F-B51E-5F6A0D8A3512}" destId="{73109CAA-7C11-4060-B878-E59A7C90DCD6}" srcOrd="3" destOrd="0" presId="urn:microsoft.com/office/officeart/2005/8/layout/pyramid2"/>
    <dgm:cxn modelId="{8D2F3EF0-65AD-456A-84FF-8A941EB80BA6}" type="presParOf" srcId="{CF50FEFE-01AC-477F-B51E-5F6A0D8A3512}" destId="{001E02CA-AF26-443C-820F-151AC3438B61}" srcOrd="4" destOrd="0" presId="urn:microsoft.com/office/officeart/2005/8/layout/pyramid2"/>
    <dgm:cxn modelId="{F0C6C27F-F607-4880-A98A-2CC8770625FC}" type="presParOf" srcId="{CF50FEFE-01AC-477F-B51E-5F6A0D8A3512}" destId="{F0739A14-C8F2-47E5-8C34-05EC6F6F03E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878AEC-EAAE-4F14-A043-13DE79636294}">
      <dsp:nvSpPr>
        <dsp:cNvPr id="0" name=""/>
        <dsp:cNvSpPr/>
      </dsp:nvSpPr>
      <dsp:spPr>
        <a:xfrm>
          <a:off x="1693516" y="0"/>
          <a:ext cx="3701008" cy="3701008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A8DF9C0-F73C-4D46-9BB2-01D628055F46}">
      <dsp:nvSpPr>
        <dsp:cNvPr id="0" name=""/>
        <dsp:cNvSpPr/>
      </dsp:nvSpPr>
      <dsp:spPr>
        <a:xfrm>
          <a:off x="3544020" y="372088"/>
          <a:ext cx="2405655" cy="8760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STRUCTURAL BALANCE</a:t>
          </a:r>
          <a:endParaRPr lang="en-IN" sz="2200" kern="1200" dirty="0"/>
        </a:p>
      </dsp:txBody>
      <dsp:txXfrm>
        <a:off x="3544020" y="372088"/>
        <a:ext cx="2405655" cy="876097"/>
      </dsp:txXfrm>
    </dsp:sp>
    <dsp:sp modelId="{87675049-C31A-477B-A38B-8F6BCB56A29F}">
      <dsp:nvSpPr>
        <dsp:cNvPr id="0" name=""/>
        <dsp:cNvSpPr/>
      </dsp:nvSpPr>
      <dsp:spPr>
        <a:xfrm>
          <a:off x="3544020" y="1357698"/>
          <a:ext cx="2405655" cy="8760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FUNCTIONAL EFFICIENCY</a:t>
          </a:r>
          <a:endParaRPr lang="en-IN" sz="2200" kern="1200" dirty="0"/>
        </a:p>
      </dsp:txBody>
      <dsp:txXfrm>
        <a:off x="3544020" y="1357698"/>
        <a:ext cx="2405655" cy="876097"/>
      </dsp:txXfrm>
    </dsp:sp>
    <dsp:sp modelId="{001E02CA-AF26-443C-820F-151AC3438B61}">
      <dsp:nvSpPr>
        <dsp:cNvPr id="0" name=""/>
        <dsp:cNvSpPr/>
      </dsp:nvSpPr>
      <dsp:spPr>
        <a:xfrm>
          <a:off x="3544020" y="2343309"/>
          <a:ext cx="2405655" cy="8760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ESTHETIC HARMONY</a:t>
          </a:r>
          <a:endParaRPr lang="en-IN" sz="2200" kern="1200" dirty="0"/>
        </a:p>
      </dsp:txBody>
      <dsp:txXfrm>
        <a:off x="3544020" y="2343309"/>
        <a:ext cx="2405655" cy="876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B9E9E-F510-4E3F-96AE-92E0321269AD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DD07F-5265-4FC4-9C13-A65A735CD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4A147-A008-433B-A26E-F68F4495FC5A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4A147-A008-433B-A26E-F68F4495FC5A}" type="slidenum">
              <a:rPr lang="en-IN" smtClean="0"/>
              <a:pPr/>
              <a:t>13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DD07F-5265-4FC4-9C13-A65A735CD0B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0BF3-085F-446D-B0A1-9C76C467F193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44E3-119B-4AFE-A06A-6BB3E6D25A55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1248-D846-479C-90CE-300AFAAE2DEF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61B7-E7CC-46D9-8F06-6EC0996B8AD1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A02F-3CA0-4DE2-813E-493C53B7F1C3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3CEF-08A2-4948-A605-CBA6173A4DE7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B67F-D860-4B58-A6AF-CCB961853EA4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1D4E-B3BB-45D1-8044-5ADBD7BD5EE1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27FA6-A2E7-4443-A2CC-8B93F25E6367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9F036-C46F-4776-8C48-93EA47319BBC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4755B-EEC1-4B24-AD0F-CB61F1F20803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E810A-EA64-4EAF-BD85-8193E5C2A2C2}" type="datetime1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F7DD3-B285-4628-AE97-5B09193218B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4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1.wav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5.wav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1571612"/>
            <a:ext cx="8213504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Introduction </a:t>
            </a:r>
            <a:br>
              <a:rPr lang="en-US" sz="3200" dirty="0" smtClean="0">
                <a:latin typeface="Arial Rounded MT Bold" pitchFamily="34" charset="0"/>
              </a:rPr>
            </a:br>
            <a:r>
              <a:rPr lang="en-US" sz="3200" dirty="0" smtClean="0">
                <a:latin typeface="Arial Rounded MT Bold" pitchFamily="34" charset="0"/>
              </a:rPr>
              <a:t>to </a:t>
            </a:r>
            <a:br>
              <a:rPr lang="en-US" sz="3200" dirty="0" smtClean="0">
                <a:latin typeface="Arial Rounded MT Bold" pitchFamily="34" charset="0"/>
              </a:rPr>
            </a:br>
            <a:r>
              <a:rPr lang="en-US" sz="2800" b="1" i="1" u="sng" dirty="0" smtClean="0">
                <a:solidFill>
                  <a:srgbClr val="0070C0"/>
                </a:solidFill>
                <a:latin typeface="Arial Rounded MT Bold" pitchFamily="34" charset="0"/>
              </a:rPr>
              <a:t>Orthodontics &amp; Dentofacial Orthopaedics</a:t>
            </a:r>
            <a:endParaRPr lang="en-US" sz="2800" b="1" i="1" u="sng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486680" cy="2400320"/>
          </a:xfrm>
        </p:spPr>
        <p:txBody>
          <a:bodyPr>
            <a:normAutofit fontScale="85000" lnSpcReduction="10000"/>
          </a:bodyPr>
          <a:lstStyle/>
          <a:p>
            <a:pPr algn="r"/>
            <a:endParaRPr lang="en-US" sz="2400" dirty="0" smtClean="0"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  <a:p>
            <a:pPr algn="r"/>
            <a:endParaRPr lang="en-US" sz="2400" dirty="0" smtClean="0"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  <a:p>
            <a:pPr algn="r"/>
            <a:r>
              <a:rPr lang="en-US" sz="3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Dr. Romil Shah</a:t>
            </a:r>
          </a:p>
          <a:p>
            <a:pPr algn="r"/>
            <a:r>
              <a:rPr lang="en-US" sz="26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Professor &amp; PG Guide,</a:t>
            </a:r>
          </a:p>
          <a:p>
            <a:pPr algn="r"/>
            <a:r>
              <a:rPr lang="en-US" sz="26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Dept. of Orthodontics and Dentofacial Orthopaedics, </a:t>
            </a:r>
          </a:p>
          <a:p>
            <a:pPr algn="r"/>
            <a:r>
              <a:rPr lang="en-US" sz="26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KMSDC&amp;H, SVDU</a:t>
            </a:r>
            <a:endParaRPr lang="en-US" sz="26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1</a:t>
            </a:fld>
            <a:endParaRPr lang="en-IN" dirty="0"/>
          </a:p>
        </p:txBody>
      </p:sp>
      <p:pic>
        <p:nvPicPr>
          <p:cNvPr id="7" name="~PP2582.WAV">
            <a:hlinkClick r:id="" action="ppaction://media"/>
          </p:cNvPr>
          <p:cNvPicPr>
            <a:picLocks noRot="1" noChangeAspect="1"/>
          </p:cNvPicPr>
          <p:nvPr>
            <a:wavAudioFile r:embed="rId1" name="~PP2582.WAV"/>
          </p:nvPr>
        </p:nvPicPr>
        <p:blipFill>
          <a:blip r:embed="rId3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6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159" y="214313"/>
            <a:ext cx="8572559" cy="6429375"/>
          </a:xfrm>
        </p:spPr>
        <p:txBody>
          <a:bodyPr>
            <a:normAutofit/>
          </a:bodyPr>
          <a:lstStyle/>
          <a:p>
            <a:pPr marL="596646" indent="-514350">
              <a:buNone/>
            </a:pPr>
            <a:endParaRPr lang="en-US" sz="3600" dirty="0" smtClean="0"/>
          </a:p>
          <a:p>
            <a:pPr marL="825246" indent="-742950" algn="just">
              <a:buAutoNum type="alphaLcPeriod" startAt="2"/>
            </a:pPr>
            <a:r>
              <a:rPr lang="en-US" sz="3600" b="1" dirty="0" smtClean="0"/>
              <a:t>Interceptive Orthodontics</a:t>
            </a:r>
            <a:endParaRPr lang="en-IN" sz="3600" b="1" dirty="0" smtClean="0"/>
          </a:p>
          <a:p>
            <a:pPr marL="825246" indent="-742950" algn="just">
              <a:buNone/>
            </a:pPr>
            <a:r>
              <a:rPr lang="en-US" sz="3600" dirty="0" smtClean="0"/>
              <a:t>Procedures undertaken at an early stage of malocclusion to eliminate or reduce the severity of the same. </a:t>
            </a:r>
          </a:p>
          <a:p>
            <a:pPr marL="825246" indent="-742950" algn="just">
              <a:buNone/>
            </a:pPr>
            <a:endParaRPr lang="en-US" sz="3600" dirty="0" smtClean="0"/>
          </a:p>
          <a:p>
            <a:pPr marL="825246" indent="-742950" algn="just">
              <a:buNone/>
            </a:pPr>
            <a:r>
              <a:rPr lang="en-US" sz="3600" dirty="0" smtClean="0"/>
              <a:t>So it is possible to prevent establishment of full fledged malocclusion</a:t>
            </a:r>
          </a:p>
          <a:p>
            <a:pPr marL="825246" indent="-742950" algn="just">
              <a:buNone/>
            </a:pPr>
            <a:endParaRPr lang="en-US" sz="3600" dirty="0" smtClean="0"/>
          </a:p>
          <a:p>
            <a:pPr marL="825246" indent="-742950" algn="just">
              <a:buNone/>
            </a:pPr>
            <a:r>
              <a:rPr lang="en-US" sz="3600" dirty="0" smtClean="0"/>
              <a:t>e.g., Habit breaking appliances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10</a:t>
            </a:fld>
            <a:endParaRPr lang="en-IN"/>
          </a:p>
        </p:txBody>
      </p:sp>
      <p:pic>
        <p:nvPicPr>
          <p:cNvPr id="5" name="~PP2889.WAV">
            <a:hlinkClick r:id="" action="ppaction://media"/>
          </p:cNvPr>
          <p:cNvPicPr>
            <a:picLocks noRot="1" noChangeAspect="1"/>
          </p:cNvPicPr>
          <p:nvPr>
            <a:wavAudioFile r:embed="rId1" name="~PP2889.WAV"/>
          </p:nvPr>
        </p:nvPicPr>
        <p:blipFill>
          <a:blip r:embed="rId4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89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HABIT BREAKING APPLIANCES</a:t>
            </a:r>
            <a:endParaRPr lang="en-US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11</a:t>
            </a:fld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9271" t="26088" r="28900" b="16455"/>
          <a:stretch>
            <a:fillRect/>
          </a:stretch>
        </p:blipFill>
        <p:spPr bwMode="auto">
          <a:xfrm>
            <a:off x="1043608" y="1196752"/>
            <a:ext cx="6984776" cy="5394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~PP2187.WAV">
            <a:hlinkClick r:id="" action="ppaction://media"/>
          </p:cNvPr>
          <p:cNvPicPr>
            <a:picLocks noRot="1" noChangeAspect="1"/>
          </p:cNvPicPr>
          <p:nvPr>
            <a:wavAudioFile r:embed="rId1" name="~PP2187.WAV"/>
          </p:nvPr>
        </p:nvPicPr>
        <p:blipFill>
          <a:blip r:embed="rId4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4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5721" y="214313"/>
            <a:ext cx="8572559" cy="6286500"/>
          </a:xfrm>
        </p:spPr>
        <p:txBody>
          <a:bodyPr>
            <a:normAutofit/>
          </a:bodyPr>
          <a:lstStyle/>
          <a:p>
            <a:pPr marL="596646" indent="-514350">
              <a:buNone/>
            </a:pPr>
            <a:endParaRPr lang="en-US" sz="2800" dirty="0" smtClean="0"/>
          </a:p>
          <a:p>
            <a:pPr marL="596646" indent="-514350" algn="just">
              <a:buNone/>
            </a:pPr>
            <a:r>
              <a:rPr lang="en-US" sz="3600" dirty="0" smtClean="0"/>
              <a:t>c.  </a:t>
            </a:r>
            <a:r>
              <a:rPr lang="en-US" sz="3600" b="1" dirty="0" smtClean="0"/>
              <a:t>Corrective Orthodontics</a:t>
            </a:r>
          </a:p>
          <a:p>
            <a:pPr marL="596646" indent="-514350" algn="just">
              <a:buNone/>
            </a:pPr>
            <a:r>
              <a:rPr lang="en-US" sz="3600" dirty="0" smtClean="0"/>
              <a:t>    ‘Orthodontic procedures undertaken to correct a fully established malocclusion.’</a:t>
            </a:r>
          </a:p>
          <a:p>
            <a:pPr marL="596646" indent="-514350" algn="just">
              <a:buNone/>
            </a:pPr>
            <a:endParaRPr lang="en-US" sz="3600" dirty="0" smtClean="0"/>
          </a:p>
          <a:p>
            <a:pPr marL="596646" indent="-514350" algn="just"/>
            <a:r>
              <a:rPr lang="en-US" sz="2800" dirty="0" smtClean="0"/>
              <a:t>APPLIANCES:</a:t>
            </a:r>
          </a:p>
          <a:p>
            <a:pPr marL="596646" indent="-514350" algn="just"/>
            <a:r>
              <a:rPr lang="en-US" sz="2800" dirty="0" smtClean="0"/>
              <a:t>1. REMOVABLE </a:t>
            </a:r>
          </a:p>
          <a:p>
            <a:pPr marL="596646" indent="-514350" algn="just"/>
            <a:r>
              <a:rPr lang="en-US" sz="2800" dirty="0" smtClean="0"/>
              <a:t>2. MYO-FUNCTIONAL </a:t>
            </a:r>
          </a:p>
          <a:p>
            <a:pPr marL="596646" indent="-514350" algn="just"/>
            <a:r>
              <a:rPr lang="en-US" sz="2800" dirty="0" smtClean="0"/>
              <a:t>3. FIXED</a:t>
            </a:r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12</a:t>
            </a:fld>
            <a:endParaRPr lang="en-IN"/>
          </a:p>
        </p:txBody>
      </p:sp>
      <p:pic>
        <p:nvPicPr>
          <p:cNvPr id="5" name="~PP942.WAV">
            <a:hlinkClick r:id="" action="ppaction://media"/>
          </p:cNvPr>
          <p:cNvPicPr>
            <a:picLocks noRot="1" noChangeAspect="1"/>
          </p:cNvPicPr>
          <p:nvPr>
            <a:wavAudioFile r:embed="rId1" name="~PP942.WAV"/>
          </p:nvPr>
        </p:nvPicPr>
        <p:blipFill>
          <a:blip r:embed="rId4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9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ORTHO PATIENTS\pranit\DSCN58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1250" t="21667" r="23750" b="43333"/>
          <a:stretch>
            <a:fillRect/>
          </a:stretch>
        </p:blipFill>
        <p:spPr bwMode="auto">
          <a:xfrm>
            <a:off x="457200" y="1371600"/>
            <a:ext cx="3831772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pPr algn="ctr"/>
            <a:r>
              <a:rPr smtClean="0">
                <a:latin typeface="Eras Bold ITC" pitchFamily="34" charset="0"/>
              </a:rPr>
              <a:t>REMOVABLE APPLIANCE</a:t>
            </a:r>
            <a:endParaRPr lang="en-US" dirty="0">
              <a:latin typeface="Eras Bold ITC" pitchFamily="34" charset="0"/>
            </a:endParaRPr>
          </a:p>
        </p:txBody>
      </p:sp>
      <p:pic>
        <p:nvPicPr>
          <p:cNvPr id="2051" name="Picture 3" descr="F:\ORTHO PATIENTS\pranit\DSCN5823.JPG"/>
          <p:cNvPicPr>
            <a:picLocks noChangeAspect="1" noChangeArrowheads="1"/>
          </p:cNvPicPr>
          <p:nvPr/>
        </p:nvPicPr>
        <p:blipFill>
          <a:blip r:embed="rId5" cstate="print"/>
          <a:srcRect l="30479" t="26338" r="26022" b="41701"/>
          <a:stretch>
            <a:fillRect/>
          </a:stretch>
        </p:blipFill>
        <p:spPr bwMode="auto">
          <a:xfrm>
            <a:off x="4800600" y="1371600"/>
            <a:ext cx="37338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3400" y="3276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PRE-TREATMENT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327660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WITH APPLIANCE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58674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POST TREATMENT</a:t>
            </a:r>
            <a:endParaRPr lang="en-US" sz="2400" b="1" dirty="0"/>
          </a:p>
        </p:txBody>
      </p:sp>
      <p:pic>
        <p:nvPicPr>
          <p:cNvPr id="3" name="Picture 2" descr="C:\Users\Dr.Dina Shah\Desktop\ORTHO PATIENTS\pranit\DSCN6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267200"/>
            <a:ext cx="3001963" cy="160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C:\Users\Dr.Dina Shah\Desktop\ORTHO PATIENTS\pranit\DSCN6020.JPG"/>
          <p:cNvPicPr>
            <a:picLocks noChangeAspect="1" noChangeArrowheads="1"/>
          </p:cNvPicPr>
          <p:nvPr/>
        </p:nvPicPr>
        <p:blipFill>
          <a:blip r:embed="rId7" cstate="print"/>
          <a:srcRect l="5670" r="3612"/>
          <a:stretch>
            <a:fillRect/>
          </a:stretch>
        </p:blipFill>
        <p:spPr bwMode="auto">
          <a:xfrm>
            <a:off x="1600200" y="4267200"/>
            <a:ext cx="2954613" cy="15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13</a:t>
            </a:fld>
            <a:endParaRPr lang="en-IN"/>
          </a:p>
        </p:txBody>
      </p:sp>
      <p:pic>
        <p:nvPicPr>
          <p:cNvPr id="12" name="~PP3833.WAV">
            <a:hlinkClick r:id="" action="ppaction://media"/>
          </p:cNvPr>
          <p:cNvPicPr>
            <a:picLocks noRot="1" noChangeAspect="1"/>
          </p:cNvPicPr>
          <p:nvPr>
            <a:wavAudioFile r:embed="rId1" name="~PP3833.WAV"/>
          </p:nvPr>
        </p:nvPicPr>
        <p:blipFill>
          <a:blip r:embed="rId8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1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MYO-FUNCTIONAL APPLIANCES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14</a:t>
            </a:fld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8532" t="29270" r="27535" b="14158"/>
          <a:stretch>
            <a:fillRect/>
          </a:stretch>
        </p:blipFill>
        <p:spPr bwMode="auto">
          <a:xfrm>
            <a:off x="683568" y="1196752"/>
            <a:ext cx="7560840" cy="5473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~PP1669.WAV">
            <a:hlinkClick r:id="" action="ppaction://media"/>
          </p:cNvPr>
          <p:cNvPicPr>
            <a:picLocks noRot="1" noChangeAspect="1"/>
          </p:cNvPicPr>
          <p:nvPr>
            <a:wavAudioFile r:embed="rId1" name="~PP1669.WAV"/>
          </p:nvPr>
        </p:nvPicPr>
        <p:blipFill>
          <a:blip r:embed="rId4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73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algn="ctr"/>
            <a:r>
              <a:rPr lang="en-IN" b="1" dirty="0" smtClean="0"/>
              <a:t>Metal Braces</a:t>
            </a:r>
            <a:endParaRPr lang="en-IN" b="1" dirty="0"/>
          </a:p>
        </p:txBody>
      </p:sp>
      <p:pic>
        <p:nvPicPr>
          <p:cNvPr id="1026" name="Picture 2" descr="C:\Users\Romil\Desktop\DINA CLINIC\PATIENTS\ORTHO PATIENTS\aarchi\DSCN89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0000" t="18333" r="12500" b="38333"/>
          <a:stretch>
            <a:fillRect/>
          </a:stretch>
        </p:blipFill>
        <p:spPr bwMode="auto">
          <a:xfrm>
            <a:off x="228600" y="1066800"/>
            <a:ext cx="3006969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Romil\Desktop\DINA CLINIC\PATIENTS\ORTHO PATIENTS\aarchi\DSCN9176.JPG"/>
          <p:cNvPicPr>
            <a:picLocks noChangeAspect="1" noChangeArrowheads="1"/>
          </p:cNvPicPr>
          <p:nvPr/>
        </p:nvPicPr>
        <p:blipFill>
          <a:blip r:embed="rId4" cstate="print"/>
          <a:srcRect l="22489" t="35808" r="27797" b="38150"/>
          <a:stretch>
            <a:fillRect/>
          </a:stretch>
        </p:blipFill>
        <p:spPr bwMode="auto">
          <a:xfrm>
            <a:off x="2514600" y="5029200"/>
            <a:ext cx="4038600" cy="158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Romil\Desktop\DINA CLINIC\PATIENTS\ORTHO PATIENTS\aarchi\DSCN8984.JPG"/>
          <p:cNvPicPr>
            <a:picLocks noChangeAspect="1" noChangeArrowheads="1"/>
          </p:cNvPicPr>
          <p:nvPr/>
        </p:nvPicPr>
        <p:blipFill>
          <a:blip r:embed="rId5" cstate="print"/>
          <a:srcRect l="23734" t="37620" r="37779" b="39747"/>
          <a:stretch>
            <a:fillRect/>
          </a:stretch>
        </p:blipFill>
        <p:spPr bwMode="auto">
          <a:xfrm>
            <a:off x="3505200" y="1066800"/>
            <a:ext cx="1846385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Romil\Desktop\DINA CLINIC\PATIENTS\ORTHO PATIENTS\aarchi\DSCN9000.JPG"/>
          <p:cNvPicPr>
            <a:picLocks noChangeAspect="1" noChangeArrowheads="1"/>
          </p:cNvPicPr>
          <p:nvPr/>
        </p:nvPicPr>
        <p:blipFill>
          <a:blip r:embed="rId6" cstate="print"/>
          <a:srcRect l="22753" t="6879" r="16926" b="55020"/>
          <a:stretch>
            <a:fillRect/>
          </a:stretch>
        </p:blipFill>
        <p:spPr bwMode="auto">
          <a:xfrm>
            <a:off x="5715000" y="1143000"/>
            <a:ext cx="2895600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Users\Romil\Desktop\PATIENTS\PATIENTS\ORTHO PATIENTS\aarchi\IMG_E6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2895600"/>
            <a:ext cx="2390009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Romil\Desktop\PATIENTS\PATIENTS\ORTHO PATIENTS\aarchi\IMG_E677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2895600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~PP4020.WAV">
            <a:hlinkClick r:id="" action="ppaction://media"/>
          </p:cNvPr>
          <p:cNvPicPr>
            <a:picLocks noRot="1" noChangeAspect="1"/>
          </p:cNvPicPr>
          <p:nvPr>
            <a:wavAudioFile r:embed="rId1" name="~PP4020.WAV"/>
          </p:nvPr>
        </p:nvPicPr>
        <p:blipFill>
          <a:blip r:embed="rId9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8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000" b="1" dirty="0" smtClean="0"/>
              <a:t>Metal Braces: Extraction case</a:t>
            </a:r>
            <a:endParaRPr lang="en-IN" sz="4000" b="1" dirty="0"/>
          </a:p>
        </p:txBody>
      </p:sp>
      <p:pic>
        <p:nvPicPr>
          <p:cNvPr id="1026" name="Picture 2" descr="C:\Users\Romil\Desktop\DINA CLINIC\PATIENTS\ORTHO PATIENTS\shivani pancholi\DSCN86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7500" t="31667" r="30000" b="40000"/>
          <a:stretch>
            <a:fillRect/>
          </a:stretch>
        </p:blipFill>
        <p:spPr bwMode="auto">
          <a:xfrm>
            <a:off x="762000" y="990600"/>
            <a:ext cx="24384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Romil\Desktop\DINA CLINIC\PATIENTS\ORTHO PATIENTS\shivani pancholi\DSCN8754.JPG"/>
          <p:cNvPicPr>
            <a:picLocks noChangeAspect="1" noChangeArrowheads="1"/>
          </p:cNvPicPr>
          <p:nvPr/>
        </p:nvPicPr>
        <p:blipFill>
          <a:blip r:embed="rId4" cstate="print"/>
          <a:srcRect l="34020" t="18040" r="9162" b="46449"/>
          <a:stretch>
            <a:fillRect/>
          </a:stretch>
        </p:blipFill>
        <p:spPr bwMode="auto">
          <a:xfrm>
            <a:off x="294640" y="2438400"/>
            <a:ext cx="260096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Romil\Desktop\DINA CLINIC\PATIENTS\ORTHO PATIENTS\shivani pancholi\DSCN8760.JPG"/>
          <p:cNvPicPr>
            <a:picLocks noChangeAspect="1" noChangeArrowheads="1"/>
          </p:cNvPicPr>
          <p:nvPr/>
        </p:nvPicPr>
        <p:blipFill>
          <a:blip r:embed="rId5" cstate="print"/>
          <a:srcRect l="37581" t="20419" r="28685" b="55906"/>
          <a:stretch>
            <a:fillRect/>
          </a:stretch>
        </p:blipFill>
        <p:spPr bwMode="auto">
          <a:xfrm>
            <a:off x="3048000" y="2438400"/>
            <a:ext cx="231648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Romil\Desktop\DINA CLINIC\PATIENTS\ORTHO PATIENTS\shivani pancholi\DSCN8761.JPG"/>
          <p:cNvPicPr>
            <a:picLocks noChangeAspect="1" noChangeArrowheads="1"/>
          </p:cNvPicPr>
          <p:nvPr/>
        </p:nvPicPr>
        <p:blipFill>
          <a:blip r:embed="rId6" cstate="print"/>
          <a:srcRect l="36693" t="12133" r="26910" b="52355"/>
          <a:stretch>
            <a:fillRect/>
          </a:stretch>
        </p:blipFill>
        <p:spPr bwMode="auto">
          <a:xfrm rot="10800000">
            <a:off x="5524500" y="2438401"/>
            <a:ext cx="15621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Romil\Desktop\DINA CLINIC\PATIENTS\ORTHO PATIENTS\shivani pancholi\DSCN8762.JPG"/>
          <p:cNvPicPr>
            <a:picLocks noChangeAspect="1" noChangeArrowheads="1"/>
          </p:cNvPicPr>
          <p:nvPr/>
        </p:nvPicPr>
        <p:blipFill>
          <a:blip r:embed="rId7" cstate="print"/>
          <a:srcRect l="32254" t="23970" r="30461" b="42886"/>
          <a:stretch>
            <a:fillRect/>
          </a:stretch>
        </p:blipFill>
        <p:spPr bwMode="auto">
          <a:xfrm rot="10800000">
            <a:off x="7277100" y="2514600"/>
            <a:ext cx="1562100" cy="104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Romil\Desktop\DINA CLINIC\PATIENTS\ORTHO PATIENTS\shivani pancholi\DSCN8683.JPG"/>
          <p:cNvPicPr>
            <a:picLocks noChangeAspect="1" noChangeArrowheads="1"/>
          </p:cNvPicPr>
          <p:nvPr/>
        </p:nvPicPr>
        <p:blipFill>
          <a:blip r:embed="rId8" cstate="print"/>
          <a:srcRect l="39630" t="34445" r="27778" b="42222"/>
          <a:stretch>
            <a:fillRect/>
          </a:stretch>
        </p:blipFill>
        <p:spPr bwMode="auto">
          <a:xfrm>
            <a:off x="6781800" y="1066800"/>
            <a:ext cx="1208314" cy="1153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C:\Users\Romil\Desktop\DINA CLINIC\PATIENTS\ORTHO PATIENTS\shivani pancholi\DSCN8685.JPG"/>
          <p:cNvPicPr>
            <a:picLocks noChangeAspect="1" noChangeArrowheads="1"/>
          </p:cNvPicPr>
          <p:nvPr/>
        </p:nvPicPr>
        <p:blipFill>
          <a:blip r:embed="rId9" cstate="print"/>
          <a:srcRect l="35806" t="34624" r="37562" b="46436"/>
          <a:stretch>
            <a:fillRect/>
          </a:stretch>
        </p:blipFill>
        <p:spPr bwMode="auto">
          <a:xfrm>
            <a:off x="3733800" y="1066800"/>
            <a:ext cx="2152650" cy="1148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C:\Users\Romil\Desktop\DINA CLINIC\PATIENTS\ORTHO PATIENTS\shivani pancholi\DSCN8707.JPG"/>
          <p:cNvPicPr>
            <a:picLocks noChangeAspect="1" noChangeArrowheads="1"/>
          </p:cNvPicPr>
          <p:nvPr/>
        </p:nvPicPr>
        <p:blipFill>
          <a:blip r:embed="rId10" cstate="print"/>
          <a:srcRect l="26634" t="18939" r="29865" b="47633"/>
          <a:stretch>
            <a:fillRect/>
          </a:stretch>
        </p:blipFill>
        <p:spPr bwMode="auto">
          <a:xfrm>
            <a:off x="1524000" y="3810000"/>
            <a:ext cx="2057400" cy="1185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C:\Users\Romil\Desktop\DINA CLINIC\PATIENTS\ORTHO PATIENTS\shivani pancholi\DSCN8752.JPG"/>
          <p:cNvPicPr>
            <a:picLocks noChangeAspect="1" noChangeArrowheads="1"/>
          </p:cNvPicPr>
          <p:nvPr/>
        </p:nvPicPr>
        <p:blipFill>
          <a:blip r:embed="rId11" cstate="print"/>
          <a:srcRect l="18040" t="34612" r="23366" b="35795"/>
          <a:stretch>
            <a:fillRect/>
          </a:stretch>
        </p:blipFill>
        <p:spPr bwMode="auto">
          <a:xfrm>
            <a:off x="4419600" y="3886200"/>
            <a:ext cx="301752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C:\Users\Romil\Desktop\PATIENTS\PATIENTS\ORTHO PATIENTS\shivani pancholi\DSCN9714.JPG"/>
          <p:cNvPicPr>
            <a:picLocks noChangeAspect="1" noChangeArrowheads="1"/>
          </p:cNvPicPr>
          <p:nvPr/>
        </p:nvPicPr>
        <p:blipFill>
          <a:blip r:embed="rId12" cstate="print"/>
          <a:srcRect l="21448" t="17159" r="14209" b="35176"/>
          <a:stretch>
            <a:fillRect/>
          </a:stretch>
        </p:blipFill>
        <p:spPr bwMode="auto">
          <a:xfrm>
            <a:off x="3048000" y="5334000"/>
            <a:ext cx="233172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~PP2189.WAV">
            <a:hlinkClick r:id="" action="ppaction://media"/>
          </p:cNvPr>
          <p:cNvPicPr>
            <a:picLocks noRot="1" noChangeAspect="1"/>
          </p:cNvPicPr>
          <p:nvPr>
            <a:wavAudioFile r:embed="rId1" name="~PP2189.WAV"/>
          </p:nvPr>
        </p:nvPicPr>
        <p:blipFill>
          <a:blip r:embed="rId13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2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algn="ctr"/>
            <a:r>
              <a:rPr lang="en-IN" b="1" dirty="0" smtClean="0"/>
              <a:t>Ceramic Braces</a:t>
            </a:r>
            <a:endParaRPr lang="en-IN" b="1" dirty="0"/>
          </a:p>
        </p:txBody>
      </p:sp>
      <p:pic>
        <p:nvPicPr>
          <p:cNvPr id="2056" name="Picture 8" descr="C:\Users\Romil\Desktop\ORTHO PATIENTS\aayushya patel\DSCN737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7201"/>
          <a:stretch>
            <a:fillRect/>
          </a:stretch>
        </p:blipFill>
        <p:spPr bwMode="auto">
          <a:xfrm>
            <a:off x="1109464" y="1348344"/>
            <a:ext cx="2814464" cy="1288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7" name="Picture 9" descr="C:\Users\Romil\Desktop\ORTHO PATIENTS\aayushya patel\DSCN7372.JPG"/>
          <p:cNvPicPr>
            <a:picLocks noChangeAspect="1" noChangeArrowheads="1"/>
          </p:cNvPicPr>
          <p:nvPr/>
        </p:nvPicPr>
        <p:blipFill>
          <a:blip r:embed="rId4" cstate="print"/>
          <a:srcRect l="13747" t="4764" r="3771" b="23779"/>
          <a:stretch>
            <a:fillRect/>
          </a:stretch>
        </p:blipFill>
        <p:spPr bwMode="auto">
          <a:xfrm>
            <a:off x="5357192" y="1493912"/>
            <a:ext cx="27432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8" name="Picture 10" descr="C:\Users\Romil\Desktop\ORTHO PATIENTS\aayushya patel\DSCN7374.JPG"/>
          <p:cNvPicPr>
            <a:picLocks noChangeAspect="1" noChangeArrowheads="1"/>
          </p:cNvPicPr>
          <p:nvPr/>
        </p:nvPicPr>
        <p:blipFill>
          <a:blip r:embed="rId5" cstate="print"/>
          <a:srcRect t="9878" b="11099"/>
          <a:stretch>
            <a:fillRect/>
          </a:stretch>
        </p:blipFill>
        <p:spPr bwMode="auto">
          <a:xfrm>
            <a:off x="1211461" y="3145904"/>
            <a:ext cx="2784475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9" name="Picture 11" descr="C:\Users\Romil\Desktop\ORTHO PATIENTS\aayushya patel\DSCN7375.JPG"/>
          <p:cNvPicPr>
            <a:picLocks noChangeAspect="1" noChangeArrowheads="1"/>
          </p:cNvPicPr>
          <p:nvPr/>
        </p:nvPicPr>
        <p:blipFill>
          <a:blip r:embed="rId6" cstate="print"/>
          <a:srcRect l="4879" b="38978"/>
          <a:stretch>
            <a:fillRect/>
          </a:stretch>
        </p:blipFill>
        <p:spPr bwMode="auto">
          <a:xfrm>
            <a:off x="5208984" y="3140968"/>
            <a:ext cx="2819400" cy="127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62" name="Picture 14" descr="C:\Users\Romil\Desktop\ORTHO PATIENTS\aayushya patel\DSCN8264.JPG"/>
          <p:cNvPicPr>
            <a:picLocks noChangeAspect="1" noChangeArrowheads="1"/>
          </p:cNvPicPr>
          <p:nvPr/>
        </p:nvPicPr>
        <p:blipFill>
          <a:blip r:embed="rId7" cstate="print"/>
          <a:srcRect l="42010" t="25143" r="27806" b="48816"/>
          <a:stretch>
            <a:fillRect/>
          </a:stretch>
        </p:blipFill>
        <p:spPr bwMode="auto">
          <a:xfrm>
            <a:off x="3329849" y="4768552"/>
            <a:ext cx="2826327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~PP95.WAV">
            <a:hlinkClick r:id="" action="ppaction://media"/>
          </p:cNvPr>
          <p:cNvPicPr>
            <a:picLocks noRot="1" noChangeAspect="1"/>
          </p:cNvPicPr>
          <p:nvPr>
            <a:wavAudioFile r:embed="rId1" name="~PP95.WAV"/>
          </p:nvPr>
        </p:nvPicPr>
        <p:blipFill>
          <a:blip r:embed="rId8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4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AutoShape 8" descr="data:image/jpeg;base64,/9j/4AAQSkZJRgABAQAAAQABAAD/2wCEAAkGBhMSEBQUExQVFRUVGBcXFxcXGBQUGBcVFxQVFRQXFRcXHCYfFxkkGhUYHy8gIycpLCwsFR4xNTAqNSYrLCkBCQoKDgwOGg8PGCkcHB8pKSwpLCkpLCwsKSkpKSwpKSkpLCksLCksKSkpKSwpKSwpLCkpLCwpKSwpKSwsKSwsKf/AABEIAMIBAwMBIgACEQEDEQH/xAAcAAACAgMBAQAAAAAAAAAAAAAEBQMGAAIHAQj/xABBEAABAwIDBQUGAwcCBgMAAAABAAIRAwQFITESQVFhcQYigZGhEzKxwdHwBxRSI0JicqLh8RWSFiQzQ4KyU5PC/8QAGQEAAwEBAQAAAAAAAAAAAAAAAQIDAAQF/8QAIhEBAQACAwADAAIDAAAAAAAAAAECERIhMQNBURMiMnGB/9oADAMBAAIRAxEAPwC7066lFRKKVwjKdZTZLc1ABquSdu3B7n6SHxOQy0AHQD1XUrymXRmRrpGX91x3tq/ZeT+pzvJvdHogMVotA3yeAUTiSt2H1UtNicUdKgrHgFPvDd8Uqps/wrB2eoy8JcvD4+ug4Q2GhNHHJB2dOAAmBYpLom05U7aC1DYW7akLC3/KLV1uAvWV1Ic/8oMFLF61korYWopdEBaUaaJawLVjBwCIplEKxluCpWWi3FQAf2U1OsEYSh6lt96JXeUk8qvEJfcMlatFcvLORoqhiVoWkldBuLXJV3F7CWnJKdUHgOaQYIOoO9Um+tzRrFu7Ufyn7jwVyq91xSTtDQ2gHbx9hUxTznQ7BsS22bJOYzGefVp4oPHMMDxtNg74Gs8QPiOqUYdcFjhw3fRPDXkfTLPceRTTqo0gta5Yc9TG0NPETvPyTayrgbQIljgct0ghw/lPDXfuyQGI0wczEk5mIDpOUxkDz6Fa2DiwEHMOyDTrE5k8OA6zuTlW/ArHaqACXAxAGRzO7gc5+GqutGj7OQCSQYk65agnfmuf4PiDqTmuYSYOo1AOhy1Gs+Pj0ggOaxzd7RPVTp561D1ikFFYp6U6Q21dHUayQWNwmlGorOc3L5C4p2yJ9qGH90R6kx6rstFy5v24wsC+aYltUT4wQfWChBUEGIg9UwtxOe4KGrhxa4g66eSKbShsDcnZjnq89hbDaYXHcqEwLp/YFoFqXHLMnyQyUwva1UKOaPa0RqFSsU7VezJGg8ZP0SxnbIzkT5z6lTU2v9cwhajuaqI7Zcc+ax/a9nFD/g7Wd9aN8LZt7G9VL/idhME/fJbsxpu4pdVSWLtSuZXr7gSqvQx4DUhR3mPiNUB0tjLwcVPTu1TrPFREl3qizioEGfVZrItjrorX88VX6OMtOW0EazFae8jzCMJTulcbSnNOQkLcZpD/ALjRH8QUre1FERNRnmN3+UxNmdW1SfFLTulGM7UW5/7tMf8AkPqtbnEqNQZPZ4OahY0yczxWyhyT4hbksKvGOWG8ZjlmkF1bTTWg1zmvTh0cc+hR9tcyBOu9D4j7xCitbKq7vNHdbq45DjA4nkrSbQt0dPph7SRk8eI8tCOs9Mku/LOmHeeRngDx5ckTaXrSRJ2SInhCsYw9tRsggjiPih4zTs3ZguDXHU5HcDGS6RYjaaD4EbpGRXOKdF1FwkZc9HA/e7ir/wBn8UY5oEicvhEE7+q2PvbUzFuvUeKPJYrcInzc4w96fWpVbw4qwWhUKJvSKrPb+1Jp06o1pv14A6eoVkoleX1q2rTcx2jhBWFybHnA1toR3mtdlzAn1QNqe9nvTrtPhBoFoIJ3A7iPqlr7TZ2TxzCeUfUFzSDc9yJp4tcCmGNqljP0tjPqdUrvaxDhtSZInjGpRL9MinCBLu/qA++4+SEZfVYLjUdA3TqeCJqNBOZgbzEx9Utuq+1kBDQgz3/V6v8A8jvMoq0xKq7LbdPoABqUrayUdRqbDDxIPjw+KIJq+LPaYD3O4HSRAj1le0sQqne7zKWbfeBOcEeiKr3wGTPNAYKOIvkjbdI5le/nX/qd5lLrQZk8ld8N7PNcwEsDss5EoXLj6OONy8Vg3r/1O8z9VGzEHl0bbuXeKZdpsO9k7uiARoNxGvoq4Tv3j7CO9+BZq6ppVr1Yyc7/AHH6oanfOOrj4krz/Ue7Ed7T+6GoarMNdccfv1URuAh3VStEWHsuBHujyRlKsCNPLIoSgBsjr8UU+xc075yyEj+lKOh9re1aZ2qVV4I3EyCOBa7JWO27SU61HOGVAO82YB5s2tRy1HkTVfaCchA+8yVJhOFOr1zSaQDBdJEw0ROW/MoWS+juzw8sez1N37SoWuE+60hzp3ARk3XU5jgUDjuOj/pUQBs5Ej3W8Q39R4n4leXZqUgaIdAnMgQT47kgbT2akc/8I8uui8bvtjKezIO/f6/JNsOxAsiCRzz9Y+ChZQDuqibaESBlCmrpcMP7RsHdrt2mnLa7rukjRw55FWnBsOpOcHMf3CZhhiDyBzHTPwXJbZzwc8xvBCseEOqMY2q2fZl2yTuaefDqE2vwjudIANGe7esVMt7W62R3j4F0RuiMliv/AG/ENT9VzD26KwWoSiyop3bMXLaqNpFEAodgUzUNirvbOw26AMwWvBnhJjyVCrHbOyBAbAMZ5745LrV9bh9NzXCQQQQuYWtmW0i6NHuE/wAp0RlHGbqvYrTl7TxJ+cfJbNratRWJ2hFAVdzajQZ3Nc0/T1S97oIPmqQddo7x2UDJBspgGCja1Od6guWZTqU0LUFUgCB4oZrjoim2T3e6xx8D4KSnhRBmo9tPqQT5BYC92qnt7B7wXAd0auOTR1KY0vy7T3Qah/VUOwweGp6Ia7vn1dSNlujQNlo3ZNHxR0CVlo3usplznOIaTEAkkAbI4Diu34Dggp0mtOZgSuYdgsO9pdB5zbS/9zp5CfNdutmiFD5Lu6dHxY6m3OfxM7ObNMV2jJphw4A5T0XKHM2XEHT7hfTeM2jalBzHiQ8EHxXz/c0nW1R7C0OLDGe8A5EeGafD8L8k+1fIW9Kk4kQCeEAp2MacT7tJvMt2vmhbjF6rstvIZ90BnwzVEWHs9WOZaKY41HNYPUrU4fSb71XbPCk0kf73wPIFeUyXOkkmdZkmOEmSpTbtBzMRvHHnyR10AenUczOmdmRrkTr6HpwWtK6O1Mk8yZPipzbRuPNS06A6/FLs8iduZ8vI/wCFa+wNvtYj1oVD/XTSKkyWAROYzOsQYCuP4V2e3f1nj3aVvsHm6pUBB8mFJl4eQu7W2OzX4Z/NU/Eqf7QEaxn8Pkuo/iFYZF4XOq1pInfJnzS40+U7R279PvzRN4wsY4wdp8R03qO0sy50BMb7Dn7TWOnuiRBnLx+C32F3Ir9BpFUxvOXMldcwHBwbCmxgA7rtqdziSXgjjIhVbsxhzPbB1RvukHP0K6FgjJY+Dk57yOUuK6Pjm+3L8l0jwuyf7FgD3tiRA0EEjJYn9Ck1jQ0DILFTgnyUq3t4TKixbigF6AuCurSRqkaVC0rdpQZM45Kl3dr7O4fS/cqu9o3rEPCt73KndosVi6o8GO/p0d98k0bHqpq/Ztr6DqEge1ZM/pe0gsPSQMuq55UpGkTSqsDajMjM5n5zrO/ULrpj2zc8oMeIlR4tgVG5gVWbUDJ2bXAawHDPXdojMtK5Y7cffVI/db5KL868GBA8ArxiP4dhudOqQOFRod4Atgeird32Sqg/unmCfm0KvKJ8L+ElS/e/Iud0JMeQQ0fq9NU5/wCFqnFvn/Zbt7KOA7z29BLvkFtwON/CFpgyPVHYXhjqjshlOZ4cuvJNm4FTbqS7loPr6qw4FSJLQ1sNaRECAhc/w8+O/Z32SwE0WxESZ/yuh2dKAAldrT2Wgphb1eaj/t0a6bYoclzTHey7a76jp2XmNl2sGN43jiup3lGWqu1LSC7JG9F6s7cMxDDalJ+y9uy4btxHFp/eCXEZ5/e5dixirSMsrUw4fxDKeXNV2t2RtX5sfUZyJa8ebhtf1J5nL6lfiv0pFqYTJlHabMbifJNa/YvZPdqg/wDiR/8Aoqa27LVDkKrYOWYKeZz9L/HfwltqcySMh89AsFATIV5svw4rVYDrpjW8G0iev7wzVis/wdtm96pVrVv4ZFNv9A2/6kLlBkrl1m5xeG02uqVHe6xokuP057l2jsB2SNlbH2kGtWO3VjMNyhtNp3ho9SeSZ4bgVC3aRQpMp8dkAEn+J2rupKaUjko5ZbNIovbqjLWji6D01+S57hWFmvUIgxK6d2hZtVs9Bu45R8/RA4fZsbAa2EtuuopjPsNb9kWUtkxn8VUsTxIDED+kEMPgupY5iDKNqajsgwZdTkPVcXrUy5znfvB0kdTIcOI3p8Yllfpe7KyadoESD7p8MjKY4dUfblu13mPOyTwn3Z4Zx5pT2Tu5bsO11HTQhWDET+ycBvAA6zkur49cXLnvZyLhYlzX5DNYujaOmhKhLlpVrLRma8yu6xOCtg5eMYpHU0oBbuvAXOsduJq1HbmiAr3iJXMsfqbJdzKfFnROz+INr0qTxqBBHAgQZTpjly/8OrxwrubPdcCSOYEffRdEZcw0lbKaWxu294ZSa5ogqWveTnKAuLtKtEdamAEpu64GQUl5e5IS3pSZKMLa1ZbFzgN5IHmVfbOwbTY2OSqFIwZ4GR4J07tCC0DetWnS1vriAJWWdz3o+KrNHFJRdO/HFLbVJJpfKN20szS/2G04kJDRxsNGZRFDHG5mdU2ycdI+1uEtFB7jGQnoua067m6aK+9ocXFSkaYMl0eW9VKtaCEQbW9fbGqa2YAhVtp2DyTa0veaU0q94bV2QFYLS7lUTC8SMQSrDY3wQ2WxZ8lE05qG2upUgd3kEyS9oTVdPOPQ/VaU6AaZU2OXbaLXVH90AEk6zHDnG5cw7QfieXAstxB/Wd38o4p+O2mUk7H/AIqdpGkU7WmdDt1I3foafj5KuYUfa7IGVRn9bN48FXDWc50uO0XSSTmSeMp3hFI7QIyI3p7NRLe6tbZpsY9ojYzjkTmFaW1Q4NcMwQCEootFw0gQH7JBG5wiJHND4FdOFM03+9TcW5psc+yXFYvahYl/tliryLwQU6sphR0SKxuJKeWzVyujQ6i1EezWUGIoMWhbFaxmlJA6yuVdrX/tiBuK7ReWskrjHaqnFw8cCnxnZG/Yx8XDc4EH4ffmuhOq/sznrHwXOuyjZqF3TyV4qOhrm7kM1MAYuCZ5FB3NytbV/fe08iEHjLCGFKrsG672ncvoim3WWW76JXQpgRuCPp0xESnqc3RBrE5fe76rWs+PoiaWxGoleut2neED6rSxvp7pyP3kjG13TklFzhh3Lw0qgEbR++aPQy5QZd35mJj4/wBlFbXBJzk+JQ1HDnHVPbfCAGc0Oi/2rSjckxIgH7++q2uq2R4/4+qIFqB5acOXmEJWacpPXqgPcAXNVR0rnZ6Le8BnTn9UuqeKOi7WO0xKdCrDhl+clRLMdzaG4q24QMvBTyUl3FwwTEJJHAlP6T++qJ2Wq7TnHWZPrKutAictY37j9MkIXL1R/wAZbwi2Y3QPPq0zB5wJHiuNMZK6r+L90HMpNgSHEHWddpsdM5HMcM+YgQ4jjorzxC+iLdsgToE+w14DhwOX36JDQbqPFNbWp3ei1GLZavIPA+XkmVtiTXvcKjJMDvtycRwd+pIrW50B0On9kWIBJlLDHfsm7niOaxI/bLE+qVBhlxmFcbIy1c5w64gq8YPXkBSqqw2yY0qKBtBonVuxUww2llkCrWi47+JGEezrFwHvb+eq7q+jkqR2+wP2tFxAzbmPn6Lo4ddI8u3J+ydQNbUn7hW23q7UcwT5iQqXSBoPeNzgnuE3002/w5Lnyi2KO4rbFYO8D0OU+aIvaW20jktsRtw4GN4lQ2Vbu7J1GXVTqpebQOGyfvgkWJUKjTs5+BKtNH3jx+CIuMObVbGUhGZaGTc0R4Th5cGzO71VhZhH7IO3THMIGzunW8AtlogDlnHgPpoVbLSrTqUi0EZ65jUiRK2VobuPVVitZvbvnzChdVcPuVc8Yw8Gh3YkAbJEa5DxTP8A0WkW7JYCPI9ZSzMb8kc9oPqO0CNFrWJDZ14SforXgeENZUeCA6CQ2c+7lE80beWH/MhwAG02IA/eBzMcxHkVuQ35IqFPAaxfsuJEa5QldexrAmJycRpuBzK6Hf3jKY2i4Q33vCZz5QVScT7RfmM7bvA5bTmvaAOOYG2ZgeB8Wm0+dy8Vo3tUnPScuJgwcuqnZQdq7UnRPMH7OCm3bfmdRO4nOf7LepaS8dVssofjddtKeHhlseZHqUyc/YoHi7ujqdfREVrUENZ4/fmgrp3tHho91uQ67z8FOdmWHstRDWSeX1+SftvdkzqN+/rHqkNs/wBmwA5Sdrwy+o8iiLe+Bbz13b9YWTvqifircB1doG6THIn1EzHUqm1WyZGsBOO3bybuqJJ2DsjwAn1k+KTW7C8jnAXRIiJot7w8kxojuu5KC4tTTIlE2ee10Qowyts2NKKZKhwulNMJtQtUIf6BbJWJsLRYraS2pNCpBVy7OXSqLaSdYFW2XKVxWrpti9O7Z2SrGG1sgrDa1F0YTpz5Ue4pXiVMEFMC5AX7sirYpVx/thguwdOh5SlNk3ZA9V0DtEGvBBVIvWBuQUPlx1VsMtwTRflB8ELWOy/a3b+i1aTGeg0P3ot3P2h9yuaxaVA959plofNPLFiR03k+Hw4Jvb1MhBO7KUtNjRNezB1CCdgr6Ye6g7YLtSADmJgwd+aabfmtTcRyRl6XmsuqXux+q1uy+n3gPebkCd5gDLoj2draMZlw/wDsHpMLz88DqAVlQ0jmWNPgOBW1C34Y0odqqe06NoycsnHLccjKKdf1azm+xpuiDMggboiTK8oVqYzDB6I+hi0HKAtof4ZED+ytSvBuXhwGYbqGxkIGgy368UfTwimzJo+xxUtvfOd9eXJTF0AxqVrlPpv8eiy+OSDt6UulGX9TZH2NVpSEFvDInco+hUWIVtkGPeOQQ+Hsgjlr5SV5Vre0dlu05LSvdR3QNNY3yB9U8ido2vebR4TH0geCPwCgX1mNOYnPoMyfEfFKLbnnGZ4ZZgK8dkbQCXRm7Q6d3IgRuznzRK472/ttm7r86jz/AFLOx2COqHbI7rfirD+KOBVBfAbP/XO0zmMgfGfirfgXZ8W9u1p1jPquiI1zntRabBb1QOFUi5+XCFYO39INNMbzJ8kJ2VtSVspujPDm0swGgDcmlvar2nQhNbShommOi3IO2yWJuLdYnI5KKOaJtRBUrqOZW7Kabi7dLZg93kFZ7S4yVAw6sQQrTa18km9IZYHxu0Be3WSHNZCXVXJPMk7irfaCtrCqFzULirXirdqUj/JLZ5SlmOgDKvdgrxtcgxnG9GVLMBTYXaNeXscNW5cQRoQoWSRaFroaZByKPtHjL06oS6tSJY5plu/jwIIUuHVhLd0ZaalTs3DS6pyylHPf1UFYEdPkmdFoLJgyNOfFZWsg6OKlKtravVboD1+/vgtPzfONfOCQEXcYZrCAfZP0ic0803cFUq2ve4f3TG1e0O12hrlw3x0SyjhTiJjy1zTWxwl3CPvVCjLkdWtaRAy/sPnlHVGtJIz9EPaWeyNEU+jA2uG4b1O3fQl9fZL9knfI4dPj5KC9p7LIG/IRlpkfT4rT27i8tESY1ygzx+/gpPZl0unTIDxJJB8vJNJpO3YHYFNhGcmcxwiZ8kFQOZ3R8tyZXgG7cYPSIEfe9R2uHl8GIGfzg+fwTwtH4Fhbnvlw7o9dcvRX3BRmk+H0NmmBG5OcE94pfs0moZdp8HNe1ljQa1IbdKRPeA93o4ZeKpODdrmVxsvHs6g1B0kawePIrqVMd0dFx/8AErBfyt8yu0RSuTBjRtYCT/uaJ6g8V1Y9xyW6ql9qb8XN47Zzazujmd6tnZzBPZUwXakacFNhXZyjtCqG65xuDuKfPYtJq9m3uAfYou01Wj2LKJgo7DRy1ohYoG18l4tybi5tUbmvdhbV9VLb05XRPHZU9jQzVlt25BL7C03pqyjC58/SV48oSsUTVcIS6vVUyUsxBoSl7kwv6qTVaqpJ0RlZ60wutFdvOR5oWtXQjbmHg8CD5Fa47gb7WbF7LbaYHeGYjLwVbpuO0dRmAequNcZdUhxCzz2m+8PI8iufG66Wzx32Ow+9GyN5iB97k3fXkAyBl59FSrC7hzp1Hnx08E0bfHSf855LZYjhkaVK4k7lHU9cvHel5uPhPzWfnSBlv+PNLo+zahWa0Tnnlu3qw2ZaQJ0jIdc/oqbSqyQPvUAJ5b4s2IGo0I3nX1+qFGU9NQDN3x06oHE8QiG5Z+sjJIzibnNJccpJgakzu5zKDr4kGhsxPdcDr1+fmtMSZZGH5uDul09QMxEdBKJpV9lkcCdeDid++VW6N1tVGkgiJnhBMx1+iOfdF+gyHoc/sJ7E5R9Jm25x0z004AegTuwtQ0jPoMsvqlNnWO1wz3p3YH73paeQ4YMkxwGl+0A+4S63kq14JYbDdo+870C2M3WzuoaJF22wQXVlVpkS4DbZyezvD4R4p6vHCQuidOauUdnak04Th1Lek+FsDH1Gj917h5OITinUKpYWVsygFu2zC1a+PojKRBCnZo+9tBbBYiQFiAOXXNLMorD6Oea8r081lK4AXRa6ZVioOAC2qV0lF/zWrsQ5qNhLTCrVSy9uoUFxigA1SS8xGVpincm91dpZWrrWpVlDVHKuibaVaqmweh7S5oM3Oq0wehqNn0Qrkx7MsP5ugRuq0yf94WCujdsrLYuHQIBAI8s1Vrhi6P25w8vY2qN2R6Kg1qS5M5quv47vFXb3DdrNuTh6pWLhzTBkQd/P/CtT6UoS+woPH38UZS5Y/cKfzUho8+mWi8N4QQTr6BRVsMe0woH0XT3jv4eO5NqE3R7b2JzjL79VtVxQiAMshnz4+pS32ZOkLXZmTwnRDi3KmVxixInX6gBQMc8mTlw8RCho0esa/BMbVh3D7OiPQd0RQtnGGmeJ+vkE1tbbZEDl4+fNZhNgT4KwULEQAfVTtVxxDWzIG5N7NuiGbbQYTnBMLdVfstyA9524D6pPar1Ic9ncPNR20fdbrzO4K3KG0tW02BrRAH3J5qZXxmo5MsuVYvHGAvUJi1fYoVXfpY4/0lMVy3D3kve6dXOPm4lNPapFg78s00dUVSDG1URRr55FLW1it3XIjRAT1l6IzBlYkgu2rxDjG2rV1oUrec1ixOvHoKiqOWLECZALkoRyxYmiaNyicvFi1ZE5PsBHufzt/wDYLxYgzut02aDpz7p+C5XdjPzWLFD5PV/hBgZlTDReLFFalWKaBK3ffmvFieJtKiyi0QOixYiCVozHUfBG2I7w6L1YloxacF3dE+aMlixIrQztSr52VYBasgATJPMzqVixP8fqfzeHIWyxYqudiS9sj/yNf+X5hYsRnoXxzXDD3R0R9T79FixODxi8q6LFiwISsWL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0" name="AutoShape 10" descr="data:image/jpeg;base64,/9j/4AAQSkZJRgABAQAAAQABAAD/2wCEAAkGBhMSEBQUExQVFRUVGBcXFxcXGBQUGBcVFxQVFRQXFRcXHCYfFxkkGhUYHy8gIycpLCwsFR4xNTAqNSYrLCkBCQoKDgwOGg8PGCkcHB8pKSwpLCkpLCwsKSkpKSwpKSkpLCksLCksKSkpKSwpKSwpLCkpLCwpKSwpKSwsKSwsKf/AABEIAMIBAwMBIgACEQEDEQH/xAAcAAACAgMBAQAAAAAAAAAAAAAEBQMGAAIHAQj/xABBEAABAwIDBQUGAwcCBgMAAAABAAIRAwQFITESQVFhcQYigZGhEzKxwdHwBxRSI0JicqLh8RWSFiQzQ4KyU5PC/8QAGQEAAwEBAQAAAAAAAAAAAAAAAQIDAAQF/8QAIhEBAQACAwADAAIDAAAAAAAAAAECERIhMQNBURMiMnGB/9oADAMBAAIRAxEAPwC7066lFRKKVwjKdZTZLc1ABquSdu3B7n6SHxOQy0AHQD1XUrymXRmRrpGX91x3tq/ZeT+pzvJvdHogMVotA3yeAUTiSt2H1UtNicUdKgrHgFPvDd8Uqps/wrB2eoy8JcvD4+ug4Q2GhNHHJB2dOAAmBYpLom05U7aC1DYW7akLC3/KLV1uAvWV1Ic/8oMFLF61korYWopdEBaUaaJawLVjBwCIplEKxluCpWWi3FQAf2U1OsEYSh6lt96JXeUk8qvEJfcMlatFcvLORoqhiVoWkldBuLXJV3F7CWnJKdUHgOaQYIOoO9Um+tzRrFu7Ufyn7jwVyq91xSTtDQ2gHbx9hUxTznQ7BsS22bJOYzGefVp4oPHMMDxtNg74Gs8QPiOqUYdcFjhw3fRPDXkfTLPceRTTqo0gta5Yc9TG0NPETvPyTayrgbQIljgct0ghw/lPDXfuyQGI0wczEk5mIDpOUxkDz6Fa2DiwEHMOyDTrE5k8OA6zuTlW/ArHaqACXAxAGRzO7gc5+GqutGj7OQCSQYk65agnfmuf4PiDqTmuYSYOo1AOhy1Gs+Pj0ggOaxzd7RPVTp561D1ikFFYp6U6Q21dHUayQWNwmlGorOc3L5C4p2yJ9qGH90R6kx6rstFy5v24wsC+aYltUT4wQfWChBUEGIg9UwtxOe4KGrhxa4g66eSKbShsDcnZjnq89hbDaYXHcqEwLp/YFoFqXHLMnyQyUwva1UKOaPa0RqFSsU7VezJGg8ZP0SxnbIzkT5z6lTU2v9cwhajuaqI7Zcc+ax/a9nFD/g7Wd9aN8LZt7G9VL/idhME/fJbsxpu4pdVSWLtSuZXr7gSqvQx4DUhR3mPiNUB0tjLwcVPTu1TrPFREl3qizioEGfVZrItjrorX88VX6OMtOW0EazFae8jzCMJTulcbSnNOQkLcZpD/ALjRH8QUre1FERNRnmN3+UxNmdW1SfFLTulGM7UW5/7tMf8AkPqtbnEqNQZPZ4OahY0yczxWyhyT4hbksKvGOWG8ZjlmkF1bTTWg1zmvTh0cc+hR9tcyBOu9D4j7xCitbKq7vNHdbq45DjA4nkrSbQt0dPph7SRk8eI8tCOs9Mku/LOmHeeRngDx5ckTaXrSRJ2SInhCsYw9tRsggjiPih4zTs3ZguDXHU5HcDGS6RYjaaD4EbpGRXOKdF1FwkZc9HA/e7ir/wBn8UY5oEicvhEE7+q2PvbUzFuvUeKPJYrcInzc4w96fWpVbw4qwWhUKJvSKrPb+1Jp06o1pv14A6eoVkoleX1q2rTcx2jhBWFybHnA1toR3mtdlzAn1QNqe9nvTrtPhBoFoIJ3A7iPqlr7TZ2TxzCeUfUFzSDc9yJp4tcCmGNqljP0tjPqdUrvaxDhtSZInjGpRL9MinCBLu/qA++4+SEZfVYLjUdA3TqeCJqNBOZgbzEx9Utuq+1kBDQgz3/V6v8A8jvMoq0xKq7LbdPoABqUrayUdRqbDDxIPjw+KIJq+LPaYD3O4HSRAj1le0sQqne7zKWbfeBOcEeiKr3wGTPNAYKOIvkjbdI5le/nX/qd5lLrQZk8ld8N7PNcwEsDss5EoXLj6OONy8Vg3r/1O8z9VGzEHl0bbuXeKZdpsO9k7uiARoNxGvoq4Tv3j7CO9+BZq6ppVr1Yyc7/AHH6oanfOOrj4krz/Ue7Ed7T+6GoarMNdccfv1URuAh3VStEWHsuBHujyRlKsCNPLIoSgBsjr8UU+xc075yyEj+lKOh9re1aZ2qVV4I3EyCOBa7JWO27SU61HOGVAO82YB5s2tRy1HkTVfaCchA+8yVJhOFOr1zSaQDBdJEw0ROW/MoWS+juzw8sez1N37SoWuE+60hzp3ARk3XU5jgUDjuOj/pUQBs5Ej3W8Q39R4n4leXZqUgaIdAnMgQT47kgbT2akc/8I8uui8bvtjKezIO/f6/JNsOxAsiCRzz9Y+ChZQDuqibaESBlCmrpcMP7RsHdrt2mnLa7rukjRw55FWnBsOpOcHMf3CZhhiDyBzHTPwXJbZzwc8xvBCseEOqMY2q2fZl2yTuaefDqE2vwjudIANGe7esVMt7W62R3j4F0RuiMliv/AG/ENT9VzD26KwWoSiyop3bMXLaqNpFEAodgUzUNirvbOw26AMwWvBnhJjyVCrHbOyBAbAMZ5745LrV9bh9NzXCQQQQuYWtmW0i6NHuE/wAp0RlHGbqvYrTl7TxJ+cfJbNratRWJ2hFAVdzajQZ3Nc0/T1S97oIPmqQddo7x2UDJBspgGCja1Od6guWZTqU0LUFUgCB4oZrjoim2T3e6xx8D4KSnhRBmo9tPqQT5BYC92qnt7B7wXAd0auOTR1KY0vy7T3Qah/VUOwweGp6Ia7vn1dSNlujQNlo3ZNHxR0CVlo3usplznOIaTEAkkAbI4Diu34Dggp0mtOZgSuYdgsO9pdB5zbS/9zp5CfNdutmiFD5Lu6dHxY6m3OfxM7ObNMV2jJphw4A5T0XKHM2XEHT7hfTeM2jalBzHiQ8EHxXz/c0nW1R7C0OLDGe8A5EeGafD8L8k+1fIW9Kk4kQCeEAp2MacT7tJvMt2vmhbjF6rstvIZ90BnwzVEWHs9WOZaKY41HNYPUrU4fSb71XbPCk0kf73wPIFeUyXOkkmdZkmOEmSpTbtBzMRvHHnyR10AenUczOmdmRrkTr6HpwWtK6O1Mk8yZPipzbRuPNS06A6/FLs8iduZ8vI/wCFa+wNvtYj1oVD/XTSKkyWAROYzOsQYCuP4V2e3f1nj3aVvsHm6pUBB8mFJl4eQu7W2OzX4Z/NU/Eqf7QEaxn8Pkuo/iFYZF4XOq1pInfJnzS40+U7R279PvzRN4wsY4wdp8R03qO0sy50BMb7Dn7TWOnuiRBnLx+C32F3Ir9BpFUxvOXMldcwHBwbCmxgA7rtqdziSXgjjIhVbsxhzPbB1RvukHP0K6FgjJY+Dk57yOUuK6Pjm+3L8l0jwuyf7FgD3tiRA0EEjJYn9Ck1jQ0DILFTgnyUq3t4TKixbigF6AuCurSRqkaVC0rdpQZM45Kl3dr7O4fS/cqu9o3rEPCt73KndosVi6o8GO/p0d98k0bHqpq/Ztr6DqEge1ZM/pe0gsPSQMuq55UpGkTSqsDajMjM5n5zrO/ULrpj2zc8oMeIlR4tgVG5gVWbUDJ2bXAawHDPXdojMtK5Y7cffVI/db5KL868GBA8ArxiP4dhudOqQOFRod4Atgeird32Sqg/unmCfm0KvKJ8L+ElS/e/Iud0JMeQQ0fq9NU5/wCFqnFvn/Zbt7KOA7z29BLvkFtwON/CFpgyPVHYXhjqjshlOZ4cuvJNm4FTbqS7loPr6qw4FSJLQ1sNaRECAhc/w8+O/Z32SwE0WxESZ/yuh2dKAAldrT2Wgphb1eaj/t0a6bYoclzTHey7a76jp2XmNl2sGN43jiup3lGWqu1LSC7JG9F6s7cMxDDalJ+y9uy4btxHFp/eCXEZ5/e5dixirSMsrUw4fxDKeXNV2t2RtX5sfUZyJa8ebhtf1J5nL6lfiv0pFqYTJlHabMbifJNa/YvZPdqg/wDiR/8Aoqa27LVDkKrYOWYKeZz9L/HfwltqcySMh89AsFATIV5svw4rVYDrpjW8G0iev7wzVis/wdtm96pVrVv4ZFNv9A2/6kLlBkrl1m5xeG02uqVHe6xokuP057l2jsB2SNlbH2kGtWO3VjMNyhtNp3ho9SeSZ4bgVC3aRQpMp8dkAEn+J2rupKaUjko5ZbNIovbqjLWji6D01+S57hWFmvUIgxK6d2hZtVs9Bu45R8/RA4fZsbAa2EtuuopjPsNb9kWUtkxn8VUsTxIDED+kEMPgupY5iDKNqajsgwZdTkPVcXrUy5znfvB0kdTIcOI3p8Yllfpe7KyadoESD7p8MjKY4dUfblu13mPOyTwn3Z4Zx5pT2Tu5bsO11HTQhWDET+ycBvAA6zkur49cXLnvZyLhYlzX5DNYujaOmhKhLlpVrLRma8yu6xOCtg5eMYpHU0oBbuvAXOsduJq1HbmiAr3iJXMsfqbJdzKfFnROz+INr0qTxqBBHAgQZTpjly/8OrxwrubPdcCSOYEffRdEZcw0lbKaWxu294ZSa5ogqWveTnKAuLtKtEdamAEpu64GQUl5e5IS3pSZKMLa1ZbFzgN5IHmVfbOwbTY2OSqFIwZ4GR4J07tCC0DetWnS1vriAJWWdz3o+KrNHFJRdO/HFLbVJJpfKN20szS/2G04kJDRxsNGZRFDHG5mdU2ycdI+1uEtFB7jGQnoua067m6aK+9ocXFSkaYMl0eW9VKtaCEQbW9fbGqa2YAhVtp2DyTa0veaU0q94bV2QFYLS7lUTC8SMQSrDY3wQ2WxZ8lE05qG2upUgd3kEyS9oTVdPOPQ/VaU6AaZU2OXbaLXVH90AEk6zHDnG5cw7QfieXAstxB/Wd38o4p+O2mUk7H/AIqdpGkU7WmdDt1I3foafj5KuYUfa7IGVRn9bN48FXDWc50uO0XSSTmSeMp3hFI7QIyI3p7NRLe6tbZpsY9ojYzjkTmFaW1Q4NcMwQCEootFw0gQH7JBG5wiJHND4FdOFM03+9TcW5psc+yXFYvahYl/tliryLwQU6sphR0SKxuJKeWzVyujQ6i1EezWUGIoMWhbFaxmlJA6yuVdrX/tiBuK7ReWskrjHaqnFw8cCnxnZG/Yx8XDc4EH4ffmuhOq/sznrHwXOuyjZqF3TyV4qOhrm7kM1MAYuCZ5FB3NytbV/fe08iEHjLCGFKrsG672ncvoim3WWW76JXQpgRuCPp0xESnqc3RBrE5fe76rWs+PoiaWxGoleut2neED6rSxvp7pyP3kjG13TklFzhh3Lw0qgEbR++aPQy5QZd35mJj4/wBlFbXBJzk+JQ1HDnHVPbfCAGc0Oi/2rSjckxIgH7++q2uq2R4/4+qIFqB5acOXmEJWacpPXqgPcAXNVR0rnZ6Le8BnTn9UuqeKOi7WO0xKdCrDhl+clRLMdzaG4q24QMvBTyUl3FwwTEJJHAlP6T++qJ2Wq7TnHWZPrKutAictY37j9MkIXL1R/wAZbwi2Y3QPPq0zB5wJHiuNMZK6r+L90HMpNgSHEHWddpsdM5HMcM+YgQ4jjorzxC+iLdsgToE+w14DhwOX36JDQbqPFNbWp3ei1GLZavIPA+XkmVtiTXvcKjJMDvtycRwd+pIrW50B0On9kWIBJlLDHfsm7niOaxI/bLE+qVBhlxmFcbIy1c5w64gq8YPXkBSqqw2yY0qKBtBonVuxUww2llkCrWi47+JGEezrFwHvb+eq7q+jkqR2+wP2tFxAzbmPn6Lo4ddI8u3J+ydQNbUn7hW23q7UcwT5iQqXSBoPeNzgnuE3002/w5Lnyi2KO4rbFYO8D0OU+aIvaW20jktsRtw4GN4lQ2Vbu7J1GXVTqpebQOGyfvgkWJUKjTs5+BKtNH3jx+CIuMObVbGUhGZaGTc0R4Th5cGzO71VhZhH7IO3THMIGzunW8AtlogDlnHgPpoVbLSrTqUi0EZ65jUiRK2VobuPVVitZvbvnzChdVcPuVc8Yw8Gh3YkAbJEa5DxTP8A0WkW7JYCPI9ZSzMb8kc9oPqO0CNFrWJDZ14SforXgeENZUeCA6CQ2c+7lE80beWH/MhwAG02IA/eBzMcxHkVuQ35IqFPAaxfsuJEa5QldexrAmJycRpuBzK6Hf3jKY2i4Q33vCZz5QVScT7RfmM7bvA5bTmvaAOOYG2ZgeB8Wm0+dy8Vo3tUnPScuJgwcuqnZQdq7UnRPMH7OCm3bfmdRO4nOf7LepaS8dVssofjddtKeHhlseZHqUyc/YoHi7ujqdfREVrUENZ4/fmgrp3tHho91uQ67z8FOdmWHstRDWSeX1+SftvdkzqN+/rHqkNs/wBmwA5Sdrwy+o8iiLe+Bbz13b9YWTvqifircB1doG6THIn1EzHUqm1WyZGsBOO3bybuqJJ2DsjwAn1k+KTW7C8jnAXRIiJot7w8kxojuu5KC4tTTIlE2ee10Qowyts2NKKZKhwulNMJtQtUIf6BbJWJsLRYraS2pNCpBVy7OXSqLaSdYFW2XKVxWrpti9O7Z2SrGG1sgrDa1F0YTpz5Ue4pXiVMEFMC5AX7sirYpVx/thguwdOh5SlNk3ZA9V0DtEGvBBVIvWBuQUPlx1VsMtwTRflB8ELWOy/a3b+i1aTGeg0P3ot3P2h9yuaxaVA959plofNPLFiR03k+Hw4Jvb1MhBO7KUtNjRNezB1CCdgr6Ye6g7YLtSADmJgwd+aabfmtTcRyRl6XmsuqXux+q1uy+n3gPebkCd5gDLoj2draMZlw/wDsHpMLz88DqAVlQ0jmWNPgOBW1C34Y0odqqe06NoycsnHLccjKKdf1azm+xpuiDMggboiTK8oVqYzDB6I+hi0HKAtof4ZED+ytSvBuXhwGYbqGxkIGgy368UfTwimzJo+xxUtvfOd9eXJTF0AxqVrlPpv8eiy+OSDt6UulGX9TZH2NVpSEFvDInco+hUWIVtkGPeOQQ+Hsgjlr5SV5Vre0dlu05LSvdR3QNNY3yB9U8ido2vebR4TH0geCPwCgX1mNOYnPoMyfEfFKLbnnGZ4ZZgK8dkbQCXRm7Q6d3IgRuznzRK472/ttm7r86jz/AFLOx2COqHbI7rfirD+KOBVBfAbP/XO0zmMgfGfirfgXZ8W9u1p1jPquiI1zntRabBb1QOFUi5+XCFYO39INNMbzJ8kJ2VtSVspujPDm0swGgDcmlvar2nQhNbShommOi3IO2yWJuLdYnI5KKOaJtRBUrqOZW7Kabi7dLZg93kFZ7S4yVAw6sQQrTa18km9IZYHxu0Be3WSHNZCXVXJPMk7irfaCtrCqFzULirXirdqUj/JLZ5SlmOgDKvdgrxtcgxnG9GVLMBTYXaNeXscNW5cQRoQoWSRaFroaZByKPtHjL06oS6tSJY5plu/jwIIUuHVhLd0ZaalTs3DS6pyylHPf1UFYEdPkmdFoLJgyNOfFZWsg6OKlKtravVboD1+/vgtPzfONfOCQEXcYZrCAfZP0ic0803cFUq2ve4f3TG1e0O12hrlw3x0SyjhTiJjy1zTWxwl3CPvVCjLkdWtaRAy/sPnlHVGtJIz9EPaWeyNEU+jA2uG4b1O3fQl9fZL9knfI4dPj5KC9p7LIG/IRlpkfT4rT27i8tESY1ygzx+/gpPZl0unTIDxJJB8vJNJpO3YHYFNhGcmcxwiZ8kFQOZ3R8tyZXgG7cYPSIEfe9R2uHl8GIGfzg+fwTwtH4Fhbnvlw7o9dcvRX3BRmk+H0NmmBG5OcE94pfs0moZdp8HNe1ljQa1IbdKRPeA93o4ZeKpODdrmVxsvHs6g1B0kawePIrqVMd0dFx/8AErBfyt8yu0RSuTBjRtYCT/uaJ6g8V1Y9xyW6ql9qb8XN47Zzazujmd6tnZzBPZUwXakacFNhXZyjtCqG65xuDuKfPYtJq9m3uAfYou01Wj2LKJgo7DRy1ohYoG18l4tybi5tUbmvdhbV9VLb05XRPHZU9jQzVlt25BL7C03pqyjC58/SV48oSsUTVcIS6vVUyUsxBoSl7kwv6qTVaqpJ0RlZ60wutFdvOR5oWtXQjbmHg8CD5Fa47gb7WbF7LbaYHeGYjLwVbpuO0dRmAequNcZdUhxCzz2m+8PI8iufG66Wzx32Ow+9GyN5iB97k3fXkAyBl59FSrC7hzp1Hnx08E0bfHSf855LZYjhkaVK4k7lHU9cvHel5uPhPzWfnSBlv+PNLo+zahWa0Tnnlu3qw2ZaQJ0jIdc/oqbSqyQPvUAJ5b4s2IGo0I3nX1+qFGU9NQDN3x06oHE8QiG5Z+sjJIzibnNJccpJgakzu5zKDr4kGhsxPdcDr1+fmtMSZZGH5uDul09QMxEdBKJpV9lkcCdeDid++VW6N1tVGkgiJnhBMx1+iOfdF+gyHoc/sJ7E5R9Jm25x0z004AegTuwtQ0jPoMsvqlNnWO1wz3p3YH73paeQ4YMkxwGl+0A+4S63kq14JYbDdo+870C2M3WzuoaJF22wQXVlVpkS4DbZyezvD4R4p6vHCQuidOauUdnak04Th1Lek+FsDH1Gj917h5OITinUKpYWVsygFu2zC1a+PojKRBCnZo+9tBbBYiQFiAOXXNLMorD6Oea8r081lK4AXRa6ZVioOAC2qV0lF/zWrsQ5qNhLTCrVSy9uoUFxigA1SS8xGVpincm91dpZWrrWpVlDVHKuibaVaqmweh7S5oM3Oq0wehqNn0Qrkx7MsP5ugRuq0yf94WCujdsrLYuHQIBAI8s1Vrhi6P25w8vY2qN2R6Kg1qS5M5quv47vFXb3DdrNuTh6pWLhzTBkQd/P/CtT6UoS+woPH38UZS5Y/cKfzUho8+mWi8N4QQTr6BRVsMe0woH0XT3jv4eO5NqE3R7b2JzjL79VtVxQiAMshnz4+pS32ZOkLXZmTwnRDi3KmVxixInX6gBQMc8mTlw8RCho0esa/BMbVh3D7OiPQd0RQtnGGmeJ+vkE1tbbZEDl4+fNZhNgT4KwULEQAfVTtVxxDWzIG5N7NuiGbbQYTnBMLdVfstyA9524D6pPar1Ic9ncPNR20fdbrzO4K3KG0tW02BrRAH3J5qZXxmo5MsuVYvHGAvUJi1fYoVXfpY4/0lMVy3D3kve6dXOPm4lNPapFg78s00dUVSDG1URRr55FLW1it3XIjRAT1l6IzBlYkgu2rxDjG2rV1oUrec1ixOvHoKiqOWLECZALkoRyxYmiaNyicvFi1ZE5PsBHufzt/wDYLxYgzut02aDpz7p+C5XdjPzWLFD5PV/hBgZlTDReLFFalWKaBK3ffmvFieJtKiyi0QOixYiCVozHUfBG2I7w6L1YloxacF3dE+aMlixIrQztSr52VYBasgATJPMzqVixP8fqfzeHIWyxYqudiS9sj/yNf+X5hYsRnoXxzXDD3R0R9T79FixODxi8q6LFiwISsWL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AutoShape 12" descr="data:image/jpeg;base64,/9j/4AAQSkZJRgABAQAAAQABAAD/2wCEAAkGBhMSEBQUExQVFRUVGBcXFxcXGBQUGBcVFxQVFRQXFRcXHCYfFxkkGhUYHy8gIycpLCwsFR4xNTAqNSYrLCkBCQoKDgwOGg8PGCkcHB8pKSwpLCkpLCwsKSkpKSwpKSkpLCksLCksKSkpKSwpKSwpLCkpLCwpKSwpKSwsKSwsKf/AABEIAMIBAwMBIgACEQEDEQH/xAAcAAACAgMBAQAAAAAAAAAAAAAEBQMGAAIHAQj/xABBEAABAwIDBQUGAwcCBgMAAAABAAIRAwQFITESQVFhcQYigZGhEzKxwdHwBxRSI0JicqLh8RWSFiQzQ4KyU5PC/8QAGQEAAwEBAQAAAAAAAAAAAAAAAQIDAAQF/8QAIhEBAQACAwADAAIDAAAAAAAAAAECERIhMQNBURMiMnGB/9oADAMBAAIRAxEAPwC7066lFRKKVwjKdZTZLc1ABquSdu3B7n6SHxOQy0AHQD1XUrymXRmRrpGX91x3tq/ZeT+pzvJvdHogMVotA3yeAUTiSt2H1UtNicUdKgrHgFPvDd8Uqps/wrB2eoy8JcvD4+ug4Q2GhNHHJB2dOAAmBYpLom05U7aC1DYW7akLC3/KLV1uAvWV1Ic/8oMFLF61korYWopdEBaUaaJawLVjBwCIplEKxluCpWWi3FQAf2U1OsEYSh6lt96JXeUk8qvEJfcMlatFcvLORoqhiVoWkldBuLXJV3F7CWnJKdUHgOaQYIOoO9Um+tzRrFu7Ufyn7jwVyq91xSTtDQ2gHbx9hUxTznQ7BsS22bJOYzGefVp4oPHMMDxtNg74Gs8QPiOqUYdcFjhw3fRPDXkfTLPceRTTqo0gta5Yc9TG0NPETvPyTayrgbQIljgct0ghw/lPDXfuyQGI0wczEk5mIDpOUxkDz6Fa2DiwEHMOyDTrE5k8OA6zuTlW/ArHaqACXAxAGRzO7gc5+GqutGj7OQCSQYk65agnfmuf4PiDqTmuYSYOo1AOhy1Gs+Pj0ggOaxzd7RPVTp561D1ikFFYp6U6Q21dHUayQWNwmlGorOc3L5C4p2yJ9qGH90R6kx6rstFy5v24wsC+aYltUT4wQfWChBUEGIg9UwtxOe4KGrhxa4g66eSKbShsDcnZjnq89hbDaYXHcqEwLp/YFoFqXHLMnyQyUwva1UKOaPa0RqFSsU7VezJGg8ZP0SxnbIzkT5z6lTU2v9cwhajuaqI7Zcc+ax/a9nFD/g7Wd9aN8LZt7G9VL/idhME/fJbsxpu4pdVSWLtSuZXr7gSqvQx4DUhR3mPiNUB0tjLwcVPTu1TrPFREl3qizioEGfVZrItjrorX88VX6OMtOW0EazFae8jzCMJTulcbSnNOQkLcZpD/ALjRH8QUre1FERNRnmN3+UxNmdW1SfFLTulGM7UW5/7tMf8AkPqtbnEqNQZPZ4OahY0yczxWyhyT4hbksKvGOWG8ZjlmkF1bTTWg1zmvTh0cc+hR9tcyBOu9D4j7xCitbKq7vNHdbq45DjA4nkrSbQt0dPph7SRk8eI8tCOs9Mku/LOmHeeRngDx5ckTaXrSRJ2SInhCsYw9tRsggjiPih4zTs3ZguDXHU5HcDGS6RYjaaD4EbpGRXOKdF1FwkZc9HA/e7ir/wBn8UY5oEicvhEE7+q2PvbUzFuvUeKPJYrcInzc4w96fWpVbw4qwWhUKJvSKrPb+1Jp06o1pv14A6eoVkoleX1q2rTcx2jhBWFybHnA1toR3mtdlzAn1QNqe9nvTrtPhBoFoIJ3A7iPqlr7TZ2TxzCeUfUFzSDc9yJp4tcCmGNqljP0tjPqdUrvaxDhtSZInjGpRL9MinCBLu/qA++4+SEZfVYLjUdA3TqeCJqNBOZgbzEx9Utuq+1kBDQgz3/V6v8A8jvMoq0xKq7LbdPoABqUrayUdRqbDDxIPjw+KIJq+LPaYD3O4HSRAj1le0sQqne7zKWbfeBOcEeiKr3wGTPNAYKOIvkjbdI5le/nX/qd5lLrQZk8ld8N7PNcwEsDss5EoXLj6OONy8Vg3r/1O8z9VGzEHl0bbuXeKZdpsO9k7uiARoNxGvoq4Tv3j7CO9+BZq6ppVr1Yyc7/AHH6oanfOOrj4krz/Ue7Ed7T+6GoarMNdccfv1URuAh3VStEWHsuBHujyRlKsCNPLIoSgBsjr8UU+xc075yyEj+lKOh9re1aZ2qVV4I3EyCOBa7JWO27SU61HOGVAO82YB5s2tRy1HkTVfaCchA+8yVJhOFOr1zSaQDBdJEw0ROW/MoWS+juzw8sez1N37SoWuE+60hzp3ARk3XU5jgUDjuOj/pUQBs5Ej3W8Q39R4n4leXZqUgaIdAnMgQT47kgbT2akc/8I8uui8bvtjKezIO/f6/JNsOxAsiCRzz9Y+ChZQDuqibaESBlCmrpcMP7RsHdrt2mnLa7rukjRw55FWnBsOpOcHMf3CZhhiDyBzHTPwXJbZzwc8xvBCseEOqMY2q2fZl2yTuaefDqE2vwjudIANGe7esVMt7W62R3j4F0RuiMliv/AG/ENT9VzD26KwWoSiyop3bMXLaqNpFEAodgUzUNirvbOw26AMwWvBnhJjyVCrHbOyBAbAMZ5745LrV9bh9NzXCQQQQuYWtmW0i6NHuE/wAp0RlHGbqvYrTl7TxJ+cfJbNratRWJ2hFAVdzajQZ3Nc0/T1S97oIPmqQddo7x2UDJBspgGCja1Od6guWZTqU0LUFUgCB4oZrjoim2T3e6xx8D4KSnhRBmo9tPqQT5BYC92qnt7B7wXAd0auOTR1KY0vy7T3Qah/VUOwweGp6Ia7vn1dSNlujQNlo3ZNHxR0CVlo3usplznOIaTEAkkAbI4Diu34Dggp0mtOZgSuYdgsO9pdB5zbS/9zp5CfNdutmiFD5Lu6dHxY6m3OfxM7ObNMV2jJphw4A5T0XKHM2XEHT7hfTeM2jalBzHiQ8EHxXz/c0nW1R7C0OLDGe8A5EeGafD8L8k+1fIW9Kk4kQCeEAp2MacT7tJvMt2vmhbjF6rstvIZ90BnwzVEWHs9WOZaKY41HNYPUrU4fSb71XbPCk0kf73wPIFeUyXOkkmdZkmOEmSpTbtBzMRvHHnyR10AenUczOmdmRrkTr6HpwWtK6O1Mk8yZPipzbRuPNS06A6/FLs8iduZ8vI/wCFa+wNvtYj1oVD/XTSKkyWAROYzOsQYCuP4V2e3f1nj3aVvsHm6pUBB8mFJl4eQu7W2OzX4Z/NU/Eqf7QEaxn8Pkuo/iFYZF4XOq1pInfJnzS40+U7R279PvzRN4wsY4wdp8R03qO0sy50BMb7Dn7TWOnuiRBnLx+C32F3Ir9BpFUxvOXMldcwHBwbCmxgA7rtqdziSXgjjIhVbsxhzPbB1RvukHP0K6FgjJY+Dk57yOUuK6Pjm+3L8l0jwuyf7FgD3tiRA0EEjJYn9Ck1jQ0DILFTgnyUq3t4TKixbigF6AuCurSRqkaVC0rdpQZM45Kl3dr7O4fS/cqu9o3rEPCt73KndosVi6o8GO/p0d98k0bHqpq/Ztr6DqEge1ZM/pe0gsPSQMuq55UpGkTSqsDajMjM5n5zrO/ULrpj2zc8oMeIlR4tgVG5gVWbUDJ2bXAawHDPXdojMtK5Y7cffVI/db5KL868GBA8ArxiP4dhudOqQOFRod4Atgeird32Sqg/unmCfm0KvKJ8L+ElS/e/Iud0JMeQQ0fq9NU5/wCFqnFvn/Zbt7KOA7z29BLvkFtwON/CFpgyPVHYXhjqjshlOZ4cuvJNm4FTbqS7loPr6qw4FSJLQ1sNaRECAhc/w8+O/Z32SwE0WxESZ/yuh2dKAAldrT2Wgphb1eaj/t0a6bYoclzTHey7a76jp2XmNl2sGN43jiup3lGWqu1LSC7JG9F6s7cMxDDalJ+y9uy4btxHFp/eCXEZ5/e5dixirSMsrUw4fxDKeXNV2t2RtX5sfUZyJa8ebhtf1J5nL6lfiv0pFqYTJlHabMbifJNa/YvZPdqg/wDiR/8Aoqa27LVDkKrYOWYKeZz9L/HfwltqcySMh89AsFATIV5svw4rVYDrpjW8G0iev7wzVis/wdtm96pVrVv4ZFNv9A2/6kLlBkrl1m5xeG02uqVHe6xokuP057l2jsB2SNlbH2kGtWO3VjMNyhtNp3ho9SeSZ4bgVC3aRQpMp8dkAEn+J2rupKaUjko5ZbNIovbqjLWji6D01+S57hWFmvUIgxK6d2hZtVs9Bu45R8/RA4fZsbAa2EtuuopjPsNb9kWUtkxn8VUsTxIDED+kEMPgupY5iDKNqajsgwZdTkPVcXrUy5znfvB0kdTIcOI3p8Yllfpe7KyadoESD7p8MjKY4dUfblu13mPOyTwn3Z4Zx5pT2Tu5bsO11HTQhWDET+ycBvAA6zkur49cXLnvZyLhYlzX5DNYujaOmhKhLlpVrLRma8yu6xOCtg5eMYpHU0oBbuvAXOsduJq1HbmiAr3iJXMsfqbJdzKfFnROz+INr0qTxqBBHAgQZTpjly/8OrxwrubPdcCSOYEffRdEZcw0lbKaWxu294ZSa5ogqWveTnKAuLtKtEdamAEpu64GQUl5e5IS3pSZKMLa1ZbFzgN5IHmVfbOwbTY2OSqFIwZ4GR4J07tCC0DetWnS1vriAJWWdz3o+KrNHFJRdO/HFLbVJJpfKN20szS/2G04kJDRxsNGZRFDHG5mdU2ycdI+1uEtFB7jGQnoua067m6aK+9ocXFSkaYMl0eW9VKtaCEQbW9fbGqa2YAhVtp2DyTa0veaU0q94bV2QFYLS7lUTC8SMQSrDY3wQ2WxZ8lE05qG2upUgd3kEyS9oTVdPOPQ/VaU6AaZU2OXbaLXVH90AEk6zHDnG5cw7QfieXAstxB/Wd38o4p+O2mUk7H/AIqdpGkU7WmdDt1I3foafj5KuYUfa7IGVRn9bN48FXDWc50uO0XSSTmSeMp3hFI7QIyI3p7NRLe6tbZpsY9ojYzjkTmFaW1Q4NcMwQCEootFw0gQH7JBG5wiJHND4FdOFM03+9TcW5psc+yXFYvahYl/tliryLwQU6sphR0SKxuJKeWzVyujQ6i1EezWUGIoMWhbFaxmlJA6yuVdrX/tiBuK7ReWskrjHaqnFw8cCnxnZG/Yx8XDc4EH4ffmuhOq/sznrHwXOuyjZqF3TyV4qOhrm7kM1MAYuCZ5FB3NytbV/fe08iEHjLCGFKrsG672ncvoim3WWW76JXQpgRuCPp0xESnqc3RBrE5fe76rWs+PoiaWxGoleut2neED6rSxvp7pyP3kjG13TklFzhh3Lw0qgEbR++aPQy5QZd35mJj4/wBlFbXBJzk+JQ1HDnHVPbfCAGc0Oi/2rSjckxIgH7++q2uq2R4/4+qIFqB5acOXmEJWacpPXqgPcAXNVR0rnZ6Le8BnTn9UuqeKOi7WO0xKdCrDhl+clRLMdzaG4q24QMvBTyUl3FwwTEJJHAlP6T++qJ2Wq7TnHWZPrKutAictY37j9MkIXL1R/wAZbwi2Y3QPPq0zB5wJHiuNMZK6r+L90HMpNgSHEHWddpsdM5HMcM+YgQ4jjorzxC+iLdsgToE+w14DhwOX36JDQbqPFNbWp3ei1GLZavIPA+XkmVtiTXvcKjJMDvtycRwd+pIrW50B0On9kWIBJlLDHfsm7niOaxI/bLE+qVBhlxmFcbIy1c5w64gq8YPXkBSqqw2yY0qKBtBonVuxUww2llkCrWi47+JGEezrFwHvb+eq7q+jkqR2+wP2tFxAzbmPn6Lo4ddI8u3J+ydQNbUn7hW23q7UcwT5iQqXSBoPeNzgnuE3002/w5Lnyi2KO4rbFYO8D0OU+aIvaW20jktsRtw4GN4lQ2Vbu7J1GXVTqpebQOGyfvgkWJUKjTs5+BKtNH3jx+CIuMObVbGUhGZaGTc0R4Th5cGzO71VhZhH7IO3THMIGzunW8AtlogDlnHgPpoVbLSrTqUi0EZ65jUiRK2VobuPVVitZvbvnzChdVcPuVc8Yw8Gh3YkAbJEa5DxTP8A0WkW7JYCPI9ZSzMb8kc9oPqO0CNFrWJDZ14SforXgeENZUeCA6CQ2c+7lE80beWH/MhwAG02IA/eBzMcxHkVuQ35IqFPAaxfsuJEa5QldexrAmJycRpuBzK6Hf3jKY2i4Q33vCZz5QVScT7RfmM7bvA5bTmvaAOOYG2ZgeB8Wm0+dy8Vo3tUnPScuJgwcuqnZQdq7UnRPMH7OCm3bfmdRO4nOf7LepaS8dVssofjddtKeHhlseZHqUyc/YoHi7ujqdfREVrUENZ4/fmgrp3tHho91uQ67z8FOdmWHstRDWSeX1+SftvdkzqN+/rHqkNs/wBmwA5Sdrwy+o8iiLe+Bbz13b9YWTvqifircB1doG6THIn1EzHUqm1WyZGsBOO3bybuqJJ2DsjwAn1k+KTW7C8jnAXRIiJot7w8kxojuu5KC4tTTIlE2ee10Qowyts2NKKZKhwulNMJtQtUIf6BbJWJsLRYraS2pNCpBVy7OXSqLaSdYFW2XKVxWrpti9O7Z2SrGG1sgrDa1F0YTpz5Ue4pXiVMEFMC5AX7sirYpVx/thguwdOh5SlNk3ZA9V0DtEGvBBVIvWBuQUPlx1VsMtwTRflB8ELWOy/a3b+i1aTGeg0P3ot3P2h9yuaxaVA959plofNPLFiR03k+Hw4Jvb1MhBO7KUtNjRNezB1CCdgr6Ye6g7YLtSADmJgwd+aabfmtTcRyRl6XmsuqXux+q1uy+n3gPebkCd5gDLoj2draMZlw/wDsHpMLz88DqAVlQ0jmWNPgOBW1C34Y0odqqe06NoycsnHLccjKKdf1azm+xpuiDMggboiTK8oVqYzDB6I+hi0HKAtof4ZED+ytSvBuXhwGYbqGxkIGgy368UfTwimzJo+xxUtvfOd9eXJTF0AxqVrlPpv8eiy+OSDt6UulGX9TZH2NVpSEFvDInco+hUWIVtkGPeOQQ+Hsgjlr5SV5Vre0dlu05LSvdR3QNNY3yB9U8ido2vebR4TH0geCPwCgX1mNOYnPoMyfEfFKLbnnGZ4ZZgK8dkbQCXRm7Q6d3IgRuznzRK472/ttm7r86jz/AFLOx2COqHbI7rfirD+KOBVBfAbP/XO0zmMgfGfirfgXZ8W9u1p1jPquiI1zntRabBb1QOFUi5+XCFYO39INNMbzJ8kJ2VtSVspujPDm0swGgDcmlvar2nQhNbShommOi3IO2yWJuLdYnI5KKOaJtRBUrqOZW7Kabi7dLZg93kFZ7S4yVAw6sQQrTa18km9IZYHxu0Be3WSHNZCXVXJPMk7irfaCtrCqFzULirXirdqUj/JLZ5SlmOgDKvdgrxtcgxnG9GVLMBTYXaNeXscNW5cQRoQoWSRaFroaZByKPtHjL06oS6tSJY5plu/jwIIUuHVhLd0ZaalTs3DS6pyylHPf1UFYEdPkmdFoLJgyNOfFZWsg6OKlKtravVboD1+/vgtPzfONfOCQEXcYZrCAfZP0ic0803cFUq2ve4f3TG1e0O12hrlw3x0SyjhTiJjy1zTWxwl3CPvVCjLkdWtaRAy/sPnlHVGtJIz9EPaWeyNEU+jA2uG4b1O3fQl9fZL9knfI4dPj5KC9p7LIG/IRlpkfT4rT27i8tESY1ygzx+/gpPZl0unTIDxJJB8vJNJpO3YHYFNhGcmcxwiZ8kFQOZ3R8tyZXgG7cYPSIEfe9R2uHl8GIGfzg+fwTwtH4Fhbnvlw7o9dcvRX3BRmk+H0NmmBG5OcE94pfs0moZdp8HNe1ljQa1IbdKRPeA93o4ZeKpODdrmVxsvHs6g1B0kawePIrqVMd0dFx/8AErBfyt8yu0RSuTBjRtYCT/uaJ6g8V1Y9xyW6ql9qb8XN47Zzazujmd6tnZzBPZUwXakacFNhXZyjtCqG65xuDuKfPYtJq9m3uAfYou01Wj2LKJgo7DRy1ohYoG18l4tybi5tUbmvdhbV9VLb05XRPHZU9jQzVlt25BL7C03pqyjC58/SV48oSsUTVcIS6vVUyUsxBoSl7kwv6qTVaqpJ0RlZ60wutFdvOR5oWtXQjbmHg8CD5Fa47gb7WbF7LbaYHeGYjLwVbpuO0dRmAequNcZdUhxCzz2m+8PI8iufG66Wzx32Ow+9GyN5iB97k3fXkAyBl59FSrC7hzp1Hnx08E0bfHSf855LZYjhkaVK4k7lHU9cvHel5uPhPzWfnSBlv+PNLo+zahWa0Tnnlu3qw2ZaQJ0jIdc/oqbSqyQPvUAJ5b4s2IGo0I3nX1+qFGU9NQDN3x06oHE8QiG5Z+sjJIzibnNJccpJgakzu5zKDr4kGhsxPdcDr1+fmtMSZZGH5uDul09QMxEdBKJpV9lkcCdeDid++VW6N1tVGkgiJnhBMx1+iOfdF+gyHoc/sJ7E5R9Jm25x0z004AegTuwtQ0jPoMsvqlNnWO1wz3p3YH73paeQ4YMkxwGl+0A+4S63kq14JYbDdo+870C2M3WzuoaJF22wQXVlVpkS4DbZyezvD4R4p6vHCQuidOauUdnak04Th1Lek+FsDH1Gj917h5OITinUKpYWVsygFu2zC1a+PojKRBCnZo+9tBbBYiQFiAOXXNLMorD6Oea8r081lK4AXRa6ZVioOAC2qV0lF/zWrsQ5qNhLTCrVSy9uoUFxigA1SS8xGVpincm91dpZWrrWpVlDVHKuibaVaqmweh7S5oM3Oq0wehqNn0Qrkx7MsP5ugRuq0yf94WCujdsrLYuHQIBAI8s1Vrhi6P25w8vY2qN2R6Kg1qS5M5quv47vFXb3DdrNuTh6pWLhzTBkQd/P/CtT6UoS+woPH38UZS5Y/cKfzUho8+mWi8N4QQTr6BRVsMe0woH0XT3jv4eO5NqE3R7b2JzjL79VtVxQiAMshnz4+pS32ZOkLXZmTwnRDi3KmVxixInX6gBQMc8mTlw8RCho0esa/BMbVh3D7OiPQd0RQtnGGmeJ+vkE1tbbZEDl4+fNZhNgT4KwULEQAfVTtVxxDWzIG5N7NuiGbbQYTnBMLdVfstyA9524D6pPar1Ic9ncPNR20fdbrzO4K3KG0tW02BrRAH3J5qZXxmo5MsuVYvHGAvUJi1fYoVXfpY4/0lMVy3D3kve6dXOPm4lNPapFg78s00dUVSDG1URRr55FLW1it3XIjRAT1l6IzBlYkgu2rxDjG2rV1oUrec1ixOvHoKiqOWLECZALkoRyxYmiaNyicvFi1ZE5PsBHufzt/wDYLxYgzut02aDpz7p+C5XdjPzWLFD5PV/hBgZlTDReLFFalWKaBK3ffmvFieJtKiyi0QOixYiCVozHUfBG2I7w6L1YloxacF3dE+aMlixIrQztSr52VYBasgATJPMzqVixP8fqfzeHIWyxYqudiS9sj/yNf+X5hYsRnoXxzXDD3R0R9T79FixODxi8q6LFiwISsWL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4282" y="2428868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METAL BRACES</a:t>
            </a:r>
            <a:endParaRPr lang="en-US" sz="2000" b="1" dirty="0"/>
          </a:p>
        </p:txBody>
      </p:sp>
      <p:pic>
        <p:nvPicPr>
          <p:cNvPr id="35860" name="Picture 20" descr="http://t3.gstatic.com/images?q=tbn:ANd9GcT4cuexZo1w-9JmzmeLhc2-IlqWBurX0XzbjMsueKPMMDrZ0cQJ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857628"/>
            <a:ext cx="2543175" cy="18002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 rot="10800000" flipV="1">
            <a:off x="500034" y="5786454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LINGUAL BRACES</a:t>
            </a:r>
            <a:endParaRPr lang="en-US" sz="2000" b="1" dirty="0"/>
          </a:p>
        </p:txBody>
      </p:sp>
      <p:pic>
        <p:nvPicPr>
          <p:cNvPr id="35864" name="Picture 24" descr="http://t0.gstatic.com/images?q=tbn:ANd9GcR8MXF4nV985MWH5XQosy-6GEJYUDpVWTCYkjULK6IKtkpW6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714752"/>
            <a:ext cx="2466975" cy="184785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143504" y="5715016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INVISALINE TECHNOLOGY</a:t>
            </a:r>
            <a:endParaRPr lang="en-US" sz="2000" b="1" dirty="0"/>
          </a:p>
        </p:txBody>
      </p:sp>
      <p:sp>
        <p:nvSpPr>
          <p:cNvPr id="35866" name="AutoShape 26" descr="data:image/jpeg;base64,/9j/4AAQSkZJRgABAQAAAQABAAD/2wCEAAkGBhQSERUUEBQUFBUUFBgXFRQUFBQVFBQUFRUXFRQVFBQXHCYeFxojGRQUHy8gJCcpLCwsFR4xNTAqNSYrLCkBCQoKDgwOGA8PGikkHBwpLCkpLCkpLCksLCwsKSwsLCwpLCwpKSkpLCksLCkpLCkpLCksKSwsKSwsLCksKSkpKf/AABEIAMIBAwMBIgACEQEDEQH/xAAcAAABBQEBAQAAAAAAAAAAAAAAAQIDBAUGBwj/xAA5EAACAgECBAIIBQIFBQAAAAAAAQIDEQQhBRIxQQZREyIyYXGBkbFCocHh8BTRByMzUvEVFmJyk//EABkBAQADAQEAAAAAAAAAAAAAAAABAgMEBf/EACQRAQEAAgEEAgIDAQAAAAAAAAABAhEDEiExQQRREzIiYXEU/9oADAMBAAIRAxEAPwDUQ4h5xY2Hm6extarZcrZn1yLlLK2LLlZYgVISJ4yEUpbNIpdc/J4+xmavgSa9SU4v48y+nU24DpVGnSiZ2OKv0l1fv9+7X17fNFZcTmuq/M7idfmirbwqEuyyV01nJ9uVXGG/wlnT6icu2DajwdfxF2jhyXYdOz8snpW0HMl5F2yr1cPuWY0pEGos3/Iv0yRh1dVUdQu3kRVQwTyhuDjsYtvE0s6eYzjGkc63ypOUd456ZIYTwaVLzEviyy7d2Bo+BQsindzTb6pSwkvdFb4+JyX+I3Ba6FVGmHLzT3nu3jD23952+vfJPfpLdPvnuZfE6pWxWXzJdE8P779Tr4uTHHzHLz8OXJO1cRXo2vUay9ms7dV0z8T1zwrpnXXCHor4uKw+azmhnq2vc8nLcE4a3qoynXzKEXnGMYzhSafVLmfv6eR6VpNHyJKO0eyzlL4bbHXLNbntw5y7mN9LURciAZrAAAADIAAuQyIAAACEopABgEPI1MfFleDJ4M8+vYlWa2WYWFKDJ4SM2kXY2FmllCuRcpZCK0KmWIFSplyo1xrLIk4kfKWOUjlEmwlMVZPAjih3MREU6RXnX5E2SOchSdlayJBMnutRA7kZ6aQzG5e0jKcdyxU9yYXui8Q6SU6ny+1B80ff5r6fY5ejiLTxPKfvO5fT7mbqOFRfVL6F0Y5dtLHg+vnm59lHHzex1yRynC16GSa6d0vLudWmdfHd4vP55rLYAXAGjEgAAAAAAALgMAIIKBIawFwAVeNQLEGVyWB59erisRZLFlZMkjIzraLsJlqmwzYzLNMyqzVqtLldplVzLFdpOOWlLGsrdiKdhV9MNdppc1JisOwjlqcFS7VpGdLVuT2KWrzFoX8SxsvyK6unIh9le8m0Wq5n63XzKra+jbpTSy1+46iWeho8uSjbVyvKJQkTLNK2yUldjcuabUxz1L4ovheh0DAiuWBFLcvWReU3uHWc1a9230/bBho1ODz9pfM14r3Yc87NEBQOlxkAUTAAKAAAAACMQViAAgoEoeNIfEamOR59erD0HOIhkmUaJ4WE8LCgpk9cyti0rRrtLNeoMqM2iRXkJavpkRXapLuZ09XgWl8zzL6FtKpoUSte7xH82aNOgUVsg00kW0wrawvEb9GoyXTOH+hQ0fFFlbmvx+r0lbi/+Peee26iVcsTTeOjX6l5j1eF5lJO70ajiy7vbAajiUGup5nqeKWv/TfKvq/zKsp6h9bJ/J4+xacN91S54+o9B1XFY9irVxZ52OGrV6e05fN5+50Wj5mlnqTeORaZ7dtouIcyNKGpOS0s2sJvfslvL6GhHX7qK7dfeymunurf5Xs6aEzR4PL1/jF/oYGkvyjd4Iszfuj98GnF5c/N+tbYAB2OAAAAAAAAAAAjEFYgCMAAlDxvI4YPiefXqw9CYFYjRRdDND67MCMb6PP7BEWP6gr3a/suvxHyoxHYqKKj13bE0ss0QfV9TS01b6mbVqkaGnuK21MjUpLcJGfVNeZbrZCLBqqso5viPB8vJ1aS7tfVEc64Pvn4bl51ekOBs4Zggnp8HcanRV9/sZOp4VW/ZkvqaTKzydG/DCogjX01e6S237EcOGLPtL6mzodDjAyzV6bPLQUUlsktvIwtRhWbdza1bwjn5PMymMTLpt6G07PgFOK3J/ie3wX8ZyXBdE7JqK+fuS6s9ArrUUkuiWEdfHhru4ufPfYoABs5gAAAAAAAAAANHCMBBBQA8YQ+LIuYfFnBXqRPgXsJAnhXkytaaUIy8ybTwyyONP8APmWNMsdRaSLVlHqnHcb4k4T5cdEd9XHmiYnHfC6vj/lvlmuj7PH4X5FuOzfdZxEfEjTwkT1+JrOwmk8NNX8tkWsbuL7/ALGovDK9Mktovt9zqsx+lcc57U4eKrO7a+Rbr8RSfd/U3uJeE4ejTjFRafl1Rt+HPDdcYLmWc9Xjcrr6i/8A0Y447cfV4ja8vy/4Jn4rku+3bpsdTqfB9b1PqpcnXpg1uIeFq41qVUVlJpp79VhPD79C0lWvyePt/bz7/uiUnu8/YfHiPMt32/TB3Gl8HQshmyMU32UY9X3b8zA1fgVxt5YNrPTq1+wXw+Rx22M6p5e27fkaOjdkZdGvs/M1ZeDUuWLbacWn237Zx1Ob4noLaL3VXKXK4xkvJJrDX1TLamu7DLnmd1i29bqU+hR01GZt9h+i0r6yy8G7wjhfpLYx/D1l8F2/nmc2E7scrqOh8McO9HXztetPf4R7L9TaESFO6TTzbd3YEFAlBAOQ4zq7atfbKlLmnTw2rLi5RUbeIamux4TWWoWN9dth1PGtZz114jL0t9lKs9E1Gv8Ap9TNWTsXN+PTRfL254eUkkHWgcdo+P2KdUJOCjZLURVcY/5mYX6hKclKXM63GEPWjnEnusSTjS4Jxi2M63Fw9JctC56bkalKudFUb7Yty5oxrTct8/6bi3mSwHfAcLwzjd9f9NTF0wj6HTOEbVKLu57JrURhLG8owisRisptOWzR3bAQRiiMBoAAHifOSwmVVIkhI4bHqRfpZcpM6qZfokYZNsRbTv8AMaqyzMSMSErOlZZK+nWCSTIR7Q6rTxn7S9ZdJLqjOlp5xsjLKaSeUl16b57dOmDRsZWtWemz8/7m2HJrstrG/tEXFeP8kfYk/llL6G5wji1cq8xktuuXjGfPJzd1sovdJ+fvKUJUyeJxw8dcddu+NzeZpvw8cp/Gu50fGYWTkov2cYf+7zwvJbfU2lqE4teaPNocEUlmhtPGW4Pmb7+tF9S9RbOvC55JrtnZrumsGkzc3J8Sz9XfUXYXlsCw5J90n+Zy1XiR43ivqTVeIn1aX1wX6o5bw5z06iTWfk/0OZ4rXGVjeN1t+v6lbifiGbWKnyS88KW22eqF4ZPmhu23l5b6tvuZ82U6dRrx8GWM67/h1GnSOo8P6Plg5tby6fBGLptO5SUV1bOurrUUkuiWCOHH2x58/RwAB0OYAAAAgogC5DICALkQAABGKIwEAAJHg/OPjYVuYPSHDXpxpU2/z+fEv6eZjV2Gjp7DLKNca1YyHQZWqmTxZmuu1MfNEVDLGCFVaxFabL86slS2oLSoJRTKWp4WpdC3KOAU2i0ysaS3HvGFOi2p5jnC7plurxNNrFiU/wD2WX5depr7NblHU8MjLtubY8jX88v7wz/qlb7Y+ecCrULzKE+DtdGWKOHyNO1X/Ph6WoXLzOh4TS1DL/Fv8jJ4fwzLWTqtLpueSiv4u5PbxHD8jn6pqeGlwHR9bH8I/qzYG11qKSXRbDjpk1NPHyu7sAAEoAAAAAAAAAAAgoAIAAA0AYAeATiRtj1MSUThelDq2XqLTLyWqbCKvG9RP5lyMjHotNCm3JlV5V+qZbhIzI2Fqm4rpK8hrpyJCZLEaV2pWaUglpGbPIKqkFutjKhg6Tb/AKZMbLRlpEXJieiJK6TVjw8ljpEuhdS1BoKMPJ0/BtNhOT77L4L9zGqqwdRp6+WKXkjp4Z7cfNfR4AB0OYAAAACiAAAAAAAAAAAIAogDWAMAPnX0osbiu2JzHHp6O11WJ/EcngoxmS13FdJlaVGqNCnVGJGWehJC5orcV9uhrvJ6tSYFesJ46sr0p26ijUIuV2HL6fXGlTrSulvLertJ4sxIast06sIsakWPUihDVE8Li21dLGUKV/SDo2ExC3po5kl5tfc6QweDV81me0Vn69DfO3jmo4eW7yIAohoxAAAAAAAAAAAAAAAAACAADQAAPm5oZglaEkcj0KiyHMKxuCVUitJ67n3KsWWKYkLRagk+mw5wkh9FZcreClaKEbWXKNc+g6zl7pElGjjJpbrPl+5Mm0W6Wq9eWauIYNXUf4ZXJZrsrl7nmL+C6ozbPB+rg96pP3xcZL8mW/FVZzT7W6tYmXKtSY1fCdRHrTb/APOX9jR0vCtS+lNnzi19yPxVN5Y0VcSVWZeFu3sg0nhjUT9tKtf+Ty/pHJ0/CuBwpWfal3k/0XYvjxfbHPlknZNwzRejhh+095f2LgCHS5LdgAAIAAAAAAAAAAAAAAAAAgAADQBgB85MayWUBjiccelYiaEHuI3BKuiwgXdPAr1xLcCtXkTxkEriLmES3I0slg8mnw/2l8TOqiaGn2Yl7lnZ2nDfFs63y2evHtv6y+fc6zQcWruWYSWe67r5HmEJZRPp7nF5i2n5o0nPq6rG/HmU3HqgHI8M8WyWFcuZf7l1+fmdLpOIQsWYST93f6HRjlMvDkz48sPMWQEFLMwAAAAAAAAAAACAKAgAKAAAAAAIIxRGAjAQCUPnmQjADherUciPuIBZRZqJ0AFF4WQ0AC0XaS7WAFPa18L1BPAAM6visRJaJtSWG18HgALYeVc/DvuHTbgstvbuWwA9N44AACAAAAAAAAgAAAAAKAAAAAAIIwABoABK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8" name="AutoShape 28" descr="data:image/jpeg;base64,/9j/4AAQSkZJRgABAQAAAQABAAD/2wCEAAkGBxQTEhUUExQWFBUXFxQXFxYVFBcYFxQYFxYXFhUcFBcYHCggGBwlHBQUITEiJSkrLi4uFx8zODMsNygtLisBCgoKDg0OGhAQGy8lICQsLCwsLCwsLCwsLCwsLCwsLCwsLCwsLCwtLCwsLCwsLCwsLCwsLCwsLCwsLCwsLCwsLP/AABEIANYAvwMBIgACEQEDEQH/xAAcAAACAgMBAQAAAAAAAAAAAAAABQQGAQMHAgj/xABOEAABAwICBQQNCAcGBwEAAAABAAIDBBEFIQYSMUFRImFxsRMyNFNygYORkqGz0dIHFBUXQlKTwSNDRFRigtNjlLLU4/AWZKKj4eLxM//EABkBAAMBAQEAAAAAAAAAAAAAAAACAwQBBf/EACgRAAICAgICAgAGAwAAAAAAAAABAhEDIRIxBEETUSIyQmGhwRRScf/aAAwDAQACEQMRAD8AgU9MwsbyG31W/ZHAIdSR/cb6IXul7Rvgt6luIWRt2ejFKhe+lZ9xvohZjgZ9xvohTHNUeRhGxFnaRubTM72w/wAo9y2GOIbY2egPctEb3ELWGuebbko1IksiY85RstvOo33J1Q0EPeoz0sb7lAp4QE4pkjkd4omxYdB3iL8NvuUbEcIhc2whjHQxo/JTqcqWIr7VxSYvFI5XiGjQDiRcc25Q3YUBuXVqikYdpCUVeExm9nhVWSXsFCP0c+ipGX2Kw4Pg8T3tDmCx2nK4Up2Ci+0eIhPsKodU3XZZNDcaE+M4LFFq6jBtzuAb+pMsKo4SBeKM9LG+5a8WfrZcCmejeHmV4A2bXHgEsbkE+KhssuCYBTlhc6nhNzleJmweJMfoCl/doPwme5T42BoAGwCwXpbEqVHlt27F30BS/u0H4LPcj6Apf3aD8FnuTFC6cF30BS/u0H4LPcj6Apf3aD8JnuTFCAF30BS/u0H4LPclGluDU7KSVzIImuGpYtiYCP0jAbEBWhJdM+4pfJ+0YgDjlN2jfBb1BSgLqJS9o3wR1BSWBY5HpR6PTtixqZZLMrclmEbEtjJEqOnyN0urZWxtud2afxNu1VjTGlf2LWYL2cNYfw8fPZch+KVDS0myCNJAMwC7nGxbhpTJa4jNuKQYZibA1wewX3WNgem+z1q5UElP2Bpc4NysWnaOa35rS8S+iMc6Fo0rkP2iOgWW+n0nffYXHnuSrbo5QQuiFgLC/PZN8HwmHXe9oFy6xNvuoUfpFf8AMS1RQ3aXyjK1uvxhaDjxeeVl4s+K6hJo3AZxNqjWtw38Vq0g0WiqGtBAaQ4G4Fjb7SbixoedBNaOafPRtv6k4wGvPZA0EgWN+FrK6R6I0zbWYBYOPhXFs0ppNG2a0hY7VAdYC2WQHjST0tlH5cMiaSINPAZJLAXJIA6V0rB8OEEYaNu1x4n3KvaN0jIpCZSAQOTwN9pv/varc1wOYN+hdxRpHneTNt16MoQsEqxlMoXgSDiPOF7QAIQhAAkumfcUvk/aMTpJdNO45fJ+0YgDjNJ2jfBb1KZGl9K/kt6G9SmQuWOR6cSeGZLWxi2xHJe2MupFCZTHJezCHCzsxmCOYrzAywWQ5cQyZz3G8JFLKRI0vhf2jx9k/dcR1opoGyRkxusAQCCcwN2W8K+VpBYQ9uuwjlAjdxComMaKuaS+md2Rm3V+0BzcQt2PLyWyU8H6ooZx0rxC97XXbyWgNNi6+7knM7VmlxuobbsczmBrQ0A2c2wyA43zVdoKqWEZXbfiMjxtfemVBpC5hGvHHK29w0jV1T/CRsVbJ8C8Umm0zWN1o2yltmv1XFrjfYbEZFT6bTWV7gPmzm3Iyc7b0G1lXKDS6CoLmSRjX1SNZ9nAX2XOV7HMLOGxBrnkzRlrgMmmzW6rtYbzbYQm1Rm4bLPX4zUSD9H+hGqRe2udY5A52tbgL7Vpw+sdAwa7iXG1yTtJvfJZoqoatu2JNhygQHX25bs/UpU+BslA7MXZXsWGxaSLX/i6CsuRpo2YoqL30S4cRa7gpYxVsfKBN+DcyfEqlNg0tJKwSSB8Ml9R7drgLZEHYcwrjTRRhgLbXOwDb/MdykotOrKZVCk1tM0txCWozJLG/daSPPxUjsbW7TfpUfsrYgdnEqNUMfO0i5Y3aeJH5BdVv92T4pdaRt+kg46sbQf4js8SYQl9s3EdBsleEUXY2Xd/vgiqxdusGNzJy5h0rltbYSgm6iOGxjefWtofwefOUtiubXN1JZD/ALumjJvok4r2bjrbnu85UXSSoLqKZrsz+jIPEdlYtroncUp0nLhSyZ/c9o1PGTT2TnBNHLad3Jb0DqU2ByXU7uS3oHUpkTrFJI0RG8RW+E5qJT5qXHtUWhxnEMlolC305yRNEkGIGslGIQOYdaMkdCaVDCCtInB2jmKeMqKwk4u0QKOuiksJAI5Ae3tdjju12fmE9fLFcCeCIjK0jGhzCOOWYVcxbCweUw5pRBiT4uS64HqK0xnfRdxxZvzaOhQwUIvqthAtuAz3qBjc9O2NzIw3Wcwtu0Cw1ssyNqrjMVY7aBfmWPnrcgG58BmT0BNbCPgY07bYaKyGGXsbulp4hdTgn123XKKulkcPnQyZFI2I87ni9h0WF+lXvR6uu0KWRU/+kcvGd8fR7xWldOW05dqkkvp3nYH25Ubj91wFxwISeaSrpRaaKRoH2rEt9IZK14nTazQQbOBDmne1zTcEeMBWyikFRTtL2giRlnNOYO5y7GKnpmefkPGlStf2ccotJA+XlglrbdFydpvtV8+m4yxrWnIi7jvceHQuNY5TupamWNv2HubY723yv4rLS3G3gZD1rrxyX5St48m5aOnY7pATyIwXOOTWt2lR9G4ieW/btPSk2h+Huew1MxzNxE3gDlfpPUrR2VsTdUKclXZ21XGCJeI4gGRucD2rSfMLrTTaRtcxricyOK5/phj+2JhuftHcBwVepMXcRbIELqxtqxFGF8X2dsZjjRtNh0rTjtU6SllcRZtmWvtP6RmdtypejDwSHPOs7dfd0BXLGpb0kn8ntGLkb5UTzQUVo5Yw2A6B1KXTyJPBVZWOxSWybxsVGiMZFjp5FNZIq9S1VkyiqLhRaKplho5bpgzNVukqgCnUMqRoazdUUoOxKKnDzuVghcCtwiCU6pUU58LhuKVV1Lf/AMhdHNC125RJ8EaU8ZUHJHM24YL9rnzJlDQGNhcBZzsgd4BV4jwVg3eNS6PCGvmibbkhwcehufuVoTbkkLkyfheyBpHgvzbBWR2z7JFI/Le52d+jIeJIcEcWgW2Lr2N4eKiCWF2x7HN6DbIjoNlxTBHlp1HbQSCOBBsepUzLVieHPTRfQ0vZ4uKd6J1JDTA612Zt52k5+Y9aRYaTqhSxIYnskG1pzHFv2h5lKEqdjZY8ouJTPliwTUqGztHJlFjzPbt84t5iuauYvo7TfDBVUMgaNZwb2SO20luYt0i4XztKx97BvnyWli+PO40/Q9o9KXNaGv8As8Bl6tie4FK/EGVIheGyxRl8bCM5TnkCTlw8YVEFHIduqPWt1JHJDymPcxxyJadU6p2jLcp8YXZeUsjVR1+4oke5xOWdze+2++/Oingde5TQU1zbxlM8NpBrDK6Z5KFjgt22bsAqHtI5DjbmOYV7q6oOo5Nxsz/G1a8Kda2SY46GmlkNh9jd/G1Zk25WPna40cUBXptQWrU9Ry9a6PMuhxBVg77Hh7lPiqzsVYCn007t+YSSiVjMsMddntTygxHLaqbq8Ct9NO5qm42WUjodPWJnBVgqgU2J5WO1NaTFxsJUXBlFTLsybgV7dMq5DiA43Uj55vulphxHYnCdaNw31n/yjrP5Kq4bE+Z4awX2XO5o4ldBpKcRsDG7APPxK04Ye2Zc8klxRuXFtK6P5viMjdjZCJW9DtvrBXaVQflaw28UVQByonarvAfx6CB51aStE/Hnxma8IluE1kjFudVTR2q1gFa2G4yzWNfRvmqYz0alLonRk5sJaOOqRcdZ8y4TjFM6GeSN/bNe4Hz5ecWXXWgxPD2Zu4fe5jzKsY/od2aWSYPcHPcXWIGV9yqsi40xMceORv0yiQvC9zsBCYVGDmJ2q8dDr5Fa56S2xLy2bbQliHKKb4S3Pxpa9pa+52HI8ybUOXnXZMPRdMPjBGal4421JJv7T/G1LsGqQbZprj1vmknQz2jEkOzJm6Zw+ZmShOarrBo2HtaTJa4B7TiPCWz/AIKaf1x9AfEtHyRXZk+OT6KK1T6dW6P5P2H9e70B71Og+T1p/aHfhj4lx5YfZ2OKS9FKklso3ZXE7SF0lvyYtd+0uHkh8S2s+Spg/aXfhD411SidaZRKe9uVmmFPTa2x1ulXBvybAftJ/C/91Ki0BsO6P+z/AKiS0UvRWKWik267fWnNBS5jssjnN3tZZpPjN02boa4ftA/AP9Ve/wDhyRv69n4B/qpG66Opp9lvwCupQwMitH/C7Ik85O1PFzE4NIP1zPwHf1UxoBVx9rUstwdA4j1zKkcy9meeD3EvqT6YU3ZKKob/AGTyOlo1h1KC+trLZS05PPSyf5hQTX1z9Zkj6YMcC02p5b2IsdtRwVPkiTWKXZQdGqiwFz/83q/0MvJFhmdg/NLaT5NNWxbV3GW2DaNvfE/g0dnbsqIuGdM/Ic36dReKXK0a5+TBozFGG87jv93Mh7Vsbg1QDfs8P92f/mF6+iKjv8P92f8A5hd+J0S+aJXcco2vYbhUevidESDmwi4O8dPFdTm0encLGeLP/ln/ANdLavQN8nbVLfFTn85lNYZWXj5cEqZyaYA5qfh1Pc2OxXk/JUP3o/gf6ilU3ycFmypHjgP9VM8Uij8zHQpwegZw9aZY9TgUklifse0anEOiUrdlRH46d39ZRNKMHnZSSkzREci4FO8H/wDRu/sx6l2OJp2zNk8hS6KNh55DPBb1BMWOS2jHIZ4LeoKY0qcysOifE9T6aVJmyKVBNZSZUslPMp8coVegqVNZUJozonKIyfItElTZL560NFyoLeySm5Gq3n2ldcmwURhLiROTBfnWsulIJ28yWYnOIi1hyuLgpnh1c1zRcpdjOOrR5p33vfIjaCpcFyo9YWg61wl304GHaF1BV9FqZsQWqDSYkHgWUtj1S0SaaHeGvuzoNvcpSXYS/Nw6CmK1RdoxTVSYIQhMICEIQALLVhZagD0kmmncUvk/aMTtJNNO4pfJ+0YgDlVF2jPBb1BSGqLRdozwW9SlBYpHpQ6PDitkEq8OWkEjYkodMasmIXp1fYbfElM87gOdeaUXN3G56kUdse0jtZ13Z83DpT+EhV+h1dyb070tiyQj04p3PY1zO2ZcjnG8KijGZmghjSHfxbPUus1FNrixCrtdo0Tm1qpGS9oLdUmc/fila7bJ5mhS8JfO6/ZM+Fh1pvV4O9h7QqZhlI45EEKvKNC7T9jHC3SMGYdbabA5Dp2J3hWI6/MsVL9SIDmslOEOzy4qS30dtU2zoOC5lx5gmyg4NTlkYvtdmfyU5bIqkedN3IEIQmFBCFlAGFlqwstQB6STTTuKXyftGJ2kmmncUvk/aMQByajPIZ4LeoKYwZKBRu5DfBb1BToFhmelHoKg2F15hbchTZINZh8S0xQ2N1OylHrFYtSPWAvYE5cy5+7SMtOzNdbiYHNF81V8X0JjMgljA7bWezcedvuVMUo9SOSv9JWqfS+UbGBMaTTCdxs0G/M1O8FwmEVDjYA6o2i23gDvyVgwDDIBNK9gabnO247SObarOK9IPlUe1/BU4tLpr2IcTwseoL3LpZLsMRHS13Wui02GQ/OHS6jdawFtwPRx2KSzBouyucRcHY37IvwCZRO/5eP/AFOVtxpz/tEc1ymVBUSAjVNzwJbfzE3VzdofTmfsmoLbbbM7pfpPotGYh2MBrtcHWG21zfrXeK9oafl45Uor+CDiFWHiw4ZgbimGh2FazhrDJtnO5+AUPDML1B71e8FoxFGBvdyj49nqU8StmPNKlRPQhC0mMwhZWEAZQhCAMLLVhZagD0kmmncUvk/aMTtJNNO4pfJ+0YgDjNI/kt8FvUmVPIkdPJyW9DepTaaZY5o9KJZ6V2S9CNQaObYp7XKFFSfTCwWJXL1T7ETMXBV2K6sE3IAPX4ik0U4heS0vgJ2ubmDuuQbhPZQQo8sTH9sNqpHJXZpjNdSVo84XLUA60M3ZATd9wHG/RtCfUukhGUmZ49r5wVT6nBHNOtE4jxrQ/EqhuTxrc5F/WtEZ30dl4+HL0/6OiQ6Ss3j/AKgoceMunl1SAGAHVte5O+6pUVYXbs1adG6V1y9wsBkBxJ2lM22iM/GxYk3e/RY8NpdZ4G4ZnoCsyhYVTarbna7PoG5TU8I8UeTklyYIQhOICEIQAIQhAGFlqENQB6STTTuKXyftGJ2kmmncUvk/aMQBwhgs0dA6lshkK0wyjVF+A6lkjgsrPQi9D+gqE8gdkqhR1Fk9o6pRkiqZYaaRTm5pBFUppTT3SUcZtmpb7FAkoTuCcROUhrQigU2hA2ncNxWuSlvtHqVnEQKwaRvBOk0cc7K7TUI+76lasHo76o3DMrW2AcE3whmTj0BWxq2QzS0MEIQtRjBCEIAEIQgAQhCABDUIagD0kmmncUvk/aMTtJNNO4pfJ+0YgD52bJkOgL2ycha2tyHQF5cFGjZbJ0c4PMpsNUWpE16kwyHilcRozLJDiPOmFHilt6rkEWtzdC3GkeNhBU3FFLL1T4iCmFPX3XPqeeRu4+a6nw4oUvBnbRf2VQK39lVQpMUum0VeLZlHFiuh02RP8NZaMc+aQYPSulOsQQzictbmHvVoAWnFGtsy5pXpAhCFUgCEIQAIQhAAhCEACGoQ1AHpJNNO4pfJ+0YnaSaadxS+T9oxAHzmKgW37F5dMOdYQk4otzZ5Mo51Ip52jaD6vesIQ4oFNjKPFGDc7zD3rLsYbwd6vehCTgh/lkO9G9Ko6eQPLHOsDlYZ38at82l2GzAF9I8k/wBnGD5w8FCFSKJTk27I4xzCt1LN5/8AVUyn0vw5mbaaQHwGHresITCcmMPrJpe9z+jH8aPrJpe9z+iz40IQcD6yaXvc/os+NH1k0ve5/RZ8aEIAPrJpe9z+iz40fWTS97n9FnxoQgA+sml73P6LPjR9ZNL3uf0WfGhCAD6yaXvc/os+NH1k0ve5/RZ8aEIAPrIpe9z+iz40D5SaXvc/os+NCEAZ+sml73P6LPjS7SLTynmp3xtZKHO1bFzWWye12dnnghC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70" name="Picture 30" descr="http://www.justaskdentist.com/wp-content/uploads/braces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57166"/>
            <a:ext cx="2643206" cy="1982405"/>
          </a:xfrm>
          <a:prstGeom prst="rect">
            <a:avLst/>
          </a:prstGeom>
          <a:noFill/>
        </p:spPr>
      </p:pic>
      <p:pic>
        <p:nvPicPr>
          <p:cNvPr id="35872" name="Picture 32" descr="http://t1.gstatic.com/images?q=tbn:ANd9GcR54jV_dzHDqjsNqCm_MlSoQ_m50L1FCzd_FcAXjiICHi8HjMN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571480"/>
            <a:ext cx="2952750" cy="155257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286380" y="2285992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CERAMIC BRACES</a:t>
            </a:r>
            <a:endParaRPr lang="en-US" sz="20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18</a:t>
            </a:fld>
            <a:endParaRPr lang="en-IN"/>
          </a:p>
        </p:txBody>
      </p:sp>
      <p:pic>
        <p:nvPicPr>
          <p:cNvPr id="17" name="~PP294.WAV">
            <a:hlinkClick r:id="" action="ppaction://media"/>
          </p:cNvPr>
          <p:cNvPicPr>
            <a:picLocks noRot="1" noChangeAspect="1"/>
          </p:cNvPicPr>
          <p:nvPr>
            <a:wavAudioFile r:embed="rId1" name="~PP294.WAV"/>
          </p:nvPr>
        </p:nvPicPr>
        <p:blipFill>
          <a:blip r:embed="rId8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6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5721" y="142852"/>
            <a:ext cx="8643997" cy="6429375"/>
          </a:xfrm>
        </p:spPr>
        <p:txBody>
          <a:bodyPr>
            <a:normAutofit/>
          </a:bodyPr>
          <a:lstStyle/>
          <a:p>
            <a:pPr marL="825246" indent="-742950" algn="just">
              <a:buAutoNum type="alphaLcPeriod" startAt="4"/>
            </a:pPr>
            <a:r>
              <a:rPr lang="en-US" sz="3600" b="1" dirty="0" smtClean="0"/>
              <a:t>Surgical Orthodontics</a:t>
            </a:r>
          </a:p>
          <a:p>
            <a:pPr marL="825246" indent="-742950" algn="just">
              <a:buNone/>
            </a:pPr>
            <a:r>
              <a:rPr lang="en-US" sz="3600" dirty="0" smtClean="0"/>
              <a:t>surgical procedures that are undertaken in combination with or </a:t>
            </a:r>
            <a:r>
              <a:rPr lang="en-US" sz="3600" b="1" dirty="0" smtClean="0">
                <a:solidFill>
                  <a:srgbClr val="FF0000"/>
                </a:solidFill>
              </a:rPr>
              <a:t>as an addition to orthodontic treatment. </a:t>
            </a:r>
          </a:p>
          <a:p>
            <a:pPr marL="825246" indent="-742950" algn="just">
              <a:buNone/>
            </a:pPr>
            <a:endParaRPr lang="en-US" sz="3600" dirty="0" smtClean="0"/>
          </a:p>
          <a:p>
            <a:pPr marL="825246" indent="-742950" algn="just">
              <a:buNone/>
            </a:pPr>
            <a:r>
              <a:rPr lang="en-US" sz="3600" dirty="0" smtClean="0"/>
              <a:t>The surgical orthodontic procedures are usually carried out to treat very severe dento-facial deformities that </a:t>
            </a:r>
            <a:r>
              <a:rPr lang="en-US" sz="3600" b="1" dirty="0" smtClean="0">
                <a:solidFill>
                  <a:srgbClr val="FF0000"/>
                </a:solidFill>
              </a:rPr>
              <a:t>can not be treated by Orthodontic treatment alone</a:t>
            </a:r>
            <a:r>
              <a:rPr lang="en-US" sz="3600" dirty="0" smtClean="0"/>
              <a:t>.</a:t>
            </a:r>
            <a:endParaRPr lang="en-IN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19</a:t>
            </a:fld>
            <a:endParaRPr lang="en-IN"/>
          </a:p>
        </p:txBody>
      </p:sp>
      <p:pic>
        <p:nvPicPr>
          <p:cNvPr id="5" name="~PP1612.WAV">
            <a:hlinkClick r:id="" action="ppaction://media"/>
          </p:cNvPr>
          <p:cNvPicPr>
            <a:picLocks noRot="1" noChangeAspect="1"/>
          </p:cNvPicPr>
          <p:nvPr>
            <a:wavAudioFile r:embed="rId1" name="~PP1612.WAV"/>
          </p:nvPr>
        </p:nvPicPr>
        <p:blipFill>
          <a:blip r:embed="rId4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3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2</a:t>
            </a:fld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9512" y="332656"/>
            <a:ext cx="8784976" cy="6192688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itchFamily="2" charset="2"/>
              <a:buChar char="ü"/>
              <a:defRPr/>
            </a:pPr>
            <a:r>
              <a:rPr lang="en-US" sz="2000" dirty="0" smtClean="0">
                <a:latin typeface="Arial Black" pitchFamily="34" charset="0"/>
              </a:rPr>
              <a:t>Orthodontics is the 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oldest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US" sz="2000" dirty="0" smtClean="0">
                <a:latin typeface="Arial Black" pitchFamily="34" charset="0"/>
              </a:rPr>
              <a:t>specialty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(1000</a:t>
            </a: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 B.C.)</a:t>
            </a:r>
          </a:p>
          <a:p>
            <a:pPr algn="just">
              <a:buFont typeface="Wingdings" pitchFamily="2" charset="2"/>
              <a:buChar char="ü"/>
            </a:pPr>
            <a:endParaRPr lang="en-US" sz="2000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just">
              <a:lnSpc>
                <a:spcPct val="22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Arial Black" pitchFamily="34" charset="0"/>
              </a:rPr>
              <a:t>Awareness about </a:t>
            </a:r>
            <a:r>
              <a:rPr lang="en-US" sz="2000" i="1" dirty="0" smtClean="0">
                <a:latin typeface="Arial Black" pitchFamily="34" charset="0"/>
              </a:rPr>
              <a:t>‘crooked teeth’ </a:t>
            </a:r>
            <a:r>
              <a:rPr lang="en-US" sz="2000" dirty="0" smtClean="0">
                <a:latin typeface="Arial Black" pitchFamily="34" charset="0"/>
              </a:rPr>
              <a:t>has been mentioned in the writings of </a:t>
            </a: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Hippocrates(460-377) B.C.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 and </a:t>
            </a: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Aristotle(384-322)B.C. </a:t>
            </a:r>
            <a:endParaRPr lang="en-US" sz="2000" dirty="0" smtClean="0">
              <a:latin typeface="Arial Black" pitchFamily="34" charset="0"/>
            </a:endParaRPr>
          </a:p>
          <a:p>
            <a:pPr algn="just">
              <a:lnSpc>
                <a:spcPct val="22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Arial Black" pitchFamily="34" charset="0"/>
              </a:rPr>
              <a:t>The word orthodontia was first coined by </a:t>
            </a: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Le </a:t>
            </a:r>
            <a:r>
              <a:rPr lang="en-US" sz="2000" i="1" dirty="0" err="1" smtClean="0">
                <a:solidFill>
                  <a:srgbClr val="FF0000"/>
                </a:solidFill>
                <a:latin typeface="Arial Black" pitchFamily="34" charset="0"/>
              </a:rPr>
              <a:t>foulan</a:t>
            </a: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-  </a:t>
            </a:r>
            <a:r>
              <a:rPr lang="en-US" sz="2000" dirty="0" smtClean="0">
                <a:latin typeface="Arial Black" pitchFamily="34" charset="0"/>
              </a:rPr>
              <a:t>a French man in </a:t>
            </a: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1839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en-US" sz="2000" dirty="0" smtClean="0">
              <a:latin typeface="Arial Black" pitchFamily="34" charset="0"/>
            </a:endParaRPr>
          </a:p>
          <a:p>
            <a:pPr algn="just">
              <a:lnSpc>
                <a:spcPct val="22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Arial Black" pitchFamily="34" charset="0"/>
              </a:rPr>
              <a:t>The first recorded orthodontic treatment was of </a:t>
            </a:r>
            <a:r>
              <a:rPr lang="en-US" sz="2000" i="1" dirty="0" err="1" smtClean="0">
                <a:solidFill>
                  <a:srgbClr val="FF0000"/>
                </a:solidFill>
                <a:latin typeface="Arial Black" pitchFamily="34" charset="0"/>
              </a:rPr>
              <a:t>Celsus</a:t>
            </a: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US" sz="2000" dirty="0" smtClean="0">
                <a:latin typeface="Arial Black" pitchFamily="34" charset="0"/>
              </a:rPr>
              <a:t>by using finger pressure.</a:t>
            </a:r>
          </a:p>
          <a:p>
            <a:pPr algn="just">
              <a:lnSpc>
                <a:spcPct val="220000"/>
              </a:lnSpc>
              <a:buFont typeface="Wingdings" pitchFamily="2" charset="2"/>
              <a:buChar char="ü"/>
            </a:pP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Edward H. Angle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sz="2000" dirty="0" smtClean="0">
                <a:latin typeface="Arial Black" pitchFamily="34" charset="0"/>
              </a:rPr>
              <a:t>known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as ‘</a:t>
            </a: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Father of modern orthodontics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’, </a:t>
            </a:r>
            <a:r>
              <a:rPr lang="en-US" sz="2000" dirty="0" smtClean="0">
                <a:latin typeface="Arial Black" pitchFamily="34" charset="0"/>
              </a:rPr>
              <a:t>he classified  malocclusion in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1899</a:t>
            </a:r>
            <a:r>
              <a:rPr lang="en-US" sz="2000" dirty="0" smtClean="0">
                <a:latin typeface="Arial Black" pitchFamily="34" charset="0"/>
              </a:rPr>
              <a:t>. </a:t>
            </a:r>
          </a:p>
          <a:p>
            <a:pPr algn="just">
              <a:lnSpc>
                <a:spcPct val="220000"/>
              </a:lnSpc>
              <a:buFont typeface="Wingdings" pitchFamily="2" charset="2"/>
              <a:buChar char="ü"/>
            </a:pP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Noyes</a:t>
            </a:r>
            <a:r>
              <a:rPr lang="en-US" sz="2000" dirty="0" smtClean="0">
                <a:latin typeface="Arial Black" pitchFamily="34" charset="0"/>
              </a:rPr>
              <a:t> first defined Orthodontics in </a:t>
            </a:r>
            <a:r>
              <a:rPr lang="en-US" sz="2000" i="1" dirty="0" smtClean="0">
                <a:solidFill>
                  <a:srgbClr val="FF0000"/>
                </a:solidFill>
                <a:latin typeface="Arial Black" pitchFamily="34" charset="0"/>
              </a:rPr>
              <a:t>1911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just">
              <a:lnSpc>
                <a:spcPct val="220000"/>
              </a:lnSpc>
              <a:buFont typeface="Wingdings" pitchFamily="2" charset="2"/>
              <a:buChar char="ü"/>
            </a:pPr>
            <a:r>
              <a:rPr lang="en-US" sz="2000" u="sng" dirty="0" smtClean="0">
                <a:solidFill>
                  <a:srgbClr val="FF0000"/>
                </a:solidFill>
                <a:latin typeface="Arial Black" pitchFamily="34" charset="0"/>
              </a:rPr>
              <a:t>Bunon </a:t>
            </a:r>
            <a:r>
              <a:rPr lang="en-US" sz="2000" dirty="0" smtClean="0">
                <a:latin typeface="Arial Black" pitchFamily="34" charset="0"/>
              </a:rPr>
              <a:t>introduced the term “Orthopaedics” with orthodontics.</a:t>
            </a:r>
            <a:endParaRPr lang="en-US" sz="2000" dirty="0">
              <a:latin typeface="Arial Black" pitchFamily="34" charset="0"/>
            </a:endParaRPr>
          </a:p>
        </p:txBody>
      </p:sp>
      <p:pic>
        <p:nvPicPr>
          <p:cNvPr id="7" name="~PP750.WAV">
            <a:hlinkClick r:id="" action="ppaction://media"/>
          </p:cNvPr>
          <p:cNvPicPr>
            <a:picLocks noRot="1" noChangeAspect="1"/>
          </p:cNvPicPr>
          <p:nvPr>
            <a:wavAudioFile r:embed="rId1" name="~PP750.WAV"/>
          </p:nvPr>
        </p:nvPicPr>
        <p:blipFill>
          <a:blip r:embed="rId3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9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data:image/jpeg;base64,/9j/4AAQSkZJRgABAQAAAQABAAD/2wCEAAkGBhMSERUUExQVFBUWEhgYFxQXFxgUFRgXFxQVFRUUFBcXHCYeFxojGhQUHy8gIycpLCwsFR4xNTAqNSYsLCkBCQoKDgwOFw8PGikcHCQpLCkpKSkpKSksKSkpKSkpKSkpKSkpKSkpKSwsKSkpKSkpKSkpLCkpKSkpKSwpKSksKf/AABEIAJABAAMBIgACEQEDEQH/xAAcAAABBQEBAQAAAAAAAAAAAAAAAwQFBgcBAgj/xAA/EAABAwIEAwQGBwgBBQAAAAABAAIRAwQFEiExBkFREyJhcTKBkaGxwQcUI0JS0fAVYnKCkrLC4UMzU3OD8f/EABoBAAMBAQEBAAAAAAAAAAAAAAABAgMEBQb/xAAkEQACAgICAwACAwEAAAAAAAAAAQIRAyESMQRBURNhIkJSFP/aAAwDAQACEQMRAD8A0vFKc0iPBfP/ABBQy3Tx+8vo11PM0jwWC8dWmS8PiuWD7NpEnwjQNSWSAIzTv0Bgc+SulvhdNnKT1dr7lReFrwU3tedhofI6E+rdaA2r8E2CPZpJKpRHPZd7VeXPUlFSxAGnUMcj7lKYdxCANQmuPUgSfP5BVuvdGn/votUrMzRaeNyJGyaHiQAwqXb4gSNCQPPRJ3Daje9MhHFBZpFDGxEylanELcuphecHwoCk0OZ3i0E+BOsJPH8Fp9me6QYUaui9jYcRtJiVJ29+7cLGMRvn0qsNJPe0568lrPCd7TdRpdo5rXvaO4TrJ5Qm4olPYtd8Tdn6RTE8etmAVAfSXTLDLdAqFh1Wo97Ya4gkawY6bpqKaE5M37C7ypVZmEqGxriM0ZzEp1w7xFRosawlxc5wboNAdvWPJV76SbPMczTInYan3KUt0ym9HLPjLtamUEhaJgtyXNWE8JYfUNzLgWUx953dB8NVtGGYtRptjO32hE18CL+ljDlVOKuMm2jw07kT6tvkn44npQ6HN7s7uAmBMqjfS7ZNubdlekQ40XQ4tOYFjomSOhy+9SoP2hX8LJhnHHbxkaCpO5xx9MS5nxWf/RxaPAatSu7PtGZT0RNJMpPRFWPFLHmIhTH1sRPJZrheH1qVxVZWEQ45Y2LZ7pHqWkWbPsx5JSSQ07E/rILgQfNQPGNp6NQc+6f8fmEyv8e7K8dRynSD6jqCE/xi67SlB6SPMCfzWmF8ZpkTVxZVkIQvZPPBCEJgaPblZJ9LWG5agf4rV7c6qsfSXhHa25cBqB714MdM9OS0ZbhOog7Ef6+aumB3Oei0knM2WOnq3SfWIKouDvIMcwrFhlbs6+X7tYCOmdogiT1HyVshFnJ8Qkq1yAk3EjwTWuyesppDsbXj8wJ8VA3dnPsVo7BpGs/BeXUG8h7dVfRJUcJszsZg/oK2cOYYHB1R+oogkTtmDSWk9QIXs0Qd4nwEfBSmBPa0OYY16jfSOfmk2NIiuHeK7qtcMbLYIdLcoAMbTGqs+MMrPZ3nM8msj3ucU5sadNh7rGN8mgfAJzfVMwChspR0ZTWwKoLhrmtnU67HUHbkpLCsArdowuaWhr5JzAdTy56q33bBnbA2EpZohPnoniVfjDDi5ndknxJd8VEcK4S+oDnEFoygEQCTsYHJaFTptJ7wTK3ytceWqFJj4jPDeBXy1znMjPJGUk7kxJO2vuVgu+GWPOXK2P4QPkndvfABPbarOqzcmNRRW7bAWUSWsaAJ6KSo2UnVOqpBclqUBFlUR1XA394NeMriTBaDuITTEMIaRNRrHOO5DQNNoHNWXtAo+/cCfWhTl0LiM7fBmtANIvp6fdOnsdKq/E9e4ZXZ9o4xSdBgtHpN07kCfUtDpRAhcqUQdwlGdPYOPopPCWI1HMJe3ttTrn73L8WnvVm/b7WDvU6jPHLmA/ple2UGCrAHIkrt/RGWITk030FUjP7/AIppXden9nkqNqFgcDIcwE+lIBEHX1q339uDZkjcD5/kqvV4KYx/ate/Qk5dNZPUahdx/GqtBjKbXZg7WCJcBEROkjUeIWqrkqItpOxJcQEL2DgBCEJiNBaUpeWwq0i08wk41TmgV88z1TFuIcDNCqXAaTr+aUpUxUZB6gg8wRsQeq0LirCA/WND+oWeNtzRqZDtu09R/paXezOh7RxlzTlqtkj7w1nxhPKV0x+xH68CmhphwHVe/wBlyFvHIq/kiHF+h3lXCE3p0arP3m+O48ivb7xo9KW+Y+YW8IYn7M5SlH0LQuPbPgeRG660ztr4oXWscfhg5SOPxKvT9GH9Bs4/JStHErqAXUA4dA8A+WqYWzZe3z+ShcQxi57aoGPqBvaANHLcDQe1cGbGlKkdOOTa2WC9x6pM/Vnt9YPwTR/G9GmO+HjwymVO171zKc1GN23Dx/kAqrVvKNXNLfLRYJGjEmcS3deTQoOy8nOOUepR15i93SP2jcs+BPwClsP4zdQGRtJpDSAPS11E6DzVtvsRo1h3wT/63+vdqe16DT9mc2HGNw6qKbGPeZ6EN8yTyWhYdc35Z3aVOf4yP8VH020GVJYI03yOH+Kl7PilrRGZsQOoO0/NJq+kC12Qd5xFd03xVo5B+IEvHuAKUo8az90kdRt79VPXWJ0qzASW6t6j81AstKQmHNidBIS9dDHZ4rcRowz0OyjMQ4iuwJytAnoZ9q5eYzToPaA3PIJJaRprEbQuDGmXDQGtIl0QYnrOiaVCsl8L4x7o7QFp9o9qfXPF9IMJzj4n1BVfFbmnRa0uBhxgQJ9yY2TqdeS3kY1EJcR8i44FjYqy8cyRruFK17yVn1tWNAk0yCJ1b4qWqcQhjQ6oCB1GvuCHEFInrqp3Y6qr4/SFR9PSe8YPMBo1PlMBSP7SFQDLz/UlMbhwLpHIQD4f/Vtgx8pGeWSSE0IQvVOIEIQgDQnFK0U2e5LWtSV8+z1RW6tg9pCpfEGAdo2Bo4GWu6Hp5FXoJrd2YdySTJMnt6hBLXDK5uhB5fn5qWw+6AMO2PPp/pT+N8MtrCWnJUA7rt/5XdR48lUHB1N5p1G5Xjccj4tPMKwLcLEOEjUdeSYXuDyNkzw7F30j3SCObTqD8x6lbsMxajcaRlf+E/4nn8UcmgooNxgz26sketNxipYYqD+YfEhaZdYK1yg7vhRp3C2hncejKWNMhrIZiCNREyCpi1vwNHDVOcOwxlFuVrBHQCPWu1cOpudMOCWXLzdjhDiqKdx3xAWsIGghQfCGDvcG1qhOao4ZWToGTu4cyYVw4o4Np3MBsgpzZYIaDGl5LnNaANIiNPaqhKKTsTTbPR4UtQMxaZzB3pHcaiRzTG7xhrquTMBrCkLuoXsPks9xLhS4dWFRurSdHT6PUqFvstl+wpmd7+YBhSrsBAaT2jhpEaERly9OiiuHXZA6evyUtd4jmStrodIb1mtbDQByGycUqYkBMmPaT3iine5SkA04m4cpPPaOcWlrI5ERvOo3VFwq9Z2nZtaHNBgOcAc0aE+CtHFV66uzs2mJPe8ugUDg2DllUaaBaR6IZOY9w4x9IPBbTDJce7oYHgo/hfDA6mXMcTOoLTl5SAQdE54vxBzqIo0we8YcfAcvWlMHuWWttr6QGjep5AITdUD7K9h+D1m14e2HCXunmTO5G8hLU8Wd2j8/oCRl6cgAY03VgwwkMdVqem87eJ0ACVuMIa+kc2hOsgCTzjXfone9i6IXBMG7FzqgeTn2EEQDrzKlklaUy1gB3ASq9PHFRWkckm2wQhC0IBCEIA0KvSTUOLSnzyE3qskr59Hqj6k6QlEjb7JSEgPFSgCorFeHGV2w8TGzho9p6tP56JzimMsokAgucdmjprqfDRIWnELHjXunofkqSdWTaKLimDVrUnOM1OdKgGnk8fdPuSVGtsR6lea/FFOS0jM3YyJafOd1QcZfTpXTm09KbmteG8gTIcB01EwnT9hZc8B4n2ZWPk/4B35+1WfQ+KyWndDqpzBuIn0SBJdT5t+behUtDLy+m3mEU6bD0Xtpa9oI1BAI8QdikXWI5aJAKdg2eSKjA4Romj7Z3UpnVoPB0cU6AkKmGMj0Qo67w7wSlO9e3crj8T6p0wK+/DHMdpseS7UtXEQFNm8a4ckrahsqromiAp8Pk7udm9ydOwVwaZ9qsYy7mFG4jiIOg2RybHRD0sBaRsN9+afNw9jG6gTyXlt4GjdM62Ihx3T2I90sNZrICZHBGPJJHl4LtbFJ7rd0sy8gRKKYDWnhuzj6I5fNebmvoR1Pu6J1XuQWnwCiyuvx8fJ2zDLKlRxCEL0TkBCEIAEIQgC+UroHxSwKpFhiL6Wky3odSPLqFZbPEg4brxMmJwez0YzUuiaolKQmNC5TwPWLNCscT4ZVNVtWmA4ZcpBnSNjoD16pC2wyqGCWx56HeSYjTylW8ry5gK1WVpURwXZnFMPaQwtOjtSNRHKG7k+cJW7xS3a/JUb3ss605015wrzVw5pMwFnXFduPro/8Df7nq/zfojgODc2juTR/KR8F7p0rfkWj+Yj4lRjbcJZlJT+T9D4Fir4rUZShryA1mg8ANNefJRlHGSxzXMeSS8ACZzdZCubKIdbMBE/ZN8/RGxWe3N1bUK/eZr6lcZxa6E0/pZMR4lqZYGVpPMeRPXwKb2mJPDwC4uDiN/HSfh71ytZ0rml3dJggjQhcwzBOzdmc8vPU/rxKLjQbsnKjSQoi8aVP21w2IKLi3Y4cljdGhTKtSoNd15ZxI+nvKnrizaOSibrDmncK00yaobVeNtIG6j34xUqHQQlamDtB0AXalvlaTOw2VKhOxsWVDuT7V7bSd1UdZ3rS52Z4ENECYneYPnou3OKH7MAxndBJA0AmdBz/AD8FfEmySzFomdUw+uPLtzHVM8SxB2YMa4HvgA/mpChYio7Uy1sTEgOJE+Y2VKDboTlSsl6NYdmAOsk/JC41gAgCAEL0McOEaOWcuTsEIQtCAQhCABCEIAErb3JYdEkuqZRUlTKTaeictsXHkpi2xGVS0pTuHN2K4J+I/wCuzpjn+l/pXMhKfWFS7fHHN3T+njrTuY89Fyywyj2jdTiyyVLrRZxxFUz3pj7tJgPrLnfMKdxHiKmxujg9x2Y0ySeUxsPFVVjtXPqEZnmSdAPIeAgBZ1QxyCuhyjrrG6TOZPg1pcfgoqtxY7/jtqzz4w0fM+5FMLNmw27aKFOT/wAbfgqlj/BFGtW7VlQNmC4Obm20gajeVVW8Y4rUDW0rOmzQAF7nHkB+JvhyUm3hrH6urq1pQ/djMR/S1ypRr2Jsl7W1FLuAgRsdcvrG7feEpUvy05XCCOR/Wyi2/RZfv1rYq4dRTpaeo5mx7FIP+jpoodhXr1bpgMtc8hlRk75Ht1j910hQ/wCO7sLPFTiBjPSe1v8AE4N+JTStx/aM9K4p+p2b+2U2ofRLh7d6dSp5vLva0ZSPYpKz4Gw9no21Gf3g5396pZIPoKZDXX0n2X/ezeTHFNG/SJRqD7Nlep/BSc74BXy0wmjT/wCnRos/gYxvwAUrRlPnEOLMvHE1V5+zsr13j2JaPa6F19a9eNMPuvWGD4uWttaYQQjn8DgYjU4fui6XYfW3mHOpAT/Wlbzh24c1gNu4w0SRUY3Lpq3U6+YWoYxXytJVQt6tSrUIBygAZnHlmnK0eOi1jJvoiSSKxacI1apDAC2HfjbI8zzMRqp9uHPtMtM03Ozk94ODzpGrtRO4Sxu/q7HVGmXZjHPXRoA/XNeb66qgMfWIkNLhGpBBBIPktU5J2iHTTHTmEbiF5XmjibzQL6zermxvl0geeoXmnctc4tBGYAEt1BEzuD5cl2Y8vLT0znlChRC6uLczBCEIAEIQgAQhCABCEIA6uEIQgBI2rD90e8fBc+o0/wAI+PxSyFHCPwrkxIWjPwt9gS1CmNtlxdWM/GjLrRpHK4kxhdBjHB7u8Rt0nr4qwC+nZUylclqf22KAbrhn48o+jpjlTLTTuylCZURQvQeakaFcEbrnao1s81rQFIPtjz189/bupDMEKWkwIwUv0fzTy2SvZBLUrcbpU0Aq1q8ualQFwhCGQuJ2mYFVlvDrg4lry0O3ET7Fd67QmNZoC1UmuiWrKtiHDIewNDi2CDO+o11CbYhw6ajC1z5c770QI/h5+1WepU6JAtVqbJ4ogmYNlpnO4PIp5R3QBljWRJkwEwt7csOUE5CNATOU6aAnXLBMSrTXcA0ztCrq7PGbkmc+ZVSOriELuOcEIQgQIQhAAhCEACEIQAIQhAAhCEACEIQAIQhAHtlQjYwnVDFHt8UyXVlLFCXaNFOS9litcbadJg+KkG346qmrvaHqfauWfh/5Zss/0uRxJJPxYjZVZt08bOPtXfrr+qj/AJJFfnTLI7Hn+C8jiJw3VcddOPNeO0PVC8SQfniWN/EM8kzq4pJ5qHzFclUvEf0TzolHYlHRNLrGyB3QXHkB802lEq14q9sh5/h6+t1Hj7QjyGw/M+K8IQuqMVFUjFtyewQhCskEIQgAQhC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data:image/jpeg;base64,/9j/4AAQSkZJRgABAQAAAQABAAD/2wCEAAkGBhMSERUUExQVFBUWEhgYFxQXFxgUFRgXFxQVFRUUFBcXHCYeFxojGhQUHy8gIycpLCwsFR4xNTAqNSYsLCkBCQoKDgwOFw8PGikcHCQpLCkpKSkpKSksKSkpKSkpKSkpKSkpKSkpKSwsKSkpKSkpKSkpLCkpKSkpKSwpKSksKf/AABEIAJABAAMBIgACEQEDEQH/xAAcAAABBQEBAQAAAAAAAAAAAAAAAwQFBgcBAgj/xAA/EAABAwIEAwQGBwgBBQAAAAABAAIRAwQFEiExBkFREyJhcTKBkaGxwQcUI0JS0fAVYnKCkrLC4UMzU3OD8f/EABoBAAMBAQEBAAAAAAAAAAAAAAABAgMEBQb/xAAkEQACAgICAwACAwEAAAAAAAAAAQIRAyESMQRBURNhIkJSFP/aAAwDAQACEQMRAD8A0vFKc0iPBfP/ABBQy3Tx+8vo11PM0jwWC8dWmS8PiuWD7NpEnwjQNSWSAIzTv0Bgc+SulvhdNnKT1dr7lReFrwU3tedhofI6E+rdaA2r8E2CPZpJKpRHPZd7VeXPUlFSxAGnUMcj7lKYdxCANQmuPUgSfP5BVuvdGn/votUrMzRaeNyJGyaHiQAwqXb4gSNCQPPRJ3Daje9MhHFBZpFDGxEylanELcuphecHwoCk0OZ3i0E+BOsJPH8Fp9me6QYUaui9jYcRtJiVJ29+7cLGMRvn0qsNJPe0568lrPCd7TdRpdo5rXvaO4TrJ5Qm4olPYtd8Tdn6RTE8etmAVAfSXTLDLdAqFh1Wo97Ya4gkawY6bpqKaE5M37C7ypVZmEqGxriM0ZzEp1w7xFRosawlxc5wboNAdvWPJV76SbPMczTInYan3KUt0ym9HLPjLtamUEhaJgtyXNWE8JYfUNzLgWUx953dB8NVtGGYtRptjO32hE18CL+ljDlVOKuMm2jw07kT6tvkn44npQ6HN7s7uAmBMqjfS7ZNubdlekQ40XQ4tOYFjomSOhy+9SoP2hX8LJhnHHbxkaCpO5xx9MS5nxWf/RxaPAatSu7PtGZT0RNJMpPRFWPFLHmIhTH1sRPJZrheH1qVxVZWEQ45Y2LZ7pHqWkWbPsx5JSSQ07E/rILgQfNQPGNp6NQc+6f8fmEyv8e7K8dRynSD6jqCE/xi67SlB6SPMCfzWmF8ZpkTVxZVkIQvZPPBCEJgaPblZJ9LWG5agf4rV7c6qsfSXhHa25cBqB714MdM9OS0ZbhOog7Ef6+aumB3Oei0knM2WOnq3SfWIKouDvIMcwrFhlbs6+X7tYCOmdogiT1HyVshFnJ8Qkq1yAk3EjwTWuyesppDsbXj8wJ8VA3dnPsVo7BpGs/BeXUG8h7dVfRJUcJszsZg/oK2cOYYHB1R+oogkTtmDSWk9QIXs0Qd4nwEfBSmBPa0OYY16jfSOfmk2NIiuHeK7qtcMbLYIdLcoAMbTGqs+MMrPZ3nM8msj3ucU5sadNh7rGN8mgfAJzfVMwChspR0ZTWwKoLhrmtnU67HUHbkpLCsArdowuaWhr5JzAdTy56q33bBnbA2EpZohPnoniVfjDDi5ndknxJd8VEcK4S+oDnEFoygEQCTsYHJaFTptJ7wTK3ytceWqFJj4jPDeBXy1znMjPJGUk7kxJO2vuVgu+GWPOXK2P4QPkndvfABPbarOqzcmNRRW7bAWUSWsaAJ6KSo2UnVOqpBclqUBFlUR1XA394NeMriTBaDuITTEMIaRNRrHOO5DQNNoHNWXtAo+/cCfWhTl0LiM7fBmtANIvp6fdOnsdKq/E9e4ZXZ9o4xSdBgtHpN07kCfUtDpRAhcqUQdwlGdPYOPopPCWI1HMJe3ttTrn73L8WnvVm/b7WDvU6jPHLmA/ple2UGCrAHIkrt/RGWITk030FUjP7/AIppXden9nkqNqFgcDIcwE+lIBEHX1q339uDZkjcD5/kqvV4KYx/ate/Qk5dNZPUahdx/GqtBjKbXZg7WCJcBEROkjUeIWqrkqItpOxJcQEL2DgBCEJiNBaUpeWwq0i08wk41TmgV88z1TFuIcDNCqXAaTr+aUpUxUZB6gg8wRsQeq0LirCA/WND+oWeNtzRqZDtu09R/paXezOh7RxlzTlqtkj7w1nxhPKV0x+xH68CmhphwHVe/wBlyFvHIq/kiHF+h3lXCE3p0arP3m+O48ivb7xo9KW+Y+YW8IYn7M5SlH0LQuPbPgeRG660ztr4oXWscfhg5SOPxKvT9GH9Bs4/JStHErqAXUA4dA8A+WqYWzZe3z+ShcQxi57aoGPqBvaANHLcDQe1cGbGlKkdOOTa2WC9x6pM/Vnt9YPwTR/G9GmO+HjwymVO171zKc1GN23Dx/kAqrVvKNXNLfLRYJGjEmcS3deTQoOy8nOOUepR15i93SP2jcs+BPwClsP4zdQGRtJpDSAPS11E6DzVtvsRo1h3wT/63+vdqe16DT9mc2HGNw6qKbGPeZ6EN8yTyWhYdc35Z3aVOf4yP8VH020GVJYI03yOH+Kl7PilrRGZsQOoO0/NJq+kC12Qd5xFd03xVo5B+IEvHuAKUo8az90kdRt79VPXWJ0qzASW6t6j81AstKQmHNidBIS9dDHZ4rcRowz0OyjMQ4iuwJytAnoZ9q5eYzToPaA3PIJJaRprEbQuDGmXDQGtIl0QYnrOiaVCsl8L4x7o7QFp9o9qfXPF9IMJzj4n1BVfFbmnRa0uBhxgQJ9yY2TqdeS3kY1EJcR8i44FjYqy8cyRruFK17yVn1tWNAk0yCJ1b4qWqcQhjQ6oCB1GvuCHEFInrqp3Y6qr4/SFR9PSe8YPMBo1PlMBSP7SFQDLz/UlMbhwLpHIQD4f/Vtgx8pGeWSSE0IQvVOIEIQgDQnFK0U2e5LWtSV8+z1RW6tg9pCpfEGAdo2Bo4GWu6Hp5FXoJrd2YdySTJMnt6hBLXDK5uhB5fn5qWw+6AMO2PPp/pT+N8MtrCWnJUA7rt/5XdR48lUHB1N5p1G5Xjccj4tPMKwLcLEOEjUdeSYXuDyNkzw7F30j3SCObTqD8x6lbsMxajcaRlf+E/4nn8UcmgooNxgz26sketNxipYYqD+YfEhaZdYK1yg7vhRp3C2hncejKWNMhrIZiCNREyCpi1vwNHDVOcOwxlFuVrBHQCPWu1cOpudMOCWXLzdjhDiqKdx3xAWsIGghQfCGDvcG1qhOao4ZWToGTu4cyYVw4o4Np3MBsgpzZYIaDGl5LnNaANIiNPaqhKKTsTTbPR4UtQMxaZzB3pHcaiRzTG7xhrquTMBrCkLuoXsPks9xLhS4dWFRurSdHT6PUqFvstl+wpmd7+YBhSrsBAaT2jhpEaERly9OiiuHXZA6evyUtd4jmStrodIb1mtbDQByGycUqYkBMmPaT3iine5SkA04m4cpPPaOcWlrI5ERvOo3VFwq9Z2nZtaHNBgOcAc0aE+CtHFV66uzs2mJPe8ugUDg2DllUaaBaR6IZOY9w4x9IPBbTDJce7oYHgo/hfDA6mXMcTOoLTl5SAQdE54vxBzqIo0we8YcfAcvWlMHuWWttr6QGjep5AITdUD7K9h+D1m14e2HCXunmTO5G8hLU8Wd2j8/oCRl6cgAY03VgwwkMdVqem87eJ0ACVuMIa+kc2hOsgCTzjXfone9i6IXBMG7FzqgeTn2EEQDrzKlklaUy1gB3ASq9PHFRWkckm2wQhC0IBCEIA0KvSTUOLSnzyE3qskr59Hqj6k6QlEjb7JSEgPFSgCorFeHGV2w8TGzho9p6tP56JzimMsokAgucdmjprqfDRIWnELHjXunofkqSdWTaKLimDVrUnOM1OdKgGnk8fdPuSVGtsR6lea/FFOS0jM3YyJafOd1QcZfTpXTm09KbmteG8gTIcB01EwnT9hZc8B4n2ZWPk/4B35+1WfQ+KyWndDqpzBuIn0SBJdT5t+behUtDLy+m3mEU6bD0Xtpa9oI1BAI8QdikXWI5aJAKdg2eSKjA4Romj7Z3UpnVoPB0cU6AkKmGMj0Qo67w7wSlO9e3crj8T6p0wK+/DHMdpseS7UtXEQFNm8a4ckrahsqromiAp8Pk7udm9ydOwVwaZ9qsYy7mFG4jiIOg2RybHRD0sBaRsN9+afNw9jG6gTyXlt4GjdM62Ihx3T2I90sNZrICZHBGPJJHl4LtbFJ7rd0sy8gRKKYDWnhuzj6I5fNebmvoR1Pu6J1XuQWnwCiyuvx8fJ2zDLKlRxCEL0TkBCEIAEIQgC+UroHxSwKpFhiL6Wky3odSPLqFZbPEg4brxMmJwez0YzUuiaolKQmNC5TwPWLNCscT4ZVNVtWmA4ZcpBnSNjoD16pC2wyqGCWx56HeSYjTylW8ry5gK1WVpURwXZnFMPaQwtOjtSNRHKG7k+cJW7xS3a/JUb3ss605015wrzVw5pMwFnXFduPro/8Df7nq/zfojgODc2juTR/KR8F7p0rfkWj+Yj4lRjbcJZlJT+T9D4Fir4rUZShryA1mg8ANNefJRlHGSxzXMeSS8ACZzdZCubKIdbMBE/ZN8/RGxWe3N1bUK/eZr6lcZxa6E0/pZMR4lqZYGVpPMeRPXwKb2mJPDwC4uDiN/HSfh71ytZ0rml3dJggjQhcwzBOzdmc8vPU/rxKLjQbsnKjSQoi8aVP21w2IKLi3Y4cljdGhTKtSoNd15ZxI+nvKnrizaOSibrDmncK00yaobVeNtIG6j34xUqHQQlamDtB0AXalvlaTOw2VKhOxsWVDuT7V7bSd1UdZ3rS52Z4ENECYneYPnou3OKH7MAxndBJA0AmdBz/AD8FfEmySzFomdUw+uPLtzHVM8SxB2YMa4HvgA/mpChYio7Uy1sTEgOJE+Y2VKDboTlSsl6NYdmAOsk/JC41gAgCAEL0McOEaOWcuTsEIQtCAQhCABCEIAErb3JYdEkuqZRUlTKTaeictsXHkpi2xGVS0pTuHN2K4J+I/wCuzpjn+l/pXMhKfWFS7fHHN3T+njrTuY89Fyywyj2jdTiyyVLrRZxxFUz3pj7tJgPrLnfMKdxHiKmxujg9x2Y0ySeUxsPFVVjtXPqEZnmSdAPIeAgBZ1QxyCuhyjrrG6TOZPg1pcfgoqtxY7/jtqzz4w0fM+5FMLNmw27aKFOT/wAbfgqlj/BFGtW7VlQNmC4Obm20gajeVVW8Y4rUDW0rOmzQAF7nHkB+JvhyUm3hrH6urq1pQ/djMR/S1ypRr2Jsl7W1FLuAgRsdcvrG7feEpUvy05XCCOR/Wyi2/RZfv1rYq4dRTpaeo5mx7FIP+jpoodhXr1bpgMtc8hlRk75Ht1j910hQ/wCO7sLPFTiBjPSe1v8AE4N+JTStx/aM9K4p+p2b+2U2ofRLh7d6dSp5vLva0ZSPYpKz4Gw9no21Gf3g5396pZIPoKZDXX0n2X/ezeTHFNG/SJRqD7Nlep/BSc74BXy0wmjT/wCnRos/gYxvwAUrRlPnEOLMvHE1V5+zsr13j2JaPa6F19a9eNMPuvWGD4uWttaYQQjn8DgYjU4fui6XYfW3mHOpAT/Wlbzh24c1gNu4w0SRUY3Lpq3U6+YWoYxXytJVQt6tSrUIBygAZnHlmnK0eOi1jJvoiSSKxacI1apDAC2HfjbI8zzMRqp9uHPtMtM03Ozk94ODzpGrtRO4Sxu/q7HVGmXZjHPXRoA/XNeb66qgMfWIkNLhGpBBBIPktU5J2iHTTHTmEbiF5XmjibzQL6zermxvl0geeoXmnctc4tBGYAEt1BEzuD5cl2Y8vLT0znlChRC6uLczBCEIAEIQgAQhCABCEIA6uEIQgBI2rD90e8fBc+o0/wAI+PxSyFHCPwrkxIWjPwt9gS1CmNtlxdWM/GjLrRpHK4kxhdBjHB7u8Rt0nr4qwC+nZUylclqf22KAbrhn48o+jpjlTLTTuylCZURQvQeakaFcEbrnao1s81rQFIPtjz189/bupDMEKWkwIwUv0fzTy2SvZBLUrcbpU0Aq1q8ualQFwhCGQuJ2mYFVlvDrg4lry0O3ET7Fd67QmNZoC1UmuiWrKtiHDIewNDi2CDO+o11CbYhw6ajC1z5c770QI/h5+1WepU6JAtVqbJ4ogmYNlpnO4PIp5R3QBljWRJkwEwt7csOUE5CNATOU6aAnXLBMSrTXcA0ztCrq7PGbkmc+ZVSOriELuOcEIQgQIQhAAhCEACEIQAIQhAAhCEACEIQAIQhAHtlQjYwnVDFHt8UyXVlLFCXaNFOS9litcbadJg+KkG346qmrvaHqfauWfh/5Zss/0uRxJJPxYjZVZt08bOPtXfrr+qj/AJJFfnTLI7Hn+C8jiJw3VcddOPNeO0PVC8SQfniWN/EM8kzq4pJ5qHzFclUvEf0TzolHYlHRNLrGyB3QXHkB802lEq14q9sh5/h6+t1Hj7QjyGw/M+K8IQuqMVFUjFtyewQhCskEIQgAQhC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5" name="Picture 7" descr="C:\Documents and Settings\ortho pg.STAFF-SECTION1\Desktop\YY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3990994" cy="313916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500438"/>
            <a:ext cx="442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BILATERAL SAGITTAL SPLIT OSTEOTOMY </a:t>
            </a:r>
          </a:p>
          <a:p>
            <a:pPr algn="ctr"/>
            <a:r>
              <a:rPr lang="en-US" sz="2400" b="1" dirty="0" smtClean="0"/>
              <a:t>FOR MANDIBULAR SETBACK</a:t>
            </a:r>
            <a:endParaRPr lang="en-US" sz="2400" b="1" dirty="0"/>
          </a:p>
        </p:txBody>
      </p:sp>
      <p:pic>
        <p:nvPicPr>
          <p:cNvPr id="37896" name="Picture 8" descr="C:\Documents and Settings\ortho pg.STAFF-SECTION1\Desktop\K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85794"/>
            <a:ext cx="4310228" cy="26432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628" y="3714752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LEFORT OSTEOTOMY FOR MAXILLARY SETBACK 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1472" y="5143512"/>
            <a:ext cx="835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 smtClean="0"/>
              <a:t>ORTHOGNATHIC SURGERIES</a:t>
            </a:r>
            <a:endParaRPr lang="en-US" sz="5400" u="sng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20</a:t>
            </a:fld>
            <a:endParaRPr lang="en-IN"/>
          </a:p>
        </p:txBody>
      </p:sp>
      <p:pic>
        <p:nvPicPr>
          <p:cNvPr id="13" name="~PP2223.WAV">
            <a:hlinkClick r:id="" action="ppaction://media"/>
          </p:cNvPr>
          <p:cNvPicPr>
            <a:picLocks noRot="1" noChangeAspect="1"/>
          </p:cNvPicPr>
          <p:nvPr>
            <a:wavAudioFile r:embed="rId1" name="~PP2223.WAV"/>
          </p:nvPr>
        </p:nvPicPr>
        <p:blipFill>
          <a:blip r:embed="rId6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0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b="1" dirty="0" smtClean="0">
                <a:latin typeface="Eras Bold ITC" pitchFamily="34" charset="0"/>
              </a:rPr>
              <a:t>SMILE DESIGNING</a:t>
            </a:r>
            <a:endParaRPr lang="en-US" b="1" dirty="0">
              <a:latin typeface="Eras Bold ITC" pitchFamily="34" charset="0"/>
            </a:endParaRPr>
          </a:p>
        </p:txBody>
      </p:sp>
      <p:pic>
        <p:nvPicPr>
          <p:cNvPr id="3074" name="Picture 2" descr="C:\Documents and Settings\All Users\Documents\PATIENTS\DSCN55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10000"/>
          </a:blip>
          <a:srcRect l="35255" t="8580" r="11412" b="40000"/>
          <a:stretch>
            <a:fillRect/>
          </a:stretch>
        </p:blipFill>
        <p:spPr bwMode="auto">
          <a:xfrm>
            <a:off x="4876800" y="2057400"/>
            <a:ext cx="2904567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D:\EXAM PATIENTS\ADITI\PRE TREATMENT\IMG_14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lum bright="10000"/>
          </a:blip>
          <a:srcRect l="4702" t="5000" r="7634" b="15000"/>
          <a:stretch>
            <a:fillRect/>
          </a:stretch>
        </p:blipFill>
        <p:spPr bwMode="auto">
          <a:xfrm>
            <a:off x="1143000" y="2057400"/>
            <a:ext cx="2895600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1219200" y="58674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ankGothic Md BT" pitchFamily="34" charset="0"/>
              </a:rPr>
              <a:t>BEFORE</a:t>
            </a:r>
            <a:endParaRPr lang="en-US" sz="2800" dirty="0">
              <a:latin typeface="BankGothic Md B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58674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ankGothic Md BT" pitchFamily="34" charset="0"/>
              </a:rPr>
              <a:t>AFTER</a:t>
            </a:r>
            <a:endParaRPr lang="en-US" sz="2800" b="1" dirty="0">
              <a:latin typeface="BankGothic Md BT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21</a:t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547664" y="3356992"/>
            <a:ext cx="2160240" cy="6480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20072" y="3501008"/>
            <a:ext cx="2160240" cy="6480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1898.WAV">
            <a:hlinkClick r:id="" action="ppaction://media"/>
          </p:cNvPr>
          <p:cNvPicPr>
            <a:picLocks noRot="1" noChangeAspect="1"/>
          </p:cNvPicPr>
          <p:nvPr>
            <a:wavAudioFile r:embed="rId1" name="~PP1898.WAV"/>
          </p:nvPr>
        </p:nvPicPr>
        <p:blipFill>
          <a:blip r:embed="rId6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9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Interdisciplinary Approach </a:t>
            </a:r>
            <a:endParaRPr lang="en-US" b="1" dirty="0"/>
          </a:p>
        </p:txBody>
      </p:sp>
      <p:pic>
        <p:nvPicPr>
          <p:cNvPr id="6" name="Picture 2" descr="F:\ORTHODONTIC CLINIC\ORTHO PATIENTS\sonal\DSCN67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162" t="10947" r="13513" b="9685"/>
          <a:stretch>
            <a:fillRect/>
          </a:stretch>
        </p:blipFill>
        <p:spPr bwMode="auto">
          <a:xfrm>
            <a:off x="1115616" y="1700808"/>
            <a:ext cx="3960440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22</a:t>
            </a:fld>
            <a:endParaRPr lang="en-IN"/>
          </a:p>
        </p:txBody>
      </p:sp>
      <p:pic>
        <p:nvPicPr>
          <p:cNvPr id="7" name="Picture 3" descr="F:\ORTHODONTIC CLINIC\ORTHO PATIENTS\sonal\DSCN7300.JPG"/>
          <p:cNvPicPr>
            <a:picLocks noChangeAspect="1" noChangeArrowheads="1"/>
          </p:cNvPicPr>
          <p:nvPr/>
        </p:nvPicPr>
        <p:blipFill>
          <a:blip r:embed="rId4" cstate="print"/>
          <a:srcRect l="3671" t="14970" r="2717" b="6437"/>
          <a:stretch>
            <a:fillRect/>
          </a:stretch>
        </p:blipFill>
        <p:spPr bwMode="auto">
          <a:xfrm>
            <a:off x="3131840" y="4221088"/>
            <a:ext cx="5040560" cy="2075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~PP200.WAV">
            <a:hlinkClick r:id="" action="ppaction://media"/>
          </p:cNvPr>
          <p:cNvPicPr>
            <a:picLocks noRot="1" noChangeAspect="1"/>
          </p:cNvPicPr>
          <p:nvPr>
            <a:wavAudioFile r:embed="rId1" name="~PP200.WAV"/>
          </p:nvPr>
        </p:nvPicPr>
        <p:blipFill>
          <a:blip r:embed="rId5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5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9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i="1" u="sng" dirty="0" smtClean="0">
                <a:solidFill>
                  <a:srgbClr val="FF0000"/>
                </a:solidFill>
              </a:rPr>
              <a:t>Need for orthodontic care</a:t>
            </a: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95536" y="1371600"/>
            <a:ext cx="8496944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/>
              <a:t>Aesthetic reasons.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>
                <a:solidFill>
                  <a:srgbClr val="FF0000"/>
                </a:solidFill>
              </a:rPr>
              <a:t>Periodontal</a:t>
            </a:r>
            <a:r>
              <a:rPr lang="en-US" sz="2800" dirty="0" smtClean="0"/>
              <a:t> considerations.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/>
              <a:t>To prevent</a:t>
            </a:r>
            <a:r>
              <a:rPr lang="en-US" sz="2800" dirty="0" smtClean="0">
                <a:solidFill>
                  <a:srgbClr val="FF0000"/>
                </a:solidFill>
              </a:rPr>
              <a:t> injury.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/>
              <a:t>To intercept and correct abnormal </a:t>
            </a:r>
            <a:r>
              <a:rPr lang="en-US" sz="2800" dirty="0" smtClean="0">
                <a:solidFill>
                  <a:srgbClr val="FF0000"/>
                </a:solidFill>
              </a:rPr>
              <a:t>Oral habits</a:t>
            </a:r>
            <a:r>
              <a:rPr lang="en-US" sz="2800" dirty="0" smtClean="0"/>
              <a:t>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/>
              <a:t>To guide </a:t>
            </a:r>
            <a:r>
              <a:rPr lang="en-US" sz="2800" dirty="0" smtClean="0">
                <a:solidFill>
                  <a:srgbClr val="FF0000"/>
                </a:solidFill>
              </a:rPr>
              <a:t>normal growth </a:t>
            </a:r>
            <a:r>
              <a:rPr lang="en-US" sz="2800" dirty="0" smtClean="0"/>
              <a:t>of the jaws.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/>
              <a:t>To manage </a:t>
            </a:r>
            <a:r>
              <a:rPr lang="en-US" sz="2800" dirty="0" smtClean="0">
                <a:solidFill>
                  <a:srgbClr val="FF0000"/>
                </a:solidFill>
              </a:rPr>
              <a:t>TMJ problems</a:t>
            </a:r>
            <a:r>
              <a:rPr lang="en-US" sz="2800" dirty="0" smtClean="0"/>
              <a:t>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/>
              <a:t>To facilitate </a:t>
            </a:r>
            <a:r>
              <a:rPr lang="en-US" sz="2800" dirty="0" smtClean="0">
                <a:solidFill>
                  <a:srgbClr val="FF0000"/>
                </a:solidFill>
              </a:rPr>
              <a:t>prosthetic</a:t>
            </a:r>
            <a:r>
              <a:rPr lang="en-US" sz="2800" dirty="0" smtClean="0"/>
              <a:t> rehabilitation.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/>
              <a:t>To correct </a:t>
            </a:r>
            <a:r>
              <a:rPr lang="en-US" sz="2800" dirty="0" smtClean="0">
                <a:solidFill>
                  <a:srgbClr val="FF0000"/>
                </a:solidFill>
              </a:rPr>
              <a:t>speech </a:t>
            </a:r>
            <a:r>
              <a:rPr lang="en-US" sz="2800" dirty="0" smtClean="0"/>
              <a:t>defects.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/>
              <a:t>To </a:t>
            </a:r>
            <a:r>
              <a:rPr lang="en-US" sz="2800" dirty="0" smtClean="0">
                <a:solidFill>
                  <a:srgbClr val="FF0000"/>
                </a:solidFill>
              </a:rPr>
              <a:t>guide impacted teeth </a:t>
            </a:r>
            <a:r>
              <a:rPr lang="en-US" sz="2800" dirty="0" smtClean="0"/>
              <a:t>into occlusion.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AutoNum type="arabicParenBoth"/>
            </a:pPr>
            <a:r>
              <a:rPr lang="en-US" sz="2800" dirty="0" smtClean="0"/>
              <a:t>To prepare patient for </a:t>
            </a:r>
            <a:r>
              <a:rPr lang="en-US" sz="2800" dirty="0" smtClean="0">
                <a:solidFill>
                  <a:srgbClr val="FF0000"/>
                </a:solidFill>
              </a:rPr>
              <a:t>surgical correction of jaw deformities.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arenBoth"/>
            </a:pPr>
            <a:endParaRPr lang="en-US" sz="2800" dirty="0" smtClean="0"/>
          </a:p>
        </p:txBody>
      </p:sp>
      <p:pic>
        <p:nvPicPr>
          <p:cNvPr id="4" name="~PP3499.WAV">
            <a:hlinkClick r:id="" action="ppaction://media"/>
          </p:cNvPr>
          <p:cNvPicPr>
            <a:picLocks noRot="1" noChangeAspect="1"/>
          </p:cNvPicPr>
          <p:nvPr>
            <a:wavAudioFile r:embed="rId1" name="~PP3499.WAV"/>
          </p:nvPr>
        </p:nvPicPr>
        <p:blipFill>
          <a:blip r:embed="rId3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5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8005026" cy="939784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LIMITATIONS IN                                                ORTHODONTICS</a:t>
            </a:r>
            <a:endParaRPr lang="en-IN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sz="2800" dirty="0" smtClean="0"/>
              <a:t>CLEDOCRANIAL DYSPLASIA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CRANIOFACIAL DYSOSTOSIS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PATHOLOGIES LIKE CYSTS AND TUMORS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EXECSSIVE BONE LOSS DUE TO PERIODONTAL DISEASES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DEVELOPMENTAL DENTAL ANOMALIES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NEUROLOGICAL DISORDERS</a:t>
            </a:r>
          </a:p>
          <a:p>
            <a:pPr algn="just"/>
            <a:endParaRPr lang="en-US" sz="2800" dirty="0" smtClean="0"/>
          </a:p>
          <a:p>
            <a:pPr algn="just"/>
            <a:endParaRPr lang="en-US" sz="2800" dirty="0" smtClean="0"/>
          </a:p>
          <a:p>
            <a:pPr algn="just"/>
            <a:endParaRPr lang="en-US" sz="2800" dirty="0" smtClean="0"/>
          </a:p>
          <a:p>
            <a:pPr algn="just"/>
            <a:endParaRPr lang="en-U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24</a:t>
            </a:fld>
            <a:endParaRPr lang="en-IN"/>
          </a:p>
        </p:txBody>
      </p:sp>
      <p:pic>
        <p:nvPicPr>
          <p:cNvPr id="6" name="~PP44.WAV">
            <a:hlinkClick r:id="" action="ppaction://media"/>
          </p:cNvPr>
          <p:cNvPicPr>
            <a:picLocks noRot="1" noChangeAspect="1"/>
          </p:cNvPicPr>
          <p:nvPr>
            <a:wavAudioFile r:embed="rId1" name="~PP44.WAV"/>
          </p:nvPr>
        </p:nvPicPr>
        <p:blipFill>
          <a:blip r:embed="rId4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9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you………………………….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http://t0.gstatic.com/images?q=tbn:ANd9GcS50HYuNaDYHk1xyilBWgGdPUFYsngQVk4UYlMikK6TNkqe-Dfb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643050"/>
            <a:ext cx="1666875" cy="2743201"/>
          </a:xfrm>
          <a:prstGeom prst="rect">
            <a:avLst/>
          </a:prstGeom>
          <a:noFill/>
        </p:spPr>
      </p:pic>
      <p:pic>
        <p:nvPicPr>
          <p:cNvPr id="2053" name="Picture 5" descr="http://t1.gstatic.com/images?q=tbn:ANd9GcQ9aj2ChYYiqlGFjpdwjd_vUjtIsS2LOYv-pXJCITHjiM3AbJBT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1785926"/>
            <a:ext cx="1857375" cy="246697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25</a:t>
            </a:fld>
            <a:endParaRPr lang="en-IN"/>
          </a:p>
        </p:txBody>
      </p:sp>
      <p:pic>
        <p:nvPicPr>
          <p:cNvPr id="7" name="~PP4037.WAV">
            <a:hlinkClick r:id="" action="ppaction://media"/>
          </p:cNvPr>
          <p:cNvPicPr>
            <a:picLocks noRot="1" noChangeAspect="1"/>
          </p:cNvPicPr>
          <p:nvPr>
            <a:wavAudioFile r:embed="rId1" name="~PP4037.WAV"/>
          </p:nvPr>
        </p:nvPicPr>
        <p:blipFill>
          <a:blip r:embed="rId6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dirty="0" smtClean="0">
                <a:solidFill>
                  <a:schemeClr val="tx2">
                    <a:satMod val="130000"/>
                  </a:schemeClr>
                </a:solidFill>
              </a:rPr>
              <a:t>	MCQs</a:t>
            </a:r>
            <a:endParaRPr lang="en-IN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Q-1) In which year has the British Society for the study of orthodontics put forward the definition of orthodontics?</a:t>
            </a:r>
          </a:p>
          <a:p>
            <a:pPr eaLnBrk="1" hangingPunct="1"/>
            <a:r>
              <a:rPr lang="en-US" smtClean="0"/>
              <a:t>A. 1922</a:t>
            </a:r>
          </a:p>
          <a:p>
            <a:pPr eaLnBrk="1" hangingPunct="1"/>
            <a:r>
              <a:rPr lang="en-US" smtClean="0"/>
              <a:t>B. 1923</a:t>
            </a:r>
          </a:p>
          <a:p>
            <a:pPr eaLnBrk="1" hangingPunct="1"/>
            <a:r>
              <a:rPr lang="en-US" smtClean="0"/>
              <a:t>C. 1935</a:t>
            </a:r>
          </a:p>
          <a:p>
            <a:pPr eaLnBrk="1" hangingPunct="1"/>
            <a:r>
              <a:rPr lang="en-US" smtClean="0"/>
              <a:t>D. 1924</a:t>
            </a:r>
          </a:p>
        </p:txBody>
      </p:sp>
    </p:spTree>
  </p:cSld>
  <p:clrMapOvr>
    <a:masterClrMapping/>
  </p:clrMapOvr>
  <p:transition advTm="1534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I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Q-2) Who coined the word orthodontics?</a:t>
            </a:r>
          </a:p>
          <a:p>
            <a:pPr eaLnBrk="1" hangingPunct="1"/>
            <a:r>
              <a:rPr lang="en-US" dirty="0" smtClean="0"/>
              <a:t>A. Martin Dewey</a:t>
            </a:r>
          </a:p>
          <a:p>
            <a:pPr eaLnBrk="1" hangingPunct="1"/>
            <a:r>
              <a:rPr lang="en-US" dirty="0" smtClean="0"/>
              <a:t>B. Norman Kingsley</a:t>
            </a:r>
          </a:p>
          <a:p>
            <a:pPr eaLnBrk="1" hangingPunct="1"/>
            <a:r>
              <a:rPr lang="en-US" dirty="0" smtClean="0"/>
              <a:t>C. Le </a:t>
            </a:r>
            <a:r>
              <a:rPr lang="en-US" dirty="0" err="1" smtClean="0"/>
              <a:t>Foulan</a:t>
            </a:r>
            <a:endParaRPr lang="en-US" dirty="0" smtClean="0"/>
          </a:p>
          <a:p>
            <a:pPr eaLnBrk="1" hangingPunct="1"/>
            <a:r>
              <a:rPr lang="en-US" dirty="0" smtClean="0"/>
              <a:t>D. Pierre Robin</a:t>
            </a:r>
            <a:endParaRPr lang="en-IN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I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Q-3) Who is known as the Father of Modern Orthodontics?</a:t>
            </a:r>
          </a:p>
          <a:p>
            <a:pPr eaLnBrk="1" hangingPunct="1"/>
            <a:r>
              <a:rPr lang="en-US" dirty="0" smtClean="0"/>
              <a:t>A. Calvin Case</a:t>
            </a:r>
          </a:p>
          <a:p>
            <a:pPr eaLnBrk="1" hangingPunct="1"/>
            <a:r>
              <a:rPr lang="en-US" dirty="0" smtClean="0"/>
              <a:t>B. </a:t>
            </a:r>
            <a:r>
              <a:rPr lang="en-US" dirty="0" err="1" smtClean="0"/>
              <a:t>Celsus</a:t>
            </a:r>
            <a:endParaRPr lang="en-US" dirty="0" smtClean="0"/>
          </a:p>
          <a:p>
            <a:pPr eaLnBrk="1" hangingPunct="1"/>
            <a:r>
              <a:rPr lang="en-US" dirty="0" smtClean="0"/>
              <a:t>C. Dr. E.H. Angle</a:t>
            </a:r>
          </a:p>
          <a:p>
            <a:pPr eaLnBrk="1" hangingPunct="1"/>
            <a:r>
              <a:rPr lang="en-US" dirty="0" smtClean="0"/>
              <a:t>D. Noyes</a:t>
            </a:r>
            <a:endParaRPr lang="en-IN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I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Q-4)The aims of orthodontics have been summarised by:</a:t>
            </a:r>
          </a:p>
          <a:p>
            <a:pPr eaLnBrk="1" hangingPunct="1"/>
            <a:r>
              <a:rPr lang="en-US" smtClean="0"/>
              <a:t>A. Le Felon</a:t>
            </a:r>
          </a:p>
          <a:p>
            <a:pPr eaLnBrk="1" hangingPunct="1"/>
            <a:r>
              <a:rPr lang="en-US" smtClean="0"/>
              <a:t>B. Jackson</a:t>
            </a:r>
          </a:p>
          <a:p>
            <a:pPr eaLnBrk="1" hangingPunct="1"/>
            <a:r>
              <a:rPr lang="en-US" smtClean="0"/>
              <a:t>C. Emerson C Angell</a:t>
            </a:r>
          </a:p>
          <a:p>
            <a:pPr eaLnBrk="1" hangingPunct="1"/>
            <a:r>
              <a:rPr lang="en-US" smtClean="0"/>
              <a:t>D. Edward H Angle</a:t>
            </a:r>
            <a:endParaRPr lang="en-IN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536" y="404664"/>
            <a:ext cx="8424936" cy="5976664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The word Orthodontia is derived from two Greek words ;</a:t>
            </a:r>
            <a:b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400" u="sng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“Orthos”</a:t>
            </a:r>
            <a:r>
              <a:rPr lang="en-US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meaning straight, right or correct </a:t>
            </a:r>
            <a:b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400" u="sng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“Odontos”</a:t>
            </a:r>
            <a:r>
              <a:rPr lang="en-US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meaning teeth.</a:t>
            </a:r>
            <a:b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(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White &amp; Gardiner-Orthodontics for dental students. W.B. Saunders: 3</a:t>
            </a:r>
            <a:r>
              <a:rPr lang="en-US" sz="2000" baseline="30000" dirty="0" smtClean="0">
                <a:latin typeface="Aharoni" pitchFamily="2" charset="-79"/>
                <a:cs typeface="Aharoni" pitchFamily="2" charset="-79"/>
              </a:rPr>
              <a:t>rd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000" dirty="0" err="1" smtClean="0">
                <a:latin typeface="Aharoni" pitchFamily="2" charset="-79"/>
                <a:cs typeface="Aharoni" pitchFamily="2" charset="-79"/>
              </a:rPr>
              <a:t>ed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; 1997. pg-1 )</a:t>
            </a:r>
            <a:r>
              <a:rPr lang="en-US" sz="2400" i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US" sz="2400" i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400" i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US" sz="2400" i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en-US" sz="2400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en-US" sz="24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4" name="~PP3725.WAV">
            <a:hlinkClick r:id="" action="ppaction://media"/>
          </p:cNvPr>
          <p:cNvPicPr>
            <a:picLocks noRot="1" noChangeAspect="1"/>
          </p:cNvPicPr>
          <p:nvPr>
            <a:wavAudioFile r:embed="rId1" name="~PP3725.WAV"/>
          </p:nvPr>
        </p:nvPicPr>
        <p:blipFill>
          <a:blip r:embed="rId3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25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I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Q-5) Who was the first to use the term </a:t>
            </a:r>
            <a:r>
              <a:rPr lang="en-US" dirty="0" err="1" smtClean="0"/>
              <a:t>orthopaedics</a:t>
            </a:r>
            <a:r>
              <a:rPr lang="en-US" dirty="0" smtClean="0"/>
              <a:t> in connection with the correction of malocclusions?</a:t>
            </a:r>
          </a:p>
          <a:p>
            <a:pPr eaLnBrk="1" hangingPunct="1"/>
            <a:r>
              <a:rPr lang="en-US" dirty="0" smtClean="0"/>
              <a:t>A. Angle</a:t>
            </a:r>
          </a:p>
          <a:p>
            <a:pPr eaLnBrk="1" hangingPunct="1"/>
            <a:r>
              <a:rPr lang="en-US" dirty="0" smtClean="0"/>
              <a:t>B. Bunon</a:t>
            </a:r>
          </a:p>
          <a:p>
            <a:pPr eaLnBrk="1" hangingPunct="1"/>
            <a:r>
              <a:rPr lang="en-US" dirty="0" smtClean="0"/>
              <a:t>C. Le Felon</a:t>
            </a:r>
          </a:p>
          <a:p>
            <a:pPr eaLnBrk="1" hangingPunct="1"/>
            <a:r>
              <a:rPr lang="en-US" dirty="0" smtClean="0"/>
              <a:t>D. John Hunter</a:t>
            </a:r>
            <a:endParaRPr lang="en-IN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Rot="1" noChangeArrowheads="1"/>
          </p:cNvSpPr>
          <p:nvPr>
            <p:ph type="ctrTitle"/>
          </p:nvPr>
        </p:nvSpPr>
        <p:spPr>
          <a:xfrm>
            <a:off x="0" y="381000"/>
            <a:ext cx="9144000" cy="74374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i="1" u="sng" dirty="0" smtClean="0">
                <a:latin typeface="Arial Black" pitchFamily="34" charset="0"/>
              </a:rPr>
              <a:t>Definition: 1</a:t>
            </a:r>
          </a:p>
        </p:txBody>
      </p:sp>
      <p:sp>
        <p:nvSpPr>
          <p:cNvPr id="2053" name="Rectangle 5"/>
          <p:cNvSpPr>
            <a:spLocks noGrp="1" noRot="1" noChangeArrowheads="1"/>
          </p:cNvSpPr>
          <p:nvPr>
            <p:ph type="subTitle" idx="1"/>
          </p:nvPr>
        </p:nvSpPr>
        <p:spPr>
          <a:xfrm>
            <a:off x="395536" y="1268760"/>
            <a:ext cx="8424936" cy="5184576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Orthodontics is that branch of dentistry concerned with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the </a:t>
            </a:r>
            <a:r>
              <a:rPr lang="en-US" sz="2800" i="1" dirty="0" smtClean="0">
                <a:solidFill>
                  <a:srgbClr val="FF0000"/>
                </a:solidFill>
                <a:latin typeface="Arial Black" pitchFamily="34" charset="0"/>
              </a:rPr>
              <a:t>study</a:t>
            </a:r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 of the </a:t>
            </a:r>
            <a:r>
              <a:rPr lang="en-US" sz="2800" i="1" dirty="0" smtClean="0">
                <a:solidFill>
                  <a:srgbClr val="FF0000"/>
                </a:solidFill>
                <a:latin typeface="Arial Black" pitchFamily="34" charset="0"/>
              </a:rPr>
              <a:t>growth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of the craniofacial complex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,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i="1" dirty="0" smtClean="0">
                <a:solidFill>
                  <a:srgbClr val="00B050"/>
                </a:solidFill>
                <a:latin typeface="Arial Black" pitchFamily="34" charset="0"/>
              </a:rPr>
              <a:t>development</a:t>
            </a:r>
            <a:r>
              <a:rPr lang="en-US" sz="2800" dirty="0" smtClean="0">
                <a:solidFill>
                  <a:srgbClr val="00B050"/>
                </a:solidFill>
                <a:latin typeface="Arial Black" pitchFamily="34" charset="0"/>
              </a:rPr>
              <a:t> of occlusion</a:t>
            </a:r>
            <a:r>
              <a:rPr lang="en-US" sz="2800" dirty="0" smtClean="0">
                <a:latin typeface="Arial Black" pitchFamily="34" charset="0"/>
              </a:rPr>
              <a:t> and </a:t>
            </a:r>
            <a:r>
              <a:rPr lang="en-US" sz="2800" dirty="0" smtClean="0">
                <a:solidFill>
                  <a:srgbClr val="7030A0"/>
                </a:solidFill>
                <a:latin typeface="Arial Black" pitchFamily="34" charset="0"/>
              </a:rPr>
              <a:t>t</a:t>
            </a:r>
            <a:r>
              <a:rPr lang="en-US" sz="2800" i="1" dirty="0" smtClean="0">
                <a:solidFill>
                  <a:srgbClr val="7030A0"/>
                </a:solidFill>
                <a:latin typeface="Arial Black" pitchFamily="34" charset="0"/>
              </a:rPr>
              <a:t>reatment</a:t>
            </a:r>
            <a:r>
              <a:rPr lang="en-US" sz="2800" dirty="0" smtClean="0">
                <a:solidFill>
                  <a:srgbClr val="7030A0"/>
                </a:solidFill>
                <a:latin typeface="Arial Black" pitchFamily="34" charset="0"/>
              </a:rPr>
              <a:t> of dentofacial abnormalities</a:t>
            </a:r>
            <a:r>
              <a:rPr lang="en-US" sz="2800" dirty="0" smtClean="0">
                <a:latin typeface="Arial Black" pitchFamily="34" charset="0"/>
              </a:rPr>
              <a:t>.</a:t>
            </a:r>
          </a:p>
          <a:p>
            <a:pPr algn="just">
              <a:lnSpc>
                <a:spcPct val="160000"/>
              </a:lnSpc>
              <a:defRPr/>
            </a:pPr>
            <a:endParaRPr lang="en-US" sz="2800" dirty="0" smtClean="0">
              <a:latin typeface="Arial Black" pitchFamily="34" charset="0"/>
            </a:endParaRPr>
          </a:p>
          <a:p>
            <a:pPr algn="just">
              <a:defRPr/>
            </a:pP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 Black" pitchFamily="34" charset="0"/>
              </a:rPr>
              <a:t>(</a:t>
            </a:r>
            <a:r>
              <a:rPr lang="en-US" sz="2000" dirty="0" smtClean="0">
                <a:solidFill>
                  <a:schemeClr val="tx1"/>
                </a:solidFill>
                <a:latin typeface="Arial Black" pitchFamily="34" charset="0"/>
              </a:rPr>
              <a:t>Robert Moyers: Handbook of orthodontics. Mosby: 4</a:t>
            </a:r>
            <a:r>
              <a:rPr lang="en-US" sz="2000" baseline="30000" dirty="0" smtClean="0">
                <a:solidFill>
                  <a:schemeClr val="tx1"/>
                </a:solidFill>
                <a:latin typeface="Arial Black" pitchFamily="34" charset="0"/>
              </a:rPr>
              <a:t>th</a:t>
            </a:r>
            <a:r>
              <a:rPr lang="en-US" sz="2000" dirty="0" smtClean="0">
                <a:solidFill>
                  <a:schemeClr val="tx1"/>
                </a:solidFill>
                <a:latin typeface="Arial Black" pitchFamily="34" charset="0"/>
              </a:rPr>
              <a:t> edition; 1992 Pg-3)</a:t>
            </a:r>
          </a:p>
        </p:txBody>
      </p:sp>
      <p:pic>
        <p:nvPicPr>
          <p:cNvPr id="5" name="~PP1739.WAV">
            <a:hlinkClick r:id="" action="ppaction://media"/>
          </p:cNvPr>
          <p:cNvPicPr>
            <a:picLocks noRot="1" noChangeAspect="1"/>
          </p:cNvPicPr>
          <p:nvPr>
            <a:wavAudioFile r:embed="rId1" name="~PP1739.WAV"/>
          </p:nvPr>
        </p:nvPicPr>
        <p:blipFill>
          <a:blip r:embed="rId3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3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 Black" pitchFamily="34" charset="0"/>
                <a:cs typeface="Aharoni" pitchFamily="2" charset="-79"/>
              </a:rPr>
              <a:t>Definition: 2</a:t>
            </a:r>
            <a:endParaRPr lang="en-IN" sz="32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071546"/>
            <a:ext cx="8534752" cy="557216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2800" b="1" dirty="0" smtClean="0">
                <a:latin typeface="Aharoni" pitchFamily="2" charset="-79"/>
                <a:cs typeface="Aharoni" pitchFamily="2" charset="-79"/>
              </a:rPr>
              <a:t>ACCORDING TO BRITISH SOCIETY OF ORTHODONTICS (1922):</a:t>
            </a:r>
          </a:p>
          <a:p>
            <a:pPr algn="just">
              <a:lnSpc>
                <a:spcPct val="160000"/>
              </a:lnSpc>
              <a:buNone/>
            </a:pPr>
            <a:r>
              <a:rPr lang="en-US" sz="2800" b="1" dirty="0" smtClean="0">
                <a:latin typeface="Aharoni" pitchFamily="2" charset="-79"/>
                <a:cs typeface="Aharoni" pitchFamily="2" charset="-79"/>
              </a:rPr>
              <a:t>   </a:t>
            </a:r>
            <a:r>
              <a:rPr lang="en-US" sz="2800" b="1" dirty="0" smtClean="0">
                <a:latin typeface="Arial Black" pitchFamily="34" charset="0"/>
                <a:cs typeface="Aharoni" pitchFamily="2" charset="-79"/>
              </a:rPr>
              <a:t>ORTHODONTICS INCLUDES, </a:t>
            </a:r>
            <a:r>
              <a:rPr lang="en-US" sz="2800" b="1" dirty="0" smtClean="0">
                <a:solidFill>
                  <a:srgbClr val="0070C0"/>
                </a:solidFill>
                <a:latin typeface="Arial Black" pitchFamily="34" charset="0"/>
                <a:cs typeface="Aharoni" pitchFamily="2" charset="-79"/>
              </a:rPr>
              <a:t>THE STUDY OF GROWTH AND DEVELOPMENT OF THE JAWS AND FACE PERTICULARLY AND THE BODY GENERALLY AS INFLUENCING THE POSITION OF TEETH</a:t>
            </a:r>
            <a:r>
              <a:rPr lang="en-US" sz="2800" b="1" dirty="0" smtClean="0">
                <a:latin typeface="Arial Black" pitchFamily="34" charset="0"/>
                <a:cs typeface="Aharoni" pitchFamily="2" charset="-79"/>
              </a:rPr>
              <a:t>; </a:t>
            </a: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THE STUDY OF ACTION AND REACTION OF INTERNAL AND EXTERNAL INFLUENCES ON THE DEVELOPMENT </a:t>
            </a:r>
            <a:r>
              <a:rPr lang="en-US" sz="2800" b="1" dirty="0" smtClean="0">
                <a:latin typeface="Arial Black" pitchFamily="34" charset="0"/>
                <a:cs typeface="Aharoni" pitchFamily="2" charset="-79"/>
              </a:rPr>
              <a:t>AND</a:t>
            </a:r>
            <a:r>
              <a:rPr lang="en-US" sz="2800" b="1" dirty="0" smtClean="0">
                <a:solidFill>
                  <a:srgbClr val="00B050"/>
                </a:solidFill>
                <a:latin typeface="Arial Black" pitchFamily="34" charset="0"/>
                <a:cs typeface="Aharoni" pitchFamily="2" charset="-79"/>
              </a:rPr>
              <a:t> THE PREVENTION AND CORRECTION OF ARRESTED AND PERVERTED DEVELOPMENT. </a:t>
            </a:r>
            <a:endParaRPr lang="en-IN" sz="2800" b="1" dirty="0">
              <a:solidFill>
                <a:srgbClr val="00B05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>
                <a:latin typeface="Aharoni" pitchFamily="2" charset="-79"/>
                <a:cs typeface="Aharoni" pitchFamily="2" charset="-79"/>
              </a:rPr>
              <a:pPr/>
              <a:t>5</a:t>
            </a:fld>
            <a:endParaRPr lang="en-IN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~PP1455.WAV">
            <a:hlinkClick r:id="" action="ppaction://media"/>
          </p:cNvPr>
          <p:cNvPicPr>
            <a:picLocks noRot="1" noChangeAspect="1"/>
          </p:cNvPicPr>
          <p:nvPr>
            <a:wavAudioFile r:embed="rId1" name="~PP1455.WAV"/>
          </p:nvPr>
        </p:nvPicPr>
        <p:blipFill>
          <a:blip r:embed="rId4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4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JACKSON’S TRIAD </a:t>
            </a:r>
            <a:br>
              <a:rPr lang="en-US" dirty="0" smtClean="0"/>
            </a:br>
            <a:r>
              <a:rPr lang="en-US" dirty="0" smtClean="0"/>
              <a:t>(AIMS OF ORTHODONTIC TREATMENT)</a:t>
            </a:r>
            <a:endParaRPr lang="en-IN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7643192" cy="37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323528" y="594928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White &amp; Gardiner-Orthodontics for dental students. W.B. Saunders: 3</a:t>
            </a:r>
            <a:r>
              <a:rPr lang="en-US" i="1" baseline="30000" dirty="0" smtClean="0">
                <a:solidFill>
                  <a:srgbClr val="FF0000"/>
                </a:solidFill>
              </a:rPr>
              <a:t>rd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ed</a:t>
            </a:r>
            <a:r>
              <a:rPr lang="en-US" i="1" dirty="0" smtClean="0">
                <a:solidFill>
                  <a:srgbClr val="FF0000"/>
                </a:solidFill>
              </a:rPr>
              <a:t>; 1997. pg-3.</a:t>
            </a:r>
          </a:p>
          <a:p>
            <a:endParaRPr lang="en-US" dirty="0"/>
          </a:p>
        </p:txBody>
      </p:sp>
      <p:pic>
        <p:nvPicPr>
          <p:cNvPr id="8" name="~PP321.WAV">
            <a:hlinkClick r:id="" action="ppaction://media"/>
          </p:cNvPr>
          <p:cNvPicPr>
            <a:picLocks noRot="1" noChangeAspect="1"/>
          </p:cNvPicPr>
          <p:nvPr>
            <a:wavAudioFile r:embed="rId1" name="~PP321.WAV"/>
          </p:nvPr>
        </p:nvPicPr>
        <p:blipFill>
          <a:blip r:embed="rId8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3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SCOPE OF ORTHODONTIC TREATMENT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ALTERATION IN TOOTH POSITION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ALTERATION IN SKELETAL PATTERN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ALTERATION IN SOFT TISSUE PATTERN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7</a:t>
            </a:fld>
            <a:endParaRPr lang="en-IN"/>
          </a:p>
        </p:txBody>
      </p:sp>
      <p:pic>
        <p:nvPicPr>
          <p:cNvPr id="6" name="~PP796.WAV">
            <a:hlinkClick r:id="" action="ppaction://media"/>
          </p:cNvPr>
          <p:cNvPicPr>
            <a:picLocks noRot="1" noChangeAspect="1"/>
          </p:cNvPicPr>
          <p:nvPr>
            <a:wavAudioFile r:embed="rId1" name="~PP796.WAV"/>
          </p:nvPr>
        </p:nvPicPr>
        <p:blipFill>
          <a:blip r:embed="rId4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1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14283" y="214313"/>
            <a:ext cx="8715435" cy="62865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        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C00000"/>
                </a:solidFill>
              </a:rPr>
              <a:t>      BRANCHES OF ORTHODONTICS </a:t>
            </a:r>
            <a:endParaRPr lang="en-US" sz="6000" b="1" dirty="0" smtClean="0">
              <a:solidFill>
                <a:srgbClr val="C00000"/>
              </a:solidFill>
            </a:endParaRPr>
          </a:p>
          <a:p>
            <a:pPr marL="596646" indent="-514350">
              <a:buFont typeface="+mj-lt"/>
              <a:buAutoNum type="alphaLcPeriod"/>
            </a:pPr>
            <a:r>
              <a:rPr lang="en-US" sz="4400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Preventive Orthodontics</a:t>
            </a:r>
          </a:p>
          <a:p>
            <a:pPr marL="596646" indent="-514350">
              <a:buFont typeface="+mj-lt"/>
              <a:buAutoNum type="alphaLcPeriod"/>
            </a:pPr>
            <a:endParaRPr lang="en-US" b="1" dirty="0" smtClean="0">
              <a:solidFill>
                <a:srgbClr val="002060"/>
              </a:solidFill>
            </a:endParaRPr>
          </a:p>
          <a:p>
            <a:pPr marL="596646" indent="-514350">
              <a:buFont typeface="+mj-lt"/>
              <a:buAutoNum type="alphaLcPeriod"/>
            </a:pPr>
            <a:r>
              <a:rPr lang="en-US" b="1" dirty="0" smtClean="0">
                <a:solidFill>
                  <a:srgbClr val="002060"/>
                </a:solidFill>
              </a:rPr>
              <a:t> Interceptive Orthodontics</a:t>
            </a:r>
          </a:p>
          <a:p>
            <a:pPr marL="596646" indent="-514350">
              <a:buFont typeface="+mj-lt"/>
              <a:buAutoNum type="alphaLcPeriod"/>
            </a:pPr>
            <a:endParaRPr lang="en-US" b="1" dirty="0" smtClean="0">
              <a:solidFill>
                <a:srgbClr val="002060"/>
              </a:solidFill>
            </a:endParaRPr>
          </a:p>
          <a:p>
            <a:pPr marL="596646" indent="-514350">
              <a:buFont typeface="+mj-lt"/>
              <a:buAutoNum type="alphaLcPeriod"/>
            </a:pPr>
            <a:r>
              <a:rPr lang="en-US" b="1" dirty="0" smtClean="0">
                <a:solidFill>
                  <a:srgbClr val="002060"/>
                </a:solidFill>
              </a:rPr>
              <a:t> Corrective Orthodontics</a:t>
            </a:r>
          </a:p>
          <a:p>
            <a:pPr marL="596646" indent="-514350">
              <a:buFont typeface="+mj-lt"/>
              <a:buAutoNum type="alphaLcPeriod"/>
            </a:pPr>
            <a:endParaRPr lang="en-US" b="1" dirty="0" smtClean="0">
              <a:solidFill>
                <a:srgbClr val="002060"/>
              </a:solidFill>
            </a:endParaRPr>
          </a:p>
          <a:p>
            <a:pPr marL="596646" indent="-514350">
              <a:buFont typeface="+mj-lt"/>
              <a:buAutoNum type="alphaLcPeriod"/>
            </a:pPr>
            <a:r>
              <a:rPr lang="en-US" b="1" dirty="0" smtClean="0">
                <a:solidFill>
                  <a:srgbClr val="002060"/>
                </a:solidFill>
              </a:rPr>
              <a:t> Surgical Orthodontics  </a:t>
            </a:r>
            <a:r>
              <a:rPr lang="en-US" sz="3600" dirty="0" smtClean="0"/>
              <a:t>  </a:t>
            </a:r>
            <a:endParaRPr lang="en-IN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8</a:t>
            </a:fld>
            <a:endParaRPr lang="en-IN"/>
          </a:p>
        </p:txBody>
      </p:sp>
      <p:pic>
        <p:nvPicPr>
          <p:cNvPr id="4" name="~PP2128.WAV">
            <a:hlinkClick r:id="" action="ppaction://media"/>
          </p:cNvPr>
          <p:cNvPicPr>
            <a:picLocks noRot="1" noChangeAspect="1"/>
          </p:cNvPicPr>
          <p:nvPr>
            <a:wavAudioFile r:embed="rId1" name="~PP2128.WAV"/>
          </p:nvPr>
        </p:nvPicPr>
        <p:blipFill>
          <a:blip r:embed="rId4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2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5721" y="214313"/>
            <a:ext cx="8643997" cy="6429375"/>
          </a:xfrm>
        </p:spPr>
        <p:txBody>
          <a:bodyPr>
            <a:normAutofit/>
          </a:bodyPr>
          <a:lstStyle/>
          <a:p>
            <a:pPr marL="596646" indent="-514350">
              <a:buNone/>
            </a:pPr>
            <a:endParaRPr lang="en-US" sz="2800" dirty="0" smtClean="0"/>
          </a:p>
          <a:p>
            <a:pPr marL="596646" indent="-514350">
              <a:buNone/>
            </a:pPr>
            <a:endParaRPr lang="en-US" sz="3600" dirty="0" smtClean="0"/>
          </a:p>
          <a:p>
            <a:pPr marL="825246" indent="-742950" algn="just">
              <a:buAutoNum type="alphaLcPeriod"/>
            </a:pPr>
            <a:r>
              <a:rPr lang="en-US" sz="3600" b="1" dirty="0" smtClean="0"/>
              <a:t>Preventive Orthodontics</a:t>
            </a:r>
          </a:p>
          <a:p>
            <a:pPr marL="825246" indent="-742950" algn="just">
              <a:buAutoNum type="alphaLcPeriod"/>
            </a:pPr>
            <a:endParaRPr lang="en-US" sz="3600" b="1" dirty="0" smtClean="0"/>
          </a:p>
          <a:p>
            <a:pPr marL="596646" indent="-514350" algn="just">
              <a:buNone/>
            </a:pPr>
            <a:r>
              <a:rPr lang="en-US" sz="3600" dirty="0" smtClean="0"/>
              <a:t>     Procedures undertaken prior to onset of a malocclusion     e.g., space maintainers</a:t>
            </a:r>
            <a:endParaRPr lang="en-IN" sz="3600" dirty="0"/>
          </a:p>
        </p:txBody>
      </p:sp>
      <p:pic>
        <p:nvPicPr>
          <p:cNvPr id="4" name="Picture 2" descr="http://t3.gstatic.com/images?q=tbn:ANd9GcRvIUsM0FkolUIi05eKi2EwnWs9J8G7wzGsOIBURXLXafpvJa1ViQ"/>
          <p:cNvPicPr>
            <a:picLocks noChangeAspect="1" noChangeArrowheads="1"/>
          </p:cNvPicPr>
          <p:nvPr/>
        </p:nvPicPr>
        <p:blipFill>
          <a:blip r:embed="rId4" cstate="print"/>
          <a:srcRect b="18918"/>
          <a:stretch>
            <a:fillRect/>
          </a:stretch>
        </p:blipFill>
        <p:spPr bwMode="auto">
          <a:xfrm>
            <a:off x="1500166" y="4071942"/>
            <a:ext cx="6274594" cy="221457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7DD3-B285-4628-AE97-5B09193218B5}" type="slidenum">
              <a:rPr lang="en-IN" smtClean="0"/>
              <a:pPr/>
              <a:t>9</a:t>
            </a:fld>
            <a:endParaRPr lang="en-IN"/>
          </a:p>
        </p:txBody>
      </p:sp>
      <p:pic>
        <p:nvPicPr>
          <p:cNvPr id="6" name="~PP2436.WAV">
            <a:hlinkClick r:id="" action="ppaction://media"/>
          </p:cNvPr>
          <p:cNvPicPr>
            <a:picLocks noRot="1" noChangeAspect="1"/>
          </p:cNvPicPr>
          <p:nvPr>
            <a:wavAudioFile r:embed="rId1" name="~PP2436.WAV"/>
          </p:nvPr>
        </p:nvPicPr>
        <p:blipFill>
          <a:blip r:embed="rId5"/>
          <a:stretch>
            <a:fillRect/>
          </a:stretch>
        </p:blipFill>
        <p:spPr>
          <a:xfrm>
            <a:off x="8621713" y="633571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2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2354</TotalTime>
  <Words>731</Words>
  <Application>Microsoft Office PowerPoint</Application>
  <PresentationFormat>On-screen Show (4:3)</PresentationFormat>
  <Paragraphs>172</Paragraphs>
  <Slides>30</Slides>
  <Notes>14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Introduction  to  Orthodontics &amp; Dentofacial Orthopaedics</vt:lpstr>
      <vt:lpstr>Slide 2</vt:lpstr>
      <vt:lpstr>The word Orthodontia is derived from two Greek words ; “Orthos” meaning straight, right or correct  “Odontos” meaning teeth.  (White &amp; Gardiner-Orthodontics for dental students. W.B. Saunders: 3rd ed; 1997. pg-1 )   </vt:lpstr>
      <vt:lpstr>Definition: 1</vt:lpstr>
      <vt:lpstr>Definition: 2</vt:lpstr>
      <vt:lpstr>JACKSON’S TRIAD  (AIMS OF ORTHODONTIC TREATMENT)</vt:lpstr>
      <vt:lpstr>SCOPE OF ORTHODONTIC TREATMENT</vt:lpstr>
      <vt:lpstr>Slide 8</vt:lpstr>
      <vt:lpstr>Slide 9</vt:lpstr>
      <vt:lpstr>Slide 10</vt:lpstr>
      <vt:lpstr>HABIT BREAKING APPLIANCES</vt:lpstr>
      <vt:lpstr>Slide 12</vt:lpstr>
      <vt:lpstr>REMOVABLE APPLIANCE</vt:lpstr>
      <vt:lpstr>MYO-FUNCTIONAL APPLIANCES</vt:lpstr>
      <vt:lpstr>Metal Braces</vt:lpstr>
      <vt:lpstr>Metal Braces: Extraction case</vt:lpstr>
      <vt:lpstr>Ceramic Braces</vt:lpstr>
      <vt:lpstr>Slide 18</vt:lpstr>
      <vt:lpstr>Slide 19</vt:lpstr>
      <vt:lpstr>Slide 20</vt:lpstr>
      <vt:lpstr>SMILE DESIGNING</vt:lpstr>
      <vt:lpstr>Interdisciplinary Approach </vt:lpstr>
      <vt:lpstr>Need for orthodontic care</vt:lpstr>
      <vt:lpstr>LIMITATIONS IN                                                ORTHODONTICS</vt:lpstr>
      <vt:lpstr>Thank you………………………….</vt:lpstr>
      <vt:lpstr> MCQs</vt:lpstr>
      <vt:lpstr>Slide 27</vt:lpstr>
      <vt:lpstr>Slide 28</vt:lpstr>
      <vt:lpstr>Slide 29</vt:lpstr>
      <vt:lpstr>Slide 30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Dr.dina shah</cp:lastModifiedBy>
  <cp:revision>330</cp:revision>
  <dcterms:created xsi:type="dcterms:W3CDTF">2008-06-03T14:28:13Z</dcterms:created>
  <dcterms:modified xsi:type="dcterms:W3CDTF">2020-08-20T06:07:29Z</dcterms:modified>
</cp:coreProperties>
</file>