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7"/>
  </p:notesMasterIdLst>
  <p:sldIdLst>
    <p:sldId id="349" r:id="rId2"/>
    <p:sldId id="350" r:id="rId3"/>
    <p:sldId id="258" r:id="rId4"/>
    <p:sldId id="259" r:id="rId5"/>
    <p:sldId id="260" r:id="rId6"/>
    <p:sldId id="351" r:id="rId7"/>
    <p:sldId id="352" r:id="rId8"/>
    <p:sldId id="353" r:id="rId9"/>
    <p:sldId id="359" r:id="rId10"/>
    <p:sldId id="262" r:id="rId11"/>
    <p:sldId id="263" r:id="rId12"/>
    <p:sldId id="294" r:id="rId13"/>
    <p:sldId id="288" r:id="rId14"/>
    <p:sldId id="290" r:id="rId15"/>
    <p:sldId id="291" r:id="rId16"/>
    <p:sldId id="360" r:id="rId17"/>
    <p:sldId id="361" r:id="rId18"/>
    <p:sldId id="363" r:id="rId19"/>
    <p:sldId id="369" r:id="rId20"/>
    <p:sldId id="362" r:id="rId21"/>
    <p:sldId id="364" r:id="rId22"/>
    <p:sldId id="265" r:id="rId23"/>
    <p:sldId id="277" r:id="rId24"/>
    <p:sldId id="266" r:id="rId25"/>
    <p:sldId id="293" r:id="rId26"/>
    <p:sldId id="267" r:id="rId27"/>
    <p:sldId id="292" r:id="rId28"/>
    <p:sldId id="271" r:id="rId29"/>
    <p:sldId id="365" r:id="rId30"/>
    <p:sldId id="366" r:id="rId31"/>
    <p:sldId id="367" r:id="rId32"/>
    <p:sldId id="295" r:id="rId33"/>
    <p:sldId id="296" r:id="rId34"/>
    <p:sldId id="272" r:id="rId35"/>
    <p:sldId id="278" r:id="rId36"/>
    <p:sldId id="297" r:id="rId37"/>
    <p:sldId id="304" r:id="rId38"/>
    <p:sldId id="305" r:id="rId39"/>
    <p:sldId id="312" r:id="rId40"/>
    <p:sldId id="315" r:id="rId41"/>
    <p:sldId id="306" r:id="rId42"/>
    <p:sldId id="303" r:id="rId43"/>
    <p:sldId id="307" r:id="rId44"/>
    <p:sldId id="308" r:id="rId45"/>
    <p:sldId id="301" r:id="rId46"/>
    <p:sldId id="309" r:id="rId47"/>
    <p:sldId id="299" r:id="rId48"/>
    <p:sldId id="310" r:id="rId49"/>
    <p:sldId id="302" r:id="rId50"/>
    <p:sldId id="368" r:id="rId51"/>
    <p:sldId id="300" r:id="rId52"/>
    <p:sldId id="311" r:id="rId53"/>
    <p:sldId id="313" r:id="rId54"/>
    <p:sldId id="314" r:id="rId55"/>
    <p:sldId id="330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86667" autoAdjust="0"/>
  </p:normalViewPr>
  <p:slideViewPr>
    <p:cSldViewPr>
      <p:cViewPr>
        <p:scale>
          <a:sx n="66" d="100"/>
          <a:sy n="66" d="100"/>
        </p:scale>
        <p:origin x="-142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4BED4-4BAC-4329-8A48-BD33E9B0D5C1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802FF-18BE-4EC5-B6EA-E53EDBC01A1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950C4-EEB9-4DE6-8E98-3E5DC6E5A6EF}" type="slidenum">
              <a:rPr lang="en-US"/>
              <a:pPr/>
              <a:t>6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57C541-1B24-4BD8-A46C-7AC4513E9F38}" type="slidenum">
              <a:rPr lang="en-US"/>
              <a:pPr/>
              <a:t>7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119242-CE6F-4F0B-B99D-1E12AB2F4A2D}" type="slidenum">
              <a:rPr lang="en-US"/>
              <a:pPr/>
              <a:t>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02FF-18BE-4EC5-B6EA-E53EDBC01A18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0FA0CE-FDCE-4803-A3BA-BF7207137218}" type="slidenum">
              <a:rPr lang="en-US"/>
              <a:pPr/>
              <a:t>16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6BBA3-68D6-4C2F-82DD-8C299FF1601D}" type="slidenum">
              <a:rPr lang="en-US"/>
              <a:pPr/>
              <a:t>17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B8FDB-B2C7-45CB-AF1A-4DFF8FCF346C}" type="slidenum">
              <a:rPr lang="en-US"/>
              <a:pPr/>
              <a:t>20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5506A0-0179-4050-9F93-8D3F7603E63C}" type="slidenum">
              <a:rPr lang="en-US"/>
              <a:pPr/>
              <a:t>50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F913551-FB41-4F4C-8600-AC626FB29CE5}" type="datetimeFigureOut">
              <a:rPr lang="en-US" smtClean="0"/>
              <a:pPr/>
              <a:t>8/15/2020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9E1B423-1F7D-4FB7-9B76-04445018FE3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burchill.com/IBbiology/bio_hp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burchill.com/IBbiology/bio_hp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ymposium.cshlp.org/content/18/123.short" TargetMode="External"/><Relationship Id="rId2" Type="http://schemas.openxmlformats.org/officeDocument/2006/relationships/hyperlink" Target="http://symposium.cshlp.org/search?author1=J.+D.+Watson&amp;sortspec=date&amp;submit=Subm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ymposium.cshlp.org/search?author1=F.+H.+C.+Crick&amp;sortspec=date&amp;submit=Subm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burchill.com/IBbiology/bio_hp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085864"/>
          </a:xfrm>
        </p:spPr>
        <p:txBody>
          <a:bodyPr/>
          <a:lstStyle/>
          <a:p>
            <a:r>
              <a:rPr lang="en-US" sz="2400" dirty="0" err="1" smtClean="0"/>
              <a:t>Pawan</a:t>
            </a:r>
            <a:r>
              <a:rPr lang="en-US" sz="2400" dirty="0" smtClean="0"/>
              <a:t> </a:t>
            </a:r>
            <a:r>
              <a:rPr lang="en-US" sz="2400" dirty="0" err="1" smtClean="0"/>
              <a:t>toshniwal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Chemistry Of Nucleic Acids : DNA, RNA</a:t>
            </a:r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12064"/>
            <a:ext cx="8043890" cy="914400"/>
          </a:xfrm>
        </p:spPr>
        <p:txBody>
          <a:bodyPr/>
          <a:lstStyle/>
          <a:p>
            <a:r>
              <a:rPr lang="en-US" dirty="0" smtClean="0">
                <a:latin typeface="AR DARLING" pitchFamily="2" charset="0"/>
              </a:rPr>
              <a:t>STRUCTURE OF NUCLEOTIDES:-</a:t>
            </a:r>
            <a:endParaRPr lang="en-IN" dirty="0">
              <a:latin typeface="AR DARLIN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1357322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Base + Sugar = Nucleoside.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Nucleoside + Phosphate = Nucleotide.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3214686"/>
            <a:ext cx="7358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AR DARLING" pitchFamily="2" charset="0"/>
              </a:rPr>
              <a:t>THE NITROGENOUS BASE:- </a:t>
            </a:r>
          </a:p>
          <a:p>
            <a:endParaRPr lang="en-US" sz="3200" b="1" dirty="0" smtClean="0">
              <a:latin typeface="AR DARLING" pitchFamily="2" charset="0"/>
            </a:endParaRPr>
          </a:p>
          <a:p>
            <a:r>
              <a:rPr lang="en-US" sz="3200" b="1" dirty="0" smtClean="0"/>
              <a:t>They are aromatic heterocyclic compounds.</a:t>
            </a:r>
          </a:p>
          <a:p>
            <a:r>
              <a:rPr lang="en-US" sz="3200" b="1" dirty="0" smtClean="0"/>
              <a:t>Of 2 types:- </a:t>
            </a:r>
            <a:r>
              <a:rPr lang="en-US" sz="3200" b="1" dirty="0" err="1" smtClean="0">
                <a:solidFill>
                  <a:schemeClr val="accent1"/>
                </a:solidFill>
              </a:rPr>
              <a:t>purines</a:t>
            </a:r>
            <a:r>
              <a:rPr lang="en-US" sz="3200" b="1" dirty="0" smtClean="0">
                <a:solidFill>
                  <a:schemeClr val="accent1"/>
                </a:solidFill>
              </a:rPr>
              <a:t> &amp; </a:t>
            </a:r>
            <a:r>
              <a:rPr lang="en-US" sz="3200" b="1" dirty="0" err="1" smtClean="0">
                <a:solidFill>
                  <a:schemeClr val="accent1"/>
                </a:solidFill>
              </a:rPr>
              <a:t>pyrimidines</a:t>
            </a:r>
            <a:r>
              <a:rPr lang="en-US" sz="3200" b="1" dirty="0" smtClean="0"/>
              <a:t>.</a:t>
            </a:r>
            <a:endParaRPr lang="en-I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 DARLING" pitchFamily="2" charset="0"/>
              </a:rPr>
              <a:t>MAJOR BASES IN NUCLEIC ACIDS:-</a:t>
            </a:r>
            <a:endParaRPr lang="en-IN" sz="3200" dirty="0">
              <a:latin typeface="AR DARLIN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357298"/>
            <a:ext cx="7772400" cy="4714908"/>
          </a:xfrm>
        </p:spPr>
        <p:txBody>
          <a:bodyPr/>
          <a:lstStyle/>
          <a:p>
            <a:r>
              <a:rPr lang="en-US" b="1" dirty="0" smtClean="0"/>
              <a:t>DNA &amp; RNA contain the same </a:t>
            </a:r>
            <a:r>
              <a:rPr lang="en-US" b="1" dirty="0" err="1" smtClean="0"/>
              <a:t>purines</a:t>
            </a:r>
            <a:r>
              <a:rPr lang="en-US" b="1" dirty="0" smtClean="0"/>
              <a:t> viz., </a:t>
            </a:r>
            <a:r>
              <a:rPr lang="en-US" b="1" dirty="0" smtClean="0">
                <a:solidFill>
                  <a:schemeClr val="tx2"/>
                </a:solidFill>
              </a:rPr>
              <a:t>Adenine (A)&amp; Guanine(G).</a:t>
            </a:r>
          </a:p>
          <a:p>
            <a:endParaRPr lang="en-US" b="1" dirty="0" smtClean="0"/>
          </a:p>
          <a:p>
            <a:r>
              <a:rPr lang="en-US" b="1" dirty="0" err="1" smtClean="0"/>
              <a:t>Pyrimidine</a:t>
            </a:r>
            <a:r>
              <a:rPr lang="en-US" b="1" dirty="0" smtClean="0"/>
              <a:t>: Cytosine(C) is found in both DNA &amp; RNA.</a:t>
            </a:r>
          </a:p>
          <a:p>
            <a:endParaRPr lang="en-US" b="1" dirty="0" smtClean="0"/>
          </a:p>
          <a:p>
            <a:r>
              <a:rPr lang="en-US" b="1" dirty="0" smtClean="0"/>
              <a:t>DNA &amp; RNA differ in the second pyrimidine base. </a:t>
            </a:r>
            <a:r>
              <a:rPr lang="en-US" b="1" dirty="0" smtClean="0">
                <a:solidFill>
                  <a:srgbClr val="FF0000"/>
                </a:solidFill>
              </a:rPr>
              <a:t>DNA contains Thymine(T) </a:t>
            </a:r>
            <a:r>
              <a:rPr lang="en-US" b="1" dirty="0" smtClean="0"/>
              <a:t>&amp; </a:t>
            </a:r>
            <a:r>
              <a:rPr lang="en-US" b="1" dirty="0" smtClean="0">
                <a:solidFill>
                  <a:srgbClr val="FF0000"/>
                </a:solidFill>
              </a:rPr>
              <a:t>RNA contains Uracil(U).</a:t>
            </a:r>
            <a:endParaRPr lang="en-I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2357430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Major purine bases in DNA are Adenine&amp; Guanine.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Major pyrimidine bases in DNA are Thymine &amp; Cytosine.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357562"/>
            <a:ext cx="7772400" cy="29979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FFC000"/>
                </a:solidFill>
              </a:rPr>
              <a:t>Major purine bases in RNA are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FFC000"/>
                </a:solidFill>
              </a:rPr>
              <a:t>Adenine&amp; Guanine.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Major </a:t>
            </a:r>
            <a:r>
              <a:rPr lang="en-US" sz="4000" b="1" dirty="0" err="1" smtClean="0">
                <a:solidFill>
                  <a:srgbClr val="FF0000"/>
                </a:solidFill>
              </a:rPr>
              <a:t>pyrimidine</a:t>
            </a:r>
            <a:r>
              <a:rPr lang="en-US" sz="4000" b="1" dirty="0" smtClean="0">
                <a:solidFill>
                  <a:srgbClr val="FF0000"/>
                </a:solidFill>
              </a:rPr>
              <a:t> bases in RNA are Cytosine &amp; Uraci</a:t>
            </a:r>
            <a:r>
              <a:rPr lang="en-US" sz="4000" dirty="0" smtClean="0">
                <a:solidFill>
                  <a:srgbClr val="FF0000"/>
                </a:solidFill>
              </a:rPr>
              <a:t>l.</a:t>
            </a:r>
            <a:endParaRPr lang="en-IN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484784"/>
            <a:ext cx="2808312" cy="3801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484784"/>
            <a:ext cx="2627784" cy="3682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5" y="1428736"/>
            <a:ext cx="2664296" cy="387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928802"/>
            <a:ext cx="34290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052" y="1714488"/>
            <a:ext cx="2706205" cy="409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1500174"/>
            <a:ext cx="2752725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1500174"/>
            <a:ext cx="303847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85926"/>
            <a:ext cx="2658948" cy="4019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188640"/>
            <a:ext cx="3250703" cy="1716360"/>
          </a:xfrm>
        </p:spPr>
        <p:txBody>
          <a:bodyPr/>
          <a:lstStyle/>
          <a:p>
            <a:r>
              <a:rPr lang="en-GB" sz="3200" b="1" dirty="0"/>
              <a:t>THE SUGAR-PHOSPHATE BACKBONE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3826768" cy="4876800"/>
          </a:xfrm>
        </p:spPr>
        <p:txBody>
          <a:bodyPr/>
          <a:lstStyle/>
          <a:p>
            <a:r>
              <a:rPr lang="en-GB" dirty="0"/>
              <a:t>The nucleotides are all orientated in the same direction</a:t>
            </a:r>
          </a:p>
          <a:p>
            <a:r>
              <a:rPr lang="en-GB" dirty="0"/>
              <a:t>The phosphate group joins the 3</a:t>
            </a:r>
            <a:r>
              <a:rPr lang="en-GB" baseline="30000" dirty="0"/>
              <a:t>rd</a:t>
            </a:r>
            <a:r>
              <a:rPr lang="en-GB" dirty="0"/>
              <a:t> Carbon of one sugar to the 5</a:t>
            </a:r>
            <a:r>
              <a:rPr lang="en-GB" baseline="30000" dirty="0"/>
              <a:t>th</a:t>
            </a:r>
            <a:r>
              <a:rPr lang="en-GB" dirty="0"/>
              <a:t> Carbon of the next in line.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3081" y="260648"/>
            <a:ext cx="3311368" cy="6090940"/>
            <a:chOff x="4995" y="2916"/>
            <a:chExt cx="1505" cy="862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060" y="2916"/>
              <a:ext cx="1420" cy="1120"/>
              <a:chOff x="5060" y="2916"/>
              <a:chExt cx="1420" cy="1120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5620" y="3156"/>
                <a:ext cx="860" cy="880"/>
                <a:chOff x="4360" y="1840"/>
                <a:chExt cx="860" cy="880"/>
              </a:xfrm>
            </p:grpSpPr>
            <p:sp>
              <p:nvSpPr>
                <p:cNvPr id="11271" name="AutoShape 7"/>
                <p:cNvSpPr>
                  <a:spLocks noChangeArrowheads="1"/>
                </p:cNvSpPr>
                <p:nvPr/>
              </p:nvSpPr>
              <p:spPr bwMode="auto">
                <a:xfrm>
                  <a:off x="4360" y="1980"/>
                  <a:ext cx="860" cy="740"/>
                </a:xfrm>
                <a:prstGeom prst="pentagon">
                  <a:avLst/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72" name="Line 8"/>
                <p:cNvSpPr>
                  <a:spLocks noChangeShapeType="1"/>
                </p:cNvSpPr>
                <p:nvPr/>
              </p:nvSpPr>
              <p:spPr bwMode="auto">
                <a:xfrm>
                  <a:off x="4360" y="1840"/>
                  <a:ext cx="0" cy="4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273" name="Text Box 9"/>
              <p:cNvSpPr txBox="1">
                <a:spLocks noChangeArrowheads="1"/>
              </p:cNvSpPr>
              <p:nvPr/>
            </p:nvSpPr>
            <p:spPr bwMode="auto">
              <a:xfrm>
                <a:off x="5060" y="2916"/>
                <a:ext cx="440" cy="480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800" b="1">
                    <a:latin typeface="Arial" charset="0"/>
                  </a:rPr>
                  <a:t>P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11274" name="Line 10"/>
              <p:cNvSpPr>
                <a:spLocks noChangeShapeType="1"/>
              </p:cNvSpPr>
              <p:nvPr/>
            </p:nvSpPr>
            <p:spPr bwMode="auto">
              <a:xfrm>
                <a:off x="5420" y="3136"/>
                <a:ext cx="211" cy="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4995" y="4036"/>
              <a:ext cx="1485" cy="1500"/>
              <a:chOff x="4995" y="4036"/>
              <a:chExt cx="1485" cy="1500"/>
            </a:xfrm>
          </p:grpSpPr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5616" y="4656"/>
                <a:ext cx="864" cy="880"/>
                <a:chOff x="4356" y="1840"/>
                <a:chExt cx="864" cy="880"/>
              </a:xfrm>
            </p:grpSpPr>
            <p:sp>
              <p:nvSpPr>
                <p:cNvPr id="11277" name="AutoShape 13"/>
                <p:cNvSpPr>
                  <a:spLocks noChangeArrowheads="1"/>
                </p:cNvSpPr>
                <p:nvPr/>
              </p:nvSpPr>
              <p:spPr bwMode="auto">
                <a:xfrm>
                  <a:off x="4360" y="1980"/>
                  <a:ext cx="860" cy="740"/>
                </a:xfrm>
                <a:prstGeom prst="pentagon">
                  <a:avLst/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78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4356" y="1840"/>
                  <a:ext cx="4" cy="8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79" name="Text Box 15"/>
              <p:cNvSpPr txBox="1">
                <a:spLocks noChangeArrowheads="1"/>
              </p:cNvSpPr>
              <p:nvPr/>
            </p:nvSpPr>
            <p:spPr bwMode="auto">
              <a:xfrm>
                <a:off x="4995" y="4547"/>
                <a:ext cx="440" cy="480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800" b="1" dirty="0" smtClean="0">
                    <a:latin typeface="Arial" charset="0"/>
                  </a:rPr>
                  <a:t>    P</a:t>
                </a:r>
                <a:endParaRPr lang="en-US" b="1" dirty="0">
                  <a:latin typeface="Arial" charset="0"/>
                </a:endParaRPr>
              </a:p>
            </p:txBody>
          </p:sp>
          <p:sp>
            <p:nvSpPr>
              <p:cNvPr id="11280" name="Line 16"/>
              <p:cNvSpPr>
                <a:spLocks noChangeShapeType="1"/>
              </p:cNvSpPr>
              <p:nvPr/>
            </p:nvSpPr>
            <p:spPr bwMode="auto">
              <a:xfrm>
                <a:off x="5420" y="4636"/>
                <a:ext cx="196" cy="1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1" name="Line 17"/>
              <p:cNvSpPr>
                <a:spLocks noChangeShapeType="1"/>
              </p:cNvSpPr>
              <p:nvPr/>
            </p:nvSpPr>
            <p:spPr bwMode="auto">
              <a:xfrm flipV="1">
                <a:off x="5340" y="4036"/>
                <a:ext cx="460" cy="48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5080" y="5556"/>
              <a:ext cx="1420" cy="1500"/>
              <a:chOff x="5080" y="5556"/>
              <a:chExt cx="1420" cy="1500"/>
            </a:xfrm>
          </p:grpSpPr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5640" y="6176"/>
                <a:ext cx="860" cy="880"/>
                <a:chOff x="4360" y="1840"/>
                <a:chExt cx="860" cy="880"/>
              </a:xfrm>
            </p:grpSpPr>
            <p:sp>
              <p:nvSpPr>
                <p:cNvPr id="11284" name="AutoShape 20"/>
                <p:cNvSpPr>
                  <a:spLocks noChangeArrowheads="1"/>
                </p:cNvSpPr>
                <p:nvPr/>
              </p:nvSpPr>
              <p:spPr bwMode="auto">
                <a:xfrm>
                  <a:off x="4360" y="1980"/>
                  <a:ext cx="860" cy="740"/>
                </a:xfrm>
                <a:prstGeom prst="pentagon">
                  <a:avLst/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5" name="Line 21"/>
                <p:cNvSpPr>
                  <a:spLocks noChangeShapeType="1"/>
                </p:cNvSpPr>
                <p:nvPr/>
              </p:nvSpPr>
              <p:spPr bwMode="auto">
                <a:xfrm>
                  <a:off x="4360" y="1840"/>
                  <a:ext cx="9" cy="81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286" name="Text Box 22"/>
              <p:cNvSpPr txBox="1">
                <a:spLocks noChangeArrowheads="1"/>
              </p:cNvSpPr>
              <p:nvPr/>
            </p:nvSpPr>
            <p:spPr bwMode="auto">
              <a:xfrm>
                <a:off x="5080" y="5936"/>
                <a:ext cx="440" cy="480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800" b="1">
                    <a:latin typeface="Arial" charset="0"/>
                  </a:rPr>
                  <a:t>P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11287" name="Line 23"/>
              <p:cNvSpPr>
                <a:spLocks noChangeShapeType="1"/>
              </p:cNvSpPr>
              <p:nvPr/>
            </p:nvSpPr>
            <p:spPr bwMode="auto">
              <a:xfrm>
                <a:off x="5440" y="6156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8" name="Line 24"/>
              <p:cNvSpPr>
                <a:spLocks noChangeShapeType="1"/>
              </p:cNvSpPr>
              <p:nvPr/>
            </p:nvSpPr>
            <p:spPr bwMode="auto">
              <a:xfrm flipV="1">
                <a:off x="5360" y="5556"/>
                <a:ext cx="460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5080" y="7056"/>
              <a:ext cx="1420" cy="1500"/>
              <a:chOff x="5080" y="7056"/>
              <a:chExt cx="1420" cy="1500"/>
            </a:xfrm>
          </p:grpSpPr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5640" y="7676"/>
                <a:ext cx="860" cy="880"/>
                <a:chOff x="4360" y="1840"/>
                <a:chExt cx="860" cy="880"/>
              </a:xfrm>
            </p:grpSpPr>
            <p:sp>
              <p:nvSpPr>
                <p:cNvPr id="11291" name="AutoShape 27"/>
                <p:cNvSpPr>
                  <a:spLocks noChangeArrowheads="1"/>
                </p:cNvSpPr>
                <p:nvPr/>
              </p:nvSpPr>
              <p:spPr bwMode="auto">
                <a:xfrm>
                  <a:off x="4360" y="1980"/>
                  <a:ext cx="860" cy="740"/>
                </a:xfrm>
                <a:prstGeom prst="pentagon">
                  <a:avLst/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2" name="Line 28"/>
                <p:cNvSpPr>
                  <a:spLocks noChangeShapeType="1"/>
                </p:cNvSpPr>
                <p:nvPr/>
              </p:nvSpPr>
              <p:spPr bwMode="auto">
                <a:xfrm>
                  <a:off x="4360" y="1840"/>
                  <a:ext cx="0" cy="4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293" name="Text Box 29"/>
              <p:cNvSpPr txBox="1">
                <a:spLocks noChangeArrowheads="1"/>
              </p:cNvSpPr>
              <p:nvPr/>
            </p:nvSpPr>
            <p:spPr bwMode="auto">
              <a:xfrm>
                <a:off x="5080" y="7436"/>
                <a:ext cx="440" cy="480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800" b="1">
                    <a:latin typeface="Arial" charset="0"/>
                  </a:rPr>
                  <a:t>P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11294" name="Line 30"/>
              <p:cNvSpPr>
                <a:spLocks noChangeShapeType="1"/>
              </p:cNvSpPr>
              <p:nvPr/>
            </p:nvSpPr>
            <p:spPr bwMode="auto">
              <a:xfrm>
                <a:off x="5440" y="7656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5" name="Line 31"/>
              <p:cNvSpPr>
                <a:spLocks noChangeShapeType="1"/>
              </p:cNvSpPr>
              <p:nvPr/>
            </p:nvSpPr>
            <p:spPr bwMode="auto">
              <a:xfrm flipV="1">
                <a:off x="5360" y="7056"/>
                <a:ext cx="460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32"/>
            <p:cNvGrpSpPr>
              <a:grpSpLocks/>
            </p:cNvGrpSpPr>
            <p:nvPr/>
          </p:nvGrpSpPr>
          <p:grpSpPr bwMode="auto">
            <a:xfrm>
              <a:off x="5080" y="8536"/>
              <a:ext cx="1420" cy="1500"/>
              <a:chOff x="5080" y="8536"/>
              <a:chExt cx="1420" cy="1500"/>
            </a:xfrm>
          </p:grpSpPr>
          <p:grpSp>
            <p:nvGrpSpPr>
              <p:cNvPr id="12" name="Group 33"/>
              <p:cNvGrpSpPr>
                <a:grpSpLocks/>
              </p:cNvGrpSpPr>
              <p:nvPr/>
            </p:nvGrpSpPr>
            <p:grpSpPr bwMode="auto">
              <a:xfrm>
                <a:off x="5640" y="9156"/>
                <a:ext cx="860" cy="880"/>
                <a:chOff x="4360" y="1840"/>
                <a:chExt cx="860" cy="880"/>
              </a:xfrm>
            </p:grpSpPr>
            <p:sp>
              <p:nvSpPr>
                <p:cNvPr id="11298" name="AutoShape 34"/>
                <p:cNvSpPr>
                  <a:spLocks noChangeArrowheads="1"/>
                </p:cNvSpPr>
                <p:nvPr/>
              </p:nvSpPr>
              <p:spPr bwMode="auto">
                <a:xfrm>
                  <a:off x="4360" y="1980"/>
                  <a:ext cx="860" cy="740"/>
                </a:xfrm>
                <a:prstGeom prst="pentagon">
                  <a:avLst/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9" name="Line 35"/>
                <p:cNvSpPr>
                  <a:spLocks noChangeShapeType="1"/>
                </p:cNvSpPr>
                <p:nvPr/>
              </p:nvSpPr>
              <p:spPr bwMode="auto">
                <a:xfrm>
                  <a:off x="4360" y="1840"/>
                  <a:ext cx="0" cy="4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00" name="Text Box 36"/>
              <p:cNvSpPr txBox="1">
                <a:spLocks noChangeArrowheads="1"/>
              </p:cNvSpPr>
              <p:nvPr/>
            </p:nvSpPr>
            <p:spPr bwMode="auto">
              <a:xfrm>
                <a:off x="5080" y="8916"/>
                <a:ext cx="440" cy="480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800" b="1">
                    <a:latin typeface="Arial" charset="0"/>
                  </a:rPr>
                  <a:t>P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11301" name="Line 37"/>
              <p:cNvSpPr>
                <a:spLocks noChangeShapeType="1"/>
              </p:cNvSpPr>
              <p:nvPr/>
            </p:nvSpPr>
            <p:spPr bwMode="auto">
              <a:xfrm>
                <a:off x="5440" y="9136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2" name="Line 38"/>
              <p:cNvSpPr>
                <a:spLocks noChangeShapeType="1"/>
              </p:cNvSpPr>
              <p:nvPr/>
            </p:nvSpPr>
            <p:spPr bwMode="auto">
              <a:xfrm flipV="1">
                <a:off x="5360" y="8536"/>
                <a:ext cx="460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39"/>
            <p:cNvGrpSpPr>
              <a:grpSpLocks/>
            </p:cNvGrpSpPr>
            <p:nvPr/>
          </p:nvGrpSpPr>
          <p:grpSpPr bwMode="auto">
            <a:xfrm>
              <a:off x="5080" y="10036"/>
              <a:ext cx="1420" cy="1500"/>
              <a:chOff x="5080" y="10036"/>
              <a:chExt cx="1420" cy="1500"/>
            </a:xfrm>
          </p:grpSpPr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5640" y="10656"/>
                <a:ext cx="860" cy="880"/>
                <a:chOff x="4360" y="1840"/>
                <a:chExt cx="860" cy="880"/>
              </a:xfrm>
            </p:grpSpPr>
            <p:sp>
              <p:nvSpPr>
                <p:cNvPr id="11305" name="AutoShape 41"/>
                <p:cNvSpPr>
                  <a:spLocks noChangeArrowheads="1"/>
                </p:cNvSpPr>
                <p:nvPr/>
              </p:nvSpPr>
              <p:spPr bwMode="auto">
                <a:xfrm>
                  <a:off x="4360" y="1980"/>
                  <a:ext cx="860" cy="740"/>
                </a:xfrm>
                <a:prstGeom prst="pentagon">
                  <a:avLst/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6" name="Line 42"/>
                <p:cNvSpPr>
                  <a:spLocks noChangeShapeType="1"/>
                </p:cNvSpPr>
                <p:nvPr/>
              </p:nvSpPr>
              <p:spPr bwMode="auto">
                <a:xfrm>
                  <a:off x="4360" y="1840"/>
                  <a:ext cx="0" cy="4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07" name="Text Box 43"/>
              <p:cNvSpPr txBox="1">
                <a:spLocks noChangeArrowheads="1"/>
              </p:cNvSpPr>
              <p:nvPr/>
            </p:nvSpPr>
            <p:spPr bwMode="auto">
              <a:xfrm>
                <a:off x="5080" y="10416"/>
                <a:ext cx="440" cy="480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800" b="1">
                    <a:latin typeface="Arial" charset="0"/>
                  </a:rPr>
                  <a:t>P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11308" name="Line 44"/>
              <p:cNvSpPr>
                <a:spLocks noChangeShapeType="1"/>
              </p:cNvSpPr>
              <p:nvPr/>
            </p:nvSpPr>
            <p:spPr bwMode="auto">
              <a:xfrm>
                <a:off x="5440" y="10636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9" name="Line 45"/>
              <p:cNvSpPr>
                <a:spLocks noChangeShapeType="1"/>
              </p:cNvSpPr>
              <p:nvPr/>
            </p:nvSpPr>
            <p:spPr bwMode="auto">
              <a:xfrm flipV="1">
                <a:off x="5360" y="10036"/>
                <a:ext cx="460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488950" y="6354763"/>
            <a:ext cx="2171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© 2007 Paul Billiet </a:t>
            </a:r>
            <a:r>
              <a:rPr lang="en-US" sz="1200">
                <a:latin typeface="Arial" charset="0"/>
                <a:hlinkClick r:id="rId3"/>
              </a:rPr>
              <a:t>ODWS</a:t>
            </a:r>
            <a:endParaRPr lang="en-US" sz="1800"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6444208" y="18864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6804248" y="9087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804248" y="2060848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347864" y="76470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3’,5’-phosphodiester bridge  </a:t>
            </a:r>
            <a:endParaRPr lang="en-US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444208" y="19888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 flipH="1">
            <a:off x="6372200" y="836713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       5           C</a:t>
            </a:r>
            <a:endParaRPr lang="en-US" sz="2000" b="1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4" name="Rectangle 46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5019675" cy="1143000"/>
          </a:xfrm>
        </p:spPr>
        <p:txBody>
          <a:bodyPr/>
          <a:lstStyle/>
          <a:p>
            <a:r>
              <a:rPr lang="en-GB" sz="3200" b="1">
                <a:latin typeface="Arial" charset="0"/>
              </a:rPr>
              <a:t>ADDING IN THE BASES</a:t>
            </a:r>
            <a:endParaRPr lang="en-GB" b="1">
              <a:latin typeface="Arial" charset="0"/>
            </a:endParaRPr>
          </a:p>
        </p:txBody>
      </p:sp>
      <p:sp>
        <p:nvSpPr>
          <p:cNvPr id="12335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195763" cy="3886200"/>
          </a:xfrm>
        </p:spPr>
        <p:txBody>
          <a:bodyPr/>
          <a:lstStyle/>
          <a:p>
            <a:r>
              <a:rPr lang="en-GB"/>
              <a:t>The bases are attached to the 1</a:t>
            </a:r>
            <a:r>
              <a:rPr lang="en-GB" baseline="30000"/>
              <a:t>st</a:t>
            </a:r>
            <a:r>
              <a:rPr lang="en-GB"/>
              <a:t> Carbon</a:t>
            </a:r>
          </a:p>
          <a:p>
            <a:r>
              <a:rPr lang="en-GB"/>
              <a:t>Their order is important </a:t>
            </a:r>
            <a:br>
              <a:rPr lang="en-GB"/>
            </a:br>
            <a:r>
              <a:rPr lang="en-GB"/>
              <a:t>It determines the genetic information of the molecule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5778500" y="103188"/>
            <a:ext cx="1811338" cy="6597650"/>
            <a:chOff x="5000" y="2116"/>
            <a:chExt cx="2400" cy="8620"/>
          </a:xfrm>
        </p:grpSpPr>
        <p:grpSp>
          <p:nvGrpSpPr>
            <p:cNvPr id="3" name="Group 49"/>
            <p:cNvGrpSpPr>
              <a:grpSpLocks/>
            </p:cNvGrpSpPr>
            <p:nvPr/>
          </p:nvGrpSpPr>
          <p:grpSpPr bwMode="auto">
            <a:xfrm>
              <a:off x="5000" y="2116"/>
              <a:ext cx="1440" cy="8620"/>
              <a:chOff x="5060" y="2916"/>
              <a:chExt cx="1440" cy="8620"/>
            </a:xfrm>
          </p:grpSpPr>
          <p:grpSp>
            <p:nvGrpSpPr>
              <p:cNvPr id="4" name="Group 50"/>
              <p:cNvGrpSpPr>
                <a:grpSpLocks/>
              </p:cNvGrpSpPr>
              <p:nvPr/>
            </p:nvGrpSpPr>
            <p:grpSpPr bwMode="auto">
              <a:xfrm>
                <a:off x="5060" y="2916"/>
                <a:ext cx="1420" cy="1120"/>
                <a:chOff x="5060" y="2916"/>
                <a:chExt cx="1420" cy="1120"/>
              </a:xfrm>
            </p:grpSpPr>
            <p:grpSp>
              <p:nvGrpSpPr>
                <p:cNvPr id="5" name="Group 51"/>
                <p:cNvGrpSpPr>
                  <a:grpSpLocks/>
                </p:cNvGrpSpPr>
                <p:nvPr/>
              </p:nvGrpSpPr>
              <p:grpSpPr bwMode="auto">
                <a:xfrm>
                  <a:off x="5620" y="3156"/>
                  <a:ext cx="860" cy="880"/>
                  <a:chOff x="4360" y="1840"/>
                  <a:chExt cx="860" cy="880"/>
                </a:xfrm>
              </p:grpSpPr>
              <p:sp>
                <p:nvSpPr>
                  <p:cNvPr id="12340" name="AutoShape 52"/>
                  <p:cNvSpPr>
                    <a:spLocks noChangeArrowheads="1"/>
                  </p:cNvSpPr>
                  <p:nvPr/>
                </p:nvSpPr>
                <p:spPr bwMode="auto">
                  <a:xfrm>
                    <a:off x="4360" y="1980"/>
                    <a:ext cx="860" cy="740"/>
                  </a:xfrm>
                  <a:prstGeom prst="pentagon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41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4360" y="1840"/>
                    <a:ext cx="0" cy="4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4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5060" y="2916"/>
                  <a:ext cx="440" cy="480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1800" b="1">
                      <a:latin typeface="Arial" charset="0"/>
                    </a:rPr>
                    <a:t>P</a:t>
                  </a:r>
                  <a:endParaRPr lang="en-US" b="1">
                    <a:latin typeface="Arial" charset="0"/>
                  </a:endParaRPr>
                </a:p>
              </p:txBody>
            </p:sp>
            <p:sp>
              <p:nvSpPr>
                <p:cNvPr id="12343" name="Line 55"/>
                <p:cNvSpPr>
                  <a:spLocks noChangeShapeType="1"/>
                </p:cNvSpPr>
                <p:nvPr/>
              </p:nvSpPr>
              <p:spPr bwMode="auto">
                <a:xfrm>
                  <a:off x="5420" y="3136"/>
                  <a:ext cx="22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56"/>
              <p:cNvGrpSpPr>
                <a:grpSpLocks/>
              </p:cNvGrpSpPr>
              <p:nvPr/>
            </p:nvGrpSpPr>
            <p:grpSpPr bwMode="auto">
              <a:xfrm>
                <a:off x="5060" y="4036"/>
                <a:ext cx="1420" cy="1500"/>
                <a:chOff x="5060" y="4036"/>
                <a:chExt cx="1420" cy="1500"/>
              </a:xfrm>
            </p:grpSpPr>
            <p:grpSp>
              <p:nvGrpSpPr>
                <p:cNvPr id="7" name="Group 57"/>
                <p:cNvGrpSpPr>
                  <a:grpSpLocks/>
                </p:cNvGrpSpPr>
                <p:nvPr/>
              </p:nvGrpSpPr>
              <p:grpSpPr bwMode="auto">
                <a:xfrm>
                  <a:off x="5620" y="4656"/>
                  <a:ext cx="860" cy="880"/>
                  <a:chOff x="4360" y="1840"/>
                  <a:chExt cx="860" cy="880"/>
                </a:xfrm>
              </p:grpSpPr>
              <p:sp>
                <p:nvSpPr>
                  <p:cNvPr id="12346" name="AutoShape 58"/>
                  <p:cNvSpPr>
                    <a:spLocks noChangeArrowheads="1"/>
                  </p:cNvSpPr>
                  <p:nvPr/>
                </p:nvSpPr>
                <p:spPr bwMode="auto">
                  <a:xfrm>
                    <a:off x="4360" y="1980"/>
                    <a:ext cx="860" cy="740"/>
                  </a:xfrm>
                  <a:prstGeom prst="pentagon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47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4360" y="1840"/>
                    <a:ext cx="0" cy="4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48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5060" y="4416"/>
                  <a:ext cx="440" cy="480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1800" b="1">
                      <a:latin typeface="Arial" charset="0"/>
                    </a:rPr>
                    <a:t>P</a:t>
                  </a:r>
                  <a:endParaRPr lang="en-US" b="1">
                    <a:latin typeface="Arial" charset="0"/>
                  </a:endParaRPr>
                </a:p>
              </p:txBody>
            </p:sp>
            <p:sp>
              <p:nvSpPr>
                <p:cNvPr id="12349" name="Line 61"/>
                <p:cNvSpPr>
                  <a:spLocks noChangeShapeType="1"/>
                </p:cNvSpPr>
                <p:nvPr/>
              </p:nvSpPr>
              <p:spPr bwMode="auto">
                <a:xfrm>
                  <a:off x="5420" y="4636"/>
                  <a:ext cx="22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0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5340" y="4036"/>
                  <a:ext cx="46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5080" y="5556"/>
                <a:ext cx="1420" cy="1500"/>
                <a:chOff x="5080" y="5556"/>
                <a:chExt cx="1420" cy="1500"/>
              </a:xfrm>
            </p:grpSpPr>
            <p:grpSp>
              <p:nvGrpSpPr>
                <p:cNvPr id="9" name="Group 64"/>
                <p:cNvGrpSpPr>
                  <a:grpSpLocks/>
                </p:cNvGrpSpPr>
                <p:nvPr/>
              </p:nvGrpSpPr>
              <p:grpSpPr bwMode="auto">
                <a:xfrm>
                  <a:off x="5640" y="6176"/>
                  <a:ext cx="860" cy="880"/>
                  <a:chOff x="4360" y="1840"/>
                  <a:chExt cx="860" cy="880"/>
                </a:xfrm>
              </p:grpSpPr>
              <p:sp>
                <p:nvSpPr>
                  <p:cNvPr id="12353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4360" y="1980"/>
                    <a:ext cx="860" cy="740"/>
                  </a:xfrm>
                  <a:prstGeom prst="pentagon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54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4360" y="1840"/>
                    <a:ext cx="0" cy="4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55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5080" y="5936"/>
                  <a:ext cx="440" cy="480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1800" b="1">
                      <a:latin typeface="Arial" charset="0"/>
                    </a:rPr>
                    <a:t>P</a:t>
                  </a:r>
                  <a:endParaRPr lang="en-US" b="1">
                    <a:latin typeface="Arial" charset="0"/>
                  </a:endParaRPr>
                </a:p>
              </p:txBody>
            </p:sp>
            <p:sp>
              <p:nvSpPr>
                <p:cNvPr id="12356" name="Line 68"/>
                <p:cNvSpPr>
                  <a:spLocks noChangeShapeType="1"/>
                </p:cNvSpPr>
                <p:nvPr/>
              </p:nvSpPr>
              <p:spPr bwMode="auto">
                <a:xfrm>
                  <a:off x="5440" y="6156"/>
                  <a:ext cx="22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7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5360" y="5556"/>
                  <a:ext cx="46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70"/>
              <p:cNvGrpSpPr>
                <a:grpSpLocks/>
              </p:cNvGrpSpPr>
              <p:nvPr/>
            </p:nvGrpSpPr>
            <p:grpSpPr bwMode="auto">
              <a:xfrm>
                <a:off x="5080" y="7056"/>
                <a:ext cx="1420" cy="1500"/>
                <a:chOff x="5080" y="7056"/>
                <a:chExt cx="1420" cy="1500"/>
              </a:xfrm>
            </p:grpSpPr>
            <p:grpSp>
              <p:nvGrpSpPr>
                <p:cNvPr id="11" name="Group 71"/>
                <p:cNvGrpSpPr>
                  <a:grpSpLocks/>
                </p:cNvGrpSpPr>
                <p:nvPr/>
              </p:nvGrpSpPr>
              <p:grpSpPr bwMode="auto">
                <a:xfrm>
                  <a:off x="5640" y="7676"/>
                  <a:ext cx="860" cy="880"/>
                  <a:chOff x="4360" y="1840"/>
                  <a:chExt cx="860" cy="880"/>
                </a:xfrm>
              </p:grpSpPr>
              <p:sp>
                <p:nvSpPr>
                  <p:cNvPr id="12360" name="AutoShape 72"/>
                  <p:cNvSpPr>
                    <a:spLocks noChangeArrowheads="1"/>
                  </p:cNvSpPr>
                  <p:nvPr/>
                </p:nvSpPr>
                <p:spPr bwMode="auto">
                  <a:xfrm>
                    <a:off x="4360" y="1980"/>
                    <a:ext cx="860" cy="740"/>
                  </a:xfrm>
                  <a:prstGeom prst="pentagon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61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4360" y="1840"/>
                    <a:ext cx="0" cy="4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62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5080" y="7436"/>
                  <a:ext cx="440" cy="480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1800" b="1">
                      <a:latin typeface="Arial" charset="0"/>
                    </a:rPr>
                    <a:t>P</a:t>
                  </a:r>
                  <a:endParaRPr lang="en-US" b="1">
                    <a:latin typeface="Arial" charset="0"/>
                  </a:endParaRPr>
                </a:p>
              </p:txBody>
            </p:sp>
            <p:sp>
              <p:nvSpPr>
                <p:cNvPr id="12363" name="Line 75"/>
                <p:cNvSpPr>
                  <a:spLocks noChangeShapeType="1"/>
                </p:cNvSpPr>
                <p:nvPr/>
              </p:nvSpPr>
              <p:spPr bwMode="auto">
                <a:xfrm>
                  <a:off x="5440" y="7656"/>
                  <a:ext cx="22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64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5360" y="7056"/>
                  <a:ext cx="46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77"/>
              <p:cNvGrpSpPr>
                <a:grpSpLocks/>
              </p:cNvGrpSpPr>
              <p:nvPr/>
            </p:nvGrpSpPr>
            <p:grpSpPr bwMode="auto">
              <a:xfrm>
                <a:off x="5080" y="8536"/>
                <a:ext cx="1420" cy="1500"/>
                <a:chOff x="5080" y="8536"/>
                <a:chExt cx="1420" cy="1500"/>
              </a:xfrm>
            </p:grpSpPr>
            <p:grpSp>
              <p:nvGrpSpPr>
                <p:cNvPr id="13" name="Group 78"/>
                <p:cNvGrpSpPr>
                  <a:grpSpLocks/>
                </p:cNvGrpSpPr>
                <p:nvPr/>
              </p:nvGrpSpPr>
              <p:grpSpPr bwMode="auto">
                <a:xfrm>
                  <a:off x="5640" y="9156"/>
                  <a:ext cx="860" cy="880"/>
                  <a:chOff x="4360" y="1840"/>
                  <a:chExt cx="860" cy="880"/>
                </a:xfrm>
              </p:grpSpPr>
              <p:sp>
                <p:nvSpPr>
                  <p:cNvPr id="12367" name="AutoShape 79"/>
                  <p:cNvSpPr>
                    <a:spLocks noChangeArrowheads="1"/>
                  </p:cNvSpPr>
                  <p:nvPr/>
                </p:nvSpPr>
                <p:spPr bwMode="auto">
                  <a:xfrm>
                    <a:off x="4360" y="1980"/>
                    <a:ext cx="860" cy="740"/>
                  </a:xfrm>
                  <a:prstGeom prst="pentagon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68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4360" y="1840"/>
                    <a:ext cx="0" cy="4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69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5080" y="8916"/>
                  <a:ext cx="440" cy="480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1800" b="1">
                      <a:latin typeface="Arial" charset="0"/>
                    </a:rPr>
                    <a:t>P</a:t>
                  </a:r>
                  <a:endParaRPr lang="en-US" b="1">
                    <a:latin typeface="Arial" charset="0"/>
                  </a:endParaRPr>
                </a:p>
              </p:txBody>
            </p:sp>
            <p:sp>
              <p:nvSpPr>
                <p:cNvPr id="12370" name="Line 82"/>
                <p:cNvSpPr>
                  <a:spLocks noChangeShapeType="1"/>
                </p:cNvSpPr>
                <p:nvPr/>
              </p:nvSpPr>
              <p:spPr bwMode="auto">
                <a:xfrm>
                  <a:off x="5440" y="9136"/>
                  <a:ext cx="22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1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5360" y="8536"/>
                  <a:ext cx="46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84"/>
              <p:cNvGrpSpPr>
                <a:grpSpLocks/>
              </p:cNvGrpSpPr>
              <p:nvPr/>
            </p:nvGrpSpPr>
            <p:grpSpPr bwMode="auto">
              <a:xfrm>
                <a:off x="5080" y="10036"/>
                <a:ext cx="1420" cy="1500"/>
                <a:chOff x="5080" y="10036"/>
                <a:chExt cx="1420" cy="1500"/>
              </a:xfrm>
            </p:grpSpPr>
            <p:grpSp>
              <p:nvGrpSpPr>
                <p:cNvPr id="15" name="Group 85"/>
                <p:cNvGrpSpPr>
                  <a:grpSpLocks/>
                </p:cNvGrpSpPr>
                <p:nvPr/>
              </p:nvGrpSpPr>
              <p:grpSpPr bwMode="auto">
                <a:xfrm>
                  <a:off x="5640" y="10656"/>
                  <a:ext cx="860" cy="880"/>
                  <a:chOff x="4360" y="1840"/>
                  <a:chExt cx="860" cy="880"/>
                </a:xfrm>
              </p:grpSpPr>
              <p:sp>
                <p:nvSpPr>
                  <p:cNvPr id="12374" name="AutoShape 86"/>
                  <p:cNvSpPr>
                    <a:spLocks noChangeArrowheads="1"/>
                  </p:cNvSpPr>
                  <p:nvPr/>
                </p:nvSpPr>
                <p:spPr bwMode="auto">
                  <a:xfrm>
                    <a:off x="4360" y="1980"/>
                    <a:ext cx="860" cy="740"/>
                  </a:xfrm>
                  <a:prstGeom prst="pentagon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75" name="Line 87"/>
                  <p:cNvSpPr>
                    <a:spLocks noChangeShapeType="1"/>
                  </p:cNvSpPr>
                  <p:nvPr/>
                </p:nvSpPr>
                <p:spPr bwMode="auto">
                  <a:xfrm>
                    <a:off x="4360" y="1840"/>
                    <a:ext cx="0" cy="4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76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5080" y="10416"/>
                  <a:ext cx="440" cy="480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1800" b="1">
                      <a:latin typeface="Arial" charset="0"/>
                    </a:rPr>
                    <a:t>P</a:t>
                  </a:r>
                  <a:endParaRPr lang="en-US" b="1">
                    <a:latin typeface="Arial" charset="0"/>
                  </a:endParaRPr>
                </a:p>
              </p:txBody>
            </p:sp>
            <p:sp>
              <p:nvSpPr>
                <p:cNvPr id="12377" name="Line 89"/>
                <p:cNvSpPr>
                  <a:spLocks noChangeShapeType="1"/>
                </p:cNvSpPr>
                <p:nvPr/>
              </p:nvSpPr>
              <p:spPr bwMode="auto">
                <a:xfrm>
                  <a:off x="5440" y="10636"/>
                  <a:ext cx="22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8" name="Line 90"/>
                <p:cNvSpPr>
                  <a:spLocks noChangeShapeType="1"/>
                </p:cNvSpPr>
                <p:nvPr/>
              </p:nvSpPr>
              <p:spPr bwMode="auto">
                <a:xfrm flipV="1">
                  <a:off x="5360" y="10036"/>
                  <a:ext cx="46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6" name="Group 91"/>
            <p:cNvGrpSpPr>
              <a:grpSpLocks/>
            </p:cNvGrpSpPr>
            <p:nvPr/>
          </p:nvGrpSpPr>
          <p:grpSpPr bwMode="auto">
            <a:xfrm>
              <a:off x="6420" y="2580"/>
              <a:ext cx="940" cy="380"/>
              <a:chOff x="6420" y="2580"/>
              <a:chExt cx="940" cy="380"/>
            </a:xfrm>
          </p:grpSpPr>
          <p:sp>
            <p:nvSpPr>
              <p:cNvPr id="12380" name="Line 92"/>
              <p:cNvSpPr>
                <a:spLocks noChangeShapeType="1"/>
              </p:cNvSpPr>
              <p:nvPr/>
            </p:nvSpPr>
            <p:spPr bwMode="auto">
              <a:xfrm>
                <a:off x="6420" y="2780"/>
                <a:ext cx="3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1" name="Text Box 93"/>
              <p:cNvSpPr txBox="1">
                <a:spLocks noChangeArrowheads="1"/>
              </p:cNvSpPr>
              <p:nvPr/>
            </p:nvSpPr>
            <p:spPr bwMode="auto">
              <a:xfrm>
                <a:off x="6700" y="2580"/>
                <a:ext cx="660" cy="380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800" b="1">
                    <a:latin typeface="Arial" charset="0"/>
                  </a:rPr>
                  <a:t>G</a:t>
                </a:r>
              </a:p>
            </p:txBody>
          </p:sp>
        </p:grpSp>
        <p:grpSp>
          <p:nvGrpSpPr>
            <p:cNvPr id="17" name="Group 94"/>
            <p:cNvGrpSpPr>
              <a:grpSpLocks/>
            </p:cNvGrpSpPr>
            <p:nvPr/>
          </p:nvGrpSpPr>
          <p:grpSpPr bwMode="auto">
            <a:xfrm>
              <a:off x="6440" y="4080"/>
              <a:ext cx="940" cy="380"/>
              <a:chOff x="6420" y="2580"/>
              <a:chExt cx="940" cy="380"/>
            </a:xfrm>
          </p:grpSpPr>
          <p:sp>
            <p:nvSpPr>
              <p:cNvPr id="12383" name="Line 95"/>
              <p:cNvSpPr>
                <a:spLocks noChangeShapeType="1"/>
              </p:cNvSpPr>
              <p:nvPr/>
            </p:nvSpPr>
            <p:spPr bwMode="auto">
              <a:xfrm>
                <a:off x="6420" y="2780"/>
                <a:ext cx="3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4" name="Text Box 96"/>
              <p:cNvSpPr txBox="1">
                <a:spLocks noChangeArrowheads="1"/>
              </p:cNvSpPr>
              <p:nvPr/>
            </p:nvSpPr>
            <p:spPr bwMode="auto">
              <a:xfrm>
                <a:off x="6700" y="2580"/>
                <a:ext cx="660" cy="380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800" b="1">
                    <a:latin typeface="Arial" charset="0"/>
                  </a:rPr>
                  <a:t>C</a:t>
                </a:r>
              </a:p>
            </p:txBody>
          </p:sp>
        </p:grpSp>
        <p:grpSp>
          <p:nvGrpSpPr>
            <p:cNvPr id="18" name="Group 97"/>
            <p:cNvGrpSpPr>
              <a:grpSpLocks/>
            </p:cNvGrpSpPr>
            <p:nvPr/>
          </p:nvGrpSpPr>
          <p:grpSpPr bwMode="auto">
            <a:xfrm>
              <a:off x="6460" y="5600"/>
              <a:ext cx="940" cy="380"/>
              <a:chOff x="6420" y="2580"/>
              <a:chExt cx="940" cy="380"/>
            </a:xfrm>
          </p:grpSpPr>
          <p:sp>
            <p:nvSpPr>
              <p:cNvPr id="12386" name="Line 98"/>
              <p:cNvSpPr>
                <a:spLocks noChangeShapeType="1"/>
              </p:cNvSpPr>
              <p:nvPr/>
            </p:nvSpPr>
            <p:spPr bwMode="auto">
              <a:xfrm>
                <a:off x="6420" y="2780"/>
                <a:ext cx="3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7" name="Text Box 99"/>
              <p:cNvSpPr txBox="1">
                <a:spLocks noChangeArrowheads="1"/>
              </p:cNvSpPr>
              <p:nvPr/>
            </p:nvSpPr>
            <p:spPr bwMode="auto">
              <a:xfrm>
                <a:off x="6700" y="2580"/>
                <a:ext cx="660" cy="380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800" b="1">
                    <a:latin typeface="Arial" charset="0"/>
                  </a:rPr>
                  <a:t>C</a:t>
                </a:r>
              </a:p>
            </p:txBody>
          </p:sp>
        </p:grpSp>
        <p:grpSp>
          <p:nvGrpSpPr>
            <p:cNvPr id="19" name="Group 100"/>
            <p:cNvGrpSpPr>
              <a:grpSpLocks/>
            </p:cNvGrpSpPr>
            <p:nvPr/>
          </p:nvGrpSpPr>
          <p:grpSpPr bwMode="auto">
            <a:xfrm>
              <a:off x="6440" y="7100"/>
              <a:ext cx="940" cy="380"/>
              <a:chOff x="6420" y="2580"/>
              <a:chExt cx="940" cy="380"/>
            </a:xfrm>
          </p:grpSpPr>
          <p:sp>
            <p:nvSpPr>
              <p:cNvPr id="12389" name="Line 101"/>
              <p:cNvSpPr>
                <a:spLocks noChangeShapeType="1"/>
              </p:cNvSpPr>
              <p:nvPr/>
            </p:nvSpPr>
            <p:spPr bwMode="auto">
              <a:xfrm>
                <a:off x="6420" y="2780"/>
                <a:ext cx="3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0" name="Text Box 102"/>
              <p:cNvSpPr txBox="1">
                <a:spLocks noChangeArrowheads="1"/>
              </p:cNvSpPr>
              <p:nvPr/>
            </p:nvSpPr>
            <p:spPr bwMode="auto">
              <a:xfrm>
                <a:off x="6700" y="2580"/>
                <a:ext cx="660" cy="380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800" b="1">
                    <a:latin typeface="Arial" charset="0"/>
                  </a:rPr>
                  <a:t>A</a:t>
                </a:r>
                <a:endParaRPr lang="en-US" b="1">
                  <a:latin typeface="Arial" charset="0"/>
                </a:endParaRPr>
              </a:p>
            </p:txBody>
          </p:sp>
        </p:grpSp>
        <p:grpSp>
          <p:nvGrpSpPr>
            <p:cNvPr id="20" name="Group 103"/>
            <p:cNvGrpSpPr>
              <a:grpSpLocks/>
            </p:cNvGrpSpPr>
            <p:nvPr/>
          </p:nvGrpSpPr>
          <p:grpSpPr bwMode="auto">
            <a:xfrm>
              <a:off x="6460" y="8580"/>
              <a:ext cx="940" cy="380"/>
              <a:chOff x="6420" y="2580"/>
              <a:chExt cx="940" cy="380"/>
            </a:xfrm>
          </p:grpSpPr>
          <p:sp>
            <p:nvSpPr>
              <p:cNvPr id="12392" name="Line 104"/>
              <p:cNvSpPr>
                <a:spLocks noChangeShapeType="1"/>
              </p:cNvSpPr>
              <p:nvPr/>
            </p:nvSpPr>
            <p:spPr bwMode="auto">
              <a:xfrm>
                <a:off x="6420" y="2780"/>
                <a:ext cx="3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3" name="Text Box 105"/>
              <p:cNvSpPr txBox="1">
                <a:spLocks noChangeArrowheads="1"/>
              </p:cNvSpPr>
              <p:nvPr/>
            </p:nvSpPr>
            <p:spPr bwMode="auto">
              <a:xfrm>
                <a:off x="6700" y="2580"/>
                <a:ext cx="660" cy="380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800" b="1">
                    <a:latin typeface="Arial" charset="0"/>
                  </a:rPr>
                  <a:t>T</a:t>
                </a:r>
                <a:endParaRPr lang="en-US" b="1">
                  <a:latin typeface="Arial" charset="0"/>
                </a:endParaRPr>
              </a:p>
            </p:txBody>
          </p:sp>
        </p:grpSp>
        <p:grpSp>
          <p:nvGrpSpPr>
            <p:cNvPr id="21" name="Group 106"/>
            <p:cNvGrpSpPr>
              <a:grpSpLocks/>
            </p:cNvGrpSpPr>
            <p:nvPr/>
          </p:nvGrpSpPr>
          <p:grpSpPr bwMode="auto">
            <a:xfrm>
              <a:off x="6460" y="10080"/>
              <a:ext cx="940" cy="380"/>
              <a:chOff x="6420" y="2580"/>
              <a:chExt cx="940" cy="380"/>
            </a:xfrm>
          </p:grpSpPr>
          <p:sp>
            <p:nvSpPr>
              <p:cNvPr id="12395" name="Line 107"/>
              <p:cNvSpPr>
                <a:spLocks noChangeShapeType="1"/>
              </p:cNvSpPr>
              <p:nvPr/>
            </p:nvSpPr>
            <p:spPr bwMode="auto">
              <a:xfrm>
                <a:off x="6420" y="2780"/>
                <a:ext cx="3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6" name="Text Box 108"/>
              <p:cNvSpPr txBox="1">
                <a:spLocks noChangeArrowheads="1"/>
              </p:cNvSpPr>
              <p:nvPr/>
            </p:nvSpPr>
            <p:spPr bwMode="auto">
              <a:xfrm>
                <a:off x="6700" y="2580"/>
                <a:ext cx="660" cy="380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800" b="1">
                    <a:latin typeface="Arial" charset="0"/>
                  </a:rPr>
                  <a:t>T</a:t>
                </a:r>
              </a:p>
            </p:txBody>
          </p:sp>
        </p:grpSp>
      </p:grpSp>
      <p:sp>
        <p:nvSpPr>
          <p:cNvPr id="12397" name="Text Box 109"/>
          <p:cNvSpPr txBox="1">
            <a:spLocks noChangeArrowheads="1"/>
          </p:cNvSpPr>
          <p:nvPr/>
        </p:nvSpPr>
        <p:spPr bwMode="auto">
          <a:xfrm>
            <a:off x="488950" y="6354763"/>
            <a:ext cx="2171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© 2007 Paul Billiet </a:t>
            </a:r>
            <a:r>
              <a:rPr lang="en-US" sz="1200">
                <a:latin typeface="Arial" charset="0"/>
                <a:hlinkClick r:id="rId3"/>
              </a:rPr>
              <a:t>ODWS</a:t>
            </a:r>
            <a:endParaRPr 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Phosphodiester</a:t>
            </a:r>
            <a:r>
              <a:rPr lang="en-US" dirty="0" smtClean="0"/>
              <a:t> bond</a:t>
            </a:r>
            <a:endParaRPr lang="en-US" dirty="0"/>
          </a:p>
        </p:txBody>
      </p:sp>
      <p:pic>
        <p:nvPicPr>
          <p:cNvPr id="4" name="Picture 6" descr="rav65819_14_0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84784"/>
            <a:ext cx="576064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38"/>
                <a:gridCol w="857256"/>
                <a:gridCol w="642942"/>
                <a:gridCol w="4500594"/>
                <a:gridCol w="20716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Conceptualization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</a:p>
                    <a:p>
                      <a:endParaRPr lang="en-US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5334000">
                <a:tc>
                  <a:txBody>
                    <a:bodyPr/>
                    <a:lstStyle/>
                    <a:p>
                      <a:pPr fontAlgn="base"/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STRUCTURE OF DNA</a:t>
                      </a:r>
                    </a:p>
                    <a:p>
                      <a:pPr fontAlgn="base"/>
                      <a:r>
                        <a:rPr kumimoji="0" lang="en-US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J. D. Watson</a:t>
                      </a:r>
                      <a:r>
                        <a:rPr kumimoji="0" lang="en-US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</a:t>
                      </a:r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and </a:t>
                      </a:r>
                    </a:p>
                    <a:p>
                      <a:pPr fontAlgn="base"/>
                      <a:r>
                        <a:rPr kumimoji="0" lang="en-US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F. H. C. Crick</a:t>
                      </a:r>
                      <a:endParaRPr kumimoji="0" lang="en-US" b="1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Cavendish Laboratory, Cambridge, England</a:t>
                      </a:r>
                    </a:p>
                    <a:p>
                      <a:pPr fontAlgn="base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Experimental Study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 first discuss the chemical and physical-chemical data which show that DNA is a long fibrous molecule. Next we explain why crystallographic evidence suggests that the structural unit of DNA consists not of one but of two polynucleotide.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DNA consist</a:t>
                      </a:r>
                      <a:r>
                        <a:rPr lang="en-IN" baseline="0" dirty="0" smtClean="0"/>
                        <a:t> of  two polypeptide chains  which  has  such a composition  of the nucleotides that it follows </a:t>
                      </a:r>
                      <a:r>
                        <a:rPr lang="en-IN" baseline="0" dirty="0" err="1" smtClean="0"/>
                        <a:t>Chargaffe’s</a:t>
                      </a:r>
                      <a:r>
                        <a:rPr lang="en-IN" baseline="0" smtClean="0"/>
                        <a:t> rule.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 DARLING" pitchFamily="2" charset="0"/>
              </a:rPr>
              <a:t>NUCLEIC ACIDS</a:t>
            </a:r>
            <a:endParaRPr lang="en-IN" dirty="0">
              <a:solidFill>
                <a:srgbClr val="FFFF00"/>
              </a:solidFill>
              <a:latin typeface="AR DARLING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Two types of nucleic acids :-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1. Deoxyribonucleic acid(DNA)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2. Ribonucleic acid (RNA)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Primary function is to store and transmit genetic information.</a:t>
            </a:r>
          </a:p>
          <a:p>
            <a:pPr>
              <a:buNone/>
            </a:pP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4206875" cy="2514600"/>
          </a:xfrm>
        </p:spPr>
        <p:txBody>
          <a:bodyPr/>
          <a:lstStyle/>
          <a:p>
            <a:r>
              <a:rPr lang="en-GB" sz="3200" b="1">
                <a:latin typeface="Arial" charset="0"/>
              </a:rPr>
              <a:t>DNA IS MADE OF TWO STRANDS OF POLYNUCLEOTIDE</a:t>
            </a:r>
            <a:endParaRPr lang="en-GB" sz="2400" b="1">
              <a:latin typeface="Arial" charset="0"/>
            </a:endParaRPr>
          </a:p>
        </p:txBody>
      </p:sp>
      <p:grpSp>
        <p:nvGrpSpPr>
          <p:cNvPr id="2" name="Group 154"/>
          <p:cNvGrpSpPr>
            <a:grpSpLocks/>
          </p:cNvGrpSpPr>
          <p:nvPr/>
        </p:nvGrpSpPr>
        <p:grpSpPr bwMode="auto">
          <a:xfrm>
            <a:off x="4751388" y="293688"/>
            <a:ext cx="4098925" cy="6440487"/>
            <a:chOff x="2993" y="185"/>
            <a:chExt cx="2582" cy="4057"/>
          </a:xfrm>
        </p:grpSpPr>
        <p:grpSp>
          <p:nvGrpSpPr>
            <p:cNvPr id="3" name="Group 150"/>
            <p:cNvGrpSpPr>
              <a:grpSpLocks/>
            </p:cNvGrpSpPr>
            <p:nvPr/>
          </p:nvGrpSpPr>
          <p:grpSpPr bwMode="auto">
            <a:xfrm>
              <a:off x="2993" y="497"/>
              <a:ext cx="2224" cy="3745"/>
              <a:chOff x="2993" y="497"/>
              <a:chExt cx="2224" cy="3745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3921" y="735"/>
                <a:ext cx="320" cy="85"/>
                <a:chOff x="5920" y="6040"/>
                <a:chExt cx="800" cy="200"/>
              </a:xfrm>
            </p:grpSpPr>
            <p:sp>
              <p:nvSpPr>
                <p:cNvPr id="17414" name="Line 6"/>
                <p:cNvSpPr>
                  <a:spLocks noChangeShapeType="1"/>
                </p:cNvSpPr>
                <p:nvPr/>
              </p:nvSpPr>
              <p:spPr bwMode="auto">
                <a:xfrm>
                  <a:off x="5940" y="6040"/>
                  <a:ext cx="78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15" name="Line 7"/>
                <p:cNvSpPr>
                  <a:spLocks noChangeShapeType="1"/>
                </p:cNvSpPr>
                <p:nvPr/>
              </p:nvSpPr>
              <p:spPr bwMode="auto">
                <a:xfrm>
                  <a:off x="5940" y="6140"/>
                  <a:ext cx="78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16" name="Line 8"/>
                <p:cNvSpPr>
                  <a:spLocks noChangeShapeType="1"/>
                </p:cNvSpPr>
                <p:nvPr/>
              </p:nvSpPr>
              <p:spPr bwMode="auto">
                <a:xfrm>
                  <a:off x="5920" y="6240"/>
                  <a:ext cx="78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993" y="497"/>
                <a:ext cx="2224" cy="3745"/>
                <a:chOff x="3580" y="5476"/>
                <a:chExt cx="5560" cy="8864"/>
              </a:xfrm>
            </p:grpSpPr>
            <p:grpSp>
              <p:nvGrpSpPr>
                <p:cNvPr id="6" name="Group 11"/>
                <p:cNvGrpSpPr>
                  <a:grpSpLocks/>
                </p:cNvGrpSpPr>
                <p:nvPr/>
              </p:nvGrpSpPr>
              <p:grpSpPr bwMode="auto">
                <a:xfrm>
                  <a:off x="5940" y="7540"/>
                  <a:ext cx="800" cy="200"/>
                  <a:chOff x="5920" y="6040"/>
                  <a:chExt cx="800" cy="200"/>
                </a:xfrm>
              </p:grpSpPr>
              <p:sp>
                <p:nvSpPr>
                  <p:cNvPr id="17420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5940" y="604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2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5940" y="614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2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5920" y="624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5940" y="9060"/>
                  <a:ext cx="800" cy="200"/>
                  <a:chOff x="5920" y="6040"/>
                  <a:chExt cx="800" cy="200"/>
                </a:xfrm>
              </p:grpSpPr>
              <p:sp>
                <p:nvSpPr>
                  <p:cNvPr id="1742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5940" y="604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2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5940" y="614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2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5920" y="624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19"/>
                <p:cNvGrpSpPr>
                  <a:grpSpLocks/>
                </p:cNvGrpSpPr>
                <p:nvPr/>
              </p:nvGrpSpPr>
              <p:grpSpPr bwMode="auto">
                <a:xfrm>
                  <a:off x="5920" y="10600"/>
                  <a:ext cx="780" cy="100"/>
                  <a:chOff x="6180" y="6280"/>
                  <a:chExt cx="780" cy="100"/>
                </a:xfrm>
              </p:grpSpPr>
              <p:sp>
                <p:nvSpPr>
                  <p:cNvPr id="17428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6180" y="628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29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6180" y="638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22"/>
                <p:cNvGrpSpPr>
                  <a:grpSpLocks/>
                </p:cNvGrpSpPr>
                <p:nvPr/>
              </p:nvGrpSpPr>
              <p:grpSpPr bwMode="auto">
                <a:xfrm>
                  <a:off x="5960" y="12080"/>
                  <a:ext cx="780" cy="100"/>
                  <a:chOff x="6180" y="6280"/>
                  <a:chExt cx="780" cy="100"/>
                </a:xfrm>
              </p:grpSpPr>
              <p:sp>
                <p:nvSpPr>
                  <p:cNvPr id="17431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6180" y="628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2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6180" y="638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5"/>
                <p:cNvGrpSpPr>
                  <a:grpSpLocks/>
                </p:cNvGrpSpPr>
                <p:nvPr/>
              </p:nvGrpSpPr>
              <p:grpSpPr bwMode="auto">
                <a:xfrm>
                  <a:off x="6000" y="13560"/>
                  <a:ext cx="780" cy="100"/>
                  <a:chOff x="6180" y="6280"/>
                  <a:chExt cx="780" cy="100"/>
                </a:xfrm>
              </p:grpSpPr>
              <p:sp>
                <p:nvSpPr>
                  <p:cNvPr id="17434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6180" y="628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6180" y="6380"/>
                    <a:ext cx="7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8"/>
                <p:cNvGrpSpPr>
                  <a:grpSpLocks/>
                </p:cNvGrpSpPr>
                <p:nvPr/>
              </p:nvGrpSpPr>
              <p:grpSpPr bwMode="auto">
                <a:xfrm>
                  <a:off x="6640" y="5700"/>
                  <a:ext cx="2500" cy="8640"/>
                  <a:chOff x="6240" y="5780"/>
                  <a:chExt cx="2500" cy="8640"/>
                </a:xfrm>
              </p:grpSpPr>
              <p:sp>
                <p:nvSpPr>
                  <p:cNvPr id="17437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220" y="6440"/>
                    <a:ext cx="440" cy="480"/>
                  </a:xfrm>
                  <a:prstGeom prst="rect">
                    <a:avLst/>
                  </a:prstGeom>
                  <a:solidFill>
                    <a:srgbClr val="FF99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 sz="1800" b="1">
                        <a:latin typeface="Arial" charset="0"/>
                      </a:rPr>
                      <a:t>P</a:t>
                    </a:r>
                    <a:endParaRPr lang="en-US" b="1">
                      <a:latin typeface="Arial" charset="0"/>
                    </a:endParaRPr>
                  </a:p>
                </p:txBody>
              </p:sp>
              <p:sp>
                <p:nvSpPr>
                  <p:cNvPr id="17438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300" y="7960"/>
                    <a:ext cx="440" cy="480"/>
                  </a:xfrm>
                  <a:prstGeom prst="rect">
                    <a:avLst/>
                  </a:prstGeom>
                  <a:solidFill>
                    <a:srgbClr val="FF99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 sz="1800" b="1">
                        <a:latin typeface="Arial" charset="0"/>
                      </a:rPr>
                      <a:t>P</a:t>
                    </a:r>
                    <a:endParaRPr lang="en-US" b="1">
                      <a:latin typeface="Arial" charset="0"/>
                    </a:endParaRPr>
                  </a:p>
                </p:txBody>
              </p:sp>
              <p:sp>
                <p:nvSpPr>
                  <p:cNvPr id="17439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240" y="9400"/>
                    <a:ext cx="440" cy="480"/>
                  </a:xfrm>
                  <a:prstGeom prst="rect">
                    <a:avLst/>
                  </a:prstGeom>
                  <a:solidFill>
                    <a:srgbClr val="FF99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 sz="1800" b="1">
                        <a:latin typeface="Arial" charset="0"/>
                      </a:rPr>
                      <a:t>P</a:t>
                    </a:r>
                    <a:endParaRPr lang="en-US" b="1">
                      <a:latin typeface="Arial" charset="0"/>
                    </a:endParaRPr>
                  </a:p>
                </p:txBody>
              </p:sp>
              <p:sp>
                <p:nvSpPr>
                  <p:cNvPr id="17440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260" y="10880"/>
                    <a:ext cx="440" cy="480"/>
                  </a:xfrm>
                  <a:prstGeom prst="rect">
                    <a:avLst/>
                  </a:prstGeom>
                  <a:solidFill>
                    <a:srgbClr val="FF99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 sz="1800" b="1">
                        <a:latin typeface="Arial" charset="0"/>
                      </a:rPr>
                      <a:t>P</a:t>
                    </a:r>
                    <a:endParaRPr lang="en-US" b="1">
                      <a:latin typeface="Arial" charset="0"/>
                    </a:endParaRPr>
                  </a:p>
                </p:txBody>
              </p:sp>
              <p:sp>
                <p:nvSpPr>
                  <p:cNvPr id="17441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240" y="12440"/>
                    <a:ext cx="440" cy="480"/>
                  </a:xfrm>
                  <a:prstGeom prst="rect">
                    <a:avLst/>
                  </a:prstGeom>
                  <a:solidFill>
                    <a:srgbClr val="FF99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 sz="1800" b="1">
                        <a:latin typeface="Arial" charset="0"/>
                      </a:rPr>
                      <a:t>P</a:t>
                    </a:r>
                    <a:endParaRPr lang="en-US" b="1">
                      <a:latin typeface="Arial" charset="0"/>
                    </a:endParaRPr>
                  </a:p>
                </p:txBody>
              </p:sp>
              <p:sp>
                <p:nvSpPr>
                  <p:cNvPr id="17442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260" y="13940"/>
                    <a:ext cx="440" cy="480"/>
                  </a:xfrm>
                  <a:prstGeom prst="rect">
                    <a:avLst/>
                  </a:prstGeom>
                  <a:solidFill>
                    <a:srgbClr val="FF99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 sz="1800" b="1">
                        <a:latin typeface="Arial" charset="0"/>
                      </a:rPr>
                      <a:t>P</a:t>
                    </a:r>
                    <a:endParaRPr lang="en-US" b="1">
                      <a:latin typeface="Arial" charset="0"/>
                    </a:endParaRPr>
                  </a:p>
                </p:txBody>
              </p:sp>
              <p:sp>
                <p:nvSpPr>
                  <p:cNvPr id="17443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60" y="6044"/>
                    <a:ext cx="660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en-US" sz="1800" b="1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17444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60" y="7544"/>
                    <a:ext cx="660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en-US" sz="1800" b="1">
                        <a:latin typeface="Arial" charset="0"/>
                      </a:rPr>
                      <a:t>G</a:t>
                    </a:r>
                    <a:endParaRPr lang="en-US" b="1">
                      <a:latin typeface="Arial" charset="0"/>
                    </a:endParaRPr>
                  </a:p>
                </p:txBody>
              </p:sp>
              <p:sp>
                <p:nvSpPr>
                  <p:cNvPr id="17445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60" y="9024"/>
                    <a:ext cx="660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en-US" sz="1800" b="1">
                        <a:latin typeface="Arial" charset="0"/>
                      </a:rPr>
                      <a:t>G</a:t>
                    </a:r>
                    <a:endParaRPr lang="en-US" b="1">
                      <a:latin typeface="Arial" charset="0"/>
                    </a:endParaRPr>
                  </a:p>
                </p:txBody>
              </p:sp>
              <p:sp>
                <p:nvSpPr>
                  <p:cNvPr id="17446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0" y="10524"/>
                    <a:ext cx="660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en-US" b="1">
                        <a:latin typeface="Arial" charset="0"/>
                      </a:rPr>
                      <a:t>T</a:t>
                    </a:r>
                  </a:p>
                </p:txBody>
              </p:sp>
              <p:sp>
                <p:nvSpPr>
                  <p:cNvPr id="17447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60" y="12044"/>
                    <a:ext cx="660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en-US" sz="1800" b="1">
                        <a:latin typeface="Arial" charset="0"/>
                      </a:rPr>
                      <a:t>A</a:t>
                    </a:r>
                  </a:p>
                </p:txBody>
              </p:sp>
              <p:grpSp>
                <p:nvGrpSpPr>
                  <p:cNvPr id="12" name="Group 40"/>
                  <p:cNvGrpSpPr>
                    <a:grpSpLocks/>
                  </p:cNvGrpSpPr>
                  <p:nvPr/>
                </p:nvGrpSpPr>
                <p:grpSpPr bwMode="auto">
                  <a:xfrm flipH="1" flipV="1">
                    <a:off x="6900" y="5780"/>
                    <a:ext cx="1500" cy="8400"/>
                    <a:chOff x="6900" y="5780"/>
                    <a:chExt cx="1500" cy="8400"/>
                  </a:xfrm>
                </p:grpSpPr>
                <p:grpSp>
                  <p:nvGrpSpPr>
                    <p:cNvPr id="13" name="Group 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900" y="5780"/>
                      <a:ext cx="1460" cy="1380"/>
                      <a:chOff x="6900" y="5780"/>
                      <a:chExt cx="1460" cy="1380"/>
                    </a:xfrm>
                  </p:grpSpPr>
                  <p:sp>
                    <p:nvSpPr>
                      <p:cNvPr id="17450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6900" y="6680"/>
                        <a:ext cx="460" cy="48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14" name="Group 4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980" y="5780"/>
                        <a:ext cx="1380" cy="900"/>
                        <a:chOff x="6980" y="5780"/>
                        <a:chExt cx="1380" cy="900"/>
                      </a:xfrm>
                    </p:grpSpPr>
                    <p:grpSp>
                      <p:nvGrpSpPr>
                        <p:cNvPr id="15" name="Group 4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7180" y="5800"/>
                          <a:ext cx="860" cy="880"/>
                          <a:chOff x="4360" y="1840"/>
                          <a:chExt cx="860" cy="880"/>
                        </a:xfrm>
                      </p:grpSpPr>
                      <p:sp>
                        <p:nvSpPr>
                          <p:cNvPr id="17453" name="AutoShape 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360" y="1980"/>
                            <a:ext cx="860" cy="740"/>
                          </a:xfrm>
                          <a:prstGeom prst="pentagon">
                            <a:avLst/>
                          </a:prstGeom>
                          <a:solidFill>
                            <a:srgbClr val="FFCC99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54" name="Line 4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4360" y="1840"/>
                            <a:ext cx="0" cy="440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17455" name="Line 4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980" y="5780"/>
                          <a:ext cx="227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456" name="Line 4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40" y="6224"/>
                          <a:ext cx="32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6" name="Group 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920" y="7280"/>
                      <a:ext cx="1460" cy="1380"/>
                      <a:chOff x="6920" y="7280"/>
                      <a:chExt cx="1460" cy="1380"/>
                    </a:xfrm>
                  </p:grpSpPr>
                  <p:sp>
                    <p:nvSpPr>
                      <p:cNvPr id="17458" name="Line 5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6920" y="8180"/>
                        <a:ext cx="460" cy="48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17" name="Group 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980" y="7280"/>
                        <a:ext cx="1400" cy="900"/>
                        <a:chOff x="6980" y="7280"/>
                        <a:chExt cx="1400" cy="900"/>
                      </a:xfrm>
                    </p:grpSpPr>
                    <p:grpSp>
                      <p:nvGrpSpPr>
                        <p:cNvPr id="18" name="Group 5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7180" y="7300"/>
                          <a:ext cx="860" cy="880"/>
                          <a:chOff x="4360" y="1840"/>
                          <a:chExt cx="860" cy="880"/>
                        </a:xfrm>
                      </p:grpSpPr>
                      <p:sp>
                        <p:nvSpPr>
                          <p:cNvPr id="17461" name="AutoShape 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360" y="1980"/>
                            <a:ext cx="860" cy="740"/>
                          </a:xfrm>
                          <a:prstGeom prst="pentagon">
                            <a:avLst/>
                          </a:prstGeom>
                          <a:solidFill>
                            <a:srgbClr val="FFCC99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62" name="Line 5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4360" y="1840"/>
                            <a:ext cx="0" cy="440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17463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980" y="7280"/>
                          <a:ext cx="227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464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60" y="7724"/>
                          <a:ext cx="32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9" name="Group 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920" y="8800"/>
                      <a:ext cx="1480" cy="1380"/>
                      <a:chOff x="6920" y="8800"/>
                      <a:chExt cx="1480" cy="1380"/>
                    </a:xfrm>
                  </p:grpSpPr>
                  <p:grpSp>
                    <p:nvGrpSpPr>
                      <p:cNvPr id="20" name="Group 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200" y="8820"/>
                        <a:ext cx="860" cy="880"/>
                        <a:chOff x="4360" y="1840"/>
                        <a:chExt cx="860" cy="880"/>
                      </a:xfrm>
                    </p:grpSpPr>
                    <p:sp>
                      <p:nvSpPr>
                        <p:cNvPr id="17467" name="AutoShape 5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0" y="1980"/>
                          <a:ext cx="860" cy="740"/>
                        </a:xfrm>
                        <a:prstGeom prst="pentagon">
                          <a:avLst/>
                        </a:prstGeom>
                        <a:solidFill>
                          <a:srgbClr val="FFCC99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468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60" y="1840"/>
                          <a:ext cx="0" cy="4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7469" name="Line 6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000" y="8800"/>
                        <a:ext cx="227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470" name="Line 62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6920" y="9700"/>
                        <a:ext cx="460" cy="48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471" name="Line 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80" y="9244"/>
                        <a:ext cx="32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21" name="Group 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920" y="10300"/>
                      <a:ext cx="1460" cy="1360"/>
                      <a:chOff x="6920" y="10300"/>
                      <a:chExt cx="1460" cy="1360"/>
                    </a:xfrm>
                  </p:grpSpPr>
                  <p:grpSp>
                    <p:nvGrpSpPr>
                      <p:cNvPr id="22" name="Group 6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200" y="10320"/>
                        <a:ext cx="860" cy="880"/>
                        <a:chOff x="4360" y="1840"/>
                        <a:chExt cx="860" cy="880"/>
                      </a:xfrm>
                    </p:grpSpPr>
                    <p:sp>
                      <p:nvSpPr>
                        <p:cNvPr id="17474" name="AutoShape 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0" y="1980"/>
                          <a:ext cx="860" cy="740"/>
                        </a:xfrm>
                        <a:prstGeom prst="pentagon">
                          <a:avLst/>
                        </a:prstGeom>
                        <a:solidFill>
                          <a:srgbClr val="FFCC99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475" name="Line 6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60" y="1840"/>
                          <a:ext cx="0" cy="4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7476" name="Line 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000" y="10300"/>
                        <a:ext cx="227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477" name="Line 69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6920" y="11180"/>
                        <a:ext cx="460" cy="48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478" name="Line 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60" y="10744"/>
                        <a:ext cx="32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23" name="Group 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920" y="11780"/>
                      <a:ext cx="1480" cy="1380"/>
                      <a:chOff x="6920" y="11780"/>
                      <a:chExt cx="1480" cy="1380"/>
                    </a:xfrm>
                  </p:grpSpPr>
                  <p:grpSp>
                    <p:nvGrpSpPr>
                      <p:cNvPr id="24" name="Group 7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200" y="11800"/>
                        <a:ext cx="860" cy="880"/>
                        <a:chOff x="4360" y="1840"/>
                        <a:chExt cx="860" cy="880"/>
                      </a:xfrm>
                    </p:grpSpPr>
                    <p:sp>
                      <p:nvSpPr>
                        <p:cNvPr id="17481" name="AutoShape 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0" y="1980"/>
                          <a:ext cx="860" cy="740"/>
                        </a:xfrm>
                        <a:prstGeom prst="pentagon">
                          <a:avLst/>
                        </a:prstGeom>
                        <a:solidFill>
                          <a:srgbClr val="FFCC99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482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60" y="1840"/>
                          <a:ext cx="0" cy="4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7483" name="Line 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000" y="11780"/>
                        <a:ext cx="227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484" name="Line 7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6920" y="12680"/>
                        <a:ext cx="460" cy="48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485" name="Line 7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80" y="12224"/>
                        <a:ext cx="32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25" name="Group 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000" y="13280"/>
                      <a:ext cx="1400" cy="900"/>
                      <a:chOff x="7000" y="13280"/>
                      <a:chExt cx="1400" cy="900"/>
                    </a:xfrm>
                  </p:grpSpPr>
                  <p:grpSp>
                    <p:nvGrpSpPr>
                      <p:cNvPr id="26" name="Group 7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200" y="13300"/>
                        <a:ext cx="860" cy="880"/>
                        <a:chOff x="4360" y="1840"/>
                        <a:chExt cx="860" cy="880"/>
                      </a:xfrm>
                    </p:grpSpPr>
                    <p:sp>
                      <p:nvSpPr>
                        <p:cNvPr id="17488" name="AutoShape 8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0" y="1980"/>
                          <a:ext cx="860" cy="740"/>
                        </a:xfrm>
                        <a:prstGeom prst="pentagon">
                          <a:avLst/>
                        </a:prstGeom>
                        <a:solidFill>
                          <a:srgbClr val="FFCC99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489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60" y="1840"/>
                          <a:ext cx="0" cy="4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7490" name="Line 8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000" y="13280"/>
                        <a:ext cx="227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491" name="Line 8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80" y="13724"/>
                        <a:ext cx="32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17492" name="Text Box 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00" y="13544"/>
                    <a:ext cx="660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en-US" sz="1800" b="1">
                        <a:latin typeface="Arial" charset="0"/>
                      </a:rPr>
                      <a:t>A</a:t>
                    </a:r>
                  </a:p>
                </p:txBody>
              </p:sp>
            </p:grpSp>
            <p:grpSp>
              <p:nvGrpSpPr>
                <p:cNvPr id="27" name="Group 85"/>
                <p:cNvGrpSpPr>
                  <a:grpSpLocks/>
                </p:cNvGrpSpPr>
                <p:nvPr/>
              </p:nvGrpSpPr>
              <p:grpSpPr bwMode="auto">
                <a:xfrm>
                  <a:off x="3580" y="5476"/>
                  <a:ext cx="2400" cy="8620"/>
                  <a:chOff x="5000" y="2116"/>
                  <a:chExt cx="2400" cy="8620"/>
                </a:xfrm>
              </p:grpSpPr>
              <p:grpSp>
                <p:nvGrpSpPr>
                  <p:cNvPr id="28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5000" y="2116"/>
                    <a:ext cx="1440" cy="8620"/>
                    <a:chOff x="5060" y="2916"/>
                    <a:chExt cx="1440" cy="8620"/>
                  </a:xfrm>
                </p:grpSpPr>
                <p:grpSp>
                  <p:nvGrpSpPr>
                    <p:cNvPr id="29" name="Group 8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60" y="2916"/>
                      <a:ext cx="1420" cy="1120"/>
                      <a:chOff x="5060" y="2916"/>
                      <a:chExt cx="1420" cy="1120"/>
                    </a:xfrm>
                  </p:grpSpPr>
                  <p:grpSp>
                    <p:nvGrpSpPr>
                      <p:cNvPr id="30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20" y="3156"/>
                        <a:ext cx="860" cy="880"/>
                        <a:chOff x="4360" y="1840"/>
                        <a:chExt cx="860" cy="880"/>
                      </a:xfrm>
                    </p:grpSpPr>
                    <p:sp>
                      <p:nvSpPr>
                        <p:cNvPr id="17497" name="AutoShape 8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0" y="1980"/>
                          <a:ext cx="860" cy="740"/>
                        </a:xfrm>
                        <a:prstGeom prst="pentagon">
                          <a:avLst/>
                        </a:prstGeom>
                        <a:solidFill>
                          <a:srgbClr val="FFCC99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498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60" y="1840"/>
                          <a:ext cx="0" cy="4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7499" name="Text Box 9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60" y="2916"/>
                        <a:ext cx="440" cy="48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 sz="1800" b="1">
                            <a:latin typeface="Arial" charset="0"/>
                          </a:rPr>
                          <a:t>P</a:t>
                        </a:r>
                        <a:endParaRPr lang="en-US" b="1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500" name="Line 9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20" y="3136"/>
                        <a:ext cx="227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31" name="Group 9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60" y="4036"/>
                      <a:ext cx="1420" cy="1500"/>
                      <a:chOff x="5060" y="4036"/>
                      <a:chExt cx="1420" cy="1500"/>
                    </a:xfrm>
                  </p:grpSpPr>
                  <p:grpSp>
                    <p:nvGrpSpPr>
                      <p:cNvPr id="17472" name="Group 9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20" y="4656"/>
                        <a:ext cx="860" cy="880"/>
                        <a:chOff x="4360" y="1840"/>
                        <a:chExt cx="860" cy="880"/>
                      </a:xfrm>
                    </p:grpSpPr>
                    <p:sp>
                      <p:nvSpPr>
                        <p:cNvPr id="17503" name="AutoShape 9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0" y="1980"/>
                          <a:ext cx="860" cy="740"/>
                        </a:xfrm>
                        <a:prstGeom prst="pentagon">
                          <a:avLst/>
                        </a:prstGeom>
                        <a:solidFill>
                          <a:srgbClr val="FFCC99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504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60" y="1840"/>
                          <a:ext cx="0" cy="4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7505" name="Text Box 9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60" y="4416"/>
                        <a:ext cx="440" cy="48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 sz="1800" b="1">
                            <a:latin typeface="Arial" charset="0"/>
                          </a:rPr>
                          <a:t>P</a:t>
                        </a:r>
                        <a:endParaRPr lang="en-US" b="1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506" name="Line 9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20" y="4636"/>
                        <a:ext cx="227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507" name="Line 99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340" y="4036"/>
                        <a:ext cx="460" cy="48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7473" name="Group 1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80" y="5556"/>
                      <a:ext cx="1420" cy="1500"/>
                      <a:chOff x="5080" y="5556"/>
                      <a:chExt cx="1420" cy="1500"/>
                    </a:xfrm>
                  </p:grpSpPr>
                  <p:grpSp>
                    <p:nvGrpSpPr>
                      <p:cNvPr id="17479" name="Group 10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40" y="6176"/>
                        <a:ext cx="860" cy="880"/>
                        <a:chOff x="4360" y="1840"/>
                        <a:chExt cx="860" cy="880"/>
                      </a:xfrm>
                    </p:grpSpPr>
                    <p:sp>
                      <p:nvSpPr>
                        <p:cNvPr id="17510" name="AutoShape 10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0" y="1980"/>
                          <a:ext cx="860" cy="740"/>
                        </a:xfrm>
                        <a:prstGeom prst="pentagon">
                          <a:avLst/>
                        </a:prstGeom>
                        <a:solidFill>
                          <a:srgbClr val="FFCC99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511" name="Line 10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60" y="1840"/>
                          <a:ext cx="0" cy="4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7512" name="Text Box 10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80" y="5936"/>
                        <a:ext cx="440" cy="48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 sz="1800" b="1">
                            <a:latin typeface="Arial" charset="0"/>
                          </a:rPr>
                          <a:t>P</a:t>
                        </a:r>
                        <a:endParaRPr lang="en-US" b="1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513" name="Line 10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40" y="6156"/>
                        <a:ext cx="227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514" name="Line 10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360" y="5556"/>
                        <a:ext cx="460" cy="48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7480" name="Group 10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80" y="7056"/>
                      <a:ext cx="1420" cy="1500"/>
                      <a:chOff x="5080" y="7056"/>
                      <a:chExt cx="1420" cy="1500"/>
                    </a:xfrm>
                  </p:grpSpPr>
                  <p:grpSp>
                    <p:nvGrpSpPr>
                      <p:cNvPr id="17486" name="Group 10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40" y="7676"/>
                        <a:ext cx="860" cy="880"/>
                        <a:chOff x="4360" y="1840"/>
                        <a:chExt cx="860" cy="880"/>
                      </a:xfrm>
                    </p:grpSpPr>
                    <p:sp>
                      <p:nvSpPr>
                        <p:cNvPr id="17517" name="AutoShape 10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0" y="1980"/>
                          <a:ext cx="860" cy="740"/>
                        </a:xfrm>
                        <a:prstGeom prst="pentagon">
                          <a:avLst/>
                        </a:prstGeom>
                        <a:solidFill>
                          <a:srgbClr val="FFCC99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518" name="Line 11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60" y="1840"/>
                          <a:ext cx="0" cy="4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7519" name="Text Box 11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80" y="7436"/>
                        <a:ext cx="440" cy="48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 sz="1800" b="1">
                            <a:latin typeface="Arial" charset="0"/>
                          </a:rPr>
                          <a:t>P</a:t>
                        </a:r>
                        <a:endParaRPr lang="en-US" b="1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520" name="Line 1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40" y="7656"/>
                        <a:ext cx="227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521" name="Line 113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360" y="7056"/>
                        <a:ext cx="460" cy="48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7487" name="Group 1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80" y="8536"/>
                      <a:ext cx="1420" cy="1500"/>
                      <a:chOff x="5080" y="8536"/>
                      <a:chExt cx="1420" cy="1500"/>
                    </a:xfrm>
                  </p:grpSpPr>
                  <p:grpSp>
                    <p:nvGrpSpPr>
                      <p:cNvPr id="17493" name="Group 1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40" y="9156"/>
                        <a:ext cx="860" cy="880"/>
                        <a:chOff x="4360" y="1840"/>
                        <a:chExt cx="860" cy="880"/>
                      </a:xfrm>
                    </p:grpSpPr>
                    <p:sp>
                      <p:nvSpPr>
                        <p:cNvPr id="17524" name="AutoShape 11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0" y="1980"/>
                          <a:ext cx="860" cy="740"/>
                        </a:xfrm>
                        <a:prstGeom prst="pentagon">
                          <a:avLst/>
                        </a:prstGeom>
                        <a:solidFill>
                          <a:srgbClr val="FFCC99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525" name="Line 11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60" y="1840"/>
                          <a:ext cx="0" cy="4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7526" name="Text Box 11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80" y="8916"/>
                        <a:ext cx="440" cy="48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 sz="1800" b="1">
                            <a:latin typeface="Arial" charset="0"/>
                          </a:rPr>
                          <a:t>P</a:t>
                        </a:r>
                        <a:endParaRPr lang="en-US" b="1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527" name="Line 1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40" y="9136"/>
                        <a:ext cx="227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528" name="Line 12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360" y="8536"/>
                        <a:ext cx="460" cy="48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7494" name="Group 1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80" y="10036"/>
                      <a:ext cx="1420" cy="1500"/>
                      <a:chOff x="5080" y="10036"/>
                      <a:chExt cx="1420" cy="1500"/>
                    </a:xfrm>
                  </p:grpSpPr>
                  <p:grpSp>
                    <p:nvGrpSpPr>
                      <p:cNvPr id="17495" name="Group 12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40" y="10656"/>
                        <a:ext cx="860" cy="880"/>
                        <a:chOff x="4360" y="1840"/>
                        <a:chExt cx="860" cy="880"/>
                      </a:xfrm>
                    </p:grpSpPr>
                    <p:sp>
                      <p:nvSpPr>
                        <p:cNvPr id="17531" name="AutoShape 12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0" y="1980"/>
                          <a:ext cx="860" cy="740"/>
                        </a:xfrm>
                        <a:prstGeom prst="pentagon">
                          <a:avLst/>
                        </a:prstGeom>
                        <a:solidFill>
                          <a:srgbClr val="FFCC99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532" name="Line 12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60" y="1840"/>
                          <a:ext cx="0" cy="4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7533" name="Text Box 12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80" y="10416"/>
                        <a:ext cx="440" cy="48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 sz="1800" b="1">
                            <a:latin typeface="Arial" charset="0"/>
                          </a:rPr>
                          <a:t>P</a:t>
                        </a:r>
                        <a:endParaRPr lang="en-US" b="1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534" name="Line 1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40" y="10636"/>
                        <a:ext cx="227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535" name="Line 12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360" y="10036"/>
                        <a:ext cx="460" cy="48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17496" name="Group 128"/>
                  <p:cNvGrpSpPr>
                    <a:grpSpLocks/>
                  </p:cNvGrpSpPr>
                  <p:nvPr/>
                </p:nvGrpSpPr>
                <p:grpSpPr bwMode="auto">
                  <a:xfrm>
                    <a:off x="6420" y="2580"/>
                    <a:ext cx="940" cy="380"/>
                    <a:chOff x="6420" y="2580"/>
                    <a:chExt cx="940" cy="380"/>
                  </a:xfrm>
                </p:grpSpPr>
                <p:sp>
                  <p:nvSpPr>
                    <p:cNvPr id="17537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420" y="2780"/>
                      <a:ext cx="3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38" name="Text Box 1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00" y="2580"/>
                      <a:ext cx="660" cy="380"/>
                    </a:xfrm>
                    <a:prstGeom prst="rect">
                      <a:avLst/>
                    </a:prstGeom>
                    <a:solidFill>
                      <a:srgbClr val="CCFFCC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 charset="0"/>
                        </a:rPr>
                        <a:t>G</a:t>
                      </a:r>
                      <a:endParaRPr lang="en-US" b="1"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7501" name="Group 131"/>
                  <p:cNvGrpSpPr>
                    <a:grpSpLocks/>
                  </p:cNvGrpSpPr>
                  <p:nvPr/>
                </p:nvGrpSpPr>
                <p:grpSpPr bwMode="auto">
                  <a:xfrm>
                    <a:off x="6440" y="4080"/>
                    <a:ext cx="940" cy="380"/>
                    <a:chOff x="6420" y="2580"/>
                    <a:chExt cx="940" cy="380"/>
                  </a:xfrm>
                </p:grpSpPr>
                <p:sp>
                  <p:nvSpPr>
                    <p:cNvPr id="17540" name="Line 1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420" y="2780"/>
                      <a:ext cx="3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41" name="Text Box 1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00" y="2580"/>
                      <a:ext cx="660" cy="380"/>
                    </a:xfrm>
                    <a:prstGeom prst="rect">
                      <a:avLst/>
                    </a:prstGeom>
                    <a:solidFill>
                      <a:srgbClr val="CCFFCC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 charset="0"/>
                        </a:rPr>
                        <a:t>C</a:t>
                      </a:r>
                    </a:p>
                  </p:txBody>
                </p:sp>
              </p:grpSp>
              <p:grpSp>
                <p:nvGrpSpPr>
                  <p:cNvPr id="17502" name="Group 134"/>
                  <p:cNvGrpSpPr>
                    <a:grpSpLocks/>
                  </p:cNvGrpSpPr>
                  <p:nvPr/>
                </p:nvGrpSpPr>
                <p:grpSpPr bwMode="auto">
                  <a:xfrm>
                    <a:off x="6460" y="5600"/>
                    <a:ext cx="940" cy="380"/>
                    <a:chOff x="6420" y="2580"/>
                    <a:chExt cx="940" cy="380"/>
                  </a:xfrm>
                </p:grpSpPr>
                <p:sp>
                  <p:nvSpPr>
                    <p:cNvPr id="17543" name="Line 1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420" y="2780"/>
                      <a:ext cx="3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44" name="Text Box 1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00" y="2580"/>
                      <a:ext cx="660" cy="380"/>
                    </a:xfrm>
                    <a:prstGeom prst="rect">
                      <a:avLst/>
                    </a:prstGeom>
                    <a:solidFill>
                      <a:srgbClr val="CCFFCC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 charset="0"/>
                        </a:rPr>
                        <a:t>C</a:t>
                      </a:r>
                    </a:p>
                  </p:txBody>
                </p:sp>
              </p:grpSp>
              <p:grpSp>
                <p:nvGrpSpPr>
                  <p:cNvPr id="17508" name="Group 137"/>
                  <p:cNvGrpSpPr>
                    <a:grpSpLocks/>
                  </p:cNvGrpSpPr>
                  <p:nvPr/>
                </p:nvGrpSpPr>
                <p:grpSpPr bwMode="auto">
                  <a:xfrm>
                    <a:off x="6440" y="7100"/>
                    <a:ext cx="940" cy="380"/>
                    <a:chOff x="6420" y="2580"/>
                    <a:chExt cx="940" cy="380"/>
                  </a:xfrm>
                </p:grpSpPr>
                <p:sp>
                  <p:nvSpPr>
                    <p:cNvPr id="17546" name="Line 1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420" y="2780"/>
                      <a:ext cx="3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47" name="Text Box 13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00" y="2580"/>
                      <a:ext cx="660" cy="380"/>
                    </a:xfrm>
                    <a:prstGeom prst="rect">
                      <a:avLst/>
                    </a:prstGeom>
                    <a:solidFill>
                      <a:srgbClr val="CCFFCC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 charset="0"/>
                        </a:rPr>
                        <a:t>A</a:t>
                      </a:r>
                    </a:p>
                  </p:txBody>
                </p:sp>
              </p:grpSp>
              <p:grpSp>
                <p:nvGrpSpPr>
                  <p:cNvPr id="17509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6460" y="8580"/>
                    <a:ext cx="940" cy="380"/>
                    <a:chOff x="6420" y="2580"/>
                    <a:chExt cx="940" cy="380"/>
                  </a:xfrm>
                </p:grpSpPr>
                <p:sp>
                  <p:nvSpPr>
                    <p:cNvPr id="17549" name="Line 1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420" y="2780"/>
                      <a:ext cx="3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50" name="Text Box 1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00" y="2580"/>
                      <a:ext cx="660" cy="380"/>
                    </a:xfrm>
                    <a:prstGeom prst="rect">
                      <a:avLst/>
                    </a:prstGeom>
                    <a:solidFill>
                      <a:srgbClr val="CCFFCC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 charset="0"/>
                        </a:rPr>
                        <a:t>T</a:t>
                      </a:r>
                      <a:endParaRPr lang="en-US" b="1"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7515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6460" y="10080"/>
                    <a:ext cx="940" cy="380"/>
                    <a:chOff x="6420" y="2580"/>
                    <a:chExt cx="940" cy="380"/>
                  </a:xfrm>
                </p:grpSpPr>
                <p:sp>
                  <p:nvSpPr>
                    <p:cNvPr id="17552" name="Line 1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420" y="2780"/>
                      <a:ext cx="3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53" name="Text Box 14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00" y="2580"/>
                      <a:ext cx="660" cy="380"/>
                    </a:xfrm>
                    <a:prstGeom prst="rect">
                      <a:avLst/>
                    </a:prstGeom>
                    <a:solidFill>
                      <a:srgbClr val="CCFFCC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 charset="0"/>
                        </a:rPr>
                        <a:t>T</a:t>
                      </a:r>
                    </a:p>
                  </p:txBody>
                </p:sp>
              </p:grpSp>
            </p:grpSp>
          </p:grpSp>
        </p:grpSp>
        <p:sp>
          <p:nvSpPr>
            <p:cNvPr id="17559" name="Rectangle 151"/>
            <p:cNvSpPr>
              <a:spLocks noChangeArrowheads="1"/>
            </p:cNvSpPr>
            <p:nvPr/>
          </p:nvSpPr>
          <p:spPr bwMode="auto">
            <a:xfrm>
              <a:off x="4098" y="185"/>
              <a:ext cx="14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b="1">
                  <a:solidFill>
                    <a:srgbClr val="0000FF"/>
                  </a:solidFill>
                </a:rPr>
                <a:t>Hydrogen bonds</a:t>
              </a:r>
              <a:endParaRPr lang="en-GB"/>
            </a:p>
          </p:txBody>
        </p:sp>
        <p:sp>
          <p:nvSpPr>
            <p:cNvPr id="17560" name="Line 152"/>
            <p:cNvSpPr>
              <a:spLocks noChangeShapeType="1"/>
            </p:cNvSpPr>
            <p:nvPr/>
          </p:nvSpPr>
          <p:spPr bwMode="auto">
            <a:xfrm flipH="1">
              <a:off x="4078" y="387"/>
              <a:ext cx="451" cy="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1" name="Line 153"/>
            <p:cNvSpPr>
              <a:spLocks noChangeShapeType="1"/>
            </p:cNvSpPr>
            <p:nvPr/>
          </p:nvSpPr>
          <p:spPr bwMode="auto">
            <a:xfrm flipH="1">
              <a:off x="3993" y="418"/>
              <a:ext cx="503" cy="3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63" name="Text Box 155"/>
          <p:cNvSpPr txBox="1">
            <a:spLocks noChangeArrowheads="1"/>
          </p:cNvSpPr>
          <p:nvPr/>
        </p:nvSpPr>
        <p:spPr bwMode="auto">
          <a:xfrm>
            <a:off x="488950" y="6354763"/>
            <a:ext cx="2171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© 2007 Paul Billiet </a:t>
            </a:r>
            <a:r>
              <a:rPr lang="en-US" sz="1200">
                <a:latin typeface="Arial" charset="0"/>
                <a:hlinkClick r:id="rId3"/>
              </a:rPr>
              <a:t>ODWS</a:t>
            </a:r>
            <a:endParaRPr 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512064"/>
            <a:ext cx="8358246" cy="914400"/>
          </a:xfrm>
        </p:spPr>
        <p:txBody>
          <a:bodyPr/>
          <a:lstStyle/>
          <a:p>
            <a:r>
              <a:rPr lang="en-US" sz="3200" b="1" u="sng" dirty="0" smtClean="0"/>
              <a:t>NOMENCLATURE OF NUCLEOTIDES</a:t>
            </a:r>
            <a:r>
              <a:rPr lang="en-US" sz="3600" b="1" dirty="0" smtClean="0"/>
              <a:t>:-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83560"/>
            <a:ext cx="8115328" cy="4572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When a single phosphate is added to a nucleoside, a mononucleotide is formed.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b="1" dirty="0" err="1" smtClean="0">
                <a:solidFill>
                  <a:schemeClr val="accent2"/>
                </a:solidFill>
              </a:rPr>
              <a:t>Eg</a:t>
            </a:r>
            <a:r>
              <a:rPr lang="en-US" b="1" dirty="0" smtClean="0">
                <a:solidFill>
                  <a:schemeClr val="accent2"/>
                </a:solidFill>
              </a:rPr>
              <a:t>.,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Adenine + Ribose + Phosphate = Adenosine </a:t>
            </a:r>
            <a:r>
              <a:rPr lang="en-US" b="1" dirty="0" err="1" smtClean="0">
                <a:solidFill>
                  <a:schemeClr val="accent2"/>
                </a:solidFill>
              </a:rPr>
              <a:t>Monophosphate</a:t>
            </a:r>
            <a:r>
              <a:rPr lang="en-US" b="1" dirty="0" smtClean="0">
                <a:solidFill>
                  <a:schemeClr val="accent2"/>
                </a:solidFill>
              </a:rPr>
              <a:t> (AMP)</a:t>
            </a:r>
            <a:endParaRPr lang="en-IN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2400" cy="1285884"/>
          </a:xfrm>
        </p:spPr>
        <p:txBody>
          <a:bodyPr/>
          <a:lstStyle/>
          <a:p>
            <a:r>
              <a:rPr lang="en-US" dirty="0" smtClean="0">
                <a:latin typeface="AR DARLING" pitchFamily="2" charset="0"/>
              </a:rPr>
              <a:t>MINOR BASES FOUND IN NUCLEIC ACIDS:-</a:t>
            </a:r>
            <a:endParaRPr lang="en-IN" dirty="0">
              <a:latin typeface="AR DARLIN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285992"/>
            <a:ext cx="7772400" cy="39290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5-methylcytosine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N</a:t>
            </a:r>
            <a:r>
              <a:rPr lang="en-US" b="1" baseline="30000" dirty="0" smtClean="0"/>
              <a:t>4</a:t>
            </a:r>
            <a:r>
              <a:rPr lang="en-US" b="1" dirty="0" smtClean="0"/>
              <a:t>-acetylcytosine</a:t>
            </a:r>
            <a:endParaRPr lang="en-US" b="1" baseline="30000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N</a:t>
            </a:r>
            <a:r>
              <a:rPr lang="en-US" b="1" baseline="30000" dirty="0" smtClean="0"/>
              <a:t>6</a:t>
            </a:r>
            <a:r>
              <a:rPr lang="en-US" b="1" dirty="0" smtClean="0"/>
              <a:t>-methyladenine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b="1" dirty="0" smtClean="0"/>
              <a:t>N</a:t>
            </a:r>
            <a:r>
              <a:rPr lang="en-US" b="1" baseline="30000" dirty="0" smtClean="0"/>
              <a:t>6</a:t>
            </a:r>
            <a:r>
              <a:rPr lang="en-US" b="1" dirty="0" smtClean="0"/>
              <a:t>,N</a:t>
            </a:r>
            <a:r>
              <a:rPr lang="en-US" b="1" baseline="30000" dirty="0" smtClean="0"/>
              <a:t>6</a:t>
            </a:r>
            <a:r>
              <a:rPr lang="en-US" b="1" dirty="0" smtClean="0"/>
              <a:t>-dimethyladenine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b="1" dirty="0" err="1" smtClean="0"/>
              <a:t>Pseudouridine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IN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8072494" cy="914400"/>
          </a:xfrm>
        </p:spPr>
        <p:txBody>
          <a:bodyPr/>
          <a:lstStyle/>
          <a:p>
            <a:r>
              <a:rPr lang="en-US" sz="3600" b="1" u="sng" dirty="0" smtClean="0"/>
              <a:t>EXAMPLE OF AN UNUSUAL BASE</a:t>
            </a:r>
            <a:r>
              <a:rPr lang="en-US" sz="3600" b="1" dirty="0" smtClean="0"/>
              <a:t>:-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000240"/>
            <a:ext cx="7772400" cy="392909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3600" b="1" i="1" dirty="0" smtClean="0">
                <a:solidFill>
                  <a:srgbClr val="FFFF00"/>
                </a:solidFill>
              </a:rPr>
              <a:t>“</a:t>
            </a:r>
            <a:r>
              <a:rPr lang="en-US" sz="3600" b="1" i="1" dirty="0" err="1" smtClean="0">
                <a:solidFill>
                  <a:srgbClr val="FF0000"/>
                </a:solidFill>
              </a:rPr>
              <a:t>Pseudouridine</a:t>
            </a:r>
            <a:r>
              <a:rPr lang="en-US" sz="3600" b="1" i="1" dirty="0" smtClean="0">
                <a:solidFill>
                  <a:srgbClr val="FF0000"/>
                </a:solidFill>
              </a:rPr>
              <a:t>”(</a:t>
            </a:r>
            <a:r>
              <a:rPr lang="el-GR" sz="36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ψ</a:t>
            </a:r>
            <a:r>
              <a:rPr lang="en-US" sz="3600" b="1" i="1" dirty="0" smtClean="0">
                <a:solidFill>
                  <a:srgbClr val="FF0000"/>
                </a:solidFill>
              </a:rPr>
              <a:t>) , present in RNA in which C-5 of pyrimidine is linked to the  C-1’ of  sugar.</a:t>
            </a:r>
            <a:endParaRPr lang="en-IN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512064"/>
            <a:ext cx="7901014" cy="914400"/>
          </a:xfrm>
        </p:spPr>
        <p:txBody>
          <a:bodyPr/>
          <a:lstStyle/>
          <a:p>
            <a:r>
              <a:rPr lang="en-US" dirty="0" smtClean="0">
                <a:latin typeface="AR DARLING" pitchFamily="2" charset="0"/>
              </a:rPr>
              <a:t>Other biologically important bases:-</a:t>
            </a:r>
            <a:endParaRPr lang="en-IN" dirty="0">
              <a:latin typeface="AR DARLIN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Hypoxanthine </a:t>
            </a:r>
          </a:p>
          <a:p>
            <a:pPr>
              <a:buNone/>
            </a:pPr>
            <a:r>
              <a:rPr lang="en-US" b="1" dirty="0" smtClean="0"/>
              <a:t>Xanthine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Uric acid</a:t>
            </a:r>
            <a:endParaRPr lang="en-IN" b="1" dirty="0"/>
          </a:p>
        </p:txBody>
      </p:sp>
      <p:sp>
        <p:nvSpPr>
          <p:cNvPr id="4" name="Right Brace 3"/>
          <p:cNvSpPr/>
          <p:nvPr/>
        </p:nvSpPr>
        <p:spPr>
          <a:xfrm>
            <a:off x="3714744" y="1928802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3929058" y="207167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Intermediates in purine synthesis</a:t>
            </a:r>
            <a:endParaRPr lang="en-IN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57488" y="428625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00496" y="3929066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End product of purine degradation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357298"/>
            <a:ext cx="4410075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 smtClean="0"/>
              <a:t>Pharmacologically important bases</a:t>
            </a:r>
            <a:r>
              <a:rPr lang="en-US" sz="3600" b="1" dirty="0" smtClean="0"/>
              <a:t>:-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000240"/>
            <a:ext cx="7772400" cy="3786214"/>
          </a:xfrm>
        </p:spPr>
        <p:txBody>
          <a:bodyPr>
            <a:normAutofit fontScale="92500" lnSpcReduction="10000"/>
          </a:bodyPr>
          <a:lstStyle/>
          <a:p>
            <a:pPr marL="582930" indent="-514350">
              <a:buAutoNum type="arabicPeriod"/>
            </a:pPr>
            <a:r>
              <a:rPr lang="en-US" sz="3500" b="1" dirty="0" smtClean="0"/>
              <a:t>Theophylline</a:t>
            </a:r>
            <a:r>
              <a:rPr lang="en-US" sz="3500" dirty="0" smtClean="0"/>
              <a:t> (present in tea): </a:t>
            </a:r>
            <a:r>
              <a:rPr lang="en-US" dirty="0" smtClean="0"/>
              <a:t>1,3- dimethyl xanthine. </a:t>
            </a:r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None/>
            </a:pPr>
            <a:r>
              <a:rPr lang="en-US" b="1" dirty="0" smtClean="0"/>
              <a:t>2.  Theobromine</a:t>
            </a:r>
            <a:r>
              <a:rPr lang="en-US" dirty="0" smtClean="0"/>
              <a:t> (present in cocoa): 3,7-dimethyl xanthine.</a:t>
            </a:r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None/>
            </a:pPr>
            <a:r>
              <a:rPr lang="en-US" b="1" dirty="0" smtClean="0"/>
              <a:t>3.  Caffeine</a:t>
            </a:r>
            <a:r>
              <a:rPr lang="en-US" dirty="0" smtClean="0"/>
              <a:t> (present in coffee):1,3,7- trimethyl xanthine.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214662"/>
            <a:ext cx="391773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0"/>
            <a:ext cx="370590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3500438"/>
            <a:ext cx="3070590" cy="3203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512064"/>
            <a:ext cx="8358246" cy="914400"/>
          </a:xfrm>
        </p:spPr>
        <p:txBody>
          <a:bodyPr/>
          <a:lstStyle/>
          <a:p>
            <a:r>
              <a:rPr lang="en-US" sz="3200" b="1" u="sng" dirty="0" smtClean="0"/>
              <a:t>NOMENCLATURE OF NUCLEOTIDES</a:t>
            </a:r>
            <a:r>
              <a:rPr lang="en-US" sz="3600" b="1" dirty="0" smtClean="0"/>
              <a:t>:-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83560"/>
            <a:ext cx="8115328" cy="4572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When a single phosphate is added to a nucleoside, a mononucleotide is formed.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b="1" dirty="0" err="1" smtClean="0">
                <a:solidFill>
                  <a:schemeClr val="accent2"/>
                </a:solidFill>
              </a:rPr>
              <a:t>Eg</a:t>
            </a:r>
            <a:r>
              <a:rPr lang="en-US" b="1" dirty="0" smtClean="0">
                <a:solidFill>
                  <a:schemeClr val="accent2"/>
                </a:solidFill>
              </a:rPr>
              <a:t>.,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Adenine + Ribose + Phosphate = Adenosine </a:t>
            </a:r>
            <a:r>
              <a:rPr lang="en-US" b="1" dirty="0" err="1" smtClean="0">
                <a:solidFill>
                  <a:schemeClr val="accent2"/>
                </a:solidFill>
              </a:rPr>
              <a:t>Monophosphate</a:t>
            </a:r>
            <a:r>
              <a:rPr lang="en-US" b="1" dirty="0" smtClean="0">
                <a:solidFill>
                  <a:schemeClr val="accent2"/>
                </a:solidFill>
              </a:rPr>
              <a:t> (AMP)</a:t>
            </a:r>
            <a:endParaRPr lang="en-IN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62" y="1357298"/>
          <a:ext cx="735811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857388"/>
                <a:gridCol w="2143140"/>
                <a:gridCol w="18573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Base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Ribonucleoside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Ribonucleotide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5’monophosphate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Abbreviation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Adenine(A)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Adenosine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Adenosine</a:t>
                      </a:r>
                      <a:r>
                        <a:rPr lang="en-US" b="1" baseline="0" dirty="0" smtClean="0"/>
                        <a:t> 5’monophosphate or </a:t>
                      </a:r>
                      <a:r>
                        <a:rPr lang="en-US" b="1" baseline="0" dirty="0" err="1" smtClean="0"/>
                        <a:t>Adenylate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AMP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Guanine(G)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Guanosine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Guanosine 5’ </a:t>
                      </a:r>
                      <a:r>
                        <a:rPr lang="en-US" b="1" dirty="0" err="1" smtClean="0"/>
                        <a:t>monophosphate</a:t>
                      </a:r>
                      <a:r>
                        <a:rPr lang="en-US" b="1" dirty="0" smtClean="0"/>
                        <a:t> or </a:t>
                      </a:r>
                      <a:r>
                        <a:rPr lang="en-US" b="1" dirty="0" err="1" smtClean="0"/>
                        <a:t>Guanylate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GMP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Cytosine(C)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Cytidine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Cytidine</a:t>
                      </a:r>
                      <a:r>
                        <a:rPr lang="en-US" b="1" baseline="0" dirty="0" smtClean="0"/>
                        <a:t> 5’ </a:t>
                      </a:r>
                      <a:r>
                        <a:rPr lang="en-US" b="1" baseline="0" dirty="0" err="1" smtClean="0"/>
                        <a:t>monophosphate</a:t>
                      </a:r>
                      <a:r>
                        <a:rPr lang="en-US" b="1" baseline="0" dirty="0" smtClean="0"/>
                        <a:t> or </a:t>
                      </a:r>
                      <a:r>
                        <a:rPr lang="en-US" b="1" baseline="0" dirty="0" err="1" smtClean="0"/>
                        <a:t>Cytidylate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CMP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Uracil(U)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Uridine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Uridine 5’ </a:t>
                      </a:r>
                      <a:r>
                        <a:rPr lang="en-US" b="1" dirty="0" err="1" smtClean="0"/>
                        <a:t>monophosphate</a:t>
                      </a:r>
                      <a:r>
                        <a:rPr lang="en-US" b="1" dirty="0" smtClean="0"/>
                        <a:t> or </a:t>
                      </a:r>
                      <a:r>
                        <a:rPr lang="en-US" b="1" dirty="0" err="1" smtClean="0"/>
                        <a:t>Uridylate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UMP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85786" y="285728"/>
            <a:ext cx="7772400" cy="1285875"/>
          </a:xfrm>
        </p:spPr>
        <p:txBody>
          <a:bodyPr/>
          <a:lstStyle/>
          <a:p>
            <a:r>
              <a:rPr lang="en-US" dirty="0" smtClean="0">
                <a:latin typeface="AR DARLING" pitchFamily="2" charset="0"/>
              </a:rPr>
              <a:t>FUNCTIONS OF NUCLEIC ACIDS:-</a:t>
            </a:r>
            <a:endParaRPr lang="en-IN" dirty="0">
              <a:latin typeface="AR DARLIN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910" y="1785926"/>
            <a:ext cx="7772400" cy="4572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three classes of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biomolecules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viz., DNA, RNA and Proteins are interrelated. This constitutes the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central dogma of life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DNA is the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chemical basis of heredity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It stores genetic information.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organised into genes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which are the fundamental units of genetic information.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62" y="857232"/>
          <a:ext cx="7572428" cy="4443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2000264"/>
                <a:gridCol w="2357454"/>
                <a:gridCol w="1714512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Base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Deoxyibonucleoside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Deoxyibonucleotide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5’monophosphate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Abbreviation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Adenine(A)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Deoxyadenosine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Deoxyadenosine</a:t>
                      </a:r>
                      <a:r>
                        <a:rPr lang="en-US" b="1" baseline="0" dirty="0" smtClean="0"/>
                        <a:t> 5’monophosphate or </a:t>
                      </a:r>
                      <a:r>
                        <a:rPr lang="en-US" b="1" baseline="0" dirty="0" err="1" smtClean="0"/>
                        <a:t>Deoxyadenylate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dAMP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Guanine(G)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Deoxyguanosine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Deoxyguanosine 5’ </a:t>
                      </a:r>
                      <a:r>
                        <a:rPr lang="en-US" b="1" dirty="0" err="1" smtClean="0"/>
                        <a:t>monophosphate</a:t>
                      </a:r>
                      <a:r>
                        <a:rPr lang="en-US" b="1" dirty="0" smtClean="0"/>
                        <a:t> or </a:t>
                      </a:r>
                      <a:r>
                        <a:rPr lang="en-US" b="1" dirty="0" err="1" smtClean="0"/>
                        <a:t>Deoxyguanylate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dGMP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Cytosine(C)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Deoxycytidine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Deoxycytidine</a:t>
                      </a:r>
                      <a:r>
                        <a:rPr lang="en-US" b="1" baseline="0" dirty="0" smtClean="0"/>
                        <a:t> 5’ </a:t>
                      </a:r>
                      <a:r>
                        <a:rPr lang="en-US" b="1" baseline="0" dirty="0" err="1" smtClean="0"/>
                        <a:t>monophosphate</a:t>
                      </a:r>
                      <a:r>
                        <a:rPr lang="en-US" b="1" baseline="0" dirty="0" smtClean="0"/>
                        <a:t> or </a:t>
                      </a:r>
                      <a:r>
                        <a:rPr lang="en-US" b="1" baseline="0" dirty="0" err="1" smtClean="0"/>
                        <a:t>Deoxycytidylate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dCMP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Thymine(T)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Deoxythymidine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Deoxythymidine</a:t>
                      </a:r>
                      <a:r>
                        <a:rPr lang="en-US" b="1" dirty="0" smtClean="0"/>
                        <a:t> 5’ </a:t>
                      </a:r>
                      <a:r>
                        <a:rPr lang="en-US" b="1" dirty="0" err="1" smtClean="0"/>
                        <a:t>monophosphate</a:t>
                      </a:r>
                      <a:r>
                        <a:rPr lang="en-US" b="1" dirty="0" smtClean="0"/>
                        <a:t> or </a:t>
                      </a:r>
                      <a:r>
                        <a:rPr lang="en-US" b="1" dirty="0" err="1" smtClean="0"/>
                        <a:t>Deoxythymidylate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dTMP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285860"/>
            <a:ext cx="80724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</a:rPr>
              <a:t>Nucleoside di- and triphosphates:-</a:t>
            </a:r>
          </a:p>
          <a:p>
            <a:r>
              <a:rPr lang="en-US" sz="3600" b="1" dirty="0" err="1" smtClean="0">
                <a:solidFill>
                  <a:schemeClr val="accent2"/>
                </a:solidFill>
              </a:rPr>
              <a:t>Eg</a:t>
            </a:r>
            <a:r>
              <a:rPr lang="en-US" sz="3600" b="1" dirty="0" smtClean="0">
                <a:solidFill>
                  <a:schemeClr val="accent2"/>
                </a:solidFill>
              </a:rPr>
              <a:t>., ADP, ATP. </a:t>
            </a:r>
          </a:p>
          <a:p>
            <a:endParaRPr lang="en-US" sz="3600" b="1" dirty="0" smtClean="0">
              <a:solidFill>
                <a:schemeClr val="accent2"/>
              </a:solidFill>
            </a:endParaRPr>
          </a:p>
          <a:p>
            <a:r>
              <a:rPr lang="en-US" sz="3600" b="1" dirty="0" smtClean="0">
                <a:solidFill>
                  <a:schemeClr val="accent2"/>
                </a:solidFill>
              </a:rPr>
              <a:t>Formed by addition of second and third phosphates to nucleoside </a:t>
            </a:r>
            <a:r>
              <a:rPr lang="en-US" sz="3600" b="1" dirty="0" err="1" smtClean="0">
                <a:solidFill>
                  <a:schemeClr val="accent2"/>
                </a:solidFill>
              </a:rPr>
              <a:t>monophosphates</a:t>
            </a:r>
            <a:r>
              <a:rPr lang="en-US" sz="3600" b="1" dirty="0" smtClean="0">
                <a:solidFill>
                  <a:schemeClr val="accent2"/>
                </a:solidFill>
              </a:rPr>
              <a:t> ( </a:t>
            </a:r>
            <a:r>
              <a:rPr lang="en-US" sz="3600" b="1" dirty="0" err="1" smtClean="0">
                <a:solidFill>
                  <a:schemeClr val="accent2"/>
                </a:solidFill>
              </a:rPr>
              <a:t>Eg</a:t>
            </a:r>
            <a:r>
              <a:rPr lang="en-US" sz="3600" b="1" dirty="0" smtClean="0">
                <a:solidFill>
                  <a:schemeClr val="accent2"/>
                </a:solidFill>
              </a:rPr>
              <a:t>., AMP, TMP). </a:t>
            </a:r>
            <a:endParaRPr lang="en-IN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85728"/>
            <a:ext cx="3524262" cy="522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000232" y="6072206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N-GLYCOSIDIC LINKAGE BETWEEN C9 OF PURINE AND C1 OF RIBOSE</a:t>
            </a:r>
            <a:endParaRPr lang="en-IN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57166"/>
            <a:ext cx="3228975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00298" y="5715016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N-GLYCOSIDIC LINKAGE BETWEEN N1 OF PYRIMIDINE AND C1 OF GLUCOSE</a:t>
            </a:r>
            <a:endParaRPr lang="en-IN" b="1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4071942"/>
            <a:ext cx="142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7658128" cy="702358"/>
          </a:xfrm>
        </p:spPr>
        <p:txBody>
          <a:bodyPr/>
          <a:lstStyle/>
          <a:p>
            <a:r>
              <a:rPr lang="en-US" sz="3200" b="1" dirty="0" smtClean="0"/>
              <a:t>NUMBERING OF CARBON ATOMS:-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4422"/>
            <a:ext cx="7772400" cy="5141138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C-atoms of the purine ring are numbered 1 to 9.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C-atoms of the pyrimidine ring are numbered 1 to 6.</a:t>
            </a:r>
          </a:p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C-atoms of the sugar are represented  </a:t>
            </a:r>
          </a:p>
          <a:p>
            <a:pPr>
              <a:buNone/>
            </a:pPr>
            <a:r>
              <a:rPr lang="en-US" b="1" dirty="0" smtClean="0"/>
              <a:t>1’ to 5’ to differentiate from those of the base. 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186766" cy="1500198"/>
          </a:xfrm>
        </p:spPr>
        <p:txBody>
          <a:bodyPr/>
          <a:lstStyle/>
          <a:p>
            <a:r>
              <a:rPr lang="en-US" sz="3200" b="1" dirty="0" smtClean="0"/>
              <a:t>CLINICALLY  IMPORTANT  SYNTHETIC ANALOGUES OF PURINE-PYRIMIDINE NUCLEOTIDES:- 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82930" indent="-514350">
              <a:buClr>
                <a:srgbClr val="FF0000"/>
              </a:buClr>
              <a:buFont typeface="+mj-lt"/>
              <a:buAutoNum type="arabicPeriod"/>
            </a:pPr>
            <a:r>
              <a:rPr lang="en-US" b="1" i="1" dirty="0" smtClean="0">
                <a:solidFill>
                  <a:schemeClr val="accent2"/>
                </a:solidFill>
              </a:rPr>
              <a:t>Allopurinol</a:t>
            </a:r>
            <a:r>
              <a:rPr lang="en-US" b="1" i="1" dirty="0" smtClean="0">
                <a:solidFill>
                  <a:srgbClr val="FFFF00"/>
                </a:solidFill>
              </a:rPr>
              <a:t>: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/>
              <a:t>used in the treatment of hyperuricemia &amp; gout.</a:t>
            </a:r>
          </a:p>
          <a:p>
            <a:pPr marL="582930" indent="-514350">
              <a:buClr>
                <a:srgbClr val="FF0000"/>
              </a:buClr>
              <a:buFont typeface="+mj-lt"/>
              <a:buAutoNum type="arabicPeriod"/>
            </a:pPr>
            <a:r>
              <a:rPr lang="en-US" b="1" i="1" dirty="0" smtClean="0">
                <a:solidFill>
                  <a:schemeClr val="accent2"/>
                </a:solidFill>
              </a:rPr>
              <a:t>5-Fluorouracil:</a:t>
            </a:r>
            <a:r>
              <a:rPr lang="en-US" b="1" dirty="0" smtClean="0"/>
              <a:t> used in the treatment of cancer. Binds to DNA &amp; blocks cell proliferation.</a:t>
            </a:r>
          </a:p>
          <a:p>
            <a:pPr marL="582930" indent="-514350">
              <a:buClr>
                <a:srgbClr val="FF0000"/>
              </a:buClr>
              <a:buFont typeface="+mj-lt"/>
              <a:buAutoNum type="arabicPeriod"/>
            </a:pPr>
            <a:r>
              <a:rPr lang="en-US" b="1" i="1" dirty="0" err="1" smtClean="0">
                <a:solidFill>
                  <a:schemeClr val="accent2"/>
                </a:solidFill>
              </a:rPr>
              <a:t>Azathioprine</a:t>
            </a:r>
            <a:r>
              <a:rPr lang="en-US" b="1" i="1" dirty="0" smtClean="0">
                <a:solidFill>
                  <a:srgbClr val="FFFF00"/>
                </a:solidFill>
              </a:rPr>
              <a:t>: </a:t>
            </a:r>
            <a:r>
              <a:rPr lang="en-US" b="1" dirty="0" smtClean="0"/>
              <a:t>used to </a:t>
            </a:r>
            <a:r>
              <a:rPr lang="en-US" b="1" dirty="0" err="1" smtClean="0"/>
              <a:t>supress</a:t>
            </a:r>
            <a:r>
              <a:rPr lang="en-US" b="1" dirty="0" smtClean="0"/>
              <a:t> immunological rejection during transplantation.</a:t>
            </a:r>
          </a:p>
          <a:p>
            <a:pPr marL="582930" indent="-514350">
              <a:buClr>
                <a:srgbClr val="FF0000"/>
              </a:buClr>
              <a:buFont typeface="+mj-lt"/>
              <a:buAutoNum type="arabicPeriod"/>
            </a:pPr>
            <a:r>
              <a:rPr lang="en-US" b="1" i="1" dirty="0" err="1" smtClean="0">
                <a:solidFill>
                  <a:schemeClr val="accent2"/>
                </a:solidFill>
              </a:rPr>
              <a:t>Arabinosyladenine</a:t>
            </a:r>
            <a:r>
              <a:rPr lang="en-US" b="1" i="1" dirty="0" smtClean="0">
                <a:solidFill>
                  <a:srgbClr val="FFFF00"/>
                </a:solidFill>
              </a:rPr>
              <a:t>: </a:t>
            </a:r>
            <a:r>
              <a:rPr lang="en-US" b="1" dirty="0" smtClean="0"/>
              <a:t>used for treatment of neurological diseases.</a:t>
            </a:r>
            <a:endParaRPr lang="en-IN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u="sng" dirty="0" smtClean="0">
                <a:solidFill>
                  <a:srgbClr val="FFC000"/>
                </a:solidFill>
                <a:latin typeface="AR JULIAN" pitchFamily="2" charset="0"/>
              </a:rPr>
              <a:t>DNA(DEOXYRIBONUCLEIC ACID)</a:t>
            </a:r>
            <a:endParaRPr lang="en-IN" sz="5400" u="sng" dirty="0">
              <a:solidFill>
                <a:srgbClr val="FFC000"/>
              </a:solidFill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4855386"/>
          </a:xfrm>
        </p:spPr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en-US" b="1" dirty="0" smtClean="0"/>
              <a:t>Polymer of deoxynucleotides (deoxyribonucleotides).</a:t>
            </a:r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dirty="0" smtClean="0"/>
              <a:t>Found in chromosomes, mitochondria.</a:t>
            </a:r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dirty="0" err="1" smtClean="0"/>
              <a:t>Monomeric</a:t>
            </a:r>
            <a:r>
              <a:rPr lang="en-US" b="1" dirty="0" smtClean="0"/>
              <a:t> units are </a:t>
            </a:r>
            <a:r>
              <a:rPr lang="en-US" b="1" dirty="0" err="1" smtClean="0"/>
              <a:t>deoxyadenylate</a:t>
            </a:r>
            <a:r>
              <a:rPr lang="en-US" b="1" dirty="0" smtClean="0"/>
              <a:t>(</a:t>
            </a:r>
            <a:r>
              <a:rPr lang="en-US" b="1" dirty="0" err="1" smtClean="0"/>
              <a:t>dAMP</a:t>
            </a:r>
            <a:r>
              <a:rPr lang="en-US" b="1" dirty="0" smtClean="0"/>
              <a:t>), </a:t>
            </a:r>
            <a:r>
              <a:rPr lang="en-US" b="1" dirty="0" err="1" smtClean="0"/>
              <a:t>deoxyguanylate</a:t>
            </a:r>
            <a:r>
              <a:rPr lang="en-US" b="1" dirty="0" smtClean="0"/>
              <a:t>(</a:t>
            </a:r>
            <a:r>
              <a:rPr lang="en-US" b="1" dirty="0" err="1" smtClean="0"/>
              <a:t>dGMP</a:t>
            </a:r>
            <a:r>
              <a:rPr lang="en-US" b="1" dirty="0" smtClean="0"/>
              <a:t>), </a:t>
            </a:r>
            <a:r>
              <a:rPr lang="en-US" b="1" dirty="0" err="1" smtClean="0"/>
              <a:t>deoxycytidylate</a:t>
            </a:r>
            <a:r>
              <a:rPr lang="en-US" b="1" dirty="0" smtClean="0"/>
              <a:t>(</a:t>
            </a:r>
            <a:r>
              <a:rPr lang="en-US" b="1" dirty="0" err="1" smtClean="0"/>
              <a:t>dCMP</a:t>
            </a:r>
            <a:r>
              <a:rPr lang="en-US" b="1" dirty="0" smtClean="0"/>
              <a:t>) and</a:t>
            </a:r>
          </a:p>
          <a:p>
            <a:pPr>
              <a:buNone/>
            </a:pPr>
            <a:r>
              <a:rPr lang="en-US" b="1" dirty="0" smtClean="0"/>
              <a:t>   </a:t>
            </a:r>
            <a:r>
              <a:rPr lang="en-US" b="1" dirty="0" err="1" smtClean="0"/>
              <a:t>deoxythymidylate</a:t>
            </a:r>
            <a:r>
              <a:rPr lang="en-US" b="1" dirty="0" smtClean="0"/>
              <a:t>(</a:t>
            </a:r>
            <a:r>
              <a:rPr lang="en-US" b="1" dirty="0" err="1" smtClean="0"/>
              <a:t>dTMP</a:t>
            </a:r>
            <a:r>
              <a:rPr lang="en-US" b="1" dirty="0" smtClean="0"/>
              <a:t>/ TMP)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1071546"/>
            <a:ext cx="7772400" cy="5143536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accent2"/>
                </a:solidFill>
                <a:latin typeface="AR JULIAN" pitchFamily="2" charset="0"/>
              </a:rPr>
              <a:t>DNA IS PRESENT IN EVERY NUCLEATED CELL </a:t>
            </a:r>
            <a:r>
              <a:rPr lang="en-US" b="1" dirty="0" smtClean="0">
                <a:solidFill>
                  <a:schemeClr val="accent2"/>
                </a:solidFill>
                <a:latin typeface="AR JULIAN" pitchFamily="2" charset="0"/>
              </a:rPr>
              <a:t>BOUND TO BASIC PROTEINS </a:t>
            </a:r>
            <a:r>
              <a:rPr lang="en-US" dirty="0" smtClean="0">
                <a:solidFill>
                  <a:schemeClr val="accent2"/>
                </a:solidFill>
                <a:latin typeface="AR JULIAN" pitchFamily="2" charset="0"/>
              </a:rPr>
              <a:t>FORMING A COMPLEX KNOWN AS CHROMATIN AND CARRIES THE GENETIC INFORMATION.</a:t>
            </a:r>
            <a:endParaRPr lang="en-IN" dirty="0">
              <a:solidFill>
                <a:schemeClr val="accent2"/>
              </a:solidFill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1214422"/>
            <a:ext cx="7772400" cy="1643074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AR JULIAN" pitchFamily="2" charset="0"/>
              </a:rPr>
              <a:t>&lt; 0.1% of the total DNA is present in the mitochondria.</a:t>
            </a:r>
            <a:br>
              <a:rPr lang="en-US" dirty="0" smtClean="0">
                <a:solidFill>
                  <a:schemeClr val="accent2"/>
                </a:solidFill>
                <a:latin typeface="AR JULIAN" pitchFamily="2" charset="0"/>
              </a:rPr>
            </a:br>
            <a:r>
              <a:rPr lang="en-US" dirty="0" smtClean="0">
                <a:solidFill>
                  <a:schemeClr val="accent2"/>
                </a:solidFill>
                <a:latin typeface="AR JULIAN" pitchFamily="2" charset="0"/>
              </a:rPr>
              <a:t/>
            </a:r>
            <a:br>
              <a:rPr lang="en-US" dirty="0" smtClean="0">
                <a:solidFill>
                  <a:schemeClr val="accent2"/>
                </a:solidFill>
                <a:latin typeface="AR JULIAN" pitchFamily="2" charset="0"/>
              </a:rPr>
            </a:br>
            <a:r>
              <a:rPr lang="en-US" dirty="0" smtClean="0">
                <a:solidFill>
                  <a:schemeClr val="accent2"/>
                </a:solidFill>
                <a:latin typeface="AR JULIAN" pitchFamily="2" charset="0"/>
              </a:rPr>
              <a:t>   </a:t>
            </a:r>
            <a:r>
              <a:rPr lang="en-US" dirty="0" smtClean="0">
                <a:solidFill>
                  <a:schemeClr val="tx2"/>
                </a:solidFill>
                <a:latin typeface="AR JULIAN" pitchFamily="2" charset="0"/>
              </a:rPr>
              <a:t>DNA is also present in the chloroplasts of plants.</a:t>
            </a:r>
            <a:br>
              <a:rPr lang="en-US" dirty="0" smtClean="0">
                <a:solidFill>
                  <a:schemeClr val="tx2"/>
                </a:solidFill>
                <a:latin typeface="AR JULIAN" pitchFamily="2" charset="0"/>
              </a:rPr>
            </a:br>
            <a:r>
              <a:rPr lang="en-US" dirty="0" smtClean="0">
                <a:solidFill>
                  <a:schemeClr val="tx2"/>
                </a:solidFill>
                <a:latin typeface="AR JULIAN" pitchFamily="2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AR JULIAN" pitchFamily="2" charset="0"/>
              </a:rPr>
            </a:br>
            <a:r>
              <a:rPr lang="en-US" dirty="0" smtClean="0">
                <a:solidFill>
                  <a:schemeClr val="tx2"/>
                </a:solidFill>
                <a:latin typeface="AR JULIAN" pitchFamily="2" charset="0"/>
              </a:rPr>
              <a:t>Many viruses contain DNA as the genetic material.</a:t>
            </a:r>
            <a:endParaRPr lang="en-IN" dirty="0">
              <a:solidFill>
                <a:schemeClr val="tx2"/>
              </a:solidFill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4929222" cy="914400"/>
          </a:xfrm>
        </p:spPr>
        <p:txBody>
          <a:bodyPr/>
          <a:lstStyle/>
          <a:p>
            <a:r>
              <a:rPr lang="en-US" u="sng" dirty="0" smtClean="0">
                <a:latin typeface="AR JULIAN" pitchFamily="2" charset="0"/>
              </a:rPr>
              <a:t>Functions of DNA </a:t>
            </a:r>
            <a:r>
              <a:rPr lang="en-US" dirty="0" smtClean="0">
                <a:latin typeface="AR JULIAN" pitchFamily="2" charset="0"/>
              </a:rPr>
              <a:t>:-</a:t>
            </a:r>
            <a:endParaRPr lang="en-IN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357298"/>
            <a:ext cx="8072494" cy="521497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smtClean="0"/>
              <a:t>Stores genetic information. 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 smtClean="0"/>
              <a:t>The genetic Information--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b="1" dirty="0" smtClean="0"/>
              <a:t>is the </a:t>
            </a:r>
            <a:r>
              <a:rPr lang="en-US" b="1" dirty="0" smtClean="0">
                <a:solidFill>
                  <a:schemeClr val="accent2"/>
                </a:solidFill>
              </a:rPr>
              <a:t>source of information for synthesis of all proteins molecules </a:t>
            </a:r>
            <a:r>
              <a:rPr lang="en-US" b="1" dirty="0" smtClean="0"/>
              <a:t>of the cell.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b="1" dirty="0" smtClean="0"/>
              <a:t>Provides </a:t>
            </a:r>
            <a:r>
              <a:rPr lang="en-US" b="1" dirty="0" smtClean="0">
                <a:solidFill>
                  <a:schemeClr val="accent2"/>
                </a:solidFill>
              </a:rPr>
              <a:t>information inherited by daughter cells or offspring.</a:t>
            </a:r>
            <a:endParaRPr lang="en-US" b="1" i="1" dirty="0" smtClean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DNA serves as a template in both (transcription/replication)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57224" y="142852"/>
            <a:ext cx="7772400" cy="128588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-100" normalizeH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AR DARLING" pitchFamily="2" charset="0"/>
                <a:ea typeface="+mj-ea"/>
                <a:cs typeface="+mj-cs"/>
              </a:rPr>
              <a:t>Functions of nucleic acids (</a:t>
            </a:r>
            <a:r>
              <a:rPr kumimoji="0" lang="en-US" sz="4000" b="0" i="0" u="none" strike="noStrike" kern="1200" cap="none" spc="-100" normalizeH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contd.</a:t>
            </a:r>
            <a:r>
              <a:rPr kumimoji="0" lang="en-US" sz="4000" b="0" i="0" u="none" strike="noStrike" kern="1200" cap="none" spc="-100" normalizeH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AR DARLING" pitchFamily="2" charset="0"/>
                <a:ea typeface="+mj-ea"/>
                <a:cs typeface="+mj-cs"/>
              </a:rPr>
              <a:t>) </a:t>
            </a:r>
            <a:endParaRPr kumimoji="0" lang="en-IN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AR DARLING" pitchFamily="2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628800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DNA </a:t>
            </a:r>
            <a:r>
              <a:rPr lang="en-US" dirty="0" smtClean="0"/>
              <a:t>                                    </a:t>
            </a:r>
            <a:r>
              <a:rPr lang="en-US" sz="3200" dirty="0" smtClean="0"/>
              <a:t>RNA</a:t>
            </a:r>
            <a:r>
              <a:rPr lang="en-US" dirty="0" smtClean="0"/>
              <a:t>                                                              </a:t>
            </a:r>
            <a:r>
              <a:rPr lang="en-US" sz="3200" dirty="0" smtClean="0"/>
              <a:t>PROTEIN</a:t>
            </a:r>
            <a:endParaRPr lang="en-IN" sz="3200" dirty="0"/>
          </a:p>
        </p:txBody>
      </p:sp>
      <p:sp>
        <p:nvSpPr>
          <p:cNvPr id="6" name="Right Arrow 5"/>
          <p:cNvSpPr/>
          <p:nvPr/>
        </p:nvSpPr>
        <p:spPr>
          <a:xfrm flipV="1">
            <a:off x="1357290" y="1844823"/>
            <a:ext cx="1486518" cy="720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ight Arrow 6"/>
          <p:cNvSpPr/>
          <p:nvPr/>
        </p:nvSpPr>
        <p:spPr>
          <a:xfrm>
            <a:off x="3923928" y="1844824"/>
            <a:ext cx="2448272" cy="720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857224" y="3286124"/>
            <a:ext cx="75009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92D050"/>
                </a:solidFill>
              </a:rPr>
              <a:t>DNA is organised into genes</a:t>
            </a:r>
            <a:r>
              <a:rPr lang="en-US" sz="3600" b="1" i="1" smtClean="0">
                <a:solidFill>
                  <a:srgbClr val="92D050"/>
                </a:solidFill>
              </a:rPr>
              <a:t>; </a:t>
            </a:r>
          </a:p>
          <a:p>
            <a:endParaRPr lang="en-US" sz="3600" b="1" i="1" dirty="0" smtClean="0">
              <a:solidFill>
                <a:srgbClr val="92D050"/>
              </a:solidFill>
            </a:endParaRPr>
          </a:p>
          <a:p>
            <a:r>
              <a:rPr lang="en-US" sz="3600" b="1" i="1" dirty="0" smtClean="0">
                <a:solidFill>
                  <a:srgbClr val="92D050"/>
                </a:solidFill>
              </a:rPr>
              <a:t>Genes control protein synthesis through the mediation of RNA</a:t>
            </a:r>
            <a:endParaRPr lang="en-IN" sz="3600" b="1" i="1" dirty="0">
              <a:solidFill>
                <a:srgbClr val="92D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142873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TRANSCRIPTIO</a:t>
            </a:r>
            <a:r>
              <a:rPr lang="en-US" dirty="0" smtClean="0"/>
              <a:t>N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14287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TRANSLATION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358246" cy="914400"/>
          </a:xfrm>
        </p:spPr>
        <p:txBody>
          <a:bodyPr/>
          <a:lstStyle/>
          <a:p>
            <a:r>
              <a:rPr lang="en-US" sz="3600" u="sng" dirty="0" smtClean="0">
                <a:latin typeface="AR JULIAN" pitchFamily="2" charset="0"/>
              </a:rPr>
              <a:t>Type of linkage in DNA polynucleotide</a:t>
            </a:r>
            <a:r>
              <a:rPr lang="en-US" dirty="0" smtClean="0">
                <a:latin typeface="AR JULIAN" pitchFamily="2" charset="0"/>
              </a:rPr>
              <a:t>:-</a:t>
            </a:r>
            <a:endParaRPr lang="en-IN" dirty="0">
              <a:latin typeface="AR JULIAN" pitchFamily="2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357298"/>
            <a:ext cx="3214709" cy="492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2285992"/>
            <a:ext cx="25241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 JULIAN" pitchFamily="2" charset="0"/>
              </a:rPr>
              <a:t>Primary structure of DNA</a:t>
            </a:r>
            <a:r>
              <a:rPr lang="en-US" dirty="0" smtClean="0">
                <a:latin typeface="AR JULIAN" pitchFamily="2" charset="0"/>
              </a:rPr>
              <a:t>:-</a:t>
            </a:r>
            <a:endParaRPr lang="en-IN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28736"/>
            <a:ext cx="7772400" cy="4857784"/>
          </a:xfrm>
        </p:spPr>
        <p:txBody>
          <a:bodyPr/>
          <a:lstStyle/>
          <a:p>
            <a:r>
              <a:rPr lang="en-US" b="1" dirty="0" smtClean="0"/>
              <a:t>Very long thread-like molecule. (mol.wt.1.6X10</a:t>
            </a:r>
            <a:r>
              <a:rPr lang="en-US" b="1" baseline="30000" dirty="0" smtClean="0"/>
              <a:t>6  </a:t>
            </a:r>
            <a:r>
              <a:rPr lang="en-US" b="1" dirty="0" smtClean="0"/>
              <a:t>to 2X10</a:t>
            </a:r>
            <a:r>
              <a:rPr lang="en-US" b="1" baseline="30000" dirty="0" smtClean="0"/>
              <a:t>6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Each DNA is a polymer of about 10</a:t>
            </a:r>
            <a:r>
              <a:rPr lang="en-US" b="1" baseline="30000" dirty="0" smtClean="0"/>
              <a:t>10 </a:t>
            </a:r>
            <a:r>
              <a:rPr lang="en-US" b="1" dirty="0" smtClean="0"/>
              <a:t>nucleotides.</a:t>
            </a:r>
          </a:p>
          <a:p>
            <a:r>
              <a:rPr lang="en-US" b="1" dirty="0" smtClean="0"/>
              <a:t>Nucleotides are bound to each other by covalent </a:t>
            </a:r>
            <a:r>
              <a:rPr lang="en-US" b="1" i="1" dirty="0" smtClean="0">
                <a:solidFill>
                  <a:schemeClr val="accent2"/>
                </a:solidFill>
              </a:rPr>
              <a:t>3’-5’ phosphodiester linkage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b="1" dirty="0" smtClean="0"/>
              <a:t>The two ends of the linear polydeoxyribonucleotide strand are free.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214422"/>
            <a:ext cx="7901014" cy="5214974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The end of the strand with free          5’-phosphate group without phosphodiester linkage is called the 5’-end.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The end with free 3’-OH group is called the 3’-end.</a:t>
            </a:r>
            <a:r>
              <a:rPr lang="en-US" b="1" dirty="0" smtClean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214290"/>
            <a:ext cx="7772400" cy="62151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i="1" dirty="0" smtClean="0">
                <a:solidFill>
                  <a:schemeClr val="accent2"/>
                </a:solidFill>
              </a:rPr>
              <a:t>The primary structure is the number &amp; sequence of different deoxyribo -nucleotides in its strand joined together by phosphodiester linkages.</a:t>
            </a:r>
          </a:p>
          <a:p>
            <a:pPr>
              <a:buNone/>
            </a:pPr>
            <a:endParaRPr lang="en-US" sz="3200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3200" b="1" i="1" dirty="0" smtClean="0">
                <a:solidFill>
                  <a:srgbClr val="FFFF00"/>
                </a:solidFill>
              </a:rPr>
              <a:t>The backbone of the primary structure is the linear strand of interconnected sugar &amp; phosphate residues while </a:t>
            </a:r>
            <a:r>
              <a:rPr lang="en-US" sz="3200" b="1" i="1" dirty="0" err="1" smtClean="0">
                <a:solidFill>
                  <a:srgbClr val="FFFF00"/>
                </a:solidFill>
              </a:rPr>
              <a:t>thebase</a:t>
            </a:r>
            <a:r>
              <a:rPr lang="en-US" sz="3200" b="1" i="1" dirty="0" smtClean="0">
                <a:solidFill>
                  <a:srgbClr val="FFFF00"/>
                </a:solidFill>
              </a:rPr>
              <a:t>(purine/pyrimidine)</a:t>
            </a:r>
            <a:r>
              <a:rPr lang="en-IN" sz="3200" b="1" i="1" dirty="0" smtClean="0">
                <a:solidFill>
                  <a:srgbClr val="FFFF00"/>
                </a:solidFill>
              </a:rPr>
              <a:t>connected with the sugar residue projects laterally from the backbone. </a:t>
            </a:r>
            <a:endParaRPr lang="en-IN" sz="3200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u="sng" dirty="0" smtClean="0">
                <a:solidFill>
                  <a:srgbClr val="C00000"/>
                </a:solidFill>
                <a:latin typeface="AR JULIAN" pitchFamily="2" charset="0"/>
              </a:rPr>
              <a:t>Secondary structure of DNA:-</a:t>
            </a:r>
            <a:endParaRPr lang="en-IN" sz="4400" u="sng" dirty="0">
              <a:solidFill>
                <a:srgbClr val="C00000"/>
              </a:solidFill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4855386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b="1" dirty="0" smtClean="0"/>
              <a:t>First</a:t>
            </a:r>
            <a:r>
              <a:rPr lang="en-US" dirty="0" smtClean="0"/>
              <a:t>  </a:t>
            </a:r>
            <a:r>
              <a:rPr lang="en-US" b="1" dirty="0" smtClean="0"/>
              <a:t>proposed by Watson &amp; Crick in 1953. Awarded Nobel prize in 1962.</a:t>
            </a:r>
          </a:p>
          <a:p>
            <a:pPr>
              <a:buNone/>
            </a:pPr>
            <a:r>
              <a:rPr lang="en-US" b="1" dirty="0" smtClean="0"/>
              <a:t>According to this model,</a:t>
            </a:r>
          </a:p>
          <a:p>
            <a:pPr>
              <a:buBlip>
                <a:blip r:embed="rId2"/>
              </a:buBlip>
            </a:pPr>
            <a:r>
              <a:rPr lang="en-US" b="1" i="1" dirty="0" smtClean="0">
                <a:solidFill>
                  <a:srgbClr val="C00000"/>
                </a:solidFill>
              </a:rPr>
              <a:t>Two polynucleotide chains coil around a central axis.</a:t>
            </a:r>
          </a:p>
          <a:p>
            <a:pPr>
              <a:buBlip>
                <a:blip r:embed="rId2"/>
              </a:buBlip>
            </a:pPr>
            <a:r>
              <a:rPr lang="en-US" b="1" i="1" dirty="0" smtClean="0">
                <a:solidFill>
                  <a:srgbClr val="C00000"/>
                </a:solidFill>
              </a:rPr>
              <a:t>Usually forms a right-handed helix.</a:t>
            </a:r>
          </a:p>
          <a:p>
            <a:pPr>
              <a:buBlip>
                <a:blip r:embed="rId2"/>
              </a:buBlip>
            </a:pP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The strands run in opposite directions(</a:t>
            </a:r>
            <a:r>
              <a:rPr lang="en-US" b="1" i="1" dirty="0" err="1" smtClean="0">
                <a:solidFill>
                  <a:schemeClr val="tx2">
                    <a:lumMod val="50000"/>
                  </a:schemeClr>
                </a:solidFill>
              </a:rPr>
              <a:t>antiparallel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pPr>
              <a:buBlip>
                <a:blip r:embed="rId2"/>
              </a:buBlip>
            </a:pPr>
            <a:endParaRPr lang="en-US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en-US" b="1" i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endParaRPr lang="en-US" b="1" dirty="0" smtClean="0"/>
          </a:p>
          <a:p>
            <a:pPr>
              <a:buBlip>
                <a:blip r:embed="rId2"/>
              </a:buBlip>
            </a:pPr>
            <a:endParaRPr lang="en-US" b="1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066802"/>
            <a:ext cx="6143668" cy="564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85852" y="285728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JULIAN" pitchFamily="2" charset="0"/>
              </a:rPr>
              <a:t>WATSON CRICK MODEL OF DNA HELIX</a:t>
            </a:r>
            <a:endParaRPr lang="en-IN" sz="2800" b="1" dirty="0">
              <a:solidFill>
                <a:schemeClr val="accent4">
                  <a:lumMod val="60000"/>
                  <a:lumOff val="40000"/>
                </a:schemeClr>
              </a:solidFill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28604"/>
            <a:ext cx="7772400" cy="5926956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b="1" i="1" dirty="0" smtClean="0"/>
              <a:t> the diameter of the helix is 20</a:t>
            </a:r>
            <a:r>
              <a:rPr lang="en-US" b="1" i="1" dirty="0" smtClean="0">
                <a:latin typeface="Times New Roman"/>
                <a:cs typeface="Times New Roman"/>
              </a:rPr>
              <a:t>Å.</a:t>
            </a:r>
          </a:p>
          <a:p>
            <a:pPr>
              <a:buBlip>
                <a:blip r:embed="rId2"/>
              </a:buBlip>
            </a:pPr>
            <a:r>
              <a:rPr lang="en-US" b="1" i="1" dirty="0" smtClean="0">
                <a:cs typeface="Times New Roman"/>
              </a:rPr>
              <a:t>One complete turn(</a:t>
            </a:r>
            <a:r>
              <a:rPr lang="en-US" b="1" i="1" dirty="0" smtClean="0">
                <a:solidFill>
                  <a:srgbClr val="FF0000"/>
                </a:solidFill>
                <a:cs typeface="Times New Roman"/>
              </a:rPr>
              <a:t>pitch</a:t>
            </a:r>
            <a:r>
              <a:rPr lang="en-US" b="1" i="1" dirty="0" smtClean="0">
                <a:cs typeface="Times New Roman"/>
              </a:rPr>
              <a:t>) of the helix measures 34</a:t>
            </a:r>
            <a:r>
              <a:rPr lang="en-US" b="1" i="1" dirty="0" smtClean="0">
                <a:latin typeface="Times New Roman"/>
                <a:cs typeface="Times New Roman"/>
              </a:rPr>
              <a:t>Å.  </a:t>
            </a:r>
            <a:r>
              <a:rPr lang="en-US" b="1" i="1" dirty="0" smtClean="0">
                <a:cs typeface="Times New Roman"/>
              </a:rPr>
              <a:t>Every turn contains 10 nucleotide residues. So, distance between adjacent bases/nucleotides is 3.4</a:t>
            </a:r>
            <a:r>
              <a:rPr lang="en-US" b="1" i="1" dirty="0" smtClean="0">
                <a:latin typeface="Times New Roman"/>
                <a:cs typeface="Times New Roman"/>
              </a:rPr>
              <a:t>Å. </a:t>
            </a:r>
          </a:p>
          <a:p>
            <a:pPr>
              <a:buBlip>
                <a:blip r:embed="rId2"/>
              </a:buBlip>
            </a:pPr>
            <a:r>
              <a:rPr lang="en-US" b="1" i="1" dirty="0" smtClean="0">
                <a:cs typeface="Times New Roman"/>
              </a:rPr>
              <a:t>Two chains are held together by Hydrogen bonds between complementary base pairs. </a:t>
            </a:r>
          </a:p>
          <a:p>
            <a:pPr>
              <a:buBlip>
                <a:blip r:embed="rId2"/>
              </a:buBlip>
            </a:pPr>
            <a:r>
              <a:rPr lang="en-US" b="1" i="1" dirty="0" smtClean="0">
                <a:cs typeface="Times New Roman"/>
              </a:rPr>
              <a:t>Adenine is always paired with Thymine by two hydrogen bonds. Guanine always pairs with Cytosine by three hydrogen bonds.</a:t>
            </a:r>
            <a:endParaRPr lang="en-IN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928802"/>
            <a:ext cx="7040929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7158" y="857232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 JULIAN" pitchFamily="2" charset="0"/>
              </a:rPr>
              <a:t>Complementary Base Pairing in DNA helix</a:t>
            </a:r>
            <a:endParaRPr lang="en-IN" sz="3200" dirty="0"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42918"/>
            <a:ext cx="7772400" cy="514353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b="1" i="1" dirty="0" smtClean="0"/>
              <a:t> The ratio of purine &amp; pyrimidine bases in a DNA molecule is always 1. (</a:t>
            </a:r>
            <a:r>
              <a:rPr lang="en-US" b="1" i="1" dirty="0" smtClean="0">
                <a:solidFill>
                  <a:schemeClr val="accent2"/>
                </a:solidFill>
              </a:rPr>
              <a:t>Chargaff’s rule</a:t>
            </a:r>
            <a:r>
              <a:rPr lang="en-US" b="1" i="1" dirty="0" smtClean="0"/>
              <a:t>).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b="1" i="1" dirty="0" smtClean="0"/>
              <a:t>The glycosidic bonds between sugar &amp; bases are not exactly opposite each other. So, grooves of unequal widths form around the double helix</a:t>
            </a:r>
            <a:r>
              <a:rPr lang="en-US" b="1" i="1" dirty="0" smtClean="0">
                <a:solidFill>
                  <a:schemeClr val="accent2"/>
                </a:solidFill>
              </a:rPr>
              <a:t>.(major groove &amp; minor groove).</a:t>
            </a:r>
            <a:endParaRPr lang="en-IN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57166"/>
            <a:ext cx="4572032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429256" y="857232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 pairs with A by 2 H-bonds</a:t>
            </a:r>
            <a:endParaRPr lang="en-IN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57818" y="3643314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 pairs with G by 3 H-bonds</a:t>
            </a:r>
            <a:endParaRPr lang="en-IN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71538" y="5786454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 JULIAN" pitchFamily="2" charset="0"/>
              </a:rPr>
              <a:t>COMPLEMENTARY BASE PAIRING IN DNA</a:t>
            </a:r>
            <a:endParaRPr lang="en-IN" sz="2800" b="1" dirty="0"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2400" cy="1202424"/>
          </a:xfrm>
        </p:spPr>
        <p:txBody>
          <a:bodyPr/>
          <a:lstStyle/>
          <a:p>
            <a:r>
              <a:rPr lang="en-US" dirty="0" smtClean="0">
                <a:latin typeface="AR DARLING" pitchFamily="2" charset="0"/>
              </a:rPr>
              <a:t>COMPONENTS OF NUCLEIC ACIDS:-</a:t>
            </a:r>
            <a:endParaRPr lang="en-IN" dirty="0">
              <a:latin typeface="AR DARLIN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2571744"/>
            <a:ext cx="7772400" cy="2857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i="1" dirty="0" smtClean="0"/>
              <a:t>Nucleic acids are </a:t>
            </a:r>
            <a:r>
              <a:rPr lang="en-US" sz="4000" b="1" i="1" dirty="0" smtClean="0">
                <a:solidFill>
                  <a:srgbClr val="FF0000"/>
                </a:solidFill>
              </a:rPr>
              <a:t>polymers of nucleotides</a:t>
            </a:r>
            <a:r>
              <a:rPr lang="en-US" sz="4000" b="1" i="1" dirty="0" smtClean="0"/>
              <a:t>(</a:t>
            </a:r>
            <a:r>
              <a:rPr lang="en-US" sz="4000" b="1" i="1" dirty="0" err="1" smtClean="0"/>
              <a:t>polynucleotides</a:t>
            </a:r>
            <a:r>
              <a:rPr lang="en-US" sz="4000" b="1" i="1" dirty="0" smtClean="0"/>
              <a:t>).</a:t>
            </a:r>
            <a:endParaRPr lang="en-IN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/>
              <a:t>Wilkins &amp; Franklin (1952): X-ray crystallography</a:t>
            </a:r>
          </a:p>
        </p:txBody>
      </p:sp>
      <p:pic>
        <p:nvPicPr>
          <p:cNvPr id="29704" name="Picture 8" descr="Image26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525" y="2009775"/>
            <a:ext cx="7267575" cy="429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Pictures\d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3929091" cy="6429420"/>
          </a:xfrm>
          <a:prstGeom prst="rect">
            <a:avLst/>
          </a:prstGeom>
          <a:noFill/>
        </p:spPr>
      </p:pic>
      <p:pic>
        <p:nvPicPr>
          <p:cNvPr id="15" name="Picture 14" descr="dna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79127" y="500042"/>
            <a:ext cx="1264873" cy="3071834"/>
          </a:xfrm>
          <a:prstGeom prst="rect">
            <a:avLst/>
          </a:prstGeom>
        </p:spPr>
      </p:pic>
      <p:pic>
        <p:nvPicPr>
          <p:cNvPr id="16" name="Picture 15" descr="watson cric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346" y="3888101"/>
            <a:ext cx="3929058" cy="289848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14810" y="500042"/>
            <a:ext cx="3571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 JULIAN" pitchFamily="2" charset="0"/>
              </a:rPr>
              <a:t>SPACE FILLING 3-D REPRESENTATION OF WATSON &amp; CRICK MODEL OF DNA</a:t>
            </a:r>
            <a:endParaRPr lang="en-IN" sz="3200" b="1" dirty="0"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AR JULIAN" pitchFamily="2" charset="0"/>
              </a:rPr>
              <a:t>DNA structural polymorphism</a:t>
            </a:r>
            <a:r>
              <a:rPr lang="en-US" b="1" dirty="0" smtClean="0"/>
              <a:t>:-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4422"/>
            <a:ext cx="7772400" cy="51411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 smtClean="0"/>
              <a:t>DEPENDING ON DIFFERENT PHYSICAL CONDITIONS AND BASE COMPOSITION(X-Ray crystallography)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DNA can exist in three structural forms:-</a:t>
            </a:r>
          </a:p>
          <a:p>
            <a:pPr marL="582930" indent="-514350">
              <a:buAutoNum type="arabicPeriod"/>
            </a:pPr>
            <a:r>
              <a:rPr lang="en-US" b="1" dirty="0" smtClean="0"/>
              <a:t>A-DNA.</a:t>
            </a:r>
          </a:p>
          <a:p>
            <a:pPr marL="582930" indent="-514350">
              <a:buAutoNum type="arabicPeriod"/>
            </a:pPr>
            <a:r>
              <a:rPr lang="en-US" b="1" dirty="0" smtClean="0"/>
              <a:t>B-DNA(Watson Crick model)</a:t>
            </a:r>
          </a:p>
          <a:p>
            <a:pPr marL="582930" indent="-514350">
              <a:buAutoNum type="arabicPeriod"/>
            </a:pPr>
            <a:r>
              <a:rPr lang="en-US" b="1" dirty="0" smtClean="0"/>
              <a:t>Z-DNA</a:t>
            </a:r>
          </a:p>
          <a:p>
            <a:pPr marL="582930" indent="-514350">
              <a:buNone/>
            </a:pPr>
            <a:r>
              <a:rPr lang="en-US" b="1" i="1" dirty="0" smtClean="0">
                <a:solidFill>
                  <a:schemeClr val="accent2"/>
                </a:solidFill>
              </a:rPr>
              <a:t>A and B are right handed helices. Z-DNA is a left handed double helix.</a:t>
            </a:r>
          </a:p>
          <a:p>
            <a:pPr marL="582930" indent="-514350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Under physiologic conditions, DNA is entirely of B-form</a:t>
            </a:r>
            <a:r>
              <a:rPr lang="en-US" b="1" i="1" dirty="0" smtClean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JULIAN" pitchFamily="2" charset="0"/>
              </a:rPr>
              <a:t>HIGHER ORDER OR TERTIARY STRUCTURE OF DNA</a:t>
            </a:r>
            <a:endParaRPr lang="en-IN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71678"/>
            <a:ext cx="7772400" cy="428388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b="1" dirty="0" smtClean="0"/>
              <a:t> DNA molecules are either </a:t>
            </a:r>
            <a:r>
              <a:rPr lang="en-US" b="1" dirty="0" smtClean="0">
                <a:solidFill>
                  <a:srgbClr val="C00000"/>
                </a:solidFill>
              </a:rPr>
              <a:t>linear </a:t>
            </a:r>
            <a:r>
              <a:rPr lang="en-US" b="1" dirty="0" smtClean="0"/>
              <a:t>(in humans) or </a:t>
            </a:r>
            <a:r>
              <a:rPr lang="en-US" b="1" dirty="0" smtClean="0">
                <a:solidFill>
                  <a:srgbClr val="C00000"/>
                </a:solidFill>
              </a:rPr>
              <a:t>circular</a:t>
            </a:r>
            <a:r>
              <a:rPr lang="en-US" b="1" dirty="0" smtClean="0"/>
              <a:t> (in prokaryotes).</a:t>
            </a:r>
            <a:endParaRPr lang="en-IN" b="1" dirty="0" smtClean="0"/>
          </a:p>
          <a:p>
            <a:pPr>
              <a:buBlip>
                <a:blip r:embed="rId2"/>
              </a:buBlip>
            </a:pPr>
            <a:r>
              <a:rPr lang="en-US" b="1" dirty="0" smtClean="0"/>
              <a:t>Length of a linear DNA molecule </a:t>
            </a:r>
            <a:r>
              <a:rPr lang="en-US" b="1" dirty="0" smtClean="0">
                <a:latin typeface="Times New Roman"/>
                <a:cs typeface="Times New Roman"/>
              </a:rPr>
              <a:t>~ 1.74 </a:t>
            </a:r>
            <a:r>
              <a:rPr lang="en-US" b="1" dirty="0" err="1" smtClean="0">
                <a:cs typeface="Times New Roman"/>
              </a:rPr>
              <a:t>metres</a:t>
            </a:r>
            <a:r>
              <a:rPr lang="en-US" b="1" dirty="0" smtClean="0">
                <a:latin typeface="Times New Roman"/>
                <a:cs typeface="Times New Roman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en-US" b="1" dirty="0" err="1" smtClean="0">
                <a:cs typeface="Times New Roman"/>
              </a:rPr>
              <a:t>Supercoiling</a:t>
            </a:r>
            <a:r>
              <a:rPr lang="en-US" b="1" dirty="0" smtClean="0">
                <a:cs typeface="Times New Roman"/>
              </a:rPr>
              <a:t> (positive or right handed, negative or left handed) occurs to make it compact.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12064"/>
            <a:ext cx="8258204" cy="914400"/>
          </a:xfrm>
        </p:spPr>
        <p:txBody>
          <a:bodyPr/>
          <a:lstStyle/>
          <a:p>
            <a:r>
              <a:rPr lang="en-US" b="1" u="sng" dirty="0" smtClean="0">
                <a:latin typeface="AR JULIAN" pitchFamily="2" charset="0"/>
              </a:rPr>
              <a:t>Organisation of DNA in the cell</a:t>
            </a:r>
            <a:r>
              <a:rPr lang="en-US" b="1" dirty="0" smtClean="0">
                <a:latin typeface="AR JULIAN" pitchFamily="2" charset="0"/>
              </a:rPr>
              <a:t> :-</a:t>
            </a:r>
            <a:endParaRPr lang="en-IN" b="1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US" b="1" dirty="0" smtClean="0"/>
              <a:t>In</a:t>
            </a:r>
            <a:r>
              <a:rPr lang="en-US" dirty="0" smtClean="0"/>
              <a:t> </a:t>
            </a:r>
            <a:r>
              <a:rPr lang="en-US" b="1" dirty="0" smtClean="0"/>
              <a:t>prokaryotes, DNA is organised as a single chromosome in a double stranded circular form.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In eukaryotes, DNA is associated with proteins to form </a:t>
            </a:r>
            <a:r>
              <a:rPr lang="en-US" b="1" i="1" dirty="0" smtClean="0">
                <a:solidFill>
                  <a:srgbClr val="C00000"/>
                </a:solidFill>
              </a:rPr>
              <a:t>chromatin</a:t>
            </a:r>
            <a:r>
              <a:rPr lang="en-US" b="1" dirty="0" smtClean="0"/>
              <a:t>. Chromatin </a:t>
            </a:r>
            <a:r>
              <a:rPr lang="en-US" b="1" dirty="0" err="1" smtClean="0"/>
              <a:t>organised</a:t>
            </a:r>
            <a:r>
              <a:rPr lang="en-US" b="1" dirty="0" smtClean="0"/>
              <a:t> into </a:t>
            </a:r>
            <a:r>
              <a:rPr lang="en-US" b="1" i="1" dirty="0" smtClean="0">
                <a:solidFill>
                  <a:srgbClr val="C00000"/>
                </a:solidFill>
              </a:rPr>
              <a:t>chromosomes</a:t>
            </a:r>
            <a:r>
              <a:rPr lang="en-US" b="1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Double helical DNA and core protein together constitute a </a:t>
            </a:r>
            <a:r>
              <a:rPr lang="en-US" b="1" i="1" dirty="0" err="1" smtClean="0">
                <a:solidFill>
                  <a:srgbClr val="C00000"/>
                </a:solidFill>
              </a:rPr>
              <a:t>nucleosome</a:t>
            </a:r>
            <a:r>
              <a:rPr lang="en-US" b="1" i="1" dirty="0" smtClean="0">
                <a:solidFill>
                  <a:srgbClr val="C00000"/>
                </a:solidFill>
              </a:rPr>
              <a:t>, the basic unit of chromatin.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85728"/>
            <a:ext cx="7348564" cy="5013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14414" y="6072206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EXPRESSION OF GENETIC INFORMATION</a:t>
            </a:r>
            <a:endParaRPr lang="en-IN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14480" y="1071546"/>
            <a:ext cx="7143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DNA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Line 7"/>
          <p:cNvSpPr>
            <a:spLocks noChangeShapeType="1"/>
          </p:cNvSpPr>
          <p:nvPr/>
        </p:nvSpPr>
        <p:spPr bwMode="auto">
          <a:xfrm flipH="1">
            <a:off x="4275138" y="4079875"/>
            <a:ext cx="2462212" cy="13938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NUCLEOTIDE STRUCTURE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966788" y="2070100"/>
            <a:ext cx="3165475" cy="3449638"/>
            <a:chOff x="609" y="1304"/>
            <a:chExt cx="1994" cy="2173"/>
          </a:xfrm>
        </p:grpSpPr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1244" y="1561"/>
              <a:ext cx="1359" cy="191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609" y="1304"/>
              <a:ext cx="1186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PHOSPATE</a:t>
              </a:r>
              <a:endParaRPr lang="en-GB" b="1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3111500" y="2070100"/>
            <a:ext cx="1752600" cy="3403600"/>
            <a:chOff x="1960" y="1304"/>
            <a:chExt cx="1104" cy="2144"/>
          </a:xfrm>
        </p:grpSpPr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2557" y="2130"/>
              <a:ext cx="116" cy="1318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Text Box 14"/>
            <p:cNvSpPr txBox="1">
              <a:spLocks noChangeArrowheads="1"/>
            </p:cNvSpPr>
            <p:nvPr/>
          </p:nvSpPr>
          <p:spPr bwMode="auto">
            <a:xfrm>
              <a:off x="1960" y="1304"/>
              <a:ext cx="1104" cy="8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>
                  <a:solidFill>
                    <a:srgbClr val="800000"/>
                  </a:solidFill>
                </a:rPr>
                <a:t>SUGAR</a:t>
              </a:r>
            </a:p>
            <a:p>
              <a:pPr algn="ctr">
                <a:spcBef>
                  <a:spcPct val="50000"/>
                </a:spcBef>
              </a:pPr>
              <a:r>
                <a:rPr lang="en-GB">
                  <a:solidFill>
                    <a:srgbClr val="800000"/>
                  </a:solidFill>
                </a:rPr>
                <a:t>Ribose or Deoxyribose</a:t>
              </a:r>
              <a:endParaRPr lang="en-GB"/>
            </a:p>
          </p:txBody>
        </p:sp>
      </p:grp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2819400" y="5562600"/>
            <a:ext cx="2928938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200" b="1">
                <a:solidFill>
                  <a:srgbClr val="0000FF"/>
                </a:solidFill>
              </a:rPr>
              <a:t>NUCLEOTIDE</a:t>
            </a:r>
            <a:endParaRPr lang="en-GB" b="1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319838" y="4678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8239" name="Group 47"/>
          <p:cNvGraphicFramePr>
            <a:graphicFrameLocks noGrp="1"/>
          </p:cNvGraphicFramePr>
          <p:nvPr/>
        </p:nvGraphicFramePr>
        <p:xfrm>
          <a:off x="5145088" y="2071688"/>
          <a:ext cx="3660775" cy="2063750"/>
        </p:xfrm>
        <a:graphic>
          <a:graphicData uri="http://schemas.openxmlformats.org/drawingml/2006/table">
            <a:tbl>
              <a:tblPr/>
              <a:tblGrid>
                <a:gridCol w="1512887"/>
                <a:gridCol w="2147888"/>
              </a:tblGrid>
              <a:tr h="4318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" charset="0"/>
                        </a:rPr>
                        <a:t>BASE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PURINES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PYRIMIDINES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Adenine (A)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Guanine(G)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Cytocine (C)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Thymine (T)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Uracil (U)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5438775" y="17891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Ribose is a pentose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106863" y="2097088"/>
            <a:ext cx="512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495550" y="2055813"/>
            <a:ext cx="3378200" cy="3433762"/>
            <a:chOff x="1351" y="1074"/>
            <a:chExt cx="2128" cy="21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351" y="1074"/>
              <a:ext cx="2128" cy="2163"/>
              <a:chOff x="2160" y="11248"/>
              <a:chExt cx="3480" cy="3280"/>
            </a:xfrm>
          </p:grpSpPr>
          <p:sp>
            <p:nvSpPr>
              <p:cNvPr id="9221" name="AutoShape 5"/>
              <p:cNvSpPr>
                <a:spLocks noChangeArrowheads="1"/>
              </p:cNvSpPr>
              <p:nvPr/>
            </p:nvSpPr>
            <p:spPr bwMode="auto">
              <a:xfrm>
                <a:off x="2540" y="11988"/>
                <a:ext cx="2775" cy="2300"/>
              </a:xfrm>
              <a:prstGeom prst="pentagon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" name="Text Box 6"/>
              <p:cNvSpPr txBox="1">
                <a:spLocks noChangeArrowheads="1"/>
              </p:cNvSpPr>
              <p:nvPr/>
            </p:nvSpPr>
            <p:spPr bwMode="auto">
              <a:xfrm>
                <a:off x="4960" y="12588"/>
                <a:ext cx="680" cy="4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 b="1">
                    <a:latin typeface="Arial" charset="0"/>
                  </a:rPr>
                  <a:t>C</a:t>
                </a:r>
                <a:r>
                  <a:rPr lang="en-US" sz="2000" b="1">
                    <a:solidFill>
                      <a:srgbClr val="FF0000"/>
                    </a:solidFill>
                    <a:latin typeface="Arial" charset="0"/>
                  </a:rPr>
                  <a:t>1</a:t>
                </a:r>
                <a:endParaRPr lang="en-US" sz="1400" b="1">
                  <a:latin typeface="Arial" charset="0"/>
                </a:endParaRPr>
              </a:p>
            </p:txBody>
          </p:sp>
          <p:sp>
            <p:nvSpPr>
              <p:cNvPr id="9223" name="Text Box 7"/>
              <p:cNvSpPr txBox="1">
                <a:spLocks noChangeArrowheads="1"/>
              </p:cNvSpPr>
              <p:nvPr/>
            </p:nvSpPr>
            <p:spPr bwMode="auto">
              <a:xfrm>
                <a:off x="2160" y="11248"/>
                <a:ext cx="760" cy="4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 b="1">
                    <a:latin typeface="Arial" charset="0"/>
                  </a:rPr>
                  <a:t>C</a:t>
                </a:r>
                <a:r>
                  <a:rPr lang="en-US" sz="2000" b="1">
                    <a:solidFill>
                      <a:srgbClr val="FF0000"/>
                    </a:solidFill>
                    <a:latin typeface="Arial" charset="0"/>
                  </a:rPr>
                  <a:t>5</a:t>
                </a:r>
                <a:endParaRPr lang="en-US" sz="2000" b="1">
                  <a:latin typeface="Arial" charset="0"/>
                </a:endParaRPr>
              </a:p>
            </p:txBody>
          </p:sp>
          <p:sp>
            <p:nvSpPr>
              <p:cNvPr id="9224" name="Text Box 8"/>
              <p:cNvSpPr txBox="1">
                <a:spLocks noChangeArrowheads="1"/>
              </p:cNvSpPr>
              <p:nvPr/>
            </p:nvSpPr>
            <p:spPr bwMode="auto">
              <a:xfrm>
                <a:off x="2320" y="12688"/>
                <a:ext cx="740" cy="4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 b="1">
                    <a:latin typeface="Arial" charset="0"/>
                  </a:rPr>
                  <a:t>C</a:t>
                </a:r>
                <a:r>
                  <a:rPr lang="en-US" sz="2000" b="1">
                    <a:solidFill>
                      <a:srgbClr val="FF0000"/>
                    </a:solidFill>
                    <a:latin typeface="Arial" charset="0"/>
                  </a:rPr>
                  <a:t>4</a:t>
                </a:r>
                <a:endParaRPr lang="en-US" sz="1400" b="1">
                  <a:latin typeface="Arial" charset="0"/>
                </a:endParaRPr>
              </a:p>
            </p:txBody>
          </p:sp>
          <p:sp>
            <p:nvSpPr>
              <p:cNvPr id="9225" name="Text Box 9"/>
              <p:cNvSpPr txBox="1">
                <a:spLocks noChangeArrowheads="1"/>
              </p:cNvSpPr>
              <p:nvPr/>
            </p:nvSpPr>
            <p:spPr bwMode="auto">
              <a:xfrm>
                <a:off x="2780" y="14068"/>
                <a:ext cx="720" cy="4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 b="1">
                    <a:latin typeface="Arial" charset="0"/>
                  </a:rPr>
                  <a:t>C</a:t>
                </a:r>
                <a:r>
                  <a:rPr lang="en-US" sz="2000" b="1">
                    <a:solidFill>
                      <a:srgbClr val="FF0000"/>
                    </a:solidFill>
                    <a:latin typeface="Arial" charset="0"/>
                  </a:rPr>
                  <a:t>3</a:t>
                </a:r>
                <a:endParaRPr lang="en-US" sz="2000" b="1">
                  <a:latin typeface="Arial" charset="0"/>
                </a:endParaRPr>
              </a:p>
            </p:txBody>
          </p:sp>
          <p:sp>
            <p:nvSpPr>
              <p:cNvPr id="9226" name="Text Box 10"/>
              <p:cNvSpPr txBox="1">
                <a:spLocks noChangeArrowheads="1"/>
              </p:cNvSpPr>
              <p:nvPr/>
            </p:nvSpPr>
            <p:spPr bwMode="auto">
              <a:xfrm>
                <a:off x="4480" y="14068"/>
                <a:ext cx="700" cy="4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 b="1">
                    <a:latin typeface="Arial" charset="0"/>
                  </a:rPr>
                  <a:t>C</a:t>
                </a:r>
                <a:r>
                  <a:rPr lang="en-US" sz="2000" b="1">
                    <a:solidFill>
                      <a:srgbClr val="FF0000"/>
                    </a:solidFill>
                    <a:latin typeface="Arial" charset="0"/>
                  </a:rPr>
                  <a:t>2</a:t>
                </a:r>
                <a:endParaRPr lang="en-US" sz="2000" b="1">
                  <a:latin typeface="Arial" charset="0"/>
                </a:endParaRPr>
              </a:p>
            </p:txBody>
          </p:sp>
          <p:sp>
            <p:nvSpPr>
              <p:cNvPr id="9227" name="Text Box 11"/>
              <p:cNvSpPr txBox="1">
                <a:spLocks noChangeArrowheads="1"/>
              </p:cNvSpPr>
              <p:nvPr/>
            </p:nvSpPr>
            <p:spPr bwMode="auto">
              <a:xfrm>
                <a:off x="3600" y="11760"/>
                <a:ext cx="640" cy="48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762000" lvl="4"/>
                <a:endParaRPr lang="en-US" sz="1400" b="1">
                  <a:latin typeface="Arial" charset="0"/>
                </a:endParaRPr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 flipV="1">
                <a:off x="2540" y="11640"/>
                <a:ext cx="0" cy="10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30" name="Rectangle 14"/>
            <p:cNvSpPr>
              <a:spLocks noChangeArrowheads="1"/>
            </p:cNvSpPr>
            <p:nvPr/>
          </p:nvSpPr>
          <p:spPr bwMode="auto">
            <a:xfrm>
              <a:off x="2301" y="1468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b="1">
                  <a:latin typeface="Arial" charset="0"/>
                </a:rPr>
                <a:t>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762000" y="2008188"/>
            <a:ext cx="7618413" cy="4754562"/>
            <a:chOff x="480" y="602"/>
            <a:chExt cx="4799" cy="2995"/>
          </a:xfrm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885" y="621"/>
              <a:ext cx="1317" cy="31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RIBOSE</a:t>
              </a:r>
              <a:endParaRPr lang="en-US" sz="2000" b="1"/>
            </a:p>
          </p:txBody>
        </p:sp>
        <p:sp>
          <p:nvSpPr>
            <p:cNvPr id="10288" name="Text Box 48"/>
            <p:cNvSpPr txBox="1">
              <a:spLocks noChangeArrowheads="1"/>
            </p:cNvSpPr>
            <p:nvPr/>
          </p:nvSpPr>
          <p:spPr bwMode="auto">
            <a:xfrm>
              <a:off x="3314" y="602"/>
              <a:ext cx="1614" cy="309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DEOXYRIBOSE</a:t>
              </a:r>
              <a:endParaRPr lang="en-US" sz="2000" b="1"/>
            </a:p>
          </p:txBody>
        </p:sp>
        <p:grpSp>
          <p:nvGrpSpPr>
            <p:cNvPr id="3" name="Group 77"/>
            <p:cNvGrpSpPr>
              <a:grpSpLocks/>
            </p:cNvGrpSpPr>
            <p:nvPr/>
          </p:nvGrpSpPr>
          <p:grpSpPr bwMode="auto">
            <a:xfrm>
              <a:off x="480" y="1166"/>
              <a:ext cx="2174" cy="2412"/>
              <a:chOff x="441" y="1257"/>
              <a:chExt cx="2174" cy="2412"/>
            </a:xfrm>
          </p:grpSpPr>
          <p:sp>
            <p:nvSpPr>
              <p:cNvPr id="10293" name="Text Box 53"/>
              <p:cNvSpPr txBox="1">
                <a:spLocks noChangeArrowheads="1"/>
              </p:cNvSpPr>
              <p:nvPr/>
            </p:nvSpPr>
            <p:spPr bwMode="auto">
              <a:xfrm>
                <a:off x="557" y="1257"/>
                <a:ext cx="73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 b="1">
                    <a:latin typeface="Arial" charset="0"/>
                  </a:rPr>
                  <a:t>CH</a:t>
                </a:r>
                <a:r>
                  <a:rPr lang="en-US" sz="2000" b="1" baseline="-25000">
                    <a:latin typeface="Arial" charset="0"/>
                  </a:rPr>
                  <a:t>2</a:t>
                </a:r>
                <a:r>
                  <a:rPr lang="en-US" sz="2000" b="1">
                    <a:latin typeface="Arial" charset="0"/>
                  </a:rPr>
                  <a:t>OH</a:t>
                </a:r>
              </a:p>
            </p:txBody>
          </p:sp>
          <p:grpSp>
            <p:nvGrpSpPr>
              <p:cNvPr id="4" name="Group 76"/>
              <p:cNvGrpSpPr>
                <a:grpSpLocks/>
              </p:cNvGrpSpPr>
              <p:nvPr/>
            </p:nvGrpSpPr>
            <p:grpSpPr bwMode="auto">
              <a:xfrm>
                <a:off x="441" y="1344"/>
                <a:ext cx="2174" cy="2325"/>
                <a:chOff x="480" y="1314"/>
                <a:chExt cx="2174" cy="2325"/>
              </a:xfrm>
            </p:grpSpPr>
            <p:sp>
              <p:nvSpPr>
                <p:cNvPr id="1025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1013" y="2644"/>
                  <a:ext cx="0" cy="68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5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1916" y="2658"/>
                  <a:ext cx="0" cy="68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863" y="2432"/>
                  <a:ext cx="335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>
                      <a:latin typeface="Arial" charset="0"/>
                    </a:rPr>
                    <a:t>H</a:t>
                  </a:r>
                  <a:endParaRPr lang="en-US" sz="1400" b="1">
                    <a:latin typeface="Arial" charset="0"/>
                  </a:endParaRPr>
                </a:p>
              </p:txBody>
            </p:sp>
            <p:sp>
              <p:nvSpPr>
                <p:cNvPr id="10249" name="AutoShape 9"/>
                <p:cNvSpPr>
                  <a:spLocks noChangeArrowheads="1"/>
                </p:cNvSpPr>
                <p:nvPr/>
              </p:nvSpPr>
              <p:spPr bwMode="auto">
                <a:xfrm>
                  <a:off x="678" y="1434"/>
                  <a:ext cx="1609" cy="1569"/>
                </a:xfrm>
                <a:prstGeom prst="pentagon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190" y="1314"/>
                  <a:ext cx="452" cy="3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000" b="1">
                      <a:latin typeface="Arial" charset="0"/>
                    </a:rPr>
                    <a:t>OH</a:t>
                  </a:r>
                </a:p>
              </p:txBody>
            </p:sp>
            <p:sp>
              <p:nvSpPr>
                <p:cNvPr id="10252" name="Line 12"/>
                <p:cNvSpPr>
                  <a:spLocks noChangeShapeType="1"/>
                </p:cNvSpPr>
                <p:nvPr/>
              </p:nvSpPr>
              <p:spPr bwMode="auto">
                <a:xfrm>
                  <a:off x="2290" y="1538"/>
                  <a:ext cx="0" cy="94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704" y="1467"/>
                  <a:ext cx="0" cy="9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86" y="1911"/>
                  <a:ext cx="429" cy="3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 dirty="0" smtClean="0">
                      <a:latin typeface="Arial" charset="0"/>
                    </a:rPr>
                    <a:t>C4</a:t>
                  </a:r>
                  <a:endParaRPr lang="en-US" sz="2000" b="1" dirty="0">
                    <a:latin typeface="Arial" charset="0"/>
                  </a:endParaRPr>
                </a:p>
              </p:txBody>
            </p:sp>
            <p:sp>
              <p:nvSpPr>
                <p:cNvPr id="1026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712" y="2866"/>
                  <a:ext cx="406" cy="3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 dirty="0" smtClean="0">
                      <a:latin typeface="Arial" charset="0"/>
                    </a:rPr>
                    <a:t>C2</a:t>
                  </a:r>
                  <a:endParaRPr lang="en-US" sz="2000" b="1" dirty="0">
                    <a:latin typeface="Arial" charset="0"/>
                  </a:endParaRPr>
                </a:p>
              </p:txBody>
            </p:sp>
            <p:sp>
              <p:nvSpPr>
                <p:cNvPr id="1026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26" y="3312"/>
                  <a:ext cx="452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000" b="1">
                      <a:latin typeface="Arial" charset="0"/>
                    </a:rPr>
                    <a:t>OH</a:t>
                  </a:r>
                  <a:endParaRPr lang="en-US" sz="1400" b="1">
                    <a:latin typeface="Arial" charset="0"/>
                  </a:endParaRPr>
                </a:p>
              </p:txBody>
            </p:sp>
            <p:sp>
              <p:nvSpPr>
                <p:cNvPr id="10265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842" y="3312"/>
                  <a:ext cx="452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000" b="1">
                      <a:latin typeface="Arial" charset="0"/>
                    </a:rPr>
                    <a:t>OH</a:t>
                  </a:r>
                </a:p>
              </p:txBody>
            </p:sp>
            <p:sp>
              <p:nvSpPr>
                <p:cNvPr id="1026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116" y="1870"/>
                  <a:ext cx="394" cy="3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 dirty="0" smtClean="0">
                      <a:latin typeface="Arial" charset="0"/>
                    </a:rPr>
                    <a:t> C1</a:t>
                  </a:r>
                  <a:endParaRPr lang="en-US" sz="2000" b="1" dirty="0">
                    <a:latin typeface="Arial" charset="0"/>
                  </a:endParaRPr>
                </a:p>
              </p:txBody>
            </p:sp>
            <p:sp>
              <p:nvSpPr>
                <p:cNvPr id="1029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298" y="1329"/>
                  <a:ext cx="406" cy="3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>
                      <a:latin typeface="Arial" charset="0"/>
                    </a:rPr>
                    <a:t>O</a:t>
                  </a:r>
                </a:p>
              </p:txBody>
            </p:sp>
            <p:sp>
              <p:nvSpPr>
                <p:cNvPr id="10296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480" y="2426"/>
                  <a:ext cx="335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2000" b="1">
                      <a:latin typeface="Arial" charset="0"/>
                    </a:rPr>
                    <a:t>H</a:t>
                  </a:r>
                  <a:endParaRPr lang="en-US" sz="1400" b="1">
                    <a:latin typeface="Arial" charset="0"/>
                  </a:endParaRPr>
                </a:p>
              </p:txBody>
            </p:sp>
            <p:sp>
              <p:nvSpPr>
                <p:cNvPr id="10297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202" y="2471"/>
                  <a:ext cx="452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000" b="1">
                      <a:latin typeface="Arial" charset="0"/>
                    </a:rPr>
                    <a:t>H</a:t>
                  </a:r>
                  <a:endParaRPr lang="en-US" sz="1400" b="1">
                    <a:latin typeface="Arial" charset="0"/>
                  </a:endParaRPr>
                </a:p>
              </p:txBody>
            </p:sp>
            <p:sp>
              <p:nvSpPr>
                <p:cNvPr id="1029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1725" y="2462"/>
                  <a:ext cx="335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2000" b="1">
                      <a:latin typeface="Arial" charset="0"/>
                    </a:rPr>
                    <a:t>H</a:t>
                  </a:r>
                  <a:endParaRPr lang="en-US" sz="1400" b="1">
                    <a:latin typeface="Arial" charset="0"/>
                  </a:endParaRPr>
                </a:p>
              </p:txBody>
            </p:sp>
            <p:sp>
              <p:nvSpPr>
                <p:cNvPr id="1028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829" y="2859"/>
                  <a:ext cx="406" cy="3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 dirty="0" smtClean="0">
                      <a:latin typeface="Arial" charset="0"/>
                    </a:rPr>
                    <a:t>C3</a:t>
                  </a:r>
                  <a:endParaRPr lang="en-US" sz="2000" b="1" dirty="0">
                    <a:latin typeface="Arial" charset="0"/>
                  </a:endParaRPr>
                </a:p>
              </p:txBody>
            </p:sp>
          </p:grpSp>
        </p:grpSp>
        <p:grpSp>
          <p:nvGrpSpPr>
            <p:cNvPr id="5" name="Group 78"/>
            <p:cNvGrpSpPr>
              <a:grpSpLocks/>
            </p:cNvGrpSpPr>
            <p:nvPr/>
          </p:nvGrpSpPr>
          <p:grpSpPr bwMode="auto">
            <a:xfrm>
              <a:off x="3105" y="1185"/>
              <a:ext cx="2174" cy="2412"/>
              <a:chOff x="441" y="1257"/>
              <a:chExt cx="2174" cy="2412"/>
            </a:xfrm>
          </p:grpSpPr>
          <p:sp>
            <p:nvSpPr>
              <p:cNvPr id="10319" name="Text Box 79"/>
              <p:cNvSpPr txBox="1">
                <a:spLocks noChangeArrowheads="1"/>
              </p:cNvSpPr>
              <p:nvPr/>
            </p:nvSpPr>
            <p:spPr bwMode="auto">
              <a:xfrm>
                <a:off x="557" y="1257"/>
                <a:ext cx="73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 b="1">
                    <a:latin typeface="Arial" charset="0"/>
                  </a:rPr>
                  <a:t>CH</a:t>
                </a:r>
                <a:r>
                  <a:rPr lang="en-US" sz="2000" b="1" baseline="-25000">
                    <a:latin typeface="Arial" charset="0"/>
                  </a:rPr>
                  <a:t>2</a:t>
                </a:r>
                <a:r>
                  <a:rPr lang="en-US" sz="2000" b="1">
                    <a:latin typeface="Arial" charset="0"/>
                  </a:rPr>
                  <a:t>OH</a:t>
                </a:r>
              </a:p>
            </p:txBody>
          </p:sp>
          <p:grpSp>
            <p:nvGrpSpPr>
              <p:cNvPr id="6" name="Group 80"/>
              <p:cNvGrpSpPr>
                <a:grpSpLocks/>
              </p:cNvGrpSpPr>
              <p:nvPr/>
            </p:nvGrpSpPr>
            <p:grpSpPr bwMode="auto">
              <a:xfrm>
                <a:off x="441" y="1344"/>
                <a:ext cx="2174" cy="2325"/>
                <a:chOff x="480" y="1314"/>
                <a:chExt cx="2174" cy="2325"/>
              </a:xfrm>
            </p:grpSpPr>
            <p:sp>
              <p:nvSpPr>
                <p:cNvPr id="10321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013" y="2644"/>
                  <a:ext cx="0" cy="68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2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1916" y="2658"/>
                  <a:ext cx="0" cy="68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3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863" y="2432"/>
                  <a:ext cx="335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>
                      <a:latin typeface="Arial" charset="0"/>
                    </a:rPr>
                    <a:t>H</a:t>
                  </a:r>
                  <a:endParaRPr lang="en-US" sz="1400" b="1">
                    <a:latin typeface="Arial" charset="0"/>
                  </a:endParaRPr>
                </a:p>
              </p:txBody>
            </p:sp>
            <p:sp>
              <p:nvSpPr>
                <p:cNvPr id="10324" name="AutoShape 84"/>
                <p:cNvSpPr>
                  <a:spLocks noChangeArrowheads="1"/>
                </p:cNvSpPr>
                <p:nvPr/>
              </p:nvSpPr>
              <p:spPr bwMode="auto">
                <a:xfrm>
                  <a:off x="678" y="1434"/>
                  <a:ext cx="1609" cy="1569"/>
                </a:xfrm>
                <a:prstGeom prst="pentagon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5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2190" y="1314"/>
                  <a:ext cx="452" cy="3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000" b="1">
                      <a:latin typeface="Arial" charset="0"/>
                    </a:rPr>
                    <a:t>OH</a:t>
                  </a:r>
                </a:p>
              </p:txBody>
            </p:sp>
            <p:sp>
              <p:nvSpPr>
                <p:cNvPr id="10326" name="Line 86"/>
                <p:cNvSpPr>
                  <a:spLocks noChangeShapeType="1"/>
                </p:cNvSpPr>
                <p:nvPr/>
              </p:nvSpPr>
              <p:spPr bwMode="auto">
                <a:xfrm>
                  <a:off x="2290" y="1538"/>
                  <a:ext cx="0" cy="94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7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704" y="1467"/>
                  <a:ext cx="0" cy="9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8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486" y="1911"/>
                  <a:ext cx="429" cy="3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 dirty="0" smtClean="0">
                      <a:latin typeface="Arial" charset="0"/>
                    </a:rPr>
                    <a:t>C4</a:t>
                  </a:r>
                  <a:endParaRPr lang="en-US" sz="2000" b="1" dirty="0">
                    <a:latin typeface="Arial" charset="0"/>
                  </a:endParaRPr>
                </a:p>
              </p:txBody>
            </p:sp>
            <p:sp>
              <p:nvSpPr>
                <p:cNvPr id="10329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1712" y="2866"/>
                  <a:ext cx="406" cy="3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 dirty="0" smtClean="0">
                      <a:latin typeface="Arial" charset="0"/>
                    </a:rPr>
                    <a:t>C2</a:t>
                  </a:r>
                  <a:endParaRPr lang="en-US" sz="2000" b="1" dirty="0">
                    <a:latin typeface="Arial" charset="0"/>
                  </a:endParaRPr>
                </a:p>
              </p:txBody>
            </p:sp>
            <p:sp>
              <p:nvSpPr>
                <p:cNvPr id="10330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926" y="3312"/>
                  <a:ext cx="452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000" b="1">
                      <a:latin typeface="Arial" charset="0"/>
                    </a:rPr>
                    <a:t>OH</a:t>
                  </a:r>
                  <a:endParaRPr lang="en-US" sz="1400" b="1">
                    <a:latin typeface="Arial" charset="0"/>
                  </a:endParaRPr>
                </a:p>
              </p:txBody>
            </p:sp>
            <p:sp>
              <p:nvSpPr>
                <p:cNvPr id="10331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1842" y="3312"/>
                  <a:ext cx="452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000" b="1">
                      <a:latin typeface="Arial" charset="0"/>
                    </a:rPr>
                    <a:t>H</a:t>
                  </a:r>
                </a:p>
              </p:txBody>
            </p:sp>
            <p:sp>
              <p:nvSpPr>
                <p:cNvPr id="10332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2116" y="1870"/>
                  <a:ext cx="394" cy="3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 dirty="0" smtClean="0">
                      <a:latin typeface="Arial" charset="0"/>
                    </a:rPr>
                    <a:t>C1</a:t>
                  </a:r>
                  <a:endParaRPr lang="en-US" sz="2000" b="1" dirty="0">
                    <a:latin typeface="Arial" charset="0"/>
                  </a:endParaRPr>
                </a:p>
              </p:txBody>
            </p:sp>
            <p:sp>
              <p:nvSpPr>
                <p:cNvPr id="10333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1298" y="1329"/>
                  <a:ext cx="406" cy="3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>
                      <a:latin typeface="Arial" charset="0"/>
                    </a:rPr>
                    <a:t>O</a:t>
                  </a:r>
                </a:p>
              </p:txBody>
            </p:sp>
            <p:sp>
              <p:nvSpPr>
                <p:cNvPr id="10334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480" y="2426"/>
                  <a:ext cx="335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2000" b="1">
                      <a:latin typeface="Arial" charset="0"/>
                    </a:rPr>
                    <a:t>H</a:t>
                  </a:r>
                  <a:endParaRPr lang="en-US" sz="1400" b="1">
                    <a:latin typeface="Arial" charset="0"/>
                  </a:endParaRPr>
                </a:p>
              </p:txBody>
            </p:sp>
            <p:sp>
              <p:nvSpPr>
                <p:cNvPr id="10335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2202" y="2471"/>
                  <a:ext cx="452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000" b="1">
                      <a:latin typeface="Arial" charset="0"/>
                    </a:rPr>
                    <a:t>H</a:t>
                  </a:r>
                  <a:endParaRPr lang="en-US" sz="1400" b="1">
                    <a:latin typeface="Arial" charset="0"/>
                  </a:endParaRPr>
                </a:p>
              </p:txBody>
            </p:sp>
            <p:sp>
              <p:nvSpPr>
                <p:cNvPr id="10336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1725" y="2462"/>
                  <a:ext cx="335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2000" b="1">
                      <a:latin typeface="Arial" charset="0"/>
                    </a:rPr>
                    <a:t>H</a:t>
                  </a:r>
                  <a:endParaRPr lang="en-US" sz="1400" b="1">
                    <a:latin typeface="Arial" charset="0"/>
                  </a:endParaRPr>
                </a:p>
              </p:txBody>
            </p:sp>
            <p:sp>
              <p:nvSpPr>
                <p:cNvPr id="10337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829" y="2859"/>
                  <a:ext cx="406" cy="3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1" dirty="0" smtClean="0">
                      <a:latin typeface="Arial" charset="0"/>
                    </a:rPr>
                    <a:t>C3</a:t>
                  </a:r>
                  <a:endParaRPr lang="en-US" sz="2000" b="1" dirty="0">
                    <a:latin typeface="Arial" charset="0"/>
                  </a:endParaRPr>
                </a:p>
              </p:txBody>
            </p:sp>
          </p:grpSp>
        </p:grpSp>
      </p:grpSp>
      <p:sp>
        <p:nvSpPr>
          <p:cNvPr id="10339" name="Rectangle 9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Spot the difference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DARLING" pitchFamily="2" charset="0"/>
              </a:rPr>
              <a:t>NUCLEOTIDES:-</a:t>
            </a:r>
            <a:endParaRPr lang="en-IN" dirty="0">
              <a:latin typeface="AR DARLIN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285860"/>
            <a:ext cx="7772400" cy="21455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Composed of </a:t>
            </a:r>
          </a:p>
          <a:p>
            <a:pPr>
              <a:buNone/>
            </a:pPr>
            <a:r>
              <a:rPr lang="en-US" b="1" dirty="0" smtClean="0"/>
              <a:t>     1. a nitrogenous base</a:t>
            </a:r>
          </a:p>
          <a:p>
            <a:pPr>
              <a:buNone/>
            </a:pPr>
            <a:r>
              <a:rPr lang="en-US" b="1" dirty="0" smtClean="0"/>
              <a:t>     2. a pentose sugar</a:t>
            </a:r>
          </a:p>
          <a:p>
            <a:pPr>
              <a:buNone/>
            </a:pPr>
            <a:r>
              <a:rPr lang="en-US" b="1" dirty="0" smtClean="0"/>
              <a:t>     3. a phosphate</a:t>
            </a:r>
            <a:endParaRPr lang="en-IN" b="1" dirty="0"/>
          </a:p>
        </p:txBody>
      </p:sp>
      <p:sp>
        <p:nvSpPr>
          <p:cNvPr id="5" name="Right Brace 4"/>
          <p:cNvSpPr/>
          <p:nvPr/>
        </p:nvSpPr>
        <p:spPr>
          <a:xfrm>
            <a:off x="5500694" y="1785926"/>
            <a:ext cx="285752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5786446" y="200024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NUCLEOSIDE</a:t>
            </a:r>
            <a:endParaRPr lang="en-IN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2723</TotalTime>
  <Words>1559</Words>
  <Application>Microsoft Office PowerPoint</Application>
  <PresentationFormat>On-screen Show (4:3)</PresentationFormat>
  <Paragraphs>341</Paragraphs>
  <Slides>55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Metro</vt:lpstr>
      <vt:lpstr>Pawan toshniwal</vt:lpstr>
      <vt:lpstr>NUCLEIC ACIDS</vt:lpstr>
      <vt:lpstr>FUNCTIONS OF NUCLEIC ACIDS:-</vt:lpstr>
      <vt:lpstr>Slide 4</vt:lpstr>
      <vt:lpstr>COMPONENTS OF NUCLEIC ACIDS:-</vt:lpstr>
      <vt:lpstr>NUCLEOTIDE STRUCTURE</vt:lpstr>
      <vt:lpstr>Ribose is a pentose</vt:lpstr>
      <vt:lpstr>Spot the difference</vt:lpstr>
      <vt:lpstr>NUCLEOTIDES:-</vt:lpstr>
      <vt:lpstr>STRUCTURE OF NUCLEOTIDES:-</vt:lpstr>
      <vt:lpstr>MAJOR BASES IN NUCLEIC ACIDS:-</vt:lpstr>
      <vt:lpstr>Major purine bases in DNA are Adenine&amp; Guanine.  Major pyrimidine bases in DNA are Thymine &amp; Cytosine. </vt:lpstr>
      <vt:lpstr>Slide 13</vt:lpstr>
      <vt:lpstr>Slide 14</vt:lpstr>
      <vt:lpstr>Slide 15</vt:lpstr>
      <vt:lpstr>THE SUGAR-PHOSPHATE BACKBONE</vt:lpstr>
      <vt:lpstr>ADDING IN THE BASES</vt:lpstr>
      <vt:lpstr>Phosphodiester bond</vt:lpstr>
      <vt:lpstr>  </vt:lpstr>
      <vt:lpstr>DNA IS MADE OF TWO STRANDS OF POLYNUCLEOTIDE</vt:lpstr>
      <vt:lpstr>NOMENCLATURE OF NUCLEOTIDES:-</vt:lpstr>
      <vt:lpstr>MINOR BASES FOUND IN NUCLEIC ACIDS:-</vt:lpstr>
      <vt:lpstr>EXAMPLE OF AN UNUSUAL BASE:-</vt:lpstr>
      <vt:lpstr>Other biologically important bases:-</vt:lpstr>
      <vt:lpstr>Slide 25</vt:lpstr>
      <vt:lpstr>Pharmacologically important bases:-</vt:lpstr>
      <vt:lpstr>Slide 27</vt:lpstr>
      <vt:lpstr>NOMENCLATURE OF NUCLEOTIDES:-</vt:lpstr>
      <vt:lpstr>Slide 29</vt:lpstr>
      <vt:lpstr>Slide 30</vt:lpstr>
      <vt:lpstr>Slide 31</vt:lpstr>
      <vt:lpstr>Slide 32</vt:lpstr>
      <vt:lpstr>Slide 33</vt:lpstr>
      <vt:lpstr>NUMBERING OF CARBON ATOMS:-</vt:lpstr>
      <vt:lpstr>CLINICALLY  IMPORTANT  SYNTHETIC ANALOGUES OF PURINE-PYRIMIDINE NUCLEOTIDES:- </vt:lpstr>
      <vt:lpstr>DNA(DEOXYRIBONUCLEIC ACID)</vt:lpstr>
      <vt:lpstr>DNA IS PRESENT IN EVERY NUCLEATED CELL BOUND TO BASIC PROTEINS FORMING A COMPLEX KNOWN AS CHROMATIN AND CARRIES THE GENETIC INFORMATION.</vt:lpstr>
      <vt:lpstr>&lt; 0.1% of the total DNA is present in the mitochondria.     DNA is also present in the chloroplasts of plants.  Many viruses contain DNA as the genetic material.</vt:lpstr>
      <vt:lpstr>Functions of DNA :-</vt:lpstr>
      <vt:lpstr>Type of linkage in DNA polynucleotide:-</vt:lpstr>
      <vt:lpstr>Primary structure of DNA:-</vt:lpstr>
      <vt:lpstr>Slide 42</vt:lpstr>
      <vt:lpstr>Slide 43</vt:lpstr>
      <vt:lpstr>Secondary structure of DNA:-</vt:lpstr>
      <vt:lpstr>Slide 45</vt:lpstr>
      <vt:lpstr>Slide 46</vt:lpstr>
      <vt:lpstr>Slide 47</vt:lpstr>
      <vt:lpstr>Slide 48</vt:lpstr>
      <vt:lpstr>Slide 49</vt:lpstr>
      <vt:lpstr>Wilkins &amp; Franklin (1952): X-ray crystallography</vt:lpstr>
      <vt:lpstr>Slide 51</vt:lpstr>
      <vt:lpstr>DNA structural polymorphism:-</vt:lpstr>
      <vt:lpstr>HIGHER ORDER OR TERTIARY STRUCTURE OF DNA</vt:lpstr>
      <vt:lpstr>Organisation of DNA in the cell :-</vt:lpstr>
      <vt:lpstr>Slide 55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NUCLEIC ACIDS</dc:title>
  <dc:creator>hp</dc:creator>
  <cp:lastModifiedBy>admin</cp:lastModifiedBy>
  <cp:revision>346</cp:revision>
  <dcterms:created xsi:type="dcterms:W3CDTF">2009-11-05T04:34:44Z</dcterms:created>
  <dcterms:modified xsi:type="dcterms:W3CDTF">2020-08-15T16:13:59Z</dcterms:modified>
</cp:coreProperties>
</file>