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504" r:id="rId3"/>
    <p:sldId id="495" r:id="rId4"/>
    <p:sldId id="273" r:id="rId5"/>
    <p:sldId id="275" r:id="rId6"/>
    <p:sldId id="276" r:id="rId7"/>
    <p:sldId id="278" r:id="rId8"/>
    <p:sldId id="503" r:id="rId9"/>
    <p:sldId id="498" r:id="rId10"/>
    <p:sldId id="499" r:id="rId11"/>
    <p:sldId id="500" r:id="rId12"/>
    <p:sldId id="507" r:id="rId13"/>
    <p:sldId id="501" r:id="rId14"/>
    <p:sldId id="502" r:id="rId15"/>
    <p:sldId id="460" r:id="rId16"/>
    <p:sldId id="300" r:id="rId17"/>
    <p:sldId id="443" r:id="rId18"/>
    <p:sldId id="284" r:id="rId19"/>
    <p:sldId id="497" r:id="rId20"/>
    <p:sldId id="509" r:id="rId21"/>
    <p:sldId id="304" r:id="rId22"/>
    <p:sldId id="305" r:id="rId23"/>
    <p:sldId id="329" r:id="rId24"/>
    <p:sldId id="330" r:id="rId25"/>
    <p:sldId id="464" r:id="rId26"/>
    <p:sldId id="465" r:id="rId27"/>
    <p:sldId id="347" r:id="rId28"/>
    <p:sldId id="349" r:id="rId29"/>
    <p:sldId id="350" r:id="rId30"/>
    <p:sldId id="348" r:id="rId31"/>
    <p:sldId id="355" r:id="rId32"/>
    <p:sldId id="363" r:id="rId33"/>
    <p:sldId id="484" r:id="rId34"/>
    <p:sldId id="369" r:id="rId35"/>
    <p:sldId id="469" r:id="rId36"/>
    <p:sldId id="494" r:id="rId37"/>
    <p:sldId id="373" r:id="rId38"/>
    <p:sldId id="382" r:id="rId39"/>
    <p:sldId id="384" r:id="rId40"/>
    <p:sldId id="481" r:id="rId41"/>
    <p:sldId id="483" r:id="rId42"/>
    <p:sldId id="389" r:id="rId43"/>
    <p:sldId id="390" r:id="rId44"/>
    <p:sldId id="401" r:id="rId45"/>
    <p:sldId id="404" r:id="rId46"/>
    <p:sldId id="405" r:id="rId47"/>
    <p:sldId id="506" r:id="rId48"/>
  </p:sldIdLst>
  <p:sldSz cx="9144000" cy="6858000" type="screen4x3"/>
  <p:notesSz cx="6946900" cy="9309100"/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Times New Roman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Times New Roman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Times New Roman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Times New Roman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Times New Roman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5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462280"/>
              </a:gs>
              <a:gs pos="100000">
                <a:srgbClr val="000000"/>
              </a:gs>
            </a:gsLst>
            <a:lin ang="8100000" scaled="1"/>
          </a:gra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1027"/>
          <p:cNvSpPr>
            <a:spLocks/>
          </p:cNvSpPr>
          <p:nvPr/>
        </p:nvSpPr>
        <p:spPr>
          <a:xfrm>
            <a:off x="0" y="1276350"/>
            <a:ext cx="9144000" cy="95250"/>
          </a:xfrm>
          <a:prstGeom prst="rect">
            <a:avLst/>
          </a:prstGeom>
          <a:solidFill>
            <a:srgbClr val="FEF7E2"/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029" name="Straight Connector 1028"/>
          <p:cNvSpPr>
            <a:spLocks/>
          </p:cNvSpPr>
          <p:nvPr/>
        </p:nvSpPr>
        <p:spPr>
          <a:xfrm>
            <a:off x="0" y="1219200"/>
            <a:ext cx="9144000" cy="0"/>
          </a:xfrm>
          <a:prstGeom prst="line">
            <a:avLst/>
          </a:prstGeom>
          <a:noFill/>
          <a:ln>
            <a:solidFill>
              <a:srgbClr val="FFFFCC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0" name="Rectangle 1029"/>
          <p:cNvSpPr>
            <a:spLocks/>
          </p:cNvSpPr>
          <p:nvPr/>
        </p:nvSpPr>
        <p:spPr>
          <a:xfrm>
            <a:off x="304800" y="0"/>
            <a:ext cx="228600" cy="6858000"/>
          </a:xfrm>
          <a:prstGeom prst="rect">
            <a:avLst/>
          </a:prstGeom>
          <a:gradFill>
            <a:gsLst>
              <a:gs pos="0">
                <a:srgbClr val="462280"/>
              </a:gs>
              <a:gs pos="100000">
                <a:srgbClr val="4AB3C8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031" name="Rectangle 1030"/>
          <p:cNvSpPr>
            <a:spLocks/>
          </p:cNvSpPr>
          <p:nvPr/>
        </p:nvSpPr>
        <p:spPr>
          <a:xfrm>
            <a:off x="0" y="457200"/>
            <a:ext cx="1295400" cy="685800"/>
          </a:xfrm>
          <a:prstGeom prst="rect">
            <a:avLst/>
          </a:prstGeom>
          <a:gradFill>
            <a:gsLst>
              <a:gs pos="0">
                <a:srgbClr val="DEBDFF"/>
              </a:gs>
              <a:gs pos="100000">
                <a:srgbClr val="462280"/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032" name="Title 103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5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462280"/>
              </a:gs>
              <a:gs pos="100000">
                <a:srgbClr val="000000"/>
              </a:gs>
            </a:gsLst>
            <a:lin ang="8100000" scaled="1"/>
          </a:gra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1027"/>
          <p:cNvSpPr>
            <a:spLocks/>
          </p:cNvSpPr>
          <p:nvPr/>
        </p:nvSpPr>
        <p:spPr>
          <a:xfrm>
            <a:off x="0" y="1276350"/>
            <a:ext cx="9144000" cy="95250"/>
          </a:xfrm>
          <a:prstGeom prst="rect">
            <a:avLst/>
          </a:prstGeom>
          <a:solidFill>
            <a:srgbClr val="FEF7E2"/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029" name="Straight Connector 1028"/>
          <p:cNvSpPr>
            <a:spLocks/>
          </p:cNvSpPr>
          <p:nvPr/>
        </p:nvSpPr>
        <p:spPr>
          <a:xfrm>
            <a:off x="0" y="1219200"/>
            <a:ext cx="9144000" cy="0"/>
          </a:xfrm>
          <a:prstGeom prst="line">
            <a:avLst/>
          </a:prstGeom>
          <a:noFill/>
          <a:ln>
            <a:solidFill>
              <a:srgbClr val="FFFFCC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30" name="Rectangle 1029"/>
          <p:cNvSpPr>
            <a:spLocks/>
          </p:cNvSpPr>
          <p:nvPr/>
        </p:nvSpPr>
        <p:spPr>
          <a:xfrm>
            <a:off x="304800" y="0"/>
            <a:ext cx="228600" cy="6858000"/>
          </a:xfrm>
          <a:prstGeom prst="rect">
            <a:avLst/>
          </a:prstGeom>
          <a:gradFill>
            <a:gsLst>
              <a:gs pos="0">
                <a:srgbClr val="462280"/>
              </a:gs>
              <a:gs pos="100000">
                <a:srgbClr val="4AB3C8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031" name="Rectangle 1030"/>
          <p:cNvSpPr>
            <a:spLocks/>
          </p:cNvSpPr>
          <p:nvPr/>
        </p:nvSpPr>
        <p:spPr>
          <a:xfrm>
            <a:off x="0" y="457200"/>
            <a:ext cx="1295400" cy="685800"/>
          </a:xfrm>
          <a:prstGeom prst="rect">
            <a:avLst/>
          </a:prstGeom>
          <a:gradFill>
            <a:gsLst>
              <a:gs pos="0">
                <a:srgbClr val="DEBDFF"/>
              </a:gs>
              <a:gs pos="100000">
                <a:srgbClr val="462280"/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032" name="Title Placeholder 103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48" r:id="rId1"/>
    <p:sldLayoutId id="2147489149" r:id="rId2"/>
    <p:sldLayoutId id="2147489150" r:id="rId3"/>
    <p:sldLayoutId id="2147489151" r:id="rId4"/>
    <p:sldLayoutId id="2147489152" r:id="rId5"/>
    <p:sldLayoutId id="2147489153" r:id="rId6"/>
    <p:sldLayoutId id="2147489154" r:id="rId7"/>
    <p:sldLayoutId id="2147489155" r:id="rId8"/>
    <p:sldLayoutId id="2147489156" r:id="rId9"/>
    <p:sldLayoutId id="2147489157" r:id="rId10"/>
    <p:sldLayoutId id="2147489158" r:id="rId11"/>
    <p:sldLayoutId id="2147489159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000">
          <a:solidFill>
            <a:srgbClr val="FFF8E7"/>
          </a:solidFill>
          <a:latin typeface="Arial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41B9D5"/>
        </a:buClr>
        <a:buFont typeface="Wingdings" charset="2"/>
        <a:buChar char="§"/>
        <a:defRPr sz="3200">
          <a:solidFill>
            <a:srgbClr val="FFFFFF"/>
          </a:solidFill>
          <a:latin typeface="Times New Roman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Times New Roman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Times New Roman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Times New Roman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Times New Roman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Shah%20P%5bAuthor%5d&amp;cauthor=true&amp;cauthor_uid=24570493" TargetMode="External"/><Relationship Id="rId3" Type="http://schemas.openxmlformats.org/officeDocument/2006/relationships/hyperlink" Target="http://www.ncbi.nlm.nih.gov/pubmed?term=Strahan%20S%5bAuthor%5d&amp;cauthor=true&amp;cauthor_uid=24570493" TargetMode="External"/><Relationship Id="rId7" Type="http://schemas.openxmlformats.org/officeDocument/2006/relationships/hyperlink" Target="http://www.ncbi.nlm.nih.gov/pubmed?term=Mundy%20J%5bAuthor%5d&amp;cauthor=true&amp;cauthor_uid=24570493" TargetMode="External"/><Relationship Id="rId2" Type="http://schemas.openxmlformats.org/officeDocument/2006/relationships/hyperlink" Target="http://www.ncbi.nlm.nih.gov/pubmed/24570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Beller%20E%5bAuthor%5d&amp;cauthor=true&amp;cauthor_uid=24570493" TargetMode="External"/><Relationship Id="rId5" Type="http://schemas.openxmlformats.org/officeDocument/2006/relationships/hyperlink" Target="http://www.ncbi.nlm.nih.gov/pubmed?term=Campbell-Lloyd%20A%5bAuthor%5d&amp;cauthor=true&amp;cauthor_uid=24570493" TargetMode="External"/><Relationship Id="rId4" Type="http://schemas.openxmlformats.org/officeDocument/2006/relationships/hyperlink" Target="http://www.ncbi.nlm.nih.gov/pubmed?term=Harvey%20RM%5bAuthor%5d&amp;cauthor=true&amp;cauthor_uid=2457049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ln/>
        </p:spPr>
        <p:txBody>
          <a:bodyPr wrap="square" lIns="91440" tIns="45720" rIns="91440" bIns="45720" anchor="ctr"/>
          <a:lstStyle/>
          <a:p>
            <a:r>
              <a:rPr lang="en-US" altLang="en-US" sz="7200" dirty="0">
                <a:solidFill>
                  <a:srgbClr val="FFFF00"/>
                </a:solidFill>
                <a:latin typeface="Tahoma" charset="0"/>
              </a:rPr>
              <a:t>Diabetes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Trushna</a:t>
            </a:r>
            <a:r>
              <a:rPr lang="en-US" dirty="0" smtClean="0"/>
              <a:t> Shah</a:t>
            </a:r>
            <a:endParaRPr lang="en-US" dirty="0"/>
          </a:p>
        </p:txBody>
      </p:sp>
      <p:pic>
        <p:nvPicPr>
          <p:cNvPr id="4" name="Picture 2" descr="C:\Users\ULTIMATE SHREY\Desktop\animated fat guy fitnes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04997"/>
            <a:ext cx="2434580" cy="3246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endParaRPr/>
          </a:p>
        </p:txBody>
      </p:sp>
      <p:pic>
        <p:nvPicPr>
          <p:cNvPr id="10243" name="Content Placeholder 1024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152400"/>
            <a:ext cx="9018588" cy="6705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265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endParaRPr/>
          </a:p>
        </p:txBody>
      </p:sp>
      <p:pic>
        <p:nvPicPr>
          <p:cNvPr id="11267" name="Content Placeholder 1126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2000"/>
              </a:lnSpc>
              <a:buSzPct val="113000"/>
            </a:pPr>
            <a:r>
              <a:rPr lang="en-US" altLang="en-US" dirty="0" smtClean="0"/>
              <a:t>decreased </a:t>
            </a:r>
            <a:r>
              <a:rPr lang="en-US" altLang="en-US" dirty="0"/>
              <a:t>insulin production or ineffective use of insulin produced due to insulin resistance. Due to genetics somewhat but mostly lifestyle; obesity, inactivity.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936104"/>
          </a:xfrm>
        </p:spPr>
        <p:txBody>
          <a:bodyPr/>
          <a:lstStyle/>
          <a:p>
            <a:r>
              <a:rPr lang="en-US" altLang="en-US" u="sng" dirty="0">
                <a:solidFill>
                  <a:schemeClr val="bg1"/>
                </a:solidFill>
              </a:rPr>
              <a:t>Type II (adult) (non-insulin dependent, NIDDM) – </a:t>
            </a:r>
            <a:r>
              <a:rPr lang="en-US" altLang="en-US" sz="3600" dirty="0"/>
              <a:t>90%</a:t>
            </a:r>
            <a:br>
              <a:rPr lang="en-US" altLang="en-US" sz="3600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03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289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endParaRPr/>
          </a:p>
        </p:txBody>
      </p:sp>
      <p:pic>
        <p:nvPicPr>
          <p:cNvPr id="12291" name="Content Placeholder 1229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6200" y="76200"/>
            <a:ext cx="8915400" cy="6781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3313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endParaRPr/>
          </a:p>
        </p:txBody>
      </p:sp>
      <p:pic>
        <p:nvPicPr>
          <p:cNvPr id="13315" name="Content Placeholder 1331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224871" y="-397848"/>
            <a:ext cx="9479194" cy="819915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4337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Type 2 diabetes</a:t>
            </a:r>
          </a:p>
        </p:txBody>
      </p:sp>
      <p:pic>
        <p:nvPicPr>
          <p:cNvPr id="14339" name="Picture 14338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905000" y="1409700"/>
            <a:ext cx="5267325" cy="5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40" name="Rectangle 14339"/>
          <p:cNvSpPr>
            <a:spLocks/>
          </p:cNvSpPr>
          <p:nvPr/>
        </p:nvSpPr>
        <p:spPr>
          <a:xfrm>
            <a:off x="5638800" y="3962400"/>
            <a:ext cx="2971800" cy="2547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Your cells don’t use insulin properly. The insulin can’t fully “unlock” the cells to allow glucose to enter </a:t>
            </a:r>
            <a:r>
              <a:rPr lang="en-US" altLang="en-US" sz="2300" b="1" dirty="0">
                <a:solidFill>
                  <a:srgbClr val="FFFF99"/>
                </a:solidFill>
                <a:latin typeface="Arial" charset="0"/>
              </a:rPr>
              <a:t>(insulin resistance)</a:t>
            </a:r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sp>
        <p:nvSpPr>
          <p:cNvPr id="14341" name="Rectangle 14340"/>
          <p:cNvSpPr>
            <a:spLocks/>
          </p:cNvSpPr>
          <p:nvPr/>
        </p:nvSpPr>
        <p:spPr>
          <a:xfrm>
            <a:off x="866775" y="1943100"/>
            <a:ext cx="3733800" cy="11445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Your pancreas may not produce enough insulin</a:t>
            </a:r>
            <a:r>
              <a:rPr lang="en-US" altLang="en-US" sz="2300" b="1" dirty="0">
                <a:solidFill>
                  <a:srgbClr val="6D6E70"/>
                </a:solidFill>
                <a:latin typeface="Arial" charset="0"/>
              </a:rPr>
              <a:t> </a:t>
            </a:r>
            <a:r>
              <a:rPr lang="en-US" altLang="en-US" sz="2300" b="1" dirty="0">
                <a:solidFill>
                  <a:srgbClr val="FFFF99"/>
                </a:solidFill>
                <a:latin typeface="Arial" charset="0"/>
              </a:rPr>
              <a:t>(insulin deficiency).</a:t>
            </a:r>
          </a:p>
        </p:txBody>
      </p:sp>
      <p:pic>
        <p:nvPicPr>
          <p:cNvPr id="14342" name="Picture 1434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3" name="Rectangle 14342"/>
          <p:cNvSpPr>
            <a:spLocks/>
          </p:cNvSpPr>
          <p:nvPr/>
        </p:nvSpPr>
        <p:spPr>
          <a:xfrm>
            <a:off x="762000" y="5943600"/>
            <a:ext cx="6953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Natural History of Diabetes</a:t>
            </a:r>
            <a:r>
              <a:t/>
            </a:r>
            <a:br/>
            <a:endParaRPr/>
          </a:p>
        </p:txBody>
      </p:sp>
      <p:pic>
        <p:nvPicPr>
          <p:cNvPr id="15363" name="Picture 1536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72580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6385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Diagnosing diabetes</a:t>
            </a:r>
          </a:p>
        </p:txBody>
      </p:sp>
      <p:pic>
        <p:nvPicPr>
          <p:cNvPr id="16387" name="Picture 16386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295400" y="1600200"/>
            <a:ext cx="1922463" cy="495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88" name="Group 16387"/>
          <p:cNvGrpSpPr>
            <a:grpSpLocks/>
          </p:cNvGrpSpPr>
          <p:nvPr/>
        </p:nvGrpSpPr>
        <p:grpSpPr>
          <a:xfrm>
            <a:off x="3276600" y="3505200"/>
            <a:ext cx="5410200" cy="2044700"/>
            <a:chOff x="1968" y="1872"/>
            <a:chExt cx="3408" cy="1288"/>
          </a:xfrm>
        </p:grpSpPr>
        <p:sp>
          <p:nvSpPr>
            <p:cNvPr id="16392" name="Rectangle 16391"/>
            <p:cNvSpPr>
              <a:spLocks/>
            </p:cNvSpPr>
            <p:nvPr/>
          </p:nvSpPr>
          <p:spPr>
            <a:xfrm>
              <a:off x="3168" y="2728"/>
              <a:ext cx="2208" cy="432"/>
            </a:xfrm>
            <a:prstGeom prst="rect">
              <a:avLst/>
            </a:prstGeom>
            <a:solidFill>
              <a:srgbClr val="F0E5FD"/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200" b="1" dirty="0">
                  <a:latin typeface="Arial" charset="0"/>
                </a:rPr>
                <a:t>less than 100 mg/dL</a:t>
              </a:r>
            </a:p>
          </p:txBody>
        </p:sp>
        <p:sp>
          <p:nvSpPr>
            <p:cNvPr id="16393" name="Rectangle 16392"/>
            <p:cNvSpPr>
              <a:spLocks/>
            </p:cNvSpPr>
            <p:nvPr/>
          </p:nvSpPr>
          <p:spPr>
            <a:xfrm>
              <a:off x="1968" y="2728"/>
              <a:ext cx="1200" cy="432"/>
            </a:xfrm>
            <a:prstGeom prst="rect">
              <a:avLst/>
            </a:prstGeom>
            <a:solidFill>
              <a:srgbClr val="F0E5FD"/>
            </a:solidFill>
            <a:ln>
              <a:noFill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200" b="1" dirty="0">
                  <a:latin typeface="Arial" charset="0"/>
                </a:rPr>
                <a:t>normal</a:t>
              </a:r>
            </a:p>
          </p:txBody>
        </p:sp>
        <p:sp>
          <p:nvSpPr>
            <p:cNvPr id="16394" name="Rectangle 16393"/>
            <p:cNvSpPr>
              <a:spLocks/>
            </p:cNvSpPr>
            <p:nvPr/>
          </p:nvSpPr>
          <p:spPr>
            <a:xfrm>
              <a:off x="3168" y="2304"/>
              <a:ext cx="2208" cy="424"/>
            </a:xfrm>
            <a:prstGeom prst="rect">
              <a:avLst/>
            </a:prstGeom>
            <a:solidFill>
              <a:srgbClr val="E5D1FB"/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2200" b="1" dirty="0">
                  <a:latin typeface="Arial" charset="0"/>
                </a:rPr>
                <a:t>125 mg/dL to 100 mg/dL</a:t>
              </a:r>
            </a:p>
          </p:txBody>
        </p:sp>
        <p:sp>
          <p:nvSpPr>
            <p:cNvPr id="16395" name="Rectangle 16394"/>
            <p:cNvSpPr>
              <a:spLocks/>
            </p:cNvSpPr>
            <p:nvPr/>
          </p:nvSpPr>
          <p:spPr>
            <a:xfrm>
              <a:off x="1968" y="2304"/>
              <a:ext cx="1200" cy="424"/>
            </a:xfrm>
            <a:prstGeom prst="rect">
              <a:avLst/>
            </a:prstGeom>
            <a:solidFill>
              <a:srgbClr val="E5D1FB"/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200" b="1" dirty="0">
                  <a:latin typeface="Arial" charset="0"/>
                </a:rPr>
                <a:t>pre-diabetes</a:t>
              </a:r>
            </a:p>
          </p:txBody>
        </p:sp>
        <p:sp>
          <p:nvSpPr>
            <p:cNvPr id="16396" name="Rectangle 16395"/>
            <p:cNvSpPr>
              <a:spLocks/>
            </p:cNvSpPr>
            <p:nvPr/>
          </p:nvSpPr>
          <p:spPr>
            <a:xfrm>
              <a:off x="3168" y="1872"/>
              <a:ext cx="2208" cy="432"/>
            </a:xfrm>
            <a:prstGeom prst="rect">
              <a:avLst/>
            </a:prstGeom>
            <a:solidFill>
              <a:srgbClr val="D2AFF9"/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en-US" sz="2200" b="1" dirty="0">
                  <a:latin typeface="Arial" charset="0"/>
                </a:rPr>
                <a:t>126 mg/dL or greater</a:t>
              </a:r>
            </a:p>
          </p:txBody>
        </p:sp>
        <p:sp>
          <p:nvSpPr>
            <p:cNvPr id="16397" name="Rectangle 16396"/>
            <p:cNvSpPr>
              <a:spLocks/>
            </p:cNvSpPr>
            <p:nvPr/>
          </p:nvSpPr>
          <p:spPr>
            <a:xfrm>
              <a:off x="1968" y="1872"/>
              <a:ext cx="1200" cy="432"/>
            </a:xfrm>
            <a:prstGeom prst="rect">
              <a:avLst/>
            </a:prstGeom>
            <a:solidFill>
              <a:srgbClr val="D2AFF9"/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200" b="1" dirty="0">
                  <a:latin typeface="Arial" charset="0"/>
                </a:rPr>
                <a:t>diabetes</a:t>
              </a:r>
            </a:p>
          </p:txBody>
        </p:sp>
        <p:sp>
          <p:nvSpPr>
            <p:cNvPr id="16398" name="Straight Connector 16397"/>
            <p:cNvSpPr>
              <a:spLocks/>
            </p:cNvSpPr>
            <p:nvPr/>
          </p:nvSpPr>
          <p:spPr>
            <a:xfrm>
              <a:off x="1968" y="1872"/>
              <a:ext cx="3408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99" name="Straight Connector 16398"/>
            <p:cNvSpPr>
              <a:spLocks/>
            </p:cNvSpPr>
            <p:nvPr/>
          </p:nvSpPr>
          <p:spPr>
            <a:xfrm>
              <a:off x="1968" y="2304"/>
              <a:ext cx="34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00" name="Straight Connector 16399"/>
            <p:cNvSpPr>
              <a:spLocks/>
            </p:cNvSpPr>
            <p:nvPr/>
          </p:nvSpPr>
          <p:spPr>
            <a:xfrm>
              <a:off x="1968" y="2728"/>
              <a:ext cx="34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01" name="Straight Connector 16400"/>
            <p:cNvSpPr>
              <a:spLocks/>
            </p:cNvSpPr>
            <p:nvPr/>
          </p:nvSpPr>
          <p:spPr>
            <a:xfrm>
              <a:off x="1968" y="3160"/>
              <a:ext cx="3408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02" name="Straight Connector 16401"/>
            <p:cNvSpPr>
              <a:spLocks/>
            </p:cNvSpPr>
            <p:nvPr/>
          </p:nvSpPr>
          <p:spPr>
            <a:xfrm>
              <a:off x="1968" y="1872"/>
              <a:ext cx="0" cy="1288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03" name="Straight Connector 16402"/>
            <p:cNvSpPr>
              <a:spLocks/>
            </p:cNvSpPr>
            <p:nvPr/>
          </p:nvSpPr>
          <p:spPr>
            <a:xfrm>
              <a:off x="3168" y="1872"/>
              <a:ext cx="0" cy="1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04" name="Straight Connector 16403"/>
            <p:cNvSpPr>
              <a:spLocks/>
            </p:cNvSpPr>
            <p:nvPr/>
          </p:nvSpPr>
          <p:spPr>
            <a:xfrm>
              <a:off x="5376" y="1872"/>
              <a:ext cx="0" cy="1288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389" name="Rectangle 16388"/>
          <p:cNvSpPr>
            <a:spLocks/>
          </p:cNvSpPr>
          <p:nvPr/>
        </p:nvSpPr>
        <p:spPr>
          <a:xfrm>
            <a:off x="3276600" y="2330450"/>
            <a:ext cx="533400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FF"/>
                </a:solidFill>
                <a:latin typeface="Arial" charset="0"/>
              </a:rPr>
              <a:t>Fasting plasma glucose test (FPG) results</a:t>
            </a:r>
          </a:p>
        </p:txBody>
      </p:sp>
      <p:pic>
        <p:nvPicPr>
          <p:cNvPr id="16390" name="Picture 1638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91" name="Rectangle 16390"/>
          <p:cNvSpPr>
            <a:spLocks/>
          </p:cNvSpPr>
          <p:nvPr/>
        </p:nvSpPr>
        <p:spPr>
          <a:xfrm>
            <a:off x="771525" y="5943600"/>
            <a:ext cx="6953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Risk factors for type 2 diabetes</a:t>
            </a:r>
          </a:p>
        </p:txBody>
      </p:sp>
      <p:sp>
        <p:nvSpPr>
          <p:cNvPr id="17411" name="Rectangle 17410"/>
          <p:cNvSpPr>
            <a:spLocks/>
          </p:cNvSpPr>
          <p:nvPr/>
        </p:nvSpPr>
        <p:spPr>
          <a:xfrm>
            <a:off x="3200400" y="2286000"/>
            <a:ext cx="5562600" cy="4232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buClr>
                <a:srgbClr val="72EAFA"/>
              </a:buClr>
              <a:buFont typeface="Wingdings" charset="2"/>
              <a:buChar char="§"/>
            </a:pPr>
            <a:r>
              <a:rPr lang="en-US" altLang="en-US" sz="2200" dirty="0">
                <a:solidFill>
                  <a:srgbClr val="FFFFFF"/>
                </a:solidFill>
                <a:latin typeface="Arial" charset="0"/>
              </a:rPr>
              <a:t>Are overweight.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72EAFA"/>
              </a:buClr>
              <a:buFont typeface="Wingdings" charset="2"/>
              <a:buChar char="§"/>
            </a:pPr>
            <a:r>
              <a:rPr lang="en-US" altLang="en-US" sz="2200" dirty="0">
                <a:solidFill>
                  <a:srgbClr val="FFFFFF"/>
                </a:solidFill>
                <a:latin typeface="Arial" charset="0"/>
              </a:rPr>
              <a:t>Are 45 or older.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72EAFA"/>
              </a:buClr>
              <a:buFont typeface="Wingdings" charset="2"/>
              <a:buChar char="§"/>
            </a:pPr>
            <a:r>
              <a:rPr lang="en-US" altLang="en-US" sz="2200" dirty="0">
                <a:solidFill>
                  <a:srgbClr val="FFFFFF"/>
                </a:solidFill>
                <a:latin typeface="Arial" charset="0"/>
              </a:rPr>
              <a:t>Are physically inactive.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72EAFA"/>
              </a:buClr>
              <a:buFont typeface="Wingdings" charset="2"/>
              <a:buChar char="§"/>
            </a:pPr>
            <a:r>
              <a:rPr lang="en-US" altLang="en-US" sz="2200" dirty="0">
                <a:solidFill>
                  <a:srgbClr val="FFFFFF"/>
                </a:solidFill>
                <a:latin typeface="Arial" charset="0"/>
              </a:rPr>
              <a:t>Have a parent or sibling with type 2 diabetes.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72EAFA"/>
              </a:buClr>
              <a:buFont typeface="Wingdings" charset="2"/>
              <a:buChar char="§"/>
            </a:pPr>
            <a:r>
              <a:rPr lang="en-US" altLang="en-US" sz="2200" dirty="0">
                <a:solidFill>
                  <a:srgbClr val="FFFFFF"/>
                </a:solidFill>
                <a:latin typeface="Arial" charset="0"/>
              </a:rPr>
              <a:t>Are African American, Native American, Hispanic American, or Pacific Islander.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72EAFA"/>
              </a:buClr>
              <a:buFont typeface="Wingdings" charset="2"/>
              <a:buChar char="§"/>
            </a:pPr>
            <a:r>
              <a:rPr lang="en-US" altLang="en-US" sz="2200" dirty="0">
                <a:solidFill>
                  <a:srgbClr val="FFFFFF"/>
                </a:solidFill>
                <a:latin typeface="Arial" charset="0"/>
              </a:rPr>
              <a:t>Have abnormal cholesterol levels.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72EAFA"/>
              </a:buClr>
              <a:buFont typeface="Wingdings" charset="2"/>
              <a:buChar char="§"/>
            </a:pPr>
            <a:r>
              <a:rPr lang="en-US" altLang="en-US" sz="2200" dirty="0">
                <a:solidFill>
                  <a:srgbClr val="FFFFFF"/>
                </a:solidFill>
                <a:latin typeface="Arial" charset="0"/>
              </a:rPr>
              <a:t>Have had gestational diabetes, or given birth to a baby greater than 9 lbs.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72EAFA"/>
              </a:buClr>
              <a:buFont typeface="Wingdings" charset="2"/>
              <a:buChar char="§"/>
            </a:pPr>
            <a:r>
              <a:rPr lang="en-US" altLang="en-US" sz="2200" dirty="0">
                <a:solidFill>
                  <a:srgbClr val="FFFFFF"/>
                </a:solidFill>
                <a:latin typeface="Arial" charset="0"/>
              </a:rPr>
              <a:t>Have high blood pressure.</a:t>
            </a:r>
          </a:p>
        </p:txBody>
      </p:sp>
      <p:sp>
        <p:nvSpPr>
          <p:cNvPr id="17412" name="Rectangle 17411"/>
          <p:cNvSpPr>
            <a:spLocks/>
          </p:cNvSpPr>
          <p:nvPr/>
        </p:nvSpPr>
        <p:spPr>
          <a:xfrm>
            <a:off x="838200" y="1733550"/>
            <a:ext cx="7419975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FFFFFF"/>
                </a:solidFill>
                <a:latin typeface="Arial" charset="0"/>
              </a:rPr>
              <a:t>Type 2 is more common in people who:</a:t>
            </a: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33450" y="2438400"/>
            <a:ext cx="1941513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4" name="Picture 174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5" name="Rectangle 17414"/>
          <p:cNvSpPr>
            <a:spLocks/>
          </p:cNvSpPr>
          <p:nvPr/>
        </p:nvSpPr>
        <p:spPr>
          <a:xfrm>
            <a:off x="762000" y="5943600"/>
            <a:ext cx="6953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8433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endParaRPr/>
          </a:p>
        </p:txBody>
      </p:sp>
      <p:sp>
        <p:nvSpPr>
          <p:cNvPr id="18435" name="Content Placeholder 18434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772400" cy="4114800"/>
          </a:xfrm>
          <a:ln/>
        </p:spPr>
        <p:txBody>
          <a:bodyPr wrap="square" lIns="91440" tIns="45720" rIns="91440" bIns="45720" anchor="t" anchorCtr="0"/>
          <a:lstStyle/>
          <a:p>
            <a:endParaRPr/>
          </a:p>
        </p:txBody>
      </p:sp>
      <p:pic>
        <p:nvPicPr>
          <p:cNvPr id="18436" name="Picture 18435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 descr="C:\Users\ULTIMATE SHREY\Desktop\animated fat guy fitnes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65104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5"/>
          <p:cNvSpPr>
            <a:spLocks/>
          </p:cNvSpPr>
          <p:nvPr/>
        </p:nvSpPr>
        <p:spPr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462280"/>
              </a:gs>
              <a:gs pos="100000">
                <a:srgbClr val="000000"/>
              </a:gs>
            </a:gsLst>
            <a:lin ang="8100000" scaled="1"/>
          </a:gradFill>
          <a:ln>
            <a:noFill/>
          </a:ln>
          <a:effectLst/>
        </p:spPr>
        <p:txBody>
          <a:bodyPr/>
          <a:lstStyle/>
          <a:p>
            <a:endParaRPr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dirty="0" err="1"/>
              <a:t>def</a:t>
            </a:r>
            <a:r>
              <a:rPr dirty="0"/>
              <a:t>--- it is a metabolic disease due to absolute or relative insulin deficiency.</a:t>
            </a:r>
          </a:p>
          <a:p>
            <a:pPr lvl="0"/>
            <a:endParaRPr dirty="0"/>
          </a:p>
          <a:p>
            <a:pPr lvl="0"/>
            <a:r>
              <a:rPr dirty="0"/>
              <a:t>it is a major cause of morbidity and mortality.</a:t>
            </a:r>
          </a:p>
          <a:p>
            <a:pPr lvl="0"/>
            <a:endParaRPr dirty="0"/>
          </a:p>
          <a:p>
            <a:pPr lvl="0"/>
            <a:r>
              <a:rPr dirty="0"/>
              <a:t>about 10% of total population suffer from this disease.</a:t>
            </a:r>
          </a:p>
        </p:txBody>
      </p:sp>
      <p:sp>
        <p:nvSpPr>
          <p:cNvPr id="1028" name="Rectangle 1027"/>
          <p:cNvSpPr>
            <a:spLocks/>
          </p:cNvSpPr>
          <p:nvPr/>
        </p:nvSpPr>
        <p:spPr>
          <a:prstGeom prst="rect">
            <a:avLst/>
          </a:prstGeom>
          <a:solidFill>
            <a:srgbClr val="FEF7E2"/>
          </a:solidFill>
          <a:ln>
            <a:noFill/>
          </a:ln>
          <a:effectLst/>
        </p:spPr>
        <p:txBody>
          <a:bodyPr/>
          <a:lstStyle/>
          <a:p>
            <a:endParaRPr/>
          </a:p>
        </p:txBody>
      </p:sp>
      <p:sp>
        <p:nvSpPr>
          <p:cNvPr id="1029" name="Straight Connector 1028"/>
          <p:cNvSpPr>
            <a:spLocks/>
          </p:cNvSpPr>
          <p:nvPr/>
        </p:nvSpPr>
        <p:spPr>
          <a:prstGeom prst="line">
            <a:avLst/>
          </a:prstGeom>
          <a:noFill/>
          <a:ln>
            <a:solidFill>
              <a:srgbClr val="FFFFCC"/>
            </a:solidFill>
          </a:ln>
          <a:effectLst/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030" name="Rectangle 1029"/>
          <p:cNvSpPr>
            <a:spLocks/>
          </p:cNvSpPr>
          <p:nvPr/>
        </p:nvSpPr>
        <p:spPr>
          <a:prstGeom prst="rect">
            <a:avLst/>
          </a:prstGeom>
          <a:gradFill>
            <a:gsLst>
              <a:gs pos="0">
                <a:srgbClr val="462280"/>
              </a:gs>
              <a:gs pos="100000">
                <a:srgbClr val="4AB3C8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endParaRPr/>
          </a:p>
        </p:txBody>
      </p:sp>
      <p:sp>
        <p:nvSpPr>
          <p:cNvPr id="1031" name="Rectangle 1030"/>
          <p:cNvSpPr>
            <a:spLocks/>
          </p:cNvSpPr>
          <p:nvPr/>
        </p:nvSpPr>
        <p:spPr>
          <a:prstGeom prst="rect">
            <a:avLst/>
          </a:prstGeom>
          <a:gradFill>
            <a:gsLst>
              <a:gs pos="0">
                <a:srgbClr val="DEBDFF"/>
              </a:gs>
              <a:gs pos="100000">
                <a:srgbClr val="462280"/>
              </a:gs>
            </a:gsLst>
            <a:lin ang="10800000" scaled="1"/>
          </a:gradFill>
          <a:ln>
            <a:noFill/>
          </a:ln>
          <a:effectLst/>
        </p:spPr>
        <p:txBody>
          <a:bodyPr/>
          <a:lstStyle/>
          <a:p>
            <a:endParaRPr/>
          </a:p>
        </p:txBody>
      </p:sp>
      <p:sp>
        <p:nvSpPr>
          <p:cNvPr id="1032" name="Title 10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47075" cy="12160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IN" smtClean="0">
                <a:ea typeface="ＭＳ Ｐゴシック" pitchFamily="34" charset="-128"/>
              </a:rPr>
              <a:t/>
            </a:r>
            <a:br>
              <a:rPr lang="en-IN" smtClean="0">
                <a:ea typeface="ＭＳ Ｐゴシック" pitchFamily="34" charset="-128"/>
              </a:rPr>
            </a:br>
            <a:endParaRPr lang="en-IN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1014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219200"/>
                <a:gridCol w="2286000"/>
                <a:gridCol w="1981200"/>
              </a:tblGrid>
              <a:tr h="100361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Author/year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</a:p>
                    <a:p>
                      <a:endParaRPr lang="en-US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58543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Diabetic control and coronary artery bypass: effect on short-term outcomes.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2" tooltip="Asian cardiovascular &amp; thoracic annals."/>
                        </a:rPr>
                        <a:t>Asian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2" tooltip="Asian cardiovascular &amp; thoracic annals."/>
                        </a:rPr>
                        <a:t>Cardiovasc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2" tooltip="Asian cardiovascular &amp; thoracic annals.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2" tooltip="Asian cardiovascular &amp; thoracic annals."/>
                        </a:rPr>
                        <a:t>Thorac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2" tooltip="Asian cardiovascular &amp; thoracic annals."/>
                        </a:rPr>
                        <a:t> Ann.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2013 Jun;21(3):281-7.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doi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10.1177/0218492312451983.</a:t>
                      </a: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3"/>
                        </a:rPr>
                        <a:t>Strahan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3"/>
                        </a:rPr>
                        <a:t> S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4"/>
                        </a:rPr>
                        <a:t>Harvey RM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5"/>
                        </a:rPr>
                        <a:t>Campbell-Lloyd 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6"/>
                        </a:rPr>
                        <a:t>Beller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6"/>
                        </a:rPr>
                        <a:t> 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7"/>
                        </a:rPr>
                        <a:t>Mundy 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8"/>
                        </a:rPr>
                        <a:t>Shah 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hlinkClick r:id="rId2" tooltip="Open/close author information list"/>
                        </a:rPr>
                        <a:t>Author information 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Cohort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study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of 3857 patients undergoing primary coronary artery bypass grafting was prospectively collected and retrospectively analyzed. The preoperative risk factors of hypertension (p &lt; 0.001),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hyperlipidemia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(p &lt; 0.001), renal failure (p &lt; 0.04), peripheral vascular disease (p &lt; 0.001), and chronic obstructive pulmonary disease (p &lt; 0.04) were significantly more prevalent in diabetic patients. Major complications were not significantly different between the diabetic and control groups (p = 0.33), but minor complications were less frequent in diabetic patients (p = 0.03).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Short-term outcomes were not affected by the degree of preoperative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glycemic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control or type of treatment used in diabetic patients undergoing primary coronary artery bypass grafting. A plausible explanation is strict protocol-driven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glycemic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control in the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perioperative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period</a:t>
                      </a:r>
                      <a:r>
                        <a:rPr lang="en-US" dirty="0" smtClean="0"/>
                        <a:t>.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Hyperglycemia Can Cause Serious Long-Term Problems</a:t>
            </a:r>
          </a:p>
        </p:txBody>
      </p:sp>
      <p:pic>
        <p:nvPicPr>
          <p:cNvPr id="19459" name="Picture 19458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48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FFFFCC"/>
                </a:solidFill>
              </a:rPr>
              <a:t>Blood Glucose Targets for Adults</a:t>
            </a:r>
          </a:p>
        </p:txBody>
      </p:sp>
      <p:sp>
        <p:nvSpPr>
          <p:cNvPr id="20483" name="Text Placeholder 20482"/>
          <p:cNvSpPr>
            <a:spLocks noGrp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sz="3200" b="1" dirty="0"/>
              <a:t>Pre-meal or </a:t>
            </a:r>
            <a:r>
              <a:rPr lang="en-US" altLang="en-US" sz="3200" b="1" dirty="0">
                <a:latin typeface="Antique Olive" charset="0"/>
              </a:rPr>
              <a:t>fasting</a:t>
            </a:r>
            <a:r>
              <a:rPr lang="en-US" altLang="en-US" sz="3200" b="1" dirty="0"/>
              <a:t>:   80-120</a:t>
            </a:r>
          </a:p>
          <a:p>
            <a:pPr>
              <a:lnSpc>
                <a:spcPct val="90000"/>
              </a:lnSpc>
            </a:pPr>
            <a:endParaRPr lang="en-US" altLang="en-US" sz="3200" b="1" dirty="0"/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2 hours post-meal: 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3200" b="1" dirty="0"/>
              <a:t>   80-140</a:t>
            </a:r>
          </a:p>
          <a:p>
            <a:pPr>
              <a:lnSpc>
                <a:spcPct val="90000"/>
              </a:lnSpc>
            </a:pPr>
            <a:endParaRPr lang="en-US" altLang="en-US" sz="3200" b="1" dirty="0"/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Bedtime:  80-140 or 100-140</a:t>
            </a:r>
          </a:p>
          <a:p>
            <a:pPr>
              <a:lnSpc>
                <a:spcPct val="90000"/>
              </a:lnSpc>
            </a:pPr>
            <a:endParaRPr lang="en-US" altLang="en-US" sz="3200" b="1" dirty="0"/>
          </a:p>
          <a:p>
            <a:pPr>
              <a:lnSpc>
                <a:spcPct val="90000"/>
              </a:lnSpc>
            </a:pPr>
            <a:endParaRPr lang="en-US" altLang="en-US" sz="3200" b="1" dirty="0"/>
          </a:p>
          <a:p>
            <a:pPr>
              <a:lnSpc>
                <a:spcPct val="90000"/>
              </a:lnSpc>
            </a:pPr>
            <a:endParaRPr lang="en-US" altLang="en-US" sz="3200" b="1" dirty="0"/>
          </a:p>
        </p:txBody>
      </p:sp>
      <p:pic>
        <p:nvPicPr>
          <p:cNvPr id="20484" name="ClipArt Placeholder 20483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819650" y="1981200"/>
            <a:ext cx="3467100" cy="41148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FFFFCC"/>
                </a:solidFill>
              </a:rPr>
              <a:t>When &amp; How Often </a:t>
            </a:r>
            <a:r>
              <a:t/>
            </a:r>
            <a:br/>
            <a:r>
              <a:rPr lang="en-US" altLang="en-US" dirty="0">
                <a:solidFill>
                  <a:srgbClr val="FFFFCC"/>
                </a:solidFill>
              </a:rPr>
              <a:t>Should I Be Testing?</a:t>
            </a:r>
          </a:p>
        </p:txBody>
      </p:sp>
      <p:sp>
        <p:nvSpPr>
          <p:cNvPr id="21507" name="Text Placeholder 21506"/>
          <p:cNvSpPr>
            <a:spLocks noGrp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endParaRPr/>
          </a:p>
          <a:p>
            <a:r>
              <a:rPr lang="en-US" altLang="en-US" sz="3600" b="1" dirty="0">
                <a:solidFill>
                  <a:srgbClr val="FFFFCC"/>
                </a:solidFill>
              </a:rPr>
              <a:t>On insulin:  4 times per day.</a:t>
            </a:r>
          </a:p>
          <a:p>
            <a:endParaRPr lang="en-US" altLang="en-US" sz="3600" b="1" dirty="0">
              <a:solidFill>
                <a:srgbClr val="FFFFCC"/>
              </a:solidFill>
            </a:endParaRPr>
          </a:p>
          <a:p>
            <a:r>
              <a:rPr lang="en-US" altLang="en-US" sz="3600" b="1" dirty="0">
                <a:solidFill>
                  <a:srgbClr val="FFFFCC"/>
                </a:solidFill>
              </a:rPr>
              <a:t>Not on insulin:  2 times per day.</a:t>
            </a:r>
          </a:p>
          <a:p>
            <a:pPr>
              <a:buNone/>
            </a:pPr>
            <a:endParaRPr lang="en-US" altLang="en-US" sz="3600" b="1" dirty="0">
              <a:solidFill>
                <a:srgbClr val="FFFFCC"/>
              </a:solidFill>
            </a:endParaRPr>
          </a:p>
          <a:p>
            <a:endParaRPr lang="en-US" altLang="en-US" sz="3600" b="1" dirty="0">
              <a:solidFill>
                <a:srgbClr val="FFFFCC"/>
              </a:solidFill>
            </a:endParaRPr>
          </a:p>
          <a:p>
            <a:endParaRPr lang="en-US" altLang="en-US" sz="3600" b="1" dirty="0">
              <a:solidFill>
                <a:srgbClr val="FFFFCC"/>
              </a:solidFill>
            </a:endParaRPr>
          </a:p>
          <a:p>
            <a:endParaRPr lang="en-US" altLang="en-US" sz="3600" b="1" dirty="0">
              <a:solidFill>
                <a:srgbClr val="FFFFCC"/>
              </a:solidFill>
            </a:endParaRPr>
          </a:p>
          <a:p>
            <a:endParaRPr lang="en-US" altLang="en-US" sz="3600" b="1" dirty="0">
              <a:solidFill>
                <a:srgbClr val="FFFFCC"/>
              </a:solidFill>
            </a:endParaRPr>
          </a:p>
        </p:txBody>
      </p:sp>
      <p:pic>
        <p:nvPicPr>
          <p:cNvPr id="21508" name="ClipArt Placeholder 21507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85800" y="2957513"/>
            <a:ext cx="3810000" cy="2160587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2529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FFFFCC"/>
                </a:solidFill>
              </a:rPr>
              <a:t>Test at Alternating Times </a:t>
            </a:r>
            <a:r>
              <a:t/>
            </a:r>
            <a:br/>
            <a:r>
              <a:rPr lang="en-US" altLang="en-US" dirty="0">
                <a:solidFill>
                  <a:srgbClr val="FFFFCC"/>
                </a:solidFill>
              </a:rPr>
              <a:t>of the Day </a:t>
            </a:r>
            <a:r>
              <a:t/>
            </a:r>
            <a:br/>
            <a:r>
              <a:rPr lang="en-US" altLang="en-US" dirty="0">
                <a:solidFill>
                  <a:srgbClr val="FFFFCC"/>
                </a:solidFill>
              </a:rPr>
              <a:t>Before or 2 Hours After Eating</a:t>
            </a:r>
          </a:p>
        </p:txBody>
      </p:sp>
      <p:grpSp>
        <p:nvGrpSpPr>
          <p:cNvPr id="22531" name="Group 22530"/>
          <p:cNvGrpSpPr>
            <a:grpSpLocks noRot="1"/>
          </p:cNvGrpSpPr>
          <p:nvPr/>
        </p:nvGrpSpPr>
        <p:grpSpPr>
          <a:xfrm>
            <a:off x="457200" y="1981200"/>
            <a:ext cx="8458200" cy="4648200"/>
            <a:chOff x="192" y="1488"/>
            <a:chExt cx="5568" cy="2640"/>
          </a:xfrm>
        </p:grpSpPr>
        <p:sp>
          <p:nvSpPr>
            <p:cNvPr id="22532" name="Rectangle 22531"/>
            <p:cNvSpPr>
              <a:spLocks/>
            </p:cNvSpPr>
            <p:nvPr/>
          </p:nvSpPr>
          <p:spPr>
            <a:xfrm>
              <a:off x="4628" y="3481"/>
              <a:ext cx="1132" cy="647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2533" name="Rectangle 22532"/>
            <p:cNvSpPr>
              <a:spLocks/>
            </p:cNvSpPr>
            <p:nvPr/>
          </p:nvSpPr>
          <p:spPr>
            <a:xfrm>
              <a:off x="3515" y="3481"/>
              <a:ext cx="1113" cy="647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      X</a:t>
              </a:r>
            </a:p>
          </p:txBody>
        </p:sp>
        <p:sp>
          <p:nvSpPr>
            <p:cNvPr id="22534" name="Rectangle 22533"/>
            <p:cNvSpPr>
              <a:spLocks/>
            </p:cNvSpPr>
            <p:nvPr/>
          </p:nvSpPr>
          <p:spPr>
            <a:xfrm>
              <a:off x="2412" y="3481"/>
              <a:ext cx="1103" cy="647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2535" name="Rectangle 22534"/>
            <p:cNvSpPr>
              <a:spLocks/>
            </p:cNvSpPr>
            <p:nvPr/>
          </p:nvSpPr>
          <p:spPr>
            <a:xfrm>
              <a:off x="1305" y="3481"/>
              <a:ext cx="1107" cy="647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      X</a:t>
              </a:r>
            </a:p>
          </p:txBody>
        </p:sp>
        <p:sp>
          <p:nvSpPr>
            <p:cNvPr id="22536" name="Rectangle 22535"/>
            <p:cNvSpPr>
              <a:spLocks/>
            </p:cNvSpPr>
            <p:nvPr/>
          </p:nvSpPr>
          <p:spPr>
            <a:xfrm>
              <a:off x="192" y="3481"/>
              <a:ext cx="1113" cy="647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Wed.</a:t>
              </a:r>
            </a:p>
          </p:txBody>
        </p:sp>
        <p:sp>
          <p:nvSpPr>
            <p:cNvPr id="22537" name="Rectangle 22536"/>
            <p:cNvSpPr>
              <a:spLocks/>
            </p:cNvSpPr>
            <p:nvPr/>
          </p:nvSpPr>
          <p:spPr>
            <a:xfrm>
              <a:off x="4628" y="2832"/>
              <a:ext cx="1132" cy="649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      X</a:t>
              </a:r>
            </a:p>
          </p:txBody>
        </p:sp>
        <p:sp>
          <p:nvSpPr>
            <p:cNvPr id="22538" name="Rectangle 22537"/>
            <p:cNvSpPr>
              <a:spLocks/>
            </p:cNvSpPr>
            <p:nvPr/>
          </p:nvSpPr>
          <p:spPr>
            <a:xfrm>
              <a:off x="3515" y="2832"/>
              <a:ext cx="1113" cy="649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2539" name="Rectangle 22538"/>
            <p:cNvSpPr>
              <a:spLocks/>
            </p:cNvSpPr>
            <p:nvPr/>
          </p:nvSpPr>
          <p:spPr>
            <a:xfrm>
              <a:off x="2412" y="2832"/>
              <a:ext cx="1103" cy="649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       X</a:t>
              </a:r>
            </a:p>
          </p:txBody>
        </p:sp>
        <p:sp>
          <p:nvSpPr>
            <p:cNvPr id="22540" name="Rectangle 22539"/>
            <p:cNvSpPr>
              <a:spLocks/>
            </p:cNvSpPr>
            <p:nvPr/>
          </p:nvSpPr>
          <p:spPr>
            <a:xfrm>
              <a:off x="1305" y="2832"/>
              <a:ext cx="1107" cy="649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2541" name="Rectangle 22540"/>
            <p:cNvSpPr>
              <a:spLocks/>
            </p:cNvSpPr>
            <p:nvPr/>
          </p:nvSpPr>
          <p:spPr>
            <a:xfrm>
              <a:off x="192" y="2832"/>
              <a:ext cx="1113" cy="649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Tues.</a:t>
              </a:r>
            </a:p>
          </p:txBody>
        </p:sp>
        <p:sp>
          <p:nvSpPr>
            <p:cNvPr id="22542" name="Rectangle 22541"/>
            <p:cNvSpPr>
              <a:spLocks/>
            </p:cNvSpPr>
            <p:nvPr/>
          </p:nvSpPr>
          <p:spPr>
            <a:xfrm>
              <a:off x="4628" y="2136"/>
              <a:ext cx="1132" cy="696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2543" name="Rectangle 22542"/>
            <p:cNvSpPr>
              <a:spLocks/>
            </p:cNvSpPr>
            <p:nvPr/>
          </p:nvSpPr>
          <p:spPr>
            <a:xfrm>
              <a:off x="3515" y="2136"/>
              <a:ext cx="1113" cy="696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    X</a:t>
              </a:r>
            </a:p>
          </p:txBody>
        </p:sp>
        <p:sp>
          <p:nvSpPr>
            <p:cNvPr id="22544" name="Rectangle 22543"/>
            <p:cNvSpPr>
              <a:spLocks/>
            </p:cNvSpPr>
            <p:nvPr/>
          </p:nvSpPr>
          <p:spPr>
            <a:xfrm>
              <a:off x="2412" y="2136"/>
              <a:ext cx="1103" cy="696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2545" name="Rectangle 22544"/>
            <p:cNvSpPr>
              <a:spLocks/>
            </p:cNvSpPr>
            <p:nvPr/>
          </p:nvSpPr>
          <p:spPr>
            <a:xfrm>
              <a:off x="1305" y="2136"/>
              <a:ext cx="1107" cy="696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      X</a:t>
              </a:r>
            </a:p>
          </p:txBody>
        </p:sp>
        <p:sp>
          <p:nvSpPr>
            <p:cNvPr id="22546" name="Rectangle 22545"/>
            <p:cNvSpPr>
              <a:spLocks/>
            </p:cNvSpPr>
            <p:nvPr/>
          </p:nvSpPr>
          <p:spPr>
            <a:xfrm>
              <a:off x="192" y="2136"/>
              <a:ext cx="1113" cy="696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Mon.</a:t>
              </a:r>
            </a:p>
          </p:txBody>
        </p:sp>
        <p:sp>
          <p:nvSpPr>
            <p:cNvPr id="22547" name="Rectangle 22546"/>
            <p:cNvSpPr>
              <a:spLocks/>
            </p:cNvSpPr>
            <p:nvPr/>
          </p:nvSpPr>
          <p:spPr>
            <a:xfrm>
              <a:off x="4628" y="1488"/>
              <a:ext cx="1132" cy="648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Bedtime</a:t>
              </a:r>
            </a:p>
          </p:txBody>
        </p:sp>
        <p:sp>
          <p:nvSpPr>
            <p:cNvPr id="22548" name="Rectangle 22547"/>
            <p:cNvSpPr>
              <a:spLocks/>
            </p:cNvSpPr>
            <p:nvPr/>
          </p:nvSpPr>
          <p:spPr>
            <a:xfrm>
              <a:off x="3515" y="1488"/>
              <a:ext cx="1113" cy="648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Dinner</a:t>
              </a:r>
            </a:p>
          </p:txBody>
        </p:sp>
        <p:sp>
          <p:nvSpPr>
            <p:cNvPr id="22549" name="Rectangle 22548"/>
            <p:cNvSpPr>
              <a:spLocks/>
            </p:cNvSpPr>
            <p:nvPr/>
          </p:nvSpPr>
          <p:spPr>
            <a:xfrm>
              <a:off x="2412" y="1488"/>
              <a:ext cx="1103" cy="648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Lunch</a:t>
              </a:r>
            </a:p>
          </p:txBody>
        </p:sp>
        <p:sp>
          <p:nvSpPr>
            <p:cNvPr id="22550" name="Rectangle 22549"/>
            <p:cNvSpPr>
              <a:spLocks/>
            </p:cNvSpPr>
            <p:nvPr/>
          </p:nvSpPr>
          <p:spPr>
            <a:xfrm>
              <a:off x="1305" y="1488"/>
              <a:ext cx="1107" cy="648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Breakfast</a:t>
              </a:r>
            </a:p>
          </p:txBody>
        </p:sp>
        <p:sp>
          <p:nvSpPr>
            <p:cNvPr id="22551" name="Rectangle 22550"/>
            <p:cNvSpPr>
              <a:spLocks/>
            </p:cNvSpPr>
            <p:nvPr/>
          </p:nvSpPr>
          <p:spPr>
            <a:xfrm>
              <a:off x="192" y="1488"/>
              <a:ext cx="1113" cy="648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41B9D5"/>
                </a:buClr>
                <a:buFont typeface="Wingdings" charset="2"/>
                <a:buNone/>
              </a:pPr>
              <a:r>
                <a:rPr lang="en-US" altLang="en-US" sz="2800" b="1" dirty="0">
                  <a:solidFill>
                    <a:srgbClr val="FFFFCC"/>
                  </a:solidFill>
                </a:rPr>
                <a:t>Day of the week</a:t>
              </a:r>
            </a:p>
          </p:txBody>
        </p:sp>
        <p:sp>
          <p:nvSpPr>
            <p:cNvPr id="22552" name="Straight Connector 22551"/>
            <p:cNvSpPr>
              <a:spLocks/>
            </p:cNvSpPr>
            <p:nvPr/>
          </p:nvSpPr>
          <p:spPr>
            <a:xfrm>
              <a:off x="192" y="1488"/>
              <a:ext cx="5568" cy="0"/>
            </a:xfrm>
            <a:prstGeom prst="line">
              <a:avLst/>
            </a:prstGeom>
            <a:noFill/>
            <a:ln w="28575" cap="sq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3" name="Straight Connector 22552"/>
            <p:cNvSpPr>
              <a:spLocks/>
            </p:cNvSpPr>
            <p:nvPr/>
          </p:nvSpPr>
          <p:spPr>
            <a:xfrm>
              <a:off x="192" y="2136"/>
              <a:ext cx="5568" cy="0"/>
            </a:xfrm>
            <a:prstGeom prst="line">
              <a:avLst/>
            </a:prstGeom>
            <a:noFill/>
            <a:ln w="12700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4" name="Straight Connector 22553"/>
            <p:cNvSpPr>
              <a:spLocks/>
            </p:cNvSpPr>
            <p:nvPr/>
          </p:nvSpPr>
          <p:spPr>
            <a:xfrm>
              <a:off x="192" y="2832"/>
              <a:ext cx="5568" cy="0"/>
            </a:xfrm>
            <a:prstGeom prst="line">
              <a:avLst/>
            </a:prstGeom>
            <a:noFill/>
            <a:ln w="12700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5" name="Straight Connector 22554"/>
            <p:cNvSpPr>
              <a:spLocks/>
            </p:cNvSpPr>
            <p:nvPr/>
          </p:nvSpPr>
          <p:spPr>
            <a:xfrm>
              <a:off x="192" y="3481"/>
              <a:ext cx="5568" cy="0"/>
            </a:xfrm>
            <a:prstGeom prst="line">
              <a:avLst/>
            </a:prstGeom>
            <a:noFill/>
            <a:ln w="12700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6" name="Straight Connector 22555"/>
            <p:cNvSpPr>
              <a:spLocks/>
            </p:cNvSpPr>
            <p:nvPr/>
          </p:nvSpPr>
          <p:spPr>
            <a:xfrm>
              <a:off x="192" y="4128"/>
              <a:ext cx="5568" cy="0"/>
            </a:xfrm>
            <a:prstGeom prst="line">
              <a:avLst/>
            </a:prstGeom>
            <a:noFill/>
            <a:ln w="28575" cap="sq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7" name="Straight Connector 22556"/>
            <p:cNvSpPr>
              <a:spLocks/>
            </p:cNvSpPr>
            <p:nvPr/>
          </p:nvSpPr>
          <p:spPr>
            <a:xfrm>
              <a:off x="192" y="1488"/>
              <a:ext cx="0" cy="2640"/>
            </a:xfrm>
            <a:prstGeom prst="line">
              <a:avLst/>
            </a:prstGeom>
            <a:noFill/>
            <a:ln w="28575" cap="sq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8" name="Straight Connector 22557"/>
            <p:cNvSpPr>
              <a:spLocks/>
            </p:cNvSpPr>
            <p:nvPr/>
          </p:nvSpPr>
          <p:spPr>
            <a:xfrm>
              <a:off x="1305" y="1488"/>
              <a:ext cx="0" cy="2640"/>
            </a:xfrm>
            <a:prstGeom prst="line">
              <a:avLst/>
            </a:prstGeom>
            <a:noFill/>
            <a:ln w="12700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9" name="Straight Connector 22558"/>
            <p:cNvSpPr>
              <a:spLocks/>
            </p:cNvSpPr>
            <p:nvPr/>
          </p:nvSpPr>
          <p:spPr>
            <a:xfrm>
              <a:off x="2412" y="1488"/>
              <a:ext cx="0" cy="2640"/>
            </a:xfrm>
            <a:prstGeom prst="line">
              <a:avLst/>
            </a:prstGeom>
            <a:noFill/>
            <a:ln w="12700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60" name="Straight Connector 22559"/>
            <p:cNvSpPr>
              <a:spLocks/>
            </p:cNvSpPr>
            <p:nvPr/>
          </p:nvSpPr>
          <p:spPr>
            <a:xfrm>
              <a:off x="3515" y="1488"/>
              <a:ext cx="0" cy="2640"/>
            </a:xfrm>
            <a:prstGeom prst="line">
              <a:avLst/>
            </a:prstGeom>
            <a:noFill/>
            <a:ln w="12700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61" name="Straight Connector 22560"/>
            <p:cNvSpPr>
              <a:spLocks/>
            </p:cNvSpPr>
            <p:nvPr/>
          </p:nvSpPr>
          <p:spPr>
            <a:xfrm>
              <a:off x="4628" y="1488"/>
              <a:ext cx="0" cy="2640"/>
            </a:xfrm>
            <a:prstGeom prst="line">
              <a:avLst/>
            </a:prstGeom>
            <a:noFill/>
            <a:ln w="12700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62" name="Straight Connector 22561"/>
            <p:cNvSpPr>
              <a:spLocks/>
            </p:cNvSpPr>
            <p:nvPr/>
          </p:nvSpPr>
          <p:spPr>
            <a:xfrm>
              <a:off x="5760" y="1488"/>
              <a:ext cx="0" cy="2640"/>
            </a:xfrm>
            <a:prstGeom prst="line">
              <a:avLst/>
            </a:prstGeom>
            <a:noFill/>
            <a:ln w="28575" cap="sq">
              <a:solidFill>
                <a:srgbClr val="FFFFCC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553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Meal plan works like this</a:t>
            </a:r>
          </a:p>
        </p:txBody>
      </p:sp>
      <p:sp>
        <p:nvSpPr>
          <p:cNvPr id="23555" name="Freeform 23554"/>
          <p:cNvSpPr>
            <a:spLocks/>
          </p:cNvSpPr>
          <p:nvPr/>
        </p:nvSpPr>
        <p:spPr bwMode="auto">
          <a:xfrm>
            <a:off x="1295400" y="3886200"/>
            <a:ext cx="1447800" cy="13081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56" name="Freeform 23555"/>
          <p:cNvSpPr>
            <a:spLocks/>
          </p:cNvSpPr>
          <p:nvPr/>
        </p:nvSpPr>
        <p:spPr bwMode="auto">
          <a:xfrm>
            <a:off x="6629400" y="3886200"/>
            <a:ext cx="1447800" cy="13081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57" name="Freeform 23556"/>
          <p:cNvSpPr>
            <a:spLocks/>
          </p:cNvSpPr>
          <p:nvPr/>
        </p:nvSpPr>
        <p:spPr bwMode="auto">
          <a:xfrm>
            <a:off x="3962400" y="3886200"/>
            <a:ext cx="1447800" cy="13081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58" name="Rectangle 23557"/>
          <p:cNvSpPr>
            <a:spLocks/>
          </p:cNvSpPr>
          <p:nvPr/>
        </p:nvSpPr>
        <p:spPr>
          <a:xfrm>
            <a:off x="1143000" y="5514975"/>
            <a:ext cx="1814513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33CC33"/>
                </a:solidFill>
                <a:latin typeface="Garamond" charset="0"/>
              </a:rPr>
              <a:t>Breakfast</a:t>
            </a:r>
          </a:p>
        </p:txBody>
      </p:sp>
      <p:sp>
        <p:nvSpPr>
          <p:cNvPr id="23559" name="Rectangle 23558"/>
          <p:cNvSpPr>
            <a:spLocks/>
          </p:cNvSpPr>
          <p:nvPr/>
        </p:nvSpPr>
        <p:spPr>
          <a:xfrm>
            <a:off x="4090988" y="5514975"/>
            <a:ext cx="13049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33CC33"/>
                </a:solidFill>
                <a:latin typeface="Garamond" charset="0"/>
              </a:rPr>
              <a:t>Lunch</a:t>
            </a:r>
          </a:p>
        </p:txBody>
      </p:sp>
      <p:sp>
        <p:nvSpPr>
          <p:cNvPr id="23560" name="Rectangle 23559"/>
          <p:cNvSpPr>
            <a:spLocks/>
          </p:cNvSpPr>
          <p:nvPr/>
        </p:nvSpPr>
        <p:spPr>
          <a:xfrm>
            <a:off x="6680200" y="5514975"/>
            <a:ext cx="13938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33CC33"/>
                </a:solidFill>
                <a:latin typeface="Garamond" charset="0"/>
              </a:rPr>
              <a:t>Dinner</a:t>
            </a:r>
          </a:p>
        </p:txBody>
      </p:sp>
      <p:sp>
        <p:nvSpPr>
          <p:cNvPr id="23561" name="Freeform 23560"/>
          <p:cNvSpPr>
            <a:spLocks/>
          </p:cNvSpPr>
          <p:nvPr/>
        </p:nvSpPr>
        <p:spPr bwMode="auto">
          <a:xfrm>
            <a:off x="1295400" y="3035300"/>
            <a:ext cx="1447800" cy="21463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3975" cap="flat">
            <a:solidFill>
              <a:srgbClr val="99CC00"/>
            </a:solidFill>
            <a:prstDash val="sysDot"/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62" name="Straight Connector 23561"/>
          <p:cNvSpPr>
            <a:spLocks/>
          </p:cNvSpPr>
          <p:nvPr/>
        </p:nvSpPr>
        <p:spPr>
          <a:xfrm>
            <a:off x="762000" y="3886200"/>
            <a:ext cx="7848600" cy="0"/>
          </a:xfrm>
          <a:prstGeom prst="line">
            <a:avLst/>
          </a:prstGeom>
          <a:noFill/>
          <a:ln>
            <a:solidFill>
              <a:srgbClr val="CCCCFF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63" name="Rectangle 23562"/>
          <p:cNvSpPr>
            <a:spLocks/>
          </p:cNvSpPr>
          <p:nvPr/>
        </p:nvSpPr>
        <p:spPr>
          <a:xfrm>
            <a:off x="1584325" y="4689475"/>
            <a:ext cx="8778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33CC33"/>
                </a:solidFill>
              </a:rPr>
              <a:t>CHO</a:t>
            </a:r>
          </a:p>
        </p:txBody>
      </p:sp>
      <p:sp>
        <p:nvSpPr>
          <p:cNvPr id="23564" name="Rectangle 23563"/>
          <p:cNvSpPr>
            <a:spLocks/>
          </p:cNvSpPr>
          <p:nvPr/>
        </p:nvSpPr>
        <p:spPr>
          <a:xfrm>
            <a:off x="3879850" y="3429000"/>
            <a:ext cx="15382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E9E7"/>
                </a:solidFill>
              </a:rPr>
              <a:t>Maximum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3347648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577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Meal plan works like this</a:t>
            </a:r>
          </a:p>
        </p:txBody>
      </p:sp>
      <p:sp>
        <p:nvSpPr>
          <p:cNvPr id="24579" name="Freeform 24578"/>
          <p:cNvSpPr>
            <a:spLocks/>
          </p:cNvSpPr>
          <p:nvPr/>
        </p:nvSpPr>
        <p:spPr bwMode="auto">
          <a:xfrm>
            <a:off x="1295400" y="3873500"/>
            <a:ext cx="1447800" cy="13081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0" name="Freeform 24579"/>
          <p:cNvSpPr>
            <a:spLocks/>
          </p:cNvSpPr>
          <p:nvPr/>
        </p:nvSpPr>
        <p:spPr bwMode="auto">
          <a:xfrm>
            <a:off x="6629400" y="3886200"/>
            <a:ext cx="1447800" cy="13081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1" name="Freeform 24580"/>
          <p:cNvSpPr>
            <a:spLocks/>
          </p:cNvSpPr>
          <p:nvPr/>
        </p:nvSpPr>
        <p:spPr bwMode="auto">
          <a:xfrm>
            <a:off x="3962400" y="3886200"/>
            <a:ext cx="1447800" cy="13081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2" name="Rectangle 24581"/>
          <p:cNvSpPr>
            <a:spLocks/>
          </p:cNvSpPr>
          <p:nvPr/>
        </p:nvSpPr>
        <p:spPr>
          <a:xfrm>
            <a:off x="1143000" y="5514975"/>
            <a:ext cx="1814513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33CC33"/>
                </a:solidFill>
                <a:latin typeface="Garamond" charset="0"/>
              </a:rPr>
              <a:t>Breakfast</a:t>
            </a:r>
          </a:p>
        </p:txBody>
      </p:sp>
      <p:sp>
        <p:nvSpPr>
          <p:cNvPr id="24583" name="Rectangle 24582"/>
          <p:cNvSpPr>
            <a:spLocks/>
          </p:cNvSpPr>
          <p:nvPr/>
        </p:nvSpPr>
        <p:spPr>
          <a:xfrm>
            <a:off x="4090988" y="5514975"/>
            <a:ext cx="13049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33CC33"/>
                </a:solidFill>
                <a:latin typeface="Garamond" charset="0"/>
              </a:rPr>
              <a:t>Lunch</a:t>
            </a:r>
          </a:p>
        </p:txBody>
      </p:sp>
      <p:sp>
        <p:nvSpPr>
          <p:cNvPr id="24584" name="Rectangle 24583"/>
          <p:cNvSpPr>
            <a:spLocks/>
          </p:cNvSpPr>
          <p:nvPr/>
        </p:nvSpPr>
        <p:spPr>
          <a:xfrm>
            <a:off x="6680200" y="5514975"/>
            <a:ext cx="13938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33CC33"/>
                </a:solidFill>
                <a:latin typeface="Garamond" charset="0"/>
              </a:rPr>
              <a:t>Dinner</a:t>
            </a:r>
          </a:p>
        </p:txBody>
      </p:sp>
      <p:sp>
        <p:nvSpPr>
          <p:cNvPr id="24585" name="Freeform 24584"/>
          <p:cNvSpPr>
            <a:spLocks/>
          </p:cNvSpPr>
          <p:nvPr/>
        </p:nvSpPr>
        <p:spPr bwMode="auto">
          <a:xfrm>
            <a:off x="1295400" y="3962400"/>
            <a:ext cx="1447800" cy="12192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3975" cap="flat">
            <a:solidFill>
              <a:srgbClr val="99CC00"/>
            </a:solidFill>
            <a:prstDash val="sysDot"/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6" name="Freeform 24585"/>
          <p:cNvSpPr>
            <a:spLocks/>
          </p:cNvSpPr>
          <p:nvPr/>
        </p:nvSpPr>
        <p:spPr bwMode="auto">
          <a:xfrm>
            <a:off x="3962400" y="3962400"/>
            <a:ext cx="1447800" cy="12954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3975" cap="flat">
            <a:solidFill>
              <a:srgbClr val="99CC00"/>
            </a:solidFill>
            <a:prstDash val="sysDot"/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7" name="Freeform 24586"/>
          <p:cNvSpPr>
            <a:spLocks/>
          </p:cNvSpPr>
          <p:nvPr/>
        </p:nvSpPr>
        <p:spPr bwMode="auto">
          <a:xfrm>
            <a:off x="6629400" y="3962400"/>
            <a:ext cx="1447800" cy="1295400"/>
          </a:xfrm>
          <a:custGeom>
            <a:avLst/>
            <a:gdLst>
              <a:gd name="T0" fmla="*/ 0 w 912"/>
              <a:gd name="T1" fmla="*/ 2147483647 h 824"/>
              <a:gd name="T2" fmla="*/ 2147483647 w 912"/>
              <a:gd name="T3" fmla="*/ 2147483647 h 824"/>
              <a:gd name="T4" fmla="*/ 2147483647 w 912"/>
              <a:gd name="T5" fmla="*/ 2147483647 h 824"/>
            </a:gdLst>
            <a:ahLst/>
            <a:cxnLst/>
            <a:rect l="0" t="0" r="r" b="b"/>
            <a:pathLst>
              <a:path w="912" h="824">
                <a:moveTo>
                  <a:pt x="0" y="824"/>
                </a:moveTo>
                <a:cubicBezTo>
                  <a:pt x="140" y="420"/>
                  <a:pt x="280" y="16"/>
                  <a:pt x="432" y="8"/>
                </a:cubicBezTo>
                <a:cubicBezTo>
                  <a:pt x="584" y="0"/>
                  <a:pt x="748" y="388"/>
                  <a:pt x="912" y="776"/>
                </a:cubicBezTo>
              </a:path>
            </a:pathLst>
          </a:custGeom>
          <a:noFill/>
          <a:ln w="53975" cap="flat">
            <a:solidFill>
              <a:srgbClr val="99CC00"/>
            </a:solidFill>
            <a:prstDash val="sysDot"/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8" name="Straight Connector 24587"/>
          <p:cNvSpPr>
            <a:spLocks/>
          </p:cNvSpPr>
          <p:nvPr/>
        </p:nvSpPr>
        <p:spPr>
          <a:xfrm>
            <a:off x="762000" y="3886200"/>
            <a:ext cx="7848600" cy="0"/>
          </a:xfrm>
          <a:prstGeom prst="line">
            <a:avLst/>
          </a:prstGeom>
          <a:noFill/>
          <a:ln>
            <a:solidFill>
              <a:srgbClr val="CCCCFF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9" name="Rectangle 24588"/>
          <p:cNvSpPr>
            <a:spLocks/>
          </p:cNvSpPr>
          <p:nvPr/>
        </p:nvSpPr>
        <p:spPr>
          <a:xfrm>
            <a:off x="1584325" y="4689475"/>
            <a:ext cx="8778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33CC33"/>
                </a:solidFill>
              </a:rPr>
              <a:t>CHO</a:t>
            </a:r>
          </a:p>
        </p:txBody>
      </p:sp>
      <p:sp>
        <p:nvSpPr>
          <p:cNvPr id="24590" name="Rectangle 24589"/>
          <p:cNvSpPr>
            <a:spLocks/>
          </p:cNvSpPr>
          <p:nvPr/>
        </p:nvSpPr>
        <p:spPr>
          <a:xfrm>
            <a:off x="4267200" y="4724400"/>
            <a:ext cx="8778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33CC33"/>
                </a:solidFill>
              </a:rPr>
              <a:t>CHO</a:t>
            </a:r>
          </a:p>
        </p:txBody>
      </p:sp>
      <p:sp>
        <p:nvSpPr>
          <p:cNvPr id="24591" name="Rectangle 24590"/>
          <p:cNvSpPr>
            <a:spLocks/>
          </p:cNvSpPr>
          <p:nvPr/>
        </p:nvSpPr>
        <p:spPr>
          <a:xfrm>
            <a:off x="6894513" y="4724400"/>
            <a:ext cx="8778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33CC33"/>
                </a:solidFill>
              </a:rPr>
              <a:t>CHO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334764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25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3347648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/>
      <p:bldP spid="245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601"/>
          <p:cNvSpPr>
            <a:spLocks/>
          </p:cNvSpPr>
          <p:nvPr/>
        </p:nvSpPr>
        <p:spPr>
          <a:xfrm>
            <a:off x="6705600" y="1524000"/>
            <a:ext cx="457200" cy="533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25603" name="Title 25602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4400" dirty="0"/>
              <a:t>Hypoglycemic Symptoms</a:t>
            </a:r>
          </a:p>
        </p:txBody>
      </p:sp>
      <p:sp>
        <p:nvSpPr>
          <p:cNvPr id="25604" name="Text Placeholder 25603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152400" cy="76200"/>
          </a:xfrm>
          <a:ln/>
        </p:spPr>
        <p:txBody>
          <a:bodyPr wrap="square" lIns="91440" tIns="45720" rIns="91440" bIns="45720" anchor="t" anchorCtr="0"/>
          <a:lstStyle/>
          <a:p>
            <a:endParaRPr/>
          </a:p>
        </p:txBody>
      </p:sp>
      <p:pic>
        <p:nvPicPr>
          <p:cNvPr id="25605" name="Picture 2560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447925" y="1219200"/>
            <a:ext cx="4943475" cy="5638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5606" name="Straight Connector 25605"/>
          <p:cNvSpPr>
            <a:spLocks/>
          </p:cNvSpPr>
          <p:nvPr/>
        </p:nvSpPr>
        <p:spPr>
          <a:xfrm>
            <a:off x="6781800" y="2743200"/>
            <a:ext cx="0" cy="381000"/>
          </a:xfrm>
          <a:prstGeom prst="line">
            <a:avLst/>
          </a:prstGeom>
          <a:noFill/>
          <a:ln w="38100">
            <a:solidFill>
              <a:srgbClr val="D9C98D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625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0826" cy="68548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764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0826" cy="68548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Diabetes</a:t>
            </a:r>
          </a:p>
        </p:txBody>
      </p:sp>
      <p:sp>
        <p:nvSpPr>
          <p:cNvPr id="3075" name="Content Placeholder 3074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53340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dirty="0"/>
              <a:t>Prevalence of Diabetes:  25.8 million adults in the US – 8.3%. UK rates are around 3.5-5.0%</a:t>
            </a:r>
          </a:p>
          <a:p>
            <a:r>
              <a:rPr lang="en-US" altLang="en-US" dirty="0"/>
              <a:t>Metabolic Syndrome:  Risk factors related to obesity.</a:t>
            </a:r>
          </a:p>
          <a:p>
            <a:r>
              <a:rPr lang="en-US" altLang="en-US" dirty="0"/>
              <a:t>Type I: Beta cells produce little or no insulin.</a:t>
            </a:r>
          </a:p>
          <a:p>
            <a:r>
              <a:rPr lang="en-US" altLang="en-US" dirty="0"/>
              <a:t>Type II: Fat, Liver, and muscle cells do not respond to insulin (insulin resistance) </a:t>
            </a:r>
          </a:p>
          <a:p>
            <a:r>
              <a:rPr lang="en-US" altLang="en-US" dirty="0"/>
              <a:t>Gestational Diabetes: High sugars in Preg.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8673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86800" cy="990600"/>
          </a:xfrm>
          <a:ln/>
        </p:spPr>
        <p:txBody>
          <a:bodyPr wrap="square" lIns="91440" tIns="45720" rIns="91440" bIns="45720" anchor="ctr"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How to care for yourself when </a:t>
            </a:r>
            <a:r>
              <a:t/>
            </a:r>
            <a:br/>
            <a:r>
              <a:rPr lang="en-US" altLang="en-US" sz="2800" dirty="0"/>
              <a:t>you’re hypoglycemic</a:t>
            </a:r>
          </a:p>
        </p:txBody>
      </p:sp>
      <p:sp>
        <p:nvSpPr>
          <p:cNvPr id="28675" name="Rectangle 28674"/>
          <p:cNvSpPr>
            <a:spLocks/>
          </p:cNvSpPr>
          <p:nvPr/>
        </p:nvSpPr>
        <p:spPr>
          <a:xfrm>
            <a:off x="990600" y="1676400"/>
            <a:ext cx="7543800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70000"/>
              </a:spcBef>
              <a:buFont typeface="Wingdings" charset="2"/>
              <a:buChar char="þ"/>
            </a:pPr>
            <a:r>
              <a:rPr lang="en-US" altLang="en-US" sz="2600" b="1" dirty="0">
                <a:solidFill>
                  <a:srgbClr val="FFFFFF"/>
                </a:solidFill>
                <a:latin typeface="Arial" charset="0"/>
              </a:rPr>
              <a:t>Eat or drink 15 grams of fast-acting, </a:t>
            </a:r>
            <a:r>
              <a:t/>
            </a:r>
            <a:br/>
            <a:r>
              <a:rPr lang="en-US" altLang="en-US" sz="2600" b="1" dirty="0">
                <a:solidFill>
                  <a:srgbClr val="FFFFFF"/>
                </a:solidFill>
                <a:latin typeface="Arial" charset="0"/>
              </a:rPr>
              <a:t>low-fat carbohydrate right away. </a:t>
            </a:r>
          </a:p>
        </p:txBody>
      </p:sp>
      <p:sp>
        <p:nvSpPr>
          <p:cNvPr id="28676" name="Rectangle 28675"/>
          <p:cNvSpPr>
            <a:spLocks/>
          </p:cNvSpPr>
          <p:nvPr/>
        </p:nvSpPr>
        <p:spPr>
          <a:xfrm>
            <a:off x="1524000" y="2667000"/>
            <a:ext cx="6553200" cy="9477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FFFF99"/>
                </a:solidFill>
                <a:latin typeface="Arial" charset="0"/>
              </a:rPr>
              <a:t>Quick energy sources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The following items are quick energy sources that contain about 15 grams of carbohydrate:</a:t>
            </a:r>
          </a:p>
        </p:txBody>
      </p:sp>
      <p:sp>
        <p:nvSpPr>
          <p:cNvPr id="28677" name="Rectangle 28676"/>
          <p:cNvSpPr>
            <a:spLocks/>
          </p:cNvSpPr>
          <p:nvPr/>
        </p:nvSpPr>
        <p:spPr>
          <a:xfrm>
            <a:off x="1543050" y="3733800"/>
            <a:ext cx="5638800" cy="290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½ cup fruit of orange, apple, or grapefruit juice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1/3 cup grape, prune, or cranberry juice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2 tbsp raisins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6 crackers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3-5 pieces hard candy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1 cup skim milk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1 piece bread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3-4 glucose tablets, or 1 tube glucose gel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½ cup regular soft drink (not diet)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50C7EC"/>
              </a:buClr>
              <a:buFont typeface="Wingdings" charset="2"/>
              <a:buChar char="§"/>
            </a:pP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11 jellybeans</a:t>
            </a:r>
          </a:p>
        </p:txBody>
      </p:sp>
      <p:pic>
        <p:nvPicPr>
          <p:cNvPr id="28678" name="Picture 28677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6248400" y="4114800"/>
            <a:ext cx="2590800" cy="250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9" name="Picture 2867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80" name="Rectangle 28679"/>
          <p:cNvSpPr>
            <a:spLocks/>
          </p:cNvSpPr>
          <p:nvPr/>
        </p:nvSpPr>
        <p:spPr>
          <a:xfrm>
            <a:off x="771525" y="5943600"/>
            <a:ext cx="6953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9697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534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600" dirty="0"/>
              <a:t>HbA1c: the blood test with a memory</a:t>
            </a:r>
          </a:p>
        </p:txBody>
      </p:sp>
      <p:sp>
        <p:nvSpPr>
          <p:cNvPr id="29699" name="Rectangle 29698"/>
          <p:cNvSpPr>
            <a:spLocks/>
          </p:cNvSpPr>
          <p:nvPr/>
        </p:nvSpPr>
        <p:spPr>
          <a:xfrm>
            <a:off x="4267200" y="1790700"/>
            <a:ext cx="4648200" cy="4510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FF"/>
                </a:solidFill>
                <a:latin typeface="Arial" charset="0"/>
              </a:rPr>
              <a:t>What is HbA1c?</a:t>
            </a:r>
          </a:p>
          <a:p>
            <a:pPr>
              <a:spcBef>
                <a:spcPct val="70000"/>
              </a:spcBef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Hemoglobin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 is a protein that makes your red blood cells red-colored.</a:t>
            </a:r>
          </a:p>
          <a:p>
            <a:pPr>
              <a:spcBef>
                <a:spcPct val="70000"/>
              </a:spcBef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When hemoglobin picks up glucose from your bloodstream, the hemoglobin becomes </a:t>
            </a:r>
            <a:r>
              <a:rPr lang="en-US" altLang="en-US" sz="2000" b="1" dirty="0">
                <a:solidFill>
                  <a:srgbClr val="FFFF99"/>
                </a:solidFill>
                <a:latin typeface="Arial" charset="0"/>
              </a:rPr>
              <a:t>glycosylated.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  </a:t>
            </a:r>
          </a:p>
          <a:p>
            <a:pPr>
              <a:spcBef>
                <a:spcPct val="70000"/>
              </a:spcBef>
            </a:pPr>
            <a:r>
              <a:rPr lang="en-US" altLang="en-US" sz="2000" b="1" dirty="0">
                <a:solidFill>
                  <a:srgbClr val="FFFF99"/>
                </a:solidFill>
                <a:latin typeface="Arial" charset="0"/>
              </a:rPr>
              <a:t>Glycosylated hemoglobin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 is HbA1c. The HbA1c test measures the percentage of HbA1c in your blood—</a:t>
            </a:r>
            <a:r>
              <a:t/>
            </a:r>
            <a:br/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a number that corresponds to your average blood glucose for the previous 3 months.</a:t>
            </a:r>
          </a:p>
        </p:txBody>
      </p:sp>
      <p:sp>
        <p:nvSpPr>
          <p:cNvPr id="29700" name="Rectangle 29699"/>
          <p:cNvSpPr>
            <a:spLocks/>
          </p:cNvSpPr>
          <p:nvPr/>
        </p:nvSpPr>
        <p:spPr>
          <a:xfrm>
            <a:off x="733425" y="5295900"/>
            <a:ext cx="32766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dirty="0">
                <a:solidFill>
                  <a:srgbClr val="FFFFFF"/>
                </a:solidFill>
                <a:latin typeface="Arial" charset="0"/>
              </a:rPr>
              <a:t>HbA1c in your bloodstream.</a:t>
            </a: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62000" y="1905000"/>
            <a:ext cx="3281363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2" name="Picture 2970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03" name="Rectangle 29702"/>
          <p:cNvSpPr>
            <a:spLocks/>
          </p:cNvSpPr>
          <p:nvPr/>
        </p:nvSpPr>
        <p:spPr>
          <a:xfrm>
            <a:off x="762000" y="5943600"/>
            <a:ext cx="6953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072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0826" cy="68548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1745"/>
          <p:cNvSpPr>
            <a:spLocks/>
          </p:cNvSpPr>
          <p:nvPr/>
        </p:nvSpPr>
        <p:spPr>
          <a:xfrm>
            <a:off x="6629400" y="4038600"/>
            <a:ext cx="2286000" cy="1600200"/>
          </a:xfrm>
          <a:prstGeom prst="rect">
            <a:avLst/>
          </a:prstGeom>
          <a:solidFill>
            <a:srgbClr val="339966"/>
          </a:solidFill>
          <a:ln>
            <a:solidFill>
              <a:srgbClr val="FFCC99"/>
            </a:solidFill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31747" name="Title 31746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600" dirty="0"/>
              <a:t>Introduction to self-management</a:t>
            </a:r>
          </a:p>
        </p:txBody>
      </p:sp>
      <p:sp>
        <p:nvSpPr>
          <p:cNvPr id="31748" name="Rectangle 31747"/>
          <p:cNvSpPr>
            <a:spLocks/>
          </p:cNvSpPr>
          <p:nvPr/>
        </p:nvSpPr>
        <p:spPr>
          <a:xfrm>
            <a:off x="1162050" y="1676400"/>
            <a:ext cx="74485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FF"/>
                </a:solidFill>
                <a:latin typeface="Arial" charset="0"/>
              </a:rPr>
              <a:t>Key pieces of diabetes self-management:</a:t>
            </a:r>
          </a:p>
        </p:txBody>
      </p:sp>
      <p:sp>
        <p:nvSpPr>
          <p:cNvPr id="31749" name="Rectangle 31748"/>
          <p:cNvSpPr>
            <a:spLocks/>
          </p:cNvSpPr>
          <p:nvPr/>
        </p:nvSpPr>
        <p:spPr>
          <a:xfrm>
            <a:off x="914400" y="2819400"/>
            <a:ext cx="2209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Monitoring blood glucose</a:t>
            </a:r>
          </a:p>
        </p:txBody>
      </p:sp>
      <p:sp>
        <p:nvSpPr>
          <p:cNvPr id="31750" name="Rectangle 31749"/>
          <p:cNvSpPr>
            <a:spLocks/>
          </p:cNvSpPr>
          <p:nvPr/>
        </p:nvSpPr>
        <p:spPr>
          <a:xfrm>
            <a:off x="1219200" y="4724400"/>
            <a:ext cx="2209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Taking medication</a:t>
            </a:r>
          </a:p>
        </p:txBody>
      </p:sp>
      <p:sp>
        <p:nvSpPr>
          <p:cNvPr id="31751" name="Rectangle 31750"/>
          <p:cNvSpPr>
            <a:spLocks/>
          </p:cNvSpPr>
          <p:nvPr/>
        </p:nvSpPr>
        <p:spPr>
          <a:xfrm>
            <a:off x="6553200" y="2590800"/>
            <a:ext cx="2209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Following a meal plan</a:t>
            </a:r>
          </a:p>
        </p:txBody>
      </p:sp>
      <p:sp>
        <p:nvSpPr>
          <p:cNvPr id="31752" name="Rectangle 31751"/>
          <p:cNvSpPr>
            <a:spLocks/>
          </p:cNvSpPr>
          <p:nvPr/>
        </p:nvSpPr>
        <p:spPr>
          <a:xfrm>
            <a:off x="6781800" y="4419600"/>
            <a:ext cx="23622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Getting regular exercise</a:t>
            </a:r>
          </a:p>
        </p:txBody>
      </p:sp>
      <p:pic>
        <p:nvPicPr>
          <p:cNvPr id="31753" name="Picture 31752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2514600" y="2336800"/>
            <a:ext cx="4419600" cy="42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4" name="Picture 3175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55" name="Rectangle 31754"/>
          <p:cNvSpPr>
            <a:spLocks/>
          </p:cNvSpPr>
          <p:nvPr/>
        </p:nvSpPr>
        <p:spPr>
          <a:xfrm>
            <a:off x="762000" y="5943600"/>
            <a:ext cx="6953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2769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600" dirty="0"/>
              <a:t>Good News About Physical Activity</a:t>
            </a:r>
          </a:p>
        </p:txBody>
      </p:sp>
      <p:pic>
        <p:nvPicPr>
          <p:cNvPr id="32771" name="Picture 32770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3793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FFFF00"/>
                </a:solidFill>
              </a:rPr>
              <a:t>Can’t exercise?</a:t>
            </a:r>
          </a:p>
        </p:txBody>
      </p:sp>
      <p:sp>
        <p:nvSpPr>
          <p:cNvPr id="33795" name="Text Placeholder 33794"/>
          <p:cNvSpPr>
            <a:spLocks noGrp="1"/>
          </p:cNvSpPr>
          <p:nvPr>
            <p:ph type="body" idx="4294967295"/>
          </p:nvPr>
        </p:nvSpPr>
        <p:spPr>
          <a:xfrm>
            <a:off x="533400" y="1295400"/>
            <a:ext cx="8610600" cy="2819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dirty="0">
                <a:solidFill>
                  <a:srgbClr val="9999FF"/>
                </a:solidFill>
              </a:rPr>
              <a:t>Pools</a:t>
            </a:r>
          </a:p>
          <a:p>
            <a:r>
              <a:rPr lang="en-US" altLang="en-US" dirty="0">
                <a:solidFill>
                  <a:srgbClr val="FFFFCC"/>
                </a:solidFill>
              </a:rPr>
              <a:t>Exercise balls or exercise bands</a:t>
            </a:r>
          </a:p>
          <a:p>
            <a:r>
              <a:rPr lang="en-US" altLang="en-US" dirty="0">
                <a:solidFill>
                  <a:srgbClr val="CCCC00"/>
                </a:solidFill>
              </a:rPr>
              <a:t>Walking tape</a:t>
            </a:r>
          </a:p>
          <a:p>
            <a:r>
              <a:rPr lang="en-US" altLang="en-US" dirty="0">
                <a:solidFill>
                  <a:srgbClr val="00FFCC"/>
                </a:solidFill>
              </a:rPr>
              <a:t>Stationary bikes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Exercise videos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CCCCFF"/>
                </a:solidFill>
              </a:rPr>
              <a:t>Yoga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F9966"/>
                </a:solidFill>
              </a:rPr>
              <a:t>Local Recreation Centers or school facilities</a:t>
            </a:r>
          </a:p>
          <a:p>
            <a:r>
              <a:rPr lang="en-US" altLang="en-US" dirty="0"/>
              <a:t>TV Programs like:                                            </a:t>
            </a:r>
            <a:r>
              <a:rPr lang="en-US" altLang="en-US" dirty="0">
                <a:solidFill>
                  <a:srgbClr val="33CC33"/>
                </a:solidFill>
              </a:rPr>
              <a:t>“</a:t>
            </a:r>
            <a:r>
              <a:rPr lang="en-US" altLang="en-US" u="sng" dirty="0">
                <a:solidFill>
                  <a:srgbClr val="33CC33"/>
                </a:solidFill>
              </a:rPr>
              <a:t>Sit and Be Fit</a:t>
            </a:r>
            <a:r>
              <a:rPr lang="en-US" altLang="en-US" dirty="0">
                <a:solidFill>
                  <a:srgbClr val="33CC33"/>
                </a:solidFill>
              </a:rPr>
              <a:t>” M,W, F at 8:30AM on channel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4817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FFFF00"/>
                </a:solidFill>
              </a:rPr>
              <a:t>Exercise is boring.</a:t>
            </a:r>
          </a:p>
        </p:txBody>
      </p:sp>
      <p:sp>
        <p:nvSpPr>
          <p:cNvPr id="34819" name="Text Placeholder 34818"/>
          <p:cNvSpPr>
            <a:spLocks noGrp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dirty="0">
                <a:solidFill>
                  <a:srgbClr val="FFFF00"/>
                </a:solidFill>
              </a:rPr>
              <a:t>Vary your routine and don’t be afraid to try something new.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Participate in things you like to do.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Exercise with a friend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Use music or books on tape to make the time pass more quickly.</a:t>
            </a:r>
          </a:p>
        </p:txBody>
      </p:sp>
      <p:pic>
        <p:nvPicPr>
          <p:cNvPr id="34820" name="Picture 3481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629400" y="2286000"/>
            <a:ext cx="2241550" cy="2533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4821" name="Picture 34820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876800" y="1981200"/>
            <a:ext cx="1217613" cy="17414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4822" name="Picture 34821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6934200" y="5334000"/>
            <a:ext cx="2209800" cy="11795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4823" name="Picture 34822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5181600" y="5037138"/>
            <a:ext cx="1312863" cy="182086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584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Tips for Safe Physical Activity</a:t>
            </a:r>
          </a:p>
        </p:txBody>
      </p:sp>
      <p:pic>
        <p:nvPicPr>
          <p:cNvPr id="35843" name="Picture 3584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6865"/>
          <p:cNvSpPr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r>
              <a:rPr lang="en-US" altLang="en-US" dirty="0"/>
              <a:t>Long-Term Complications</a:t>
            </a:r>
          </a:p>
        </p:txBody>
      </p:sp>
      <p:sp>
        <p:nvSpPr>
          <p:cNvPr id="36867" name="Subtitle 3686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endParaRPr/>
          </a:p>
        </p:txBody>
      </p:sp>
      <p:pic>
        <p:nvPicPr>
          <p:cNvPr id="36868" name="Picture 3686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7889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Hyperglycemia Can Cause Serious Long-Term Problems</a:t>
            </a:r>
          </a:p>
        </p:txBody>
      </p:sp>
      <p:pic>
        <p:nvPicPr>
          <p:cNvPr id="37891" name="Picture 37890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Pathophysiology of Diabetes</a:t>
            </a:r>
          </a:p>
        </p:txBody>
      </p:sp>
      <p:pic>
        <p:nvPicPr>
          <p:cNvPr id="4099" name="Picture 409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2438400" y="1870075"/>
            <a:ext cx="6629400" cy="47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0" name="Rectangle 4099"/>
          <p:cNvSpPr>
            <a:spLocks/>
          </p:cNvSpPr>
          <p:nvPr/>
        </p:nvSpPr>
        <p:spPr>
          <a:xfrm>
            <a:off x="762000" y="2274888"/>
            <a:ext cx="4114800" cy="2547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When you eat, your body breaks food down into glucose. </a:t>
            </a:r>
            <a:r>
              <a:rPr lang="en-US" altLang="en-US" sz="2300" b="1" dirty="0">
                <a:solidFill>
                  <a:srgbClr val="FFFF99"/>
                </a:solidFill>
                <a:latin typeface="Arial" charset="0"/>
              </a:rPr>
              <a:t>Glucose</a:t>
            </a:r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 is a </a:t>
            </a:r>
            <a:r>
              <a:t/>
            </a:r>
            <a:br/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type of sugar that is </a:t>
            </a:r>
            <a:r>
              <a:t/>
            </a:r>
            <a:br/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your body’s </a:t>
            </a:r>
            <a:r>
              <a:t/>
            </a:r>
            <a:br/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main source </a:t>
            </a:r>
            <a:r>
              <a:t/>
            </a:r>
            <a:br/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of energy.</a:t>
            </a:r>
          </a:p>
        </p:txBody>
      </p:sp>
      <p:sp>
        <p:nvSpPr>
          <p:cNvPr id="4101" name="Straight Connector 4100"/>
          <p:cNvSpPr>
            <a:spLocks/>
          </p:cNvSpPr>
          <p:nvPr/>
        </p:nvSpPr>
        <p:spPr>
          <a:xfrm>
            <a:off x="838200" y="1981200"/>
            <a:ext cx="3581400" cy="0"/>
          </a:xfrm>
          <a:prstGeom prst="line">
            <a:avLst/>
          </a:prstGeom>
          <a:noFill/>
          <a:ln w="38100">
            <a:solidFill>
              <a:srgbClr val="41B9D5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4102" name="Picture 410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2428875" y="1714500"/>
            <a:ext cx="533400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3" name="Picture 410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4" name="Rectangle 4103"/>
          <p:cNvSpPr>
            <a:spLocks/>
          </p:cNvSpPr>
          <p:nvPr/>
        </p:nvSpPr>
        <p:spPr>
          <a:xfrm>
            <a:off x="885825" y="5943600"/>
            <a:ext cx="3810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8913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4400" dirty="0"/>
              <a:t>Diabetes-CVD Facts</a:t>
            </a:r>
          </a:p>
        </p:txBody>
      </p:sp>
      <p:sp>
        <p:nvSpPr>
          <p:cNvPr id="38915" name="Text Placeholder 38914"/>
          <p:cNvSpPr>
            <a:spLocks noGrp="1"/>
          </p:cNvSpPr>
          <p:nvPr>
            <p:ph type="body" idx="4294967295"/>
          </p:nvPr>
        </p:nvSpPr>
        <p:spPr>
          <a:xfrm>
            <a:off x="762000" y="2209800"/>
            <a:ext cx="7772400" cy="4114800"/>
          </a:xfrm>
          <a:ln/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Nearly all adults with diabetes have one or more cholesterol problems, such as: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high triglycerides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low HDL (“good”) cholesterol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high LDL (“bad”) cholesterol</a:t>
            </a:r>
            <a:r>
              <a:rPr lang="en-US" altLang="en-US" sz="3800" dirty="0"/>
              <a:t> </a:t>
            </a:r>
          </a:p>
        </p:txBody>
      </p:sp>
      <p:sp>
        <p:nvSpPr>
          <p:cNvPr id="38916" name="Rectangle 38915"/>
          <p:cNvSpPr>
            <a:spLocks/>
          </p:cNvSpPr>
          <p:nvPr/>
        </p:nvSpPr>
        <p:spPr>
          <a:xfrm>
            <a:off x="381000" y="6553200"/>
            <a:ext cx="45720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9937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b="1" u="sng" dirty="0">
                <a:solidFill>
                  <a:srgbClr val="FF9933"/>
                </a:solidFill>
                <a:latin typeface="Times New Roman" charset="0"/>
              </a:rPr>
              <a:t>ABC’s</a:t>
            </a:r>
          </a:p>
        </p:txBody>
      </p:sp>
      <p:sp>
        <p:nvSpPr>
          <p:cNvPr id="39939" name="Text Placeholder 39938"/>
          <p:cNvSpPr>
            <a:spLocks noGrp="1"/>
          </p:cNvSpPr>
          <p:nvPr>
            <p:ph type="body" idx="4294967295"/>
          </p:nvPr>
        </p:nvSpPr>
        <p:spPr>
          <a:xfrm>
            <a:off x="685800" y="1600200"/>
            <a:ext cx="7772400" cy="4876800"/>
          </a:xfrm>
          <a:ln/>
        </p:spPr>
        <p:txBody>
          <a:bodyPr wrap="square" lIns="91440" tIns="45720" rIns="91440" bIns="45720" anchor="t" anchorCtr="0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FF9933"/>
                </a:solidFill>
              </a:rPr>
              <a:t>A – A1c, or hemoglobin A1c test.</a:t>
            </a:r>
            <a:r>
              <a:rPr lang="en-US" altLang="en-US" dirty="0">
                <a:solidFill>
                  <a:srgbClr val="FF9933"/>
                </a:solidFill>
              </a:rPr>
              <a:t>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charset="2"/>
              <a:buChar char="·"/>
            </a:pPr>
            <a:r>
              <a:rPr lang="en-US" altLang="en-US" b="1" dirty="0">
                <a:solidFill>
                  <a:srgbClr val="FFFFD7"/>
                </a:solidFill>
              </a:rPr>
              <a:t>ADA goal is 7% or less.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charset="2"/>
              <a:buChar char="·"/>
            </a:pPr>
            <a:r>
              <a:rPr lang="en-US" altLang="en-US" b="1" dirty="0">
                <a:solidFill>
                  <a:srgbClr val="FFFFD7"/>
                </a:solidFill>
              </a:rPr>
              <a:t>AACE goal is 6.5% or less.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FF9933"/>
                </a:solidFill>
              </a:rPr>
              <a:t>B – Blood pressure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charset="2"/>
              <a:buChar char="·"/>
            </a:pPr>
            <a:r>
              <a:rPr lang="en-US" altLang="en-US" b="1" dirty="0">
                <a:solidFill>
                  <a:srgbClr val="FFFFD7"/>
                </a:solidFill>
              </a:rPr>
              <a:t>&lt; 130/80 mmHg for non-pregnant adults.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FF9933"/>
                </a:solidFill>
              </a:rPr>
              <a:t>C – Cholesterol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charset="2"/>
              <a:buChar char="·"/>
            </a:pPr>
            <a:r>
              <a:rPr lang="en-US" altLang="en-US" b="1" dirty="0">
                <a:solidFill>
                  <a:srgbClr val="FFFFD7"/>
                </a:solidFill>
              </a:rPr>
              <a:t>HDL (good) cholesterol – &lt;40 mg/dl (men); &lt;50 mg/dl (women)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charset="2"/>
              <a:buChar char="·"/>
            </a:pPr>
            <a:r>
              <a:rPr lang="en-US" altLang="en-US" b="1" dirty="0">
                <a:solidFill>
                  <a:srgbClr val="FFFFD7"/>
                </a:solidFill>
              </a:rPr>
              <a:t>LDL (bad) cholesterol – &lt;100 mg/dl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charset="2"/>
              <a:buChar char="·"/>
            </a:pPr>
            <a:r>
              <a:rPr lang="en-US" altLang="en-US" b="1" dirty="0">
                <a:solidFill>
                  <a:srgbClr val="FFFFD7"/>
                </a:solidFill>
              </a:rPr>
              <a:t>Triglycerides – &lt;150 mg/dl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0961"/>
          <p:cNvSpPr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r>
              <a:rPr lang="en-US" altLang="en-US" dirty="0"/>
              <a:t>Good News for Type 1 Diabetes</a:t>
            </a:r>
          </a:p>
        </p:txBody>
      </p:sp>
      <p:sp>
        <p:nvSpPr>
          <p:cNvPr id="40963" name="Subtitle 4096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endParaRPr/>
          </a:p>
        </p:txBody>
      </p:sp>
      <p:pic>
        <p:nvPicPr>
          <p:cNvPr id="40964" name="Picture 4096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1985"/>
          <p:cNvSpPr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r>
              <a:rPr lang="en-US" altLang="en-US" dirty="0"/>
              <a:t>Good News for Type 2 Diabetes</a:t>
            </a:r>
          </a:p>
        </p:txBody>
      </p:sp>
      <p:sp>
        <p:nvSpPr>
          <p:cNvPr id="41987" name="Subtitle 4198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endParaRPr/>
          </a:p>
        </p:txBody>
      </p:sp>
      <p:pic>
        <p:nvPicPr>
          <p:cNvPr id="41988" name="Picture 4198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3009"/>
          <p:cNvSpPr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r>
              <a:rPr lang="en-US" altLang="en-US" dirty="0"/>
              <a:t>Take Steps to Reduce Risk Factors for Heart Disease</a:t>
            </a:r>
          </a:p>
        </p:txBody>
      </p:sp>
      <p:sp>
        <p:nvSpPr>
          <p:cNvPr id="43011" name="Subtitle 43010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endParaRPr/>
          </a:p>
        </p:txBody>
      </p:sp>
      <p:pic>
        <p:nvPicPr>
          <p:cNvPr id="43012" name="Picture 4301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4033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pPr algn="l"/>
            <a:r>
              <a:rPr lang="en-US" altLang="en-US" dirty="0">
                <a:solidFill>
                  <a:srgbClr val="FFFFCC"/>
                </a:solidFill>
              </a:rPr>
              <a:t>Aspirin Therapy</a:t>
            </a:r>
          </a:p>
        </p:txBody>
      </p:sp>
      <p:sp>
        <p:nvSpPr>
          <p:cNvPr id="44035" name="Text Placeholder 44034"/>
          <p:cNvSpPr>
            <a:spLocks noGrp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FFCC"/>
                </a:solidFill>
              </a:rPr>
              <a:t>Recommended dose:  81-325 mg /day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FFCC"/>
                </a:solidFill>
              </a:rPr>
              <a:t>Should not be used in people with:  Aspirin allergies, a history of gastric bleeding, clotting disorders, or people already taking a blood-thinning agent. </a:t>
            </a:r>
          </a:p>
        </p:txBody>
      </p:sp>
      <p:pic>
        <p:nvPicPr>
          <p:cNvPr id="44036" name="Content Placeholder 4403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alphaModFix/>
            <a:extLst/>
          </a:blip>
          <a:srcRect/>
          <a:stretch>
            <a:fillRect/>
          </a:stretch>
        </p:blipFill>
        <p:spPr>
          <a:xfrm>
            <a:off x="5181600" y="0"/>
            <a:ext cx="1181100" cy="1181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4037" name="Picture 44036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105400" y="3124200"/>
            <a:ext cx="365760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5057"/>
          <p:cNvSpPr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r>
              <a:rPr lang="en-US" altLang="en-US" dirty="0"/>
              <a:t>Diabetes Can Lead to Nerve and Small Blood Vessel Damage</a:t>
            </a:r>
          </a:p>
        </p:txBody>
      </p:sp>
      <p:sp>
        <p:nvSpPr>
          <p:cNvPr id="45059" name="Subtitle 45058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wrap="square" lIns="91440" tIns="45720" rIns="91440" bIns="45720" anchor="t" anchorCtr="0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endParaRPr/>
          </a:p>
        </p:txBody>
      </p:sp>
      <p:pic>
        <p:nvPicPr>
          <p:cNvPr id="45060" name="Picture 4505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ln/>
        </p:spPr>
        <p:txBody>
          <a:bodyPr wrap="square" lIns="91440" tIns="45720" rIns="91440" bIns="45720" anchor="b" anchorCtr="0"/>
          <a:lstStyle/>
          <a:p>
            <a:endParaRPr/>
          </a:p>
        </p:txBody>
      </p:sp>
      <p:sp>
        <p:nvSpPr>
          <p:cNvPr id="21507" name="Content Placeholder 21506"/>
          <p:cNvSpPr>
            <a:spLocks noGrp="1"/>
          </p:cNvSpPr>
          <p:nvPr>
            <p:ph idx="4294967295"/>
          </p:nvPr>
        </p:nvSpPr>
        <p:spPr>
          <a:xfrm>
            <a:off x="457200" y="1719263"/>
            <a:ext cx="8229600" cy="4411662"/>
          </a:xfrm>
          <a:ln/>
        </p:spPr>
        <p:txBody>
          <a:bodyPr wrap="square" lIns="91440" tIns="45720" rIns="91440" bIns="45720" anchor="t" anchorCtr="0"/>
          <a:lstStyle/>
          <a:p>
            <a:endParaRPr/>
          </a:p>
        </p:txBody>
      </p:sp>
      <p:pic>
        <p:nvPicPr>
          <p:cNvPr id="21508" name="Picture 21507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509" name="Rectangle 21508"/>
          <p:cNvSpPr>
            <a:spLocks/>
          </p:cNvSpPr>
          <p:nvPr/>
        </p:nvSpPr>
        <p:spPr>
          <a:xfrm>
            <a:off x="2843213" y="3244850"/>
            <a:ext cx="3529012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44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37448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Pathophysiology of Diabetes</a:t>
            </a:r>
          </a:p>
        </p:txBody>
      </p:sp>
      <p:sp>
        <p:nvSpPr>
          <p:cNvPr id="5123" name="Straight Connector 5122"/>
          <p:cNvSpPr>
            <a:spLocks/>
          </p:cNvSpPr>
          <p:nvPr/>
        </p:nvSpPr>
        <p:spPr>
          <a:xfrm>
            <a:off x="838200" y="2819400"/>
            <a:ext cx="3276600" cy="0"/>
          </a:xfrm>
          <a:prstGeom prst="line">
            <a:avLst/>
          </a:prstGeom>
          <a:noFill/>
          <a:ln w="38100">
            <a:solidFill>
              <a:srgbClr val="41B9D5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5124" name="Rectangle 5123"/>
          <p:cNvSpPr>
            <a:spLocks/>
          </p:cNvSpPr>
          <p:nvPr/>
        </p:nvSpPr>
        <p:spPr>
          <a:xfrm>
            <a:off x="762000" y="3048000"/>
            <a:ext cx="3276600" cy="24653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</a:rPr>
              <a:t>As blood glucose rises, the body sends a signal to </a:t>
            </a:r>
            <a:r>
              <a:t/>
            </a:r>
            <a:br/>
            <a:r>
              <a:rPr lang="en-US" altLang="en-US" b="1" dirty="0">
                <a:solidFill>
                  <a:srgbClr val="FFFFFF"/>
                </a:solidFill>
                <a:latin typeface="Arial" charset="0"/>
              </a:rPr>
              <a:t>the pancreas, which releases </a:t>
            </a:r>
            <a:r>
              <a:rPr lang="en-US" altLang="en-US" b="1" dirty="0">
                <a:solidFill>
                  <a:srgbClr val="FFFF99"/>
                </a:solidFill>
                <a:latin typeface="Arial" charset="0"/>
              </a:rPr>
              <a:t>insulin</a:t>
            </a:r>
            <a:r>
              <a:rPr lang="en-US" altLang="en-US" b="1" dirty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pic>
        <p:nvPicPr>
          <p:cNvPr id="5125" name="Picture 512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2286000" y="2543175"/>
            <a:ext cx="5334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5125"/>
          <p:cNvPicPr>
            <a:picLocks noChangeAspect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3886200" y="1905000"/>
            <a:ext cx="5105400" cy="46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7" name="Picture 512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8" name="Rectangle 5127"/>
          <p:cNvSpPr>
            <a:spLocks/>
          </p:cNvSpPr>
          <p:nvPr/>
        </p:nvSpPr>
        <p:spPr>
          <a:xfrm>
            <a:off x="904875" y="5943600"/>
            <a:ext cx="3810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145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Pathophysiology of Diabetes</a:t>
            </a:r>
          </a:p>
        </p:txBody>
      </p:sp>
      <p:sp>
        <p:nvSpPr>
          <p:cNvPr id="6147" name="Straight Connector 6146"/>
          <p:cNvSpPr>
            <a:spLocks/>
          </p:cNvSpPr>
          <p:nvPr/>
        </p:nvSpPr>
        <p:spPr>
          <a:xfrm>
            <a:off x="838200" y="2009775"/>
            <a:ext cx="3276600" cy="0"/>
          </a:xfrm>
          <a:prstGeom prst="line">
            <a:avLst/>
          </a:prstGeom>
          <a:noFill/>
          <a:ln w="38100">
            <a:solidFill>
              <a:srgbClr val="41B9D5"/>
            </a:solidFill>
          </a:ln>
          <a:effectLst/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8" name="Rectangle 6147"/>
          <p:cNvSpPr>
            <a:spLocks/>
          </p:cNvSpPr>
          <p:nvPr/>
        </p:nvSpPr>
        <p:spPr>
          <a:xfrm>
            <a:off x="762000" y="2266950"/>
            <a:ext cx="3429000" cy="3776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Acting as a key, insulin binds to a place on the cell wall (an </a:t>
            </a:r>
            <a:r>
              <a:rPr lang="en-US" altLang="en-US" sz="2300" b="1" dirty="0">
                <a:solidFill>
                  <a:srgbClr val="FFFF99"/>
                </a:solidFill>
                <a:latin typeface="Arial" charset="0"/>
              </a:rPr>
              <a:t>insulin receptor</a:t>
            </a:r>
            <a:r>
              <a:rPr lang="en-US" altLang="en-US" sz="2300" b="1" dirty="0">
                <a:solidFill>
                  <a:srgbClr val="FFFFFF"/>
                </a:solidFill>
                <a:latin typeface="Arial" charset="0"/>
              </a:rPr>
              <a:t>), unlocking the cell so glucose can pass into it. There, most of the glucose is used for energy right away.</a:t>
            </a:r>
          </a:p>
        </p:txBody>
      </p:sp>
      <p:pic>
        <p:nvPicPr>
          <p:cNvPr id="6149" name="Picture 614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2152650" y="1704975"/>
            <a:ext cx="609600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149"/>
          <p:cNvPicPr>
            <a:picLocks noChangeAspect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4267200" y="1447800"/>
            <a:ext cx="4687888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1" name="Picture 615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2" name="Rectangle 6151"/>
          <p:cNvSpPr>
            <a:spLocks/>
          </p:cNvSpPr>
          <p:nvPr/>
        </p:nvSpPr>
        <p:spPr>
          <a:xfrm>
            <a:off x="904875" y="5943600"/>
            <a:ext cx="3810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Blood glucose regulation</a:t>
            </a:r>
          </a:p>
        </p:txBody>
      </p:sp>
      <p:pic>
        <p:nvPicPr>
          <p:cNvPr id="7171" name="Picture 7170"/>
          <p:cNvPicPr>
            <a:picLocks noChangeAspect="1"/>
          </p:cNvPicPr>
          <p:nvPr/>
        </p:nvPicPr>
        <p:blipFill>
          <a:blip r:embed="rId2">
            <a:extLst/>
          </a:blip>
          <a:srcRect b="3239"/>
          <a:stretch>
            <a:fillRect/>
          </a:stretch>
        </p:blipFill>
        <p:spPr>
          <a:xfrm>
            <a:off x="1309688" y="1981200"/>
            <a:ext cx="4024312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2" name="Rectangle 7171"/>
          <p:cNvSpPr>
            <a:spLocks/>
          </p:cNvSpPr>
          <p:nvPr/>
        </p:nvSpPr>
        <p:spPr>
          <a:xfrm>
            <a:off x="5534025" y="1905000"/>
            <a:ext cx="3276601" cy="2076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FFFF"/>
                </a:solidFill>
                <a:latin typeface="Arial" charset="0"/>
              </a:rPr>
              <a:t>Blood glucose goes up and down throughout the day:</a:t>
            </a:r>
          </a:p>
        </p:txBody>
      </p:sp>
      <p:pic>
        <p:nvPicPr>
          <p:cNvPr id="7173" name="Picture 717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30175" y="5727700"/>
            <a:ext cx="14097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4" name="Rectangle 7173"/>
          <p:cNvSpPr>
            <a:spLocks/>
          </p:cNvSpPr>
          <p:nvPr/>
        </p:nvSpPr>
        <p:spPr>
          <a:xfrm>
            <a:off x="904875" y="5943600"/>
            <a:ext cx="3810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8</a:t>
            </a:r>
          </a:p>
        </p:txBody>
      </p:sp>
      <p:sp>
        <p:nvSpPr>
          <p:cNvPr id="7175" name="Rectangle 7174"/>
          <p:cNvSpPr>
            <a:spLocks/>
          </p:cNvSpPr>
          <p:nvPr/>
        </p:nvSpPr>
        <p:spPr>
          <a:xfrm>
            <a:off x="5553075" y="3810000"/>
            <a:ext cx="3429001" cy="1943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41B9D5"/>
              </a:buClr>
              <a:buFont typeface="Wingdings" charset="2"/>
              <a:buChar char="§"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</a:rPr>
              <a:t>As your blood glucose </a:t>
            </a:r>
            <a:r>
              <a:rPr lang="en-US" altLang="en-US" sz="3400" b="1" dirty="0">
                <a:solidFill>
                  <a:srgbClr val="72EAFA"/>
                </a:solidFill>
                <a:latin typeface="Arial" charset="0"/>
              </a:rPr>
              <a:t>rises</a:t>
            </a:r>
          </a:p>
          <a:p>
            <a:pPr>
              <a:lnSpc>
                <a:spcPct val="80000"/>
              </a:lnSpc>
              <a:buClr>
                <a:srgbClr val="41B9D5"/>
              </a:buClr>
              <a:buFont typeface="Wingdings" charset="2"/>
              <a:buNone/>
            </a:pPr>
            <a:r>
              <a:rPr lang="en-US" altLang="en-US" sz="3400" b="1" dirty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en-US" altLang="en-US" b="1" dirty="0">
                <a:solidFill>
                  <a:srgbClr val="FFFFFF"/>
                </a:solidFill>
                <a:latin typeface="Arial" charset="0"/>
              </a:rPr>
              <a:t>(after a meal), the </a:t>
            </a:r>
          </a:p>
          <a:p>
            <a:pPr>
              <a:buClr>
                <a:srgbClr val="41B9D5"/>
              </a:buClr>
              <a:buFont typeface="Wingdings" charset="2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</a:rPr>
              <a:t> pancreas releases insulin.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193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TYPES</a:t>
            </a:r>
          </a:p>
        </p:txBody>
      </p:sp>
      <p:sp>
        <p:nvSpPr>
          <p:cNvPr id="8195" name="Content Placeholder 8194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495800"/>
          </a:xfrm>
          <a:ln/>
        </p:spPr>
        <p:txBody>
          <a:bodyPr wrap="square" lIns="91440" tIns="45720" rIns="91440" bIns="45720" anchor="t" anchorCtr="0"/>
          <a:lstStyle/>
          <a:p>
            <a:pPr>
              <a:buNone/>
            </a:pPr>
            <a:r>
              <a:rPr lang="en-US" altLang="en-US" dirty="0"/>
              <a:t>A. Diabetes incipidus --  ADH</a:t>
            </a:r>
          </a:p>
          <a:p>
            <a:pPr>
              <a:buNone/>
            </a:pPr>
            <a:r>
              <a:rPr lang="en-US" altLang="en-US" dirty="0"/>
              <a:t>B. Diabetes mellitus -- </a:t>
            </a:r>
          </a:p>
          <a:p>
            <a:r>
              <a:rPr lang="en-US" altLang="en-US" dirty="0"/>
              <a:t>Type -1 – Insulin dependent diabetes melliris</a:t>
            </a:r>
          </a:p>
          <a:p>
            <a:r>
              <a:rPr lang="en-US" altLang="en-US" dirty="0"/>
              <a:t>Type -2  non Insulin dependent.</a:t>
            </a:r>
          </a:p>
          <a:p>
            <a:pPr marL="0" indent="0">
              <a:buNone/>
            </a:pPr>
            <a:r>
              <a:rPr lang="en-US" altLang="en-US" dirty="0"/>
              <a:t>    c. gestational diabetes.-- during pregnancy.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217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990600"/>
          </a:xfrm>
          <a:ln/>
        </p:spPr>
        <p:txBody>
          <a:bodyPr wrap="square" lIns="91440" tIns="45720" rIns="91440" bIns="45720" anchor="ctr"/>
          <a:lstStyle/>
          <a:p>
            <a:endParaRPr/>
          </a:p>
        </p:txBody>
      </p:sp>
      <p:sp>
        <p:nvSpPr>
          <p:cNvPr id="9219" name="Content Placeholder 9218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772400" cy="4114800"/>
          </a:xfrm>
          <a:ln/>
        </p:spPr>
        <p:txBody>
          <a:bodyPr wrap="square" lIns="91440" tIns="45720" rIns="91440" bIns="45720" anchor="t" anchorCtr="0"/>
          <a:lstStyle/>
          <a:p>
            <a:endParaRPr/>
          </a:p>
        </p:txBody>
      </p:sp>
      <p:pic>
        <p:nvPicPr>
          <p:cNvPr id="9220" name="Picture 9219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1084</Words>
  <Application>Microsoft Office PowerPoint</Application>
  <PresentationFormat>On-screen Show (4:3)</PresentationFormat>
  <Paragraphs>193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/>
      <vt:lpstr>Diabetes</vt:lpstr>
      <vt:lpstr>Slide 2</vt:lpstr>
      <vt:lpstr>Diabetes</vt:lpstr>
      <vt:lpstr>Pathophysiology of Diabetes</vt:lpstr>
      <vt:lpstr>Pathophysiology of Diabetes</vt:lpstr>
      <vt:lpstr>Pathophysiology of Diabetes</vt:lpstr>
      <vt:lpstr>Blood glucose regulation</vt:lpstr>
      <vt:lpstr>TYPES</vt:lpstr>
      <vt:lpstr>Slide 9</vt:lpstr>
      <vt:lpstr>Slide 10</vt:lpstr>
      <vt:lpstr>Slide 11</vt:lpstr>
      <vt:lpstr>Type II (adult) (non-insulin dependent, NIDDM) – 90% </vt:lpstr>
      <vt:lpstr>Slide 13</vt:lpstr>
      <vt:lpstr>Slide 14</vt:lpstr>
      <vt:lpstr>Type 2 diabetes</vt:lpstr>
      <vt:lpstr>Natural History of Diabetes </vt:lpstr>
      <vt:lpstr>Diagnosing diabetes</vt:lpstr>
      <vt:lpstr>Risk factors for type 2 diabetes</vt:lpstr>
      <vt:lpstr>Slide 19</vt:lpstr>
      <vt:lpstr>  </vt:lpstr>
      <vt:lpstr>Hyperglycemia Can Cause Serious Long-Term Problems</vt:lpstr>
      <vt:lpstr>Blood Glucose Targets for Adults</vt:lpstr>
      <vt:lpstr>When &amp; How Often  Should I Be Testing?</vt:lpstr>
      <vt:lpstr>Test at Alternating Times  of the Day  Before or 2 Hours After Eating</vt:lpstr>
      <vt:lpstr>Meal plan works like this</vt:lpstr>
      <vt:lpstr>Meal plan works like this</vt:lpstr>
      <vt:lpstr>Hypoglycemic Symptoms</vt:lpstr>
      <vt:lpstr>Slide 28</vt:lpstr>
      <vt:lpstr>Slide 29</vt:lpstr>
      <vt:lpstr>How to care for yourself when  you’re hypoglycemic</vt:lpstr>
      <vt:lpstr>HbA1c: the blood test with a memory</vt:lpstr>
      <vt:lpstr>Slide 32</vt:lpstr>
      <vt:lpstr>Introduction to self-management</vt:lpstr>
      <vt:lpstr>Good News About Physical Activity</vt:lpstr>
      <vt:lpstr>Can’t exercise?</vt:lpstr>
      <vt:lpstr>Exercise is boring.</vt:lpstr>
      <vt:lpstr>Tips for Safe Physical Activity</vt:lpstr>
      <vt:lpstr>Long-Term Complications</vt:lpstr>
      <vt:lpstr>Hyperglycemia Can Cause Serious Long-Term Problems</vt:lpstr>
      <vt:lpstr>Diabetes-CVD Facts</vt:lpstr>
      <vt:lpstr>ABC’s</vt:lpstr>
      <vt:lpstr>Good News for Type 1 Diabetes</vt:lpstr>
      <vt:lpstr>Good News for Type 2 Diabetes</vt:lpstr>
      <vt:lpstr>Take Steps to Reduce Risk Factors for Heart Disease</vt:lpstr>
      <vt:lpstr>Aspirin Therapy</vt:lpstr>
      <vt:lpstr>Diabetes Can Lead to Nerve and Small Blood Vessel Damage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cp:lastModifiedBy>user_2</cp:lastModifiedBy>
  <cp:revision>6</cp:revision>
  <dcterms:modified xsi:type="dcterms:W3CDTF">2014-03-12T11:04:27Z</dcterms:modified>
</cp:coreProperties>
</file>