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7"/>
  </p:notesMasterIdLst>
  <p:sldIdLst>
    <p:sldId id="333" r:id="rId2"/>
    <p:sldId id="334" r:id="rId3"/>
    <p:sldId id="257" r:id="rId4"/>
    <p:sldId id="258" r:id="rId5"/>
    <p:sldId id="259" r:id="rId6"/>
    <p:sldId id="260" r:id="rId7"/>
    <p:sldId id="261" r:id="rId8"/>
    <p:sldId id="262" r:id="rId9"/>
    <p:sldId id="321" r:id="rId10"/>
    <p:sldId id="322" r:id="rId11"/>
    <p:sldId id="323" r:id="rId12"/>
    <p:sldId id="324" r:id="rId13"/>
    <p:sldId id="325" r:id="rId14"/>
    <p:sldId id="326" r:id="rId15"/>
    <p:sldId id="328" r:id="rId16"/>
    <p:sldId id="263" r:id="rId17"/>
    <p:sldId id="264" r:id="rId18"/>
    <p:sldId id="265" r:id="rId19"/>
    <p:sldId id="314"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15" r:id="rId55"/>
    <p:sldId id="316" r:id="rId56"/>
    <p:sldId id="317" r:id="rId57"/>
    <p:sldId id="327" r:id="rId58"/>
    <p:sldId id="300" r:id="rId59"/>
    <p:sldId id="301" r:id="rId60"/>
    <p:sldId id="302" r:id="rId61"/>
    <p:sldId id="303" r:id="rId62"/>
    <p:sldId id="304" r:id="rId63"/>
    <p:sldId id="305" r:id="rId64"/>
    <p:sldId id="313" r:id="rId65"/>
    <p:sldId id="306" r:id="rId66"/>
    <p:sldId id="329" r:id="rId67"/>
    <p:sldId id="307" r:id="rId68"/>
    <p:sldId id="308" r:id="rId69"/>
    <p:sldId id="312" r:id="rId70"/>
    <p:sldId id="309" r:id="rId71"/>
    <p:sldId id="310" r:id="rId72"/>
    <p:sldId id="311" r:id="rId73"/>
    <p:sldId id="330" r:id="rId74"/>
    <p:sldId id="331" r:id="rId75"/>
    <p:sldId id="33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FE58A-B21A-46F0-97D4-9E02A84DB513}"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n-IN"/>
        </a:p>
      </dgm:t>
    </dgm:pt>
    <dgm:pt modelId="{C1204F46-E250-4C33-8456-6C3924C745CF}">
      <dgm:prSet phldrT="[Text]" custT="1"/>
      <dgm:spPr/>
      <dgm:t>
        <a:bodyPr/>
        <a:lstStyle/>
        <a:p>
          <a:r>
            <a:rPr lang="en-IN" sz="2400" dirty="0" smtClean="0"/>
            <a:t>Traditional </a:t>
          </a:r>
          <a:r>
            <a:rPr lang="en-IN" sz="2400" dirty="0" err="1" smtClean="0"/>
            <a:t>toxidrome</a:t>
          </a:r>
          <a:endParaRPr lang="en-IN" sz="2400" dirty="0"/>
        </a:p>
      </dgm:t>
    </dgm:pt>
    <dgm:pt modelId="{B5CECD31-D901-45B0-992A-162F1012BA44}" type="parTrans" cxnId="{B02A88F9-7657-4A78-8071-0C5E49C7D595}">
      <dgm:prSet/>
      <dgm:spPr/>
      <dgm:t>
        <a:bodyPr/>
        <a:lstStyle/>
        <a:p>
          <a:endParaRPr lang="en-IN"/>
        </a:p>
      </dgm:t>
    </dgm:pt>
    <dgm:pt modelId="{42003693-040A-4EE9-BF74-59A0006FA831}" type="sibTrans" cxnId="{B02A88F9-7657-4A78-8071-0C5E49C7D595}">
      <dgm:prSet/>
      <dgm:spPr/>
      <dgm:t>
        <a:bodyPr/>
        <a:lstStyle/>
        <a:p>
          <a:endParaRPr lang="en-IN"/>
        </a:p>
      </dgm:t>
    </dgm:pt>
    <dgm:pt modelId="{F091265F-F31D-45F1-A70D-D0A69A196F59}">
      <dgm:prSet phldrT="[Text]" custT="1"/>
      <dgm:spPr/>
      <dgm:t>
        <a:bodyPr/>
        <a:lstStyle/>
        <a:p>
          <a:r>
            <a:rPr lang="en-IN" sz="2400" dirty="0" smtClean="0"/>
            <a:t>CHOLINERGIC</a:t>
          </a:r>
          <a:endParaRPr lang="en-IN" sz="2400" dirty="0"/>
        </a:p>
      </dgm:t>
    </dgm:pt>
    <dgm:pt modelId="{AD48FCBB-5BB9-43AE-97C2-0AC47E691347}" type="parTrans" cxnId="{707BD0F5-DEC4-42E9-936F-1320C0483462}">
      <dgm:prSet/>
      <dgm:spPr/>
      <dgm:t>
        <a:bodyPr/>
        <a:lstStyle/>
        <a:p>
          <a:endParaRPr lang="en-IN"/>
        </a:p>
      </dgm:t>
    </dgm:pt>
    <dgm:pt modelId="{38A29B99-80BF-4144-9731-EFAAF43A950B}" type="sibTrans" cxnId="{707BD0F5-DEC4-42E9-936F-1320C0483462}">
      <dgm:prSet/>
      <dgm:spPr/>
      <dgm:t>
        <a:bodyPr/>
        <a:lstStyle/>
        <a:p>
          <a:endParaRPr lang="en-IN"/>
        </a:p>
      </dgm:t>
    </dgm:pt>
    <dgm:pt modelId="{3D743D6B-FD34-47EA-8128-9CFE194D6912}">
      <dgm:prSet phldrT="[Text]" custT="1"/>
      <dgm:spPr/>
      <dgm:t>
        <a:bodyPr/>
        <a:lstStyle/>
        <a:p>
          <a:r>
            <a:rPr lang="en-IN" sz="2400" dirty="0" smtClean="0"/>
            <a:t>ANTICHOLINERGIC</a:t>
          </a:r>
          <a:endParaRPr lang="en-IN" sz="2400" dirty="0"/>
        </a:p>
      </dgm:t>
    </dgm:pt>
    <dgm:pt modelId="{02B97744-FCE5-44C9-8A1C-434C73EC8741}" type="parTrans" cxnId="{421B751C-A4FB-47A1-B72E-1A451586A23F}">
      <dgm:prSet/>
      <dgm:spPr/>
      <dgm:t>
        <a:bodyPr/>
        <a:lstStyle/>
        <a:p>
          <a:endParaRPr lang="en-IN"/>
        </a:p>
      </dgm:t>
    </dgm:pt>
    <dgm:pt modelId="{3E6A81CB-5692-4E89-B5DF-28FFBF46BAAA}" type="sibTrans" cxnId="{421B751C-A4FB-47A1-B72E-1A451586A23F}">
      <dgm:prSet/>
      <dgm:spPr/>
      <dgm:t>
        <a:bodyPr/>
        <a:lstStyle/>
        <a:p>
          <a:endParaRPr lang="en-IN"/>
        </a:p>
      </dgm:t>
    </dgm:pt>
    <dgm:pt modelId="{102FFB86-E81B-4AD6-A7E1-F190D01E7C93}">
      <dgm:prSet phldrT="[Text]" custT="1"/>
      <dgm:spPr/>
      <dgm:t>
        <a:bodyPr/>
        <a:lstStyle/>
        <a:p>
          <a:r>
            <a:rPr lang="en-IN" sz="2800" dirty="0" smtClean="0"/>
            <a:t>OPIODS</a:t>
          </a:r>
          <a:endParaRPr lang="en-IN" sz="2800" dirty="0"/>
        </a:p>
      </dgm:t>
    </dgm:pt>
    <dgm:pt modelId="{F2BCB4CA-1C9B-4B70-BC4C-10D9BDE9CB55}" type="parTrans" cxnId="{5977326E-44EB-4124-B372-E7AAE98163A7}">
      <dgm:prSet/>
      <dgm:spPr/>
      <dgm:t>
        <a:bodyPr/>
        <a:lstStyle/>
        <a:p>
          <a:endParaRPr lang="en-IN"/>
        </a:p>
      </dgm:t>
    </dgm:pt>
    <dgm:pt modelId="{6C3CF184-2CC3-4B23-A7E7-DA8E1317369A}" type="sibTrans" cxnId="{5977326E-44EB-4124-B372-E7AAE98163A7}">
      <dgm:prSet/>
      <dgm:spPr/>
      <dgm:t>
        <a:bodyPr/>
        <a:lstStyle/>
        <a:p>
          <a:endParaRPr lang="en-IN"/>
        </a:p>
      </dgm:t>
    </dgm:pt>
    <dgm:pt modelId="{E1826D0E-1ECC-4859-A83D-61A94B08DE13}">
      <dgm:prSet phldrT="[Text]" custT="1"/>
      <dgm:spPr/>
      <dgm:t>
        <a:bodyPr/>
        <a:lstStyle/>
        <a:p>
          <a:r>
            <a:rPr lang="en-IN" sz="2400" dirty="0" smtClean="0"/>
            <a:t>SYMPATHOMIMETIC</a:t>
          </a:r>
          <a:endParaRPr lang="en-IN" sz="2400" dirty="0"/>
        </a:p>
      </dgm:t>
    </dgm:pt>
    <dgm:pt modelId="{5153A001-EF58-4546-B293-C52D45BA73B4}" type="parTrans" cxnId="{30858FE5-1596-4E8D-AA43-B404CA13D9BC}">
      <dgm:prSet/>
      <dgm:spPr/>
      <dgm:t>
        <a:bodyPr/>
        <a:lstStyle/>
        <a:p>
          <a:endParaRPr lang="en-IN"/>
        </a:p>
      </dgm:t>
    </dgm:pt>
    <dgm:pt modelId="{B3A237C5-BBBE-4C31-AABE-A04E591BFA7F}" type="sibTrans" cxnId="{30858FE5-1596-4E8D-AA43-B404CA13D9BC}">
      <dgm:prSet/>
      <dgm:spPr/>
      <dgm:t>
        <a:bodyPr/>
        <a:lstStyle/>
        <a:p>
          <a:endParaRPr lang="en-IN"/>
        </a:p>
      </dgm:t>
    </dgm:pt>
    <dgm:pt modelId="{D29AB473-0749-4FFD-B7D3-B7412FE8629D}" type="pres">
      <dgm:prSet presAssocID="{66EFE58A-B21A-46F0-97D4-9E02A84DB513}" presName="composite" presStyleCnt="0">
        <dgm:presLayoutVars>
          <dgm:chMax val="1"/>
          <dgm:dir/>
          <dgm:resizeHandles val="exact"/>
        </dgm:presLayoutVars>
      </dgm:prSet>
      <dgm:spPr/>
      <dgm:t>
        <a:bodyPr/>
        <a:lstStyle/>
        <a:p>
          <a:endParaRPr lang="en-IN"/>
        </a:p>
      </dgm:t>
    </dgm:pt>
    <dgm:pt modelId="{AABF022D-23D1-414C-9DB2-7714B96914CF}" type="pres">
      <dgm:prSet presAssocID="{66EFE58A-B21A-46F0-97D4-9E02A84DB513}" presName="radial" presStyleCnt="0">
        <dgm:presLayoutVars>
          <dgm:animLvl val="ctr"/>
        </dgm:presLayoutVars>
      </dgm:prSet>
      <dgm:spPr/>
    </dgm:pt>
    <dgm:pt modelId="{902C5D80-F64A-4842-BD1C-02085D601C5B}" type="pres">
      <dgm:prSet presAssocID="{C1204F46-E250-4C33-8456-6C3924C745CF}" presName="centerShape" presStyleLbl="vennNode1" presStyleIdx="0" presStyleCnt="5" custScaleX="83381" custScaleY="60889"/>
      <dgm:spPr/>
      <dgm:t>
        <a:bodyPr/>
        <a:lstStyle/>
        <a:p>
          <a:endParaRPr lang="en-IN"/>
        </a:p>
      </dgm:t>
    </dgm:pt>
    <dgm:pt modelId="{9A14BD5C-4AAE-408D-9768-F1FA734EF1DA}" type="pres">
      <dgm:prSet presAssocID="{F091265F-F31D-45F1-A70D-D0A69A196F59}" presName="node" presStyleLbl="vennNode1" presStyleIdx="1" presStyleCnt="5" custScaleX="273183" custScaleY="63629" custRadScaleRad="104438" custRadScaleInc="-4491">
        <dgm:presLayoutVars>
          <dgm:bulletEnabled val="1"/>
        </dgm:presLayoutVars>
      </dgm:prSet>
      <dgm:spPr/>
      <dgm:t>
        <a:bodyPr/>
        <a:lstStyle/>
        <a:p>
          <a:endParaRPr lang="en-IN"/>
        </a:p>
      </dgm:t>
    </dgm:pt>
    <dgm:pt modelId="{2B7501E0-5B46-4396-B167-8BAA9741E77D}" type="pres">
      <dgm:prSet presAssocID="{3D743D6B-FD34-47EA-8128-9CFE194D6912}" presName="node" presStyleLbl="vennNode1" presStyleIdx="2" presStyleCnt="5" custScaleX="177683" custScaleY="100561" custRadScaleRad="172382" custRadScaleInc="-324">
        <dgm:presLayoutVars>
          <dgm:bulletEnabled val="1"/>
        </dgm:presLayoutVars>
      </dgm:prSet>
      <dgm:spPr/>
      <dgm:t>
        <a:bodyPr/>
        <a:lstStyle/>
        <a:p>
          <a:endParaRPr lang="en-IN"/>
        </a:p>
      </dgm:t>
    </dgm:pt>
    <dgm:pt modelId="{DC17894B-2237-47B7-829E-8A581602A3E8}" type="pres">
      <dgm:prSet presAssocID="{102FFB86-E81B-4AD6-A7E1-F190D01E7C93}" presName="node" presStyleLbl="vennNode1" presStyleIdx="3" presStyleCnt="5" custScaleX="270467" custScaleY="72329" custRadScaleRad="102719" custRadScaleInc="527">
        <dgm:presLayoutVars>
          <dgm:bulletEnabled val="1"/>
        </dgm:presLayoutVars>
      </dgm:prSet>
      <dgm:spPr/>
      <dgm:t>
        <a:bodyPr/>
        <a:lstStyle/>
        <a:p>
          <a:endParaRPr lang="en-IN"/>
        </a:p>
      </dgm:t>
    </dgm:pt>
    <dgm:pt modelId="{450BAC5B-F68E-4AEF-A83E-F2FD7A6D7A4F}" type="pres">
      <dgm:prSet presAssocID="{E1826D0E-1ECC-4859-A83D-61A94B08DE13}" presName="node" presStyleLbl="vennNode1" presStyleIdx="4" presStyleCnt="5" custScaleX="171599" custScaleY="102481" custRadScaleRad="172423" custRadScaleInc="1433">
        <dgm:presLayoutVars>
          <dgm:bulletEnabled val="1"/>
        </dgm:presLayoutVars>
      </dgm:prSet>
      <dgm:spPr/>
      <dgm:t>
        <a:bodyPr/>
        <a:lstStyle/>
        <a:p>
          <a:endParaRPr lang="en-IN"/>
        </a:p>
      </dgm:t>
    </dgm:pt>
  </dgm:ptLst>
  <dgm:cxnLst>
    <dgm:cxn modelId="{30858FE5-1596-4E8D-AA43-B404CA13D9BC}" srcId="{C1204F46-E250-4C33-8456-6C3924C745CF}" destId="{E1826D0E-1ECC-4859-A83D-61A94B08DE13}" srcOrd="3" destOrd="0" parTransId="{5153A001-EF58-4546-B293-C52D45BA73B4}" sibTransId="{B3A237C5-BBBE-4C31-AABE-A04E591BFA7F}"/>
    <dgm:cxn modelId="{42A5874D-348A-40FD-9535-ACC05A102D5E}" type="presOf" srcId="{66EFE58A-B21A-46F0-97D4-9E02A84DB513}" destId="{D29AB473-0749-4FFD-B7D3-B7412FE8629D}" srcOrd="0" destOrd="0" presId="urn:microsoft.com/office/officeart/2005/8/layout/radial3"/>
    <dgm:cxn modelId="{3C57107E-ACFB-423D-9004-344744A229C5}" type="presOf" srcId="{E1826D0E-1ECC-4859-A83D-61A94B08DE13}" destId="{450BAC5B-F68E-4AEF-A83E-F2FD7A6D7A4F}" srcOrd="0" destOrd="0" presId="urn:microsoft.com/office/officeart/2005/8/layout/radial3"/>
    <dgm:cxn modelId="{F6102816-4FB2-45B5-8976-D53FF7246532}" type="presOf" srcId="{3D743D6B-FD34-47EA-8128-9CFE194D6912}" destId="{2B7501E0-5B46-4396-B167-8BAA9741E77D}" srcOrd="0" destOrd="0" presId="urn:microsoft.com/office/officeart/2005/8/layout/radial3"/>
    <dgm:cxn modelId="{5977326E-44EB-4124-B372-E7AAE98163A7}" srcId="{C1204F46-E250-4C33-8456-6C3924C745CF}" destId="{102FFB86-E81B-4AD6-A7E1-F190D01E7C93}" srcOrd="2" destOrd="0" parTransId="{F2BCB4CA-1C9B-4B70-BC4C-10D9BDE9CB55}" sibTransId="{6C3CF184-2CC3-4B23-A7E7-DA8E1317369A}"/>
    <dgm:cxn modelId="{707BD0F5-DEC4-42E9-936F-1320C0483462}" srcId="{C1204F46-E250-4C33-8456-6C3924C745CF}" destId="{F091265F-F31D-45F1-A70D-D0A69A196F59}" srcOrd="0" destOrd="0" parTransId="{AD48FCBB-5BB9-43AE-97C2-0AC47E691347}" sibTransId="{38A29B99-80BF-4144-9731-EFAAF43A950B}"/>
    <dgm:cxn modelId="{5C0808A6-DA0F-41A7-B7DE-279A1174804D}" type="presOf" srcId="{102FFB86-E81B-4AD6-A7E1-F190D01E7C93}" destId="{DC17894B-2237-47B7-829E-8A581602A3E8}" srcOrd="0" destOrd="0" presId="urn:microsoft.com/office/officeart/2005/8/layout/radial3"/>
    <dgm:cxn modelId="{421B751C-A4FB-47A1-B72E-1A451586A23F}" srcId="{C1204F46-E250-4C33-8456-6C3924C745CF}" destId="{3D743D6B-FD34-47EA-8128-9CFE194D6912}" srcOrd="1" destOrd="0" parTransId="{02B97744-FCE5-44C9-8A1C-434C73EC8741}" sibTransId="{3E6A81CB-5692-4E89-B5DF-28FFBF46BAAA}"/>
    <dgm:cxn modelId="{B02A88F9-7657-4A78-8071-0C5E49C7D595}" srcId="{66EFE58A-B21A-46F0-97D4-9E02A84DB513}" destId="{C1204F46-E250-4C33-8456-6C3924C745CF}" srcOrd="0" destOrd="0" parTransId="{B5CECD31-D901-45B0-992A-162F1012BA44}" sibTransId="{42003693-040A-4EE9-BF74-59A0006FA831}"/>
    <dgm:cxn modelId="{E20CD45C-E871-416E-BD1D-D15A9FE786BE}" type="presOf" srcId="{C1204F46-E250-4C33-8456-6C3924C745CF}" destId="{902C5D80-F64A-4842-BD1C-02085D601C5B}" srcOrd="0" destOrd="0" presId="urn:microsoft.com/office/officeart/2005/8/layout/radial3"/>
    <dgm:cxn modelId="{B8E7A14C-0F80-4A8C-97FB-74963A885FE0}" type="presOf" srcId="{F091265F-F31D-45F1-A70D-D0A69A196F59}" destId="{9A14BD5C-4AAE-408D-9768-F1FA734EF1DA}" srcOrd="0" destOrd="0" presId="urn:microsoft.com/office/officeart/2005/8/layout/radial3"/>
    <dgm:cxn modelId="{241C69BE-AE0F-4A0C-A281-DF5DFBE4EAE7}" type="presParOf" srcId="{D29AB473-0749-4FFD-B7D3-B7412FE8629D}" destId="{AABF022D-23D1-414C-9DB2-7714B96914CF}" srcOrd="0" destOrd="0" presId="urn:microsoft.com/office/officeart/2005/8/layout/radial3"/>
    <dgm:cxn modelId="{3DD51C52-8253-4802-A159-DC8761115DC2}" type="presParOf" srcId="{AABF022D-23D1-414C-9DB2-7714B96914CF}" destId="{902C5D80-F64A-4842-BD1C-02085D601C5B}" srcOrd="0" destOrd="0" presId="urn:microsoft.com/office/officeart/2005/8/layout/radial3"/>
    <dgm:cxn modelId="{0861BB4E-4704-4BD8-97DE-80EDB52AF7AC}" type="presParOf" srcId="{AABF022D-23D1-414C-9DB2-7714B96914CF}" destId="{9A14BD5C-4AAE-408D-9768-F1FA734EF1DA}" srcOrd="1" destOrd="0" presId="urn:microsoft.com/office/officeart/2005/8/layout/radial3"/>
    <dgm:cxn modelId="{9386910E-36D7-4127-B7B7-3998548741D0}" type="presParOf" srcId="{AABF022D-23D1-414C-9DB2-7714B96914CF}" destId="{2B7501E0-5B46-4396-B167-8BAA9741E77D}" srcOrd="2" destOrd="0" presId="urn:microsoft.com/office/officeart/2005/8/layout/radial3"/>
    <dgm:cxn modelId="{3D4397D7-8E6F-4B2D-B76E-D23379016CA6}" type="presParOf" srcId="{AABF022D-23D1-414C-9DB2-7714B96914CF}" destId="{DC17894B-2237-47B7-829E-8A581602A3E8}" srcOrd="3" destOrd="0" presId="urn:microsoft.com/office/officeart/2005/8/layout/radial3"/>
    <dgm:cxn modelId="{3A74DFA2-E379-4AA9-9DAE-958EBA7669CC}" type="presParOf" srcId="{AABF022D-23D1-414C-9DB2-7714B96914CF}" destId="{450BAC5B-F68E-4AEF-A83E-F2FD7A6D7A4F}"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C20667-C7AB-4627-A15E-92BFC93E64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48177CB8-DBA4-4535-A5F6-8D12F8D09EBE}">
      <dgm:prSet phldrT="[Text]" custT="1"/>
      <dgm:spPr/>
      <dgm:t>
        <a:bodyPr/>
        <a:lstStyle/>
        <a:p>
          <a:r>
            <a:rPr lang="en-IN" sz="1800" dirty="0" smtClean="0"/>
            <a:t>Acetaminophen</a:t>
          </a:r>
          <a:endParaRPr lang="en-IN" sz="1800" dirty="0"/>
        </a:p>
      </dgm:t>
    </dgm:pt>
    <dgm:pt modelId="{1C984A78-F4AD-4988-A53D-1B9A9A77E105}" type="parTrans" cxnId="{00144AB2-62A5-4F71-A6A9-6D546A7927A9}">
      <dgm:prSet/>
      <dgm:spPr/>
      <dgm:t>
        <a:bodyPr/>
        <a:lstStyle/>
        <a:p>
          <a:endParaRPr lang="en-IN"/>
        </a:p>
      </dgm:t>
    </dgm:pt>
    <dgm:pt modelId="{06929537-F639-4954-9566-DCC81C99B25D}" type="sibTrans" cxnId="{00144AB2-62A5-4F71-A6A9-6D546A7927A9}">
      <dgm:prSet/>
      <dgm:spPr/>
      <dgm:t>
        <a:bodyPr/>
        <a:lstStyle/>
        <a:p>
          <a:endParaRPr lang="en-IN"/>
        </a:p>
      </dgm:t>
    </dgm:pt>
    <dgm:pt modelId="{DAFABA0A-3551-46B5-A21E-8B5B5B9ECFD1}">
      <dgm:prSet phldrT="[Text]" custT="1"/>
      <dgm:spPr/>
      <dgm:t>
        <a:bodyPr/>
        <a:lstStyle/>
        <a:p>
          <a:r>
            <a:rPr lang="en-IN" sz="1800" dirty="0" smtClean="0"/>
            <a:t>Mainly metabolised through</a:t>
          </a:r>
          <a:endParaRPr lang="en-IN" sz="1800" dirty="0"/>
        </a:p>
      </dgm:t>
    </dgm:pt>
    <dgm:pt modelId="{86031C61-1B29-45CB-93BD-136C96354DDF}" type="parTrans" cxnId="{ECECB1C5-0BB2-4F62-B9AB-048607B13DD7}">
      <dgm:prSet/>
      <dgm:spPr/>
      <dgm:t>
        <a:bodyPr/>
        <a:lstStyle/>
        <a:p>
          <a:endParaRPr lang="en-IN"/>
        </a:p>
      </dgm:t>
    </dgm:pt>
    <dgm:pt modelId="{C6D2FE4A-92DA-48FE-8C65-3C03D4EC83AA}" type="sibTrans" cxnId="{ECECB1C5-0BB2-4F62-B9AB-048607B13DD7}">
      <dgm:prSet/>
      <dgm:spPr/>
      <dgm:t>
        <a:bodyPr/>
        <a:lstStyle/>
        <a:p>
          <a:endParaRPr lang="en-IN"/>
        </a:p>
      </dgm:t>
    </dgm:pt>
    <dgm:pt modelId="{112BFB89-5A4E-4C34-A2D4-B3CE5D00546D}">
      <dgm:prSet phldrT="[Text]" custT="1"/>
      <dgm:spPr/>
      <dgm:t>
        <a:bodyPr/>
        <a:lstStyle/>
        <a:p>
          <a:r>
            <a:rPr lang="en-IN" sz="1800" dirty="0" err="1" smtClean="0"/>
            <a:t>Glucornidation</a:t>
          </a:r>
          <a:endParaRPr lang="en-IN" sz="1800" dirty="0"/>
        </a:p>
      </dgm:t>
    </dgm:pt>
    <dgm:pt modelId="{86E95961-8AA3-437E-9938-3F41DA2E27E9}" type="parTrans" cxnId="{4ED03CC0-B5D7-428C-A6ED-75ADF2D5F988}">
      <dgm:prSet/>
      <dgm:spPr/>
      <dgm:t>
        <a:bodyPr/>
        <a:lstStyle/>
        <a:p>
          <a:endParaRPr lang="en-IN"/>
        </a:p>
      </dgm:t>
    </dgm:pt>
    <dgm:pt modelId="{603479A4-0A9C-4056-9E18-A0F1DAD618AC}" type="sibTrans" cxnId="{4ED03CC0-B5D7-428C-A6ED-75ADF2D5F988}">
      <dgm:prSet/>
      <dgm:spPr/>
      <dgm:t>
        <a:bodyPr/>
        <a:lstStyle/>
        <a:p>
          <a:endParaRPr lang="en-IN"/>
        </a:p>
      </dgm:t>
    </dgm:pt>
    <dgm:pt modelId="{C31025B4-7629-446C-A810-A7D99A71F07B}">
      <dgm:prSet phldrT="[Text]" custT="1"/>
      <dgm:spPr/>
      <dgm:t>
        <a:bodyPr/>
        <a:lstStyle/>
        <a:p>
          <a:r>
            <a:rPr lang="en-IN" sz="1800" dirty="0" err="1" smtClean="0"/>
            <a:t>Sulfation</a:t>
          </a:r>
          <a:endParaRPr lang="en-IN" sz="1800" dirty="0"/>
        </a:p>
      </dgm:t>
    </dgm:pt>
    <dgm:pt modelId="{03049C37-6795-42C3-AC2E-F042B5B9F156}" type="parTrans" cxnId="{4A6A0D94-FDA4-4A8F-9B5E-C625D1D572C3}">
      <dgm:prSet/>
      <dgm:spPr/>
      <dgm:t>
        <a:bodyPr/>
        <a:lstStyle/>
        <a:p>
          <a:endParaRPr lang="en-IN"/>
        </a:p>
      </dgm:t>
    </dgm:pt>
    <dgm:pt modelId="{C01C4C8F-447D-453B-A7DF-EE1E6EE3D190}" type="sibTrans" cxnId="{4A6A0D94-FDA4-4A8F-9B5E-C625D1D572C3}">
      <dgm:prSet/>
      <dgm:spPr/>
      <dgm:t>
        <a:bodyPr/>
        <a:lstStyle/>
        <a:p>
          <a:endParaRPr lang="en-IN"/>
        </a:p>
      </dgm:t>
    </dgm:pt>
    <dgm:pt modelId="{D62AADF8-DF77-4C51-979C-D150F2889E0F}">
      <dgm:prSet phldrT="[Text]" custT="1"/>
      <dgm:spPr/>
      <dgm:t>
        <a:bodyPr/>
        <a:lstStyle/>
        <a:p>
          <a:r>
            <a:rPr lang="en-IN" sz="1800" dirty="0" smtClean="0"/>
            <a:t>5% metabolise by </a:t>
          </a:r>
          <a:r>
            <a:rPr lang="en-IN" sz="1800" dirty="0" err="1" smtClean="0"/>
            <a:t>cytochrome</a:t>
          </a:r>
          <a:r>
            <a:rPr lang="en-IN" sz="1800" dirty="0" smtClean="0"/>
            <a:t> p-450</a:t>
          </a:r>
          <a:endParaRPr lang="en-IN" sz="1800" dirty="0"/>
        </a:p>
      </dgm:t>
    </dgm:pt>
    <dgm:pt modelId="{70806576-5A33-4EC6-BBEC-2483B04D45D6}" type="parTrans" cxnId="{A53C8BC7-92C6-4EA8-99BC-0B493741988C}">
      <dgm:prSet/>
      <dgm:spPr/>
      <dgm:t>
        <a:bodyPr/>
        <a:lstStyle/>
        <a:p>
          <a:endParaRPr lang="en-IN"/>
        </a:p>
      </dgm:t>
    </dgm:pt>
    <dgm:pt modelId="{D8FDFDD5-D520-40E3-BC1B-DEB98F5A1319}" type="sibTrans" cxnId="{A53C8BC7-92C6-4EA8-99BC-0B493741988C}">
      <dgm:prSet/>
      <dgm:spPr/>
      <dgm:t>
        <a:bodyPr/>
        <a:lstStyle/>
        <a:p>
          <a:endParaRPr lang="en-IN"/>
        </a:p>
      </dgm:t>
    </dgm:pt>
    <dgm:pt modelId="{FEF78BA8-28EB-4C02-A796-BC727FBB16F0}">
      <dgm:prSet phldrT="[Text]" custT="1"/>
      <dgm:spPr/>
      <dgm:t>
        <a:bodyPr/>
        <a:lstStyle/>
        <a:p>
          <a:r>
            <a:rPr lang="en-IN" sz="1800" dirty="0" smtClean="0"/>
            <a:t>NAPQI (N acetyl P </a:t>
          </a:r>
          <a:r>
            <a:rPr lang="en-IN" sz="1800" dirty="0" err="1" smtClean="0"/>
            <a:t>benzoquinone</a:t>
          </a:r>
          <a:r>
            <a:rPr lang="en-IN" sz="1800" dirty="0" smtClean="0"/>
            <a:t> </a:t>
          </a:r>
          <a:r>
            <a:rPr lang="en-IN" sz="1800" dirty="0" err="1" smtClean="0"/>
            <a:t>imine</a:t>
          </a:r>
          <a:endParaRPr lang="en-IN" sz="1800" dirty="0"/>
        </a:p>
      </dgm:t>
    </dgm:pt>
    <dgm:pt modelId="{F3BB86C8-36DF-49FC-8C5D-83A883590520}" type="parTrans" cxnId="{A06CEE5C-AA21-4033-BA88-9AF9057C6A6B}">
      <dgm:prSet/>
      <dgm:spPr/>
      <dgm:t>
        <a:bodyPr/>
        <a:lstStyle/>
        <a:p>
          <a:endParaRPr lang="en-IN"/>
        </a:p>
      </dgm:t>
    </dgm:pt>
    <dgm:pt modelId="{2C5126D2-FC94-4E07-B63E-9F9EC208E872}" type="sibTrans" cxnId="{A06CEE5C-AA21-4033-BA88-9AF9057C6A6B}">
      <dgm:prSet/>
      <dgm:spPr/>
      <dgm:t>
        <a:bodyPr/>
        <a:lstStyle/>
        <a:p>
          <a:endParaRPr lang="en-IN"/>
        </a:p>
      </dgm:t>
    </dgm:pt>
    <dgm:pt modelId="{C6C10F03-78A3-44BA-BFDE-C1E9CFD05244}">
      <dgm:prSet custT="1"/>
      <dgm:spPr/>
      <dgm:t>
        <a:bodyPr/>
        <a:lstStyle/>
        <a:p>
          <a:r>
            <a:rPr lang="en-IN" sz="1800" dirty="0" smtClean="0"/>
            <a:t>Glutathione(detoxifies NAPQI)</a:t>
          </a:r>
          <a:endParaRPr lang="en-IN" sz="1800" dirty="0"/>
        </a:p>
      </dgm:t>
    </dgm:pt>
    <dgm:pt modelId="{439FB610-E4EC-422A-93AA-9BCF21CC754E}" type="parTrans" cxnId="{133A3CCB-30BD-4BEE-86B5-89F57A465961}">
      <dgm:prSet/>
      <dgm:spPr/>
      <dgm:t>
        <a:bodyPr/>
        <a:lstStyle/>
        <a:p>
          <a:endParaRPr lang="en-IN"/>
        </a:p>
      </dgm:t>
    </dgm:pt>
    <dgm:pt modelId="{8457B17F-9DD0-4991-8447-D079AD474194}" type="sibTrans" cxnId="{133A3CCB-30BD-4BEE-86B5-89F57A465961}">
      <dgm:prSet/>
      <dgm:spPr/>
      <dgm:t>
        <a:bodyPr/>
        <a:lstStyle/>
        <a:p>
          <a:endParaRPr lang="en-IN"/>
        </a:p>
      </dgm:t>
    </dgm:pt>
    <dgm:pt modelId="{FB5E0D6D-0884-48DA-90BF-424C40B140E0}" type="pres">
      <dgm:prSet presAssocID="{CBC20667-C7AB-4627-A15E-92BFC93E64E7}" presName="diagram" presStyleCnt="0">
        <dgm:presLayoutVars>
          <dgm:chPref val="1"/>
          <dgm:dir/>
          <dgm:animOne val="branch"/>
          <dgm:animLvl val="lvl"/>
          <dgm:resizeHandles val="exact"/>
        </dgm:presLayoutVars>
      </dgm:prSet>
      <dgm:spPr/>
      <dgm:t>
        <a:bodyPr/>
        <a:lstStyle/>
        <a:p>
          <a:endParaRPr lang="en-IN"/>
        </a:p>
      </dgm:t>
    </dgm:pt>
    <dgm:pt modelId="{3F058ECA-FC9B-4D04-B814-6767C1D32CFF}" type="pres">
      <dgm:prSet presAssocID="{48177CB8-DBA4-4535-A5F6-8D12F8D09EBE}" presName="root1" presStyleCnt="0"/>
      <dgm:spPr/>
    </dgm:pt>
    <dgm:pt modelId="{9E7706E6-1773-4F7F-BD32-9FD069D51899}" type="pres">
      <dgm:prSet presAssocID="{48177CB8-DBA4-4535-A5F6-8D12F8D09EBE}" presName="LevelOneTextNode" presStyleLbl="node0" presStyleIdx="0" presStyleCnt="1">
        <dgm:presLayoutVars>
          <dgm:chPref val="3"/>
        </dgm:presLayoutVars>
      </dgm:prSet>
      <dgm:spPr/>
      <dgm:t>
        <a:bodyPr/>
        <a:lstStyle/>
        <a:p>
          <a:endParaRPr lang="en-IN"/>
        </a:p>
      </dgm:t>
    </dgm:pt>
    <dgm:pt modelId="{2C43EA96-6D09-4CB1-B1DE-C477E28E9C2B}" type="pres">
      <dgm:prSet presAssocID="{48177CB8-DBA4-4535-A5F6-8D12F8D09EBE}" presName="level2hierChild" presStyleCnt="0"/>
      <dgm:spPr/>
    </dgm:pt>
    <dgm:pt modelId="{90281BE2-40CC-4AC2-9BA3-4D5AE997CDC9}" type="pres">
      <dgm:prSet presAssocID="{86031C61-1B29-45CB-93BD-136C96354DDF}" presName="conn2-1" presStyleLbl="parChTrans1D2" presStyleIdx="0" presStyleCnt="2"/>
      <dgm:spPr/>
      <dgm:t>
        <a:bodyPr/>
        <a:lstStyle/>
        <a:p>
          <a:endParaRPr lang="en-IN"/>
        </a:p>
      </dgm:t>
    </dgm:pt>
    <dgm:pt modelId="{382E31A0-60C5-4BCD-9A76-25B40304770A}" type="pres">
      <dgm:prSet presAssocID="{86031C61-1B29-45CB-93BD-136C96354DDF}" presName="connTx" presStyleLbl="parChTrans1D2" presStyleIdx="0" presStyleCnt="2"/>
      <dgm:spPr/>
      <dgm:t>
        <a:bodyPr/>
        <a:lstStyle/>
        <a:p>
          <a:endParaRPr lang="en-IN"/>
        </a:p>
      </dgm:t>
    </dgm:pt>
    <dgm:pt modelId="{46CB4A02-8DDE-4350-81FB-10FF8B524674}" type="pres">
      <dgm:prSet presAssocID="{DAFABA0A-3551-46B5-A21E-8B5B5B9ECFD1}" presName="root2" presStyleCnt="0"/>
      <dgm:spPr/>
    </dgm:pt>
    <dgm:pt modelId="{50FEBEC7-C182-483D-94E3-2615EA17959B}" type="pres">
      <dgm:prSet presAssocID="{DAFABA0A-3551-46B5-A21E-8B5B5B9ECFD1}" presName="LevelTwoTextNode" presStyleLbl="node2" presStyleIdx="0" presStyleCnt="2">
        <dgm:presLayoutVars>
          <dgm:chPref val="3"/>
        </dgm:presLayoutVars>
      </dgm:prSet>
      <dgm:spPr/>
      <dgm:t>
        <a:bodyPr/>
        <a:lstStyle/>
        <a:p>
          <a:endParaRPr lang="en-IN"/>
        </a:p>
      </dgm:t>
    </dgm:pt>
    <dgm:pt modelId="{F808CF94-6792-45F4-A6BF-343A9C30BC70}" type="pres">
      <dgm:prSet presAssocID="{DAFABA0A-3551-46B5-A21E-8B5B5B9ECFD1}" presName="level3hierChild" presStyleCnt="0"/>
      <dgm:spPr/>
    </dgm:pt>
    <dgm:pt modelId="{DA0651FB-E3A6-4101-AA7A-90EAE104F3B2}" type="pres">
      <dgm:prSet presAssocID="{86E95961-8AA3-437E-9938-3F41DA2E27E9}" presName="conn2-1" presStyleLbl="parChTrans1D3" presStyleIdx="0" presStyleCnt="3"/>
      <dgm:spPr/>
      <dgm:t>
        <a:bodyPr/>
        <a:lstStyle/>
        <a:p>
          <a:endParaRPr lang="en-IN"/>
        </a:p>
      </dgm:t>
    </dgm:pt>
    <dgm:pt modelId="{FAFA481F-A048-437C-BE06-F0A5C4C65567}" type="pres">
      <dgm:prSet presAssocID="{86E95961-8AA3-437E-9938-3F41DA2E27E9}" presName="connTx" presStyleLbl="parChTrans1D3" presStyleIdx="0" presStyleCnt="3"/>
      <dgm:spPr/>
      <dgm:t>
        <a:bodyPr/>
        <a:lstStyle/>
        <a:p>
          <a:endParaRPr lang="en-IN"/>
        </a:p>
      </dgm:t>
    </dgm:pt>
    <dgm:pt modelId="{8C2FE60A-11D3-4FDF-8C91-38FF08267E70}" type="pres">
      <dgm:prSet presAssocID="{112BFB89-5A4E-4C34-A2D4-B3CE5D00546D}" presName="root2" presStyleCnt="0"/>
      <dgm:spPr/>
    </dgm:pt>
    <dgm:pt modelId="{78621339-CC1F-447C-849D-0C6B1814E65B}" type="pres">
      <dgm:prSet presAssocID="{112BFB89-5A4E-4C34-A2D4-B3CE5D00546D}" presName="LevelTwoTextNode" presStyleLbl="node3" presStyleIdx="0" presStyleCnt="3">
        <dgm:presLayoutVars>
          <dgm:chPref val="3"/>
        </dgm:presLayoutVars>
      </dgm:prSet>
      <dgm:spPr/>
      <dgm:t>
        <a:bodyPr/>
        <a:lstStyle/>
        <a:p>
          <a:endParaRPr lang="en-IN"/>
        </a:p>
      </dgm:t>
    </dgm:pt>
    <dgm:pt modelId="{7DECB965-F872-40F3-9214-474A91E03875}" type="pres">
      <dgm:prSet presAssocID="{112BFB89-5A4E-4C34-A2D4-B3CE5D00546D}" presName="level3hierChild" presStyleCnt="0"/>
      <dgm:spPr/>
    </dgm:pt>
    <dgm:pt modelId="{8CE0AC73-4F26-4E9F-9DB4-DB493D024065}" type="pres">
      <dgm:prSet presAssocID="{03049C37-6795-42C3-AC2E-F042B5B9F156}" presName="conn2-1" presStyleLbl="parChTrans1D3" presStyleIdx="1" presStyleCnt="3"/>
      <dgm:spPr/>
      <dgm:t>
        <a:bodyPr/>
        <a:lstStyle/>
        <a:p>
          <a:endParaRPr lang="en-IN"/>
        </a:p>
      </dgm:t>
    </dgm:pt>
    <dgm:pt modelId="{5C5849E3-369D-4603-AA91-0B8C3E3B737B}" type="pres">
      <dgm:prSet presAssocID="{03049C37-6795-42C3-AC2E-F042B5B9F156}" presName="connTx" presStyleLbl="parChTrans1D3" presStyleIdx="1" presStyleCnt="3"/>
      <dgm:spPr/>
      <dgm:t>
        <a:bodyPr/>
        <a:lstStyle/>
        <a:p>
          <a:endParaRPr lang="en-IN"/>
        </a:p>
      </dgm:t>
    </dgm:pt>
    <dgm:pt modelId="{92D84FA2-B065-4804-A946-1DA8E41407FD}" type="pres">
      <dgm:prSet presAssocID="{C31025B4-7629-446C-A810-A7D99A71F07B}" presName="root2" presStyleCnt="0"/>
      <dgm:spPr/>
    </dgm:pt>
    <dgm:pt modelId="{B7D00B86-4CF2-4086-9B06-6573F6B18C55}" type="pres">
      <dgm:prSet presAssocID="{C31025B4-7629-446C-A810-A7D99A71F07B}" presName="LevelTwoTextNode" presStyleLbl="node3" presStyleIdx="1" presStyleCnt="3">
        <dgm:presLayoutVars>
          <dgm:chPref val="3"/>
        </dgm:presLayoutVars>
      </dgm:prSet>
      <dgm:spPr/>
      <dgm:t>
        <a:bodyPr/>
        <a:lstStyle/>
        <a:p>
          <a:endParaRPr lang="en-IN"/>
        </a:p>
      </dgm:t>
    </dgm:pt>
    <dgm:pt modelId="{56C14769-3173-47DF-B483-CE27E27C83CC}" type="pres">
      <dgm:prSet presAssocID="{C31025B4-7629-446C-A810-A7D99A71F07B}" presName="level3hierChild" presStyleCnt="0"/>
      <dgm:spPr/>
    </dgm:pt>
    <dgm:pt modelId="{1C0681CC-DF6C-4B41-B0FB-24A6919E3AD2}" type="pres">
      <dgm:prSet presAssocID="{70806576-5A33-4EC6-BBEC-2483B04D45D6}" presName="conn2-1" presStyleLbl="parChTrans1D2" presStyleIdx="1" presStyleCnt="2"/>
      <dgm:spPr/>
      <dgm:t>
        <a:bodyPr/>
        <a:lstStyle/>
        <a:p>
          <a:endParaRPr lang="en-IN"/>
        </a:p>
      </dgm:t>
    </dgm:pt>
    <dgm:pt modelId="{9FBEE692-199B-4F3B-8838-933120BAB23E}" type="pres">
      <dgm:prSet presAssocID="{70806576-5A33-4EC6-BBEC-2483B04D45D6}" presName="connTx" presStyleLbl="parChTrans1D2" presStyleIdx="1" presStyleCnt="2"/>
      <dgm:spPr/>
      <dgm:t>
        <a:bodyPr/>
        <a:lstStyle/>
        <a:p>
          <a:endParaRPr lang="en-IN"/>
        </a:p>
      </dgm:t>
    </dgm:pt>
    <dgm:pt modelId="{5FB258E6-8D52-4400-A8F0-8790157218ED}" type="pres">
      <dgm:prSet presAssocID="{D62AADF8-DF77-4C51-979C-D150F2889E0F}" presName="root2" presStyleCnt="0"/>
      <dgm:spPr/>
    </dgm:pt>
    <dgm:pt modelId="{E98E6193-CEAB-4124-8B2C-C2881EEFEEC5}" type="pres">
      <dgm:prSet presAssocID="{D62AADF8-DF77-4C51-979C-D150F2889E0F}" presName="LevelTwoTextNode" presStyleLbl="node2" presStyleIdx="1" presStyleCnt="2">
        <dgm:presLayoutVars>
          <dgm:chPref val="3"/>
        </dgm:presLayoutVars>
      </dgm:prSet>
      <dgm:spPr/>
      <dgm:t>
        <a:bodyPr/>
        <a:lstStyle/>
        <a:p>
          <a:endParaRPr lang="en-IN"/>
        </a:p>
      </dgm:t>
    </dgm:pt>
    <dgm:pt modelId="{8D41839C-BB40-4617-9684-46729F78879E}" type="pres">
      <dgm:prSet presAssocID="{D62AADF8-DF77-4C51-979C-D150F2889E0F}" presName="level3hierChild" presStyleCnt="0"/>
      <dgm:spPr/>
    </dgm:pt>
    <dgm:pt modelId="{BA3DEA98-713A-4DE3-B6EA-F9FFF8A46486}" type="pres">
      <dgm:prSet presAssocID="{F3BB86C8-36DF-49FC-8C5D-83A883590520}" presName="conn2-1" presStyleLbl="parChTrans1D3" presStyleIdx="2" presStyleCnt="3"/>
      <dgm:spPr/>
      <dgm:t>
        <a:bodyPr/>
        <a:lstStyle/>
        <a:p>
          <a:endParaRPr lang="en-IN"/>
        </a:p>
      </dgm:t>
    </dgm:pt>
    <dgm:pt modelId="{492D6091-7195-4889-A227-0BAE98724C56}" type="pres">
      <dgm:prSet presAssocID="{F3BB86C8-36DF-49FC-8C5D-83A883590520}" presName="connTx" presStyleLbl="parChTrans1D3" presStyleIdx="2" presStyleCnt="3"/>
      <dgm:spPr/>
      <dgm:t>
        <a:bodyPr/>
        <a:lstStyle/>
        <a:p>
          <a:endParaRPr lang="en-IN"/>
        </a:p>
      </dgm:t>
    </dgm:pt>
    <dgm:pt modelId="{8089DB43-C513-4D6C-B81A-FB3C63DB9BFB}" type="pres">
      <dgm:prSet presAssocID="{FEF78BA8-28EB-4C02-A796-BC727FBB16F0}" presName="root2" presStyleCnt="0"/>
      <dgm:spPr/>
    </dgm:pt>
    <dgm:pt modelId="{66DCAB5A-44D8-483D-8289-24B10C7F23F0}" type="pres">
      <dgm:prSet presAssocID="{FEF78BA8-28EB-4C02-A796-BC727FBB16F0}" presName="LevelTwoTextNode" presStyleLbl="node3" presStyleIdx="2" presStyleCnt="3">
        <dgm:presLayoutVars>
          <dgm:chPref val="3"/>
        </dgm:presLayoutVars>
      </dgm:prSet>
      <dgm:spPr/>
      <dgm:t>
        <a:bodyPr/>
        <a:lstStyle/>
        <a:p>
          <a:endParaRPr lang="en-IN"/>
        </a:p>
      </dgm:t>
    </dgm:pt>
    <dgm:pt modelId="{CD0007F8-600E-48BD-8B01-F5B83658766A}" type="pres">
      <dgm:prSet presAssocID="{FEF78BA8-28EB-4C02-A796-BC727FBB16F0}" presName="level3hierChild" presStyleCnt="0"/>
      <dgm:spPr/>
    </dgm:pt>
    <dgm:pt modelId="{9A916D9C-7F10-4612-BAAD-6E7826A4D019}" type="pres">
      <dgm:prSet presAssocID="{439FB610-E4EC-422A-93AA-9BCF21CC754E}" presName="conn2-1" presStyleLbl="parChTrans1D4" presStyleIdx="0" presStyleCnt="1"/>
      <dgm:spPr/>
      <dgm:t>
        <a:bodyPr/>
        <a:lstStyle/>
        <a:p>
          <a:endParaRPr lang="en-IN"/>
        </a:p>
      </dgm:t>
    </dgm:pt>
    <dgm:pt modelId="{34BDE998-D81D-475B-A419-DFC6D965A7AA}" type="pres">
      <dgm:prSet presAssocID="{439FB610-E4EC-422A-93AA-9BCF21CC754E}" presName="connTx" presStyleLbl="parChTrans1D4" presStyleIdx="0" presStyleCnt="1"/>
      <dgm:spPr/>
      <dgm:t>
        <a:bodyPr/>
        <a:lstStyle/>
        <a:p>
          <a:endParaRPr lang="en-IN"/>
        </a:p>
      </dgm:t>
    </dgm:pt>
    <dgm:pt modelId="{1D17AEEE-F949-431F-8330-8CB083568124}" type="pres">
      <dgm:prSet presAssocID="{C6C10F03-78A3-44BA-BFDE-C1E9CFD05244}" presName="root2" presStyleCnt="0"/>
      <dgm:spPr/>
    </dgm:pt>
    <dgm:pt modelId="{FB7A7C12-2F42-4C1D-878F-CC465DC98B0A}" type="pres">
      <dgm:prSet presAssocID="{C6C10F03-78A3-44BA-BFDE-C1E9CFD05244}" presName="LevelTwoTextNode" presStyleLbl="node4" presStyleIdx="0" presStyleCnt="1">
        <dgm:presLayoutVars>
          <dgm:chPref val="3"/>
        </dgm:presLayoutVars>
      </dgm:prSet>
      <dgm:spPr/>
      <dgm:t>
        <a:bodyPr/>
        <a:lstStyle/>
        <a:p>
          <a:endParaRPr lang="en-IN"/>
        </a:p>
      </dgm:t>
    </dgm:pt>
    <dgm:pt modelId="{7BD692FF-74E7-4209-940D-364F534BF47C}" type="pres">
      <dgm:prSet presAssocID="{C6C10F03-78A3-44BA-BFDE-C1E9CFD05244}" presName="level3hierChild" presStyleCnt="0"/>
      <dgm:spPr/>
    </dgm:pt>
  </dgm:ptLst>
  <dgm:cxnLst>
    <dgm:cxn modelId="{452DA5E7-2AF0-4308-A462-24190B29066A}" type="presOf" srcId="{439FB610-E4EC-422A-93AA-9BCF21CC754E}" destId="{9A916D9C-7F10-4612-BAAD-6E7826A4D019}" srcOrd="0" destOrd="0" presId="urn:microsoft.com/office/officeart/2005/8/layout/hierarchy2"/>
    <dgm:cxn modelId="{3AC90442-AF52-4B03-AC05-BEACE67F1F19}" type="presOf" srcId="{F3BB86C8-36DF-49FC-8C5D-83A883590520}" destId="{BA3DEA98-713A-4DE3-B6EA-F9FFF8A46486}" srcOrd="0" destOrd="0" presId="urn:microsoft.com/office/officeart/2005/8/layout/hierarchy2"/>
    <dgm:cxn modelId="{9A109920-84BF-4751-A6B2-BF705B9E1F8D}" type="presOf" srcId="{03049C37-6795-42C3-AC2E-F042B5B9F156}" destId="{8CE0AC73-4F26-4E9F-9DB4-DB493D024065}" srcOrd="0" destOrd="0" presId="urn:microsoft.com/office/officeart/2005/8/layout/hierarchy2"/>
    <dgm:cxn modelId="{284F5593-4AD0-46CE-AD82-7065EBCB0886}" type="presOf" srcId="{48177CB8-DBA4-4535-A5F6-8D12F8D09EBE}" destId="{9E7706E6-1773-4F7F-BD32-9FD069D51899}" srcOrd="0" destOrd="0" presId="urn:microsoft.com/office/officeart/2005/8/layout/hierarchy2"/>
    <dgm:cxn modelId="{71B124DE-EA45-4359-9522-1AFF28651F8A}" type="presOf" srcId="{86E95961-8AA3-437E-9938-3F41DA2E27E9}" destId="{DA0651FB-E3A6-4101-AA7A-90EAE104F3B2}" srcOrd="0" destOrd="0" presId="urn:microsoft.com/office/officeart/2005/8/layout/hierarchy2"/>
    <dgm:cxn modelId="{4A6A0D94-FDA4-4A8F-9B5E-C625D1D572C3}" srcId="{DAFABA0A-3551-46B5-A21E-8B5B5B9ECFD1}" destId="{C31025B4-7629-446C-A810-A7D99A71F07B}" srcOrd="1" destOrd="0" parTransId="{03049C37-6795-42C3-AC2E-F042B5B9F156}" sibTransId="{C01C4C8F-447D-453B-A7DF-EE1E6EE3D190}"/>
    <dgm:cxn modelId="{A66F88DE-EBD5-480C-9EDC-D4B903B874DA}" type="presOf" srcId="{112BFB89-5A4E-4C34-A2D4-B3CE5D00546D}" destId="{78621339-CC1F-447C-849D-0C6B1814E65B}" srcOrd="0" destOrd="0" presId="urn:microsoft.com/office/officeart/2005/8/layout/hierarchy2"/>
    <dgm:cxn modelId="{697BBBEA-CFA2-443E-9BED-82D7C63998C4}" type="presOf" srcId="{D62AADF8-DF77-4C51-979C-D150F2889E0F}" destId="{E98E6193-CEAB-4124-8B2C-C2881EEFEEC5}" srcOrd="0" destOrd="0" presId="urn:microsoft.com/office/officeart/2005/8/layout/hierarchy2"/>
    <dgm:cxn modelId="{3B33EA29-82A2-4157-A3C3-3508F5B0DCA8}" type="presOf" srcId="{86E95961-8AA3-437E-9938-3F41DA2E27E9}" destId="{FAFA481F-A048-437C-BE06-F0A5C4C65567}" srcOrd="1" destOrd="0" presId="urn:microsoft.com/office/officeart/2005/8/layout/hierarchy2"/>
    <dgm:cxn modelId="{15441EFC-C364-4307-82BB-86086AA0D6F9}" type="presOf" srcId="{86031C61-1B29-45CB-93BD-136C96354DDF}" destId="{90281BE2-40CC-4AC2-9BA3-4D5AE997CDC9}" srcOrd="0" destOrd="0" presId="urn:microsoft.com/office/officeart/2005/8/layout/hierarchy2"/>
    <dgm:cxn modelId="{A4463F75-E7B1-4959-ACEC-B8E79825E13A}" type="presOf" srcId="{70806576-5A33-4EC6-BBEC-2483B04D45D6}" destId="{9FBEE692-199B-4F3B-8838-933120BAB23E}" srcOrd="1" destOrd="0" presId="urn:microsoft.com/office/officeart/2005/8/layout/hierarchy2"/>
    <dgm:cxn modelId="{00144AB2-62A5-4F71-A6A9-6D546A7927A9}" srcId="{CBC20667-C7AB-4627-A15E-92BFC93E64E7}" destId="{48177CB8-DBA4-4535-A5F6-8D12F8D09EBE}" srcOrd="0" destOrd="0" parTransId="{1C984A78-F4AD-4988-A53D-1B9A9A77E105}" sibTransId="{06929537-F639-4954-9566-DCC81C99B25D}"/>
    <dgm:cxn modelId="{34581A66-387D-413A-94B3-F754BDF34220}" type="presOf" srcId="{03049C37-6795-42C3-AC2E-F042B5B9F156}" destId="{5C5849E3-369D-4603-AA91-0B8C3E3B737B}" srcOrd="1" destOrd="0" presId="urn:microsoft.com/office/officeart/2005/8/layout/hierarchy2"/>
    <dgm:cxn modelId="{9112AE53-AC93-418F-8104-F8AB8740F136}" type="presOf" srcId="{C31025B4-7629-446C-A810-A7D99A71F07B}" destId="{B7D00B86-4CF2-4086-9B06-6573F6B18C55}" srcOrd="0" destOrd="0" presId="urn:microsoft.com/office/officeart/2005/8/layout/hierarchy2"/>
    <dgm:cxn modelId="{25879F98-9C20-4C0A-982F-CFE2F355A46C}" type="presOf" srcId="{DAFABA0A-3551-46B5-A21E-8B5B5B9ECFD1}" destId="{50FEBEC7-C182-483D-94E3-2615EA17959B}" srcOrd="0" destOrd="0" presId="urn:microsoft.com/office/officeart/2005/8/layout/hierarchy2"/>
    <dgm:cxn modelId="{4ED03CC0-B5D7-428C-A6ED-75ADF2D5F988}" srcId="{DAFABA0A-3551-46B5-A21E-8B5B5B9ECFD1}" destId="{112BFB89-5A4E-4C34-A2D4-B3CE5D00546D}" srcOrd="0" destOrd="0" parTransId="{86E95961-8AA3-437E-9938-3F41DA2E27E9}" sibTransId="{603479A4-0A9C-4056-9E18-A0F1DAD618AC}"/>
    <dgm:cxn modelId="{B189CE1A-4821-4735-BEBD-920474A27A2A}" type="presOf" srcId="{439FB610-E4EC-422A-93AA-9BCF21CC754E}" destId="{34BDE998-D81D-475B-A419-DFC6D965A7AA}" srcOrd="1" destOrd="0" presId="urn:microsoft.com/office/officeart/2005/8/layout/hierarchy2"/>
    <dgm:cxn modelId="{A06CEE5C-AA21-4033-BA88-9AF9057C6A6B}" srcId="{D62AADF8-DF77-4C51-979C-D150F2889E0F}" destId="{FEF78BA8-28EB-4C02-A796-BC727FBB16F0}" srcOrd="0" destOrd="0" parTransId="{F3BB86C8-36DF-49FC-8C5D-83A883590520}" sibTransId="{2C5126D2-FC94-4E07-B63E-9F9EC208E872}"/>
    <dgm:cxn modelId="{133A3CCB-30BD-4BEE-86B5-89F57A465961}" srcId="{FEF78BA8-28EB-4C02-A796-BC727FBB16F0}" destId="{C6C10F03-78A3-44BA-BFDE-C1E9CFD05244}" srcOrd="0" destOrd="0" parTransId="{439FB610-E4EC-422A-93AA-9BCF21CC754E}" sibTransId="{8457B17F-9DD0-4991-8447-D079AD474194}"/>
    <dgm:cxn modelId="{AC3A662E-2E64-4755-83DE-1E8311C14668}" type="presOf" srcId="{86031C61-1B29-45CB-93BD-136C96354DDF}" destId="{382E31A0-60C5-4BCD-9A76-25B40304770A}" srcOrd="1" destOrd="0" presId="urn:microsoft.com/office/officeart/2005/8/layout/hierarchy2"/>
    <dgm:cxn modelId="{ECECB1C5-0BB2-4F62-B9AB-048607B13DD7}" srcId="{48177CB8-DBA4-4535-A5F6-8D12F8D09EBE}" destId="{DAFABA0A-3551-46B5-A21E-8B5B5B9ECFD1}" srcOrd="0" destOrd="0" parTransId="{86031C61-1B29-45CB-93BD-136C96354DDF}" sibTransId="{C6D2FE4A-92DA-48FE-8C65-3C03D4EC83AA}"/>
    <dgm:cxn modelId="{93DF8C57-2610-4130-A6E8-9BCBABD52181}" type="presOf" srcId="{C6C10F03-78A3-44BA-BFDE-C1E9CFD05244}" destId="{FB7A7C12-2F42-4C1D-878F-CC465DC98B0A}" srcOrd="0" destOrd="0" presId="urn:microsoft.com/office/officeart/2005/8/layout/hierarchy2"/>
    <dgm:cxn modelId="{D3DC9907-9E2E-4E02-8809-B39BE5615378}" type="presOf" srcId="{FEF78BA8-28EB-4C02-A796-BC727FBB16F0}" destId="{66DCAB5A-44D8-483D-8289-24B10C7F23F0}" srcOrd="0" destOrd="0" presId="urn:microsoft.com/office/officeart/2005/8/layout/hierarchy2"/>
    <dgm:cxn modelId="{D4391547-0FB1-4BCA-B65E-FD198358B3DB}" type="presOf" srcId="{F3BB86C8-36DF-49FC-8C5D-83A883590520}" destId="{492D6091-7195-4889-A227-0BAE98724C56}" srcOrd="1" destOrd="0" presId="urn:microsoft.com/office/officeart/2005/8/layout/hierarchy2"/>
    <dgm:cxn modelId="{CA9E1492-D270-4EDC-A191-EDBFB0FCA47B}" type="presOf" srcId="{70806576-5A33-4EC6-BBEC-2483B04D45D6}" destId="{1C0681CC-DF6C-4B41-B0FB-24A6919E3AD2}" srcOrd="0" destOrd="0" presId="urn:microsoft.com/office/officeart/2005/8/layout/hierarchy2"/>
    <dgm:cxn modelId="{A53C8BC7-92C6-4EA8-99BC-0B493741988C}" srcId="{48177CB8-DBA4-4535-A5F6-8D12F8D09EBE}" destId="{D62AADF8-DF77-4C51-979C-D150F2889E0F}" srcOrd="1" destOrd="0" parTransId="{70806576-5A33-4EC6-BBEC-2483B04D45D6}" sibTransId="{D8FDFDD5-D520-40E3-BC1B-DEB98F5A1319}"/>
    <dgm:cxn modelId="{EC2B43FB-C9F9-4B2E-BCA3-E480BB6BF6FB}" type="presOf" srcId="{CBC20667-C7AB-4627-A15E-92BFC93E64E7}" destId="{FB5E0D6D-0884-48DA-90BF-424C40B140E0}" srcOrd="0" destOrd="0" presId="urn:microsoft.com/office/officeart/2005/8/layout/hierarchy2"/>
    <dgm:cxn modelId="{D1CA9553-1677-41CF-BBB6-CE0477D1D2AF}" type="presParOf" srcId="{FB5E0D6D-0884-48DA-90BF-424C40B140E0}" destId="{3F058ECA-FC9B-4D04-B814-6767C1D32CFF}" srcOrd="0" destOrd="0" presId="urn:microsoft.com/office/officeart/2005/8/layout/hierarchy2"/>
    <dgm:cxn modelId="{23B91DA6-0D35-471F-92C6-8DED63B2AC3F}" type="presParOf" srcId="{3F058ECA-FC9B-4D04-B814-6767C1D32CFF}" destId="{9E7706E6-1773-4F7F-BD32-9FD069D51899}" srcOrd="0" destOrd="0" presId="urn:microsoft.com/office/officeart/2005/8/layout/hierarchy2"/>
    <dgm:cxn modelId="{C7B8C0A3-28F7-4FE2-A1D9-0DA634D87B39}" type="presParOf" srcId="{3F058ECA-FC9B-4D04-B814-6767C1D32CFF}" destId="{2C43EA96-6D09-4CB1-B1DE-C477E28E9C2B}" srcOrd="1" destOrd="0" presId="urn:microsoft.com/office/officeart/2005/8/layout/hierarchy2"/>
    <dgm:cxn modelId="{CBEB99F2-71CD-4BA4-BD8A-0896EA25E7BA}" type="presParOf" srcId="{2C43EA96-6D09-4CB1-B1DE-C477E28E9C2B}" destId="{90281BE2-40CC-4AC2-9BA3-4D5AE997CDC9}" srcOrd="0" destOrd="0" presId="urn:microsoft.com/office/officeart/2005/8/layout/hierarchy2"/>
    <dgm:cxn modelId="{3C578878-12BD-4ED2-8E21-BEE4CBF148AA}" type="presParOf" srcId="{90281BE2-40CC-4AC2-9BA3-4D5AE997CDC9}" destId="{382E31A0-60C5-4BCD-9A76-25B40304770A}" srcOrd="0" destOrd="0" presId="urn:microsoft.com/office/officeart/2005/8/layout/hierarchy2"/>
    <dgm:cxn modelId="{CE59ABCB-CC12-48C2-A74F-B9511966E063}" type="presParOf" srcId="{2C43EA96-6D09-4CB1-B1DE-C477E28E9C2B}" destId="{46CB4A02-8DDE-4350-81FB-10FF8B524674}" srcOrd="1" destOrd="0" presId="urn:microsoft.com/office/officeart/2005/8/layout/hierarchy2"/>
    <dgm:cxn modelId="{3E1E34B8-0B59-44E2-81B6-3034F821D955}" type="presParOf" srcId="{46CB4A02-8DDE-4350-81FB-10FF8B524674}" destId="{50FEBEC7-C182-483D-94E3-2615EA17959B}" srcOrd="0" destOrd="0" presId="urn:microsoft.com/office/officeart/2005/8/layout/hierarchy2"/>
    <dgm:cxn modelId="{8A4F422A-A1D3-4A30-8050-756D79A6C727}" type="presParOf" srcId="{46CB4A02-8DDE-4350-81FB-10FF8B524674}" destId="{F808CF94-6792-45F4-A6BF-343A9C30BC70}" srcOrd="1" destOrd="0" presId="urn:microsoft.com/office/officeart/2005/8/layout/hierarchy2"/>
    <dgm:cxn modelId="{64691DD4-A568-4E04-B92C-5C6A7EB12E93}" type="presParOf" srcId="{F808CF94-6792-45F4-A6BF-343A9C30BC70}" destId="{DA0651FB-E3A6-4101-AA7A-90EAE104F3B2}" srcOrd="0" destOrd="0" presId="urn:microsoft.com/office/officeart/2005/8/layout/hierarchy2"/>
    <dgm:cxn modelId="{A4ADB806-AB0A-4C61-83D6-3822C31AAB06}" type="presParOf" srcId="{DA0651FB-E3A6-4101-AA7A-90EAE104F3B2}" destId="{FAFA481F-A048-437C-BE06-F0A5C4C65567}" srcOrd="0" destOrd="0" presId="urn:microsoft.com/office/officeart/2005/8/layout/hierarchy2"/>
    <dgm:cxn modelId="{25EC0F79-F637-47DE-9A29-D8C25EDD3FA5}" type="presParOf" srcId="{F808CF94-6792-45F4-A6BF-343A9C30BC70}" destId="{8C2FE60A-11D3-4FDF-8C91-38FF08267E70}" srcOrd="1" destOrd="0" presId="urn:microsoft.com/office/officeart/2005/8/layout/hierarchy2"/>
    <dgm:cxn modelId="{D5C642F1-6D28-49D8-803F-AFD5E6462F3B}" type="presParOf" srcId="{8C2FE60A-11D3-4FDF-8C91-38FF08267E70}" destId="{78621339-CC1F-447C-849D-0C6B1814E65B}" srcOrd="0" destOrd="0" presId="urn:microsoft.com/office/officeart/2005/8/layout/hierarchy2"/>
    <dgm:cxn modelId="{DE2540EE-F4B9-4361-AB28-A656640EBEB9}" type="presParOf" srcId="{8C2FE60A-11D3-4FDF-8C91-38FF08267E70}" destId="{7DECB965-F872-40F3-9214-474A91E03875}" srcOrd="1" destOrd="0" presId="urn:microsoft.com/office/officeart/2005/8/layout/hierarchy2"/>
    <dgm:cxn modelId="{C7044039-EA3D-40B9-8202-E8DBC5206937}" type="presParOf" srcId="{F808CF94-6792-45F4-A6BF-343A9C30BC70}" destId="{8CE0AC73-4F26-4E9F-9DB4-DB493D024065}" srcOrd="2" destOrd="0" presId="urn:microsoft.com/office/officeart/2005/8/layout/hierarchy2"/>
    <dgm:cxn modelId="{8240F7DA-D74B-4BB3-9C2B-5930AE0FBF7D}" type="presParOf" srcId="{8CE0AC73-4F26-4E9F-9DB4-DB493D024065}" destId="{5C5849E3-369D-4603-AA91-0B8C3E3B737B}" srcOrd="0" destOrd="0" presId="urn:microsoft.com/office/officeart/2005/8/layout/hierarchy2"/>
    <dgm:cxn modelId="{2B237508-9656-40BF-B199-D0AAFDBC3EF9}" type="presParOf" srcId="{F808CF94-6792-45F4-A6BF-343A9C30BC70}" destId="{92D84FA2-B065-4804-A946-1DA8E41407FD}" srcOrd="3" destOrd="0" presId="urn:microsoft.com/office/officeart/2005/8/layout/hierarchy2"/>
    <dgm:cxn modelId="{58745DF2-3102-4379-8644-D2A235C656F4}" type="presParOf" srcId="{92D84FA2-B065-4804-A946-1DA8E41407FD}" destId="{B7D00B86-4CF2-4086-9B06-6573F6B18C55}" srcOrd="0" destOrd="0" presId="urn:microsoft.com/office/officeart/2005/8/layout/hierarchy2"/>
    <dgm:cxn modelId="{3C0A08D1-D2A0-412B-9E50-BF1ACB047574}" type="presParOf" srcId="{92D84FA2-B065-4804-A946-1DA8E41407FD}" destId="{56C14769-3173-47DF-B483-CE27E27C83CC}" srcOrd="1" destOrd="0" presId="urn:microsoft.com/office/officeart/2005/8/layout/hierarchy2"/>
    <dgm:cxn modelId="{BBF235D7-0EEB-472D-89B8-354E154EF25F}" type="presParOf" srcId="{2C43EA96-6D09-4CB1-B1DE-C477E28E9C2B}" destId="{1C0681CC-DF6C-4B41-B0FB-24A6919E3AD2}" srcOrd="2" destOrd="0" presId="urn:microsoft.com/office/officeart/2005/8/layout/hierarchy2"/>
    <dgm:cxn modelId="{22321C90-709B-4CC7-A36C-374FB6503DB4}" type="presParOf" srcId="{1C0681CC-DF6C-4B41-B0FB-24A6919E3AD2}" destId="{9FBEE692-199B-4F3B-8838-933120BAB23E}" srcOrd="0" destOrd="0" presId="urn:microsoft.com/office/officeart/2005/8/layout/hierarchy2"/>
    <dgm:cxn modelId="{DAC7396A-5C38-48F5-A855-4B797FA3FA0C}" type="presParOf" srcId="{2C43EA96-6D09-4CB1-B1DE-C477E28E9C2B}" destId="{5FB258E6-8D52-4400-A8F0-8790157218ED}" srcOrd="3" destOrd="0" presId="urn:microsoft.com/office/officeart/2005/8/layout/hierarchy2"/>
    <dgm:cxn modelId="{D502AD82-D84C-40A6-A3B9-D419570E82FD}" type="presParOf" srcId="{5FB258E6-8D52-4400-A8F0-8790157218ED}" destId="{E98E6193-CEAB-4124-8B2C-C2881EEFEEC5}" srcOrd="0" destOrd="0" presId="urn:microsoft.com/office/officeart/2005/8/layout/hierarchy2"/>
    <dgm:cxn modelId="{A7F3714A-5B63-4464-BE3C-1E49B8F1459C}" type="presParOf" srcId="{5FB258E6-8D52-4400-A8F0-8790157218ED}" destId="{8D41839C-BB40-4617-9684-46729F78879E}" srcOrd="1" destOrd="0" presId="urn:microsoft.com/office/officeart/2005/8/layout/hierarchy2"/>
    <dgm:cxn modelId="{1C0FE5E5-EC1B-4C6C-858B-ADFBFF12ADC2}" type="presParOf" srcId="{8D41839C-BB40-4617-9684-46729F78879E}" destId="{BA3DEA98-713A-4DE3-B6EA-F9FFF8A46486}" srcOrd="0" destOrd="0" presId="urn:microsoft.com/office/officeart/2005/8/layout/hierarchy2"/>
    <dgm:cxn modelId="{DD5986DA-EE24-4242-842F-2EBEA05D8048}" type="presParOf" srcId="{BA3DEA98-713A-4DE3-B6EA-F9FFF8A46486}" destId="{492D6091-7195-4889-A227-0BAE98724C56}" srcOrd="0" destOrd="0" presId="urn:microsoft.com/office/officeart/2005/8/layout/hierarchy2"/>
    <dgm:cxn modelId="{41D9620B-D721-4519-BC1F-3DDAF8361479}" type="presParOf" srcId="{8D41839C-BB40-4617-9684-46729F78879E}" destId="{8089DB43-C513-4D6C-B81A-FB3C63DB9BFB}" srcOrd="1" destOrd="0" presId="urn:microsoft.com/office/officeart/2005/8/layout/hierarchy2"/>
    <dgm:cxn modelId="{2350B610-E56F-4414-ACE3-B16777A1E98F}" type="presParOf" srcId="{8089DB43-C513-4D6C-B81A-FB3C63DB9BFB}" destId="{66DCAB5A-44D8-483D-8289-24B10C7F23F0}" srcOrd="0" destOrd="0" presId="urn:microsoft.com/office/officeart/2005/8/layout/hierarchy2"/>
    <dgm:cxn modelId="{01E77316-C8FC-4CA4-BC29-A2470E675721}" type="presParOf" srcId="{8089DB43-C513-4D6C-B81A-FB3C63DB9BFB}" destId="{CD0007F8-600E-48BD-8B01-F5B83658766A}" srcOrd="1" destOrd="0" presId="urn:microsoft.com/office/officeart/2005/8/layout/hierarchy2"/>
    <dgm:cxn modelId="{AD6BA3BA-DE30-4C63-BE0C-1FF959824435}" type="presParOf" srcId="{CD0007F8-600E-48BD-8B01-F5B83658766A}" destId="{9A916D9C-7F10-4612-BAAD-6E7826A4D019}" srcOrd="0" destOrd="0" presId="urn:microsoft.com/office/officeart/2005/8/layout/hierarchy2"/>
    <dgm:cxn modelId="{6AD62F97-1FD1-4E7A-988B-21742A3FEE28}" type="presParOf" srcId="{9A916D9C-7F10-4612-BAAD-6E7826A4D019}" destId="{34BDE998-D81D-475B-A419-DFC6D965A7AA}" srcOrd="0" destOrd="0" presId="urn:microsoft.com/office/officeart/2005/8/layout/hierarchy2"/>
    <dgm:cxn modelId="{A9F636E9-CB98-4C76-82CB-895AA49015C5}" type="presParOf" srcId="{CD0007F8-600E-48BD-8B01-F5B83658766A}" destId="{1D17AEEE-F949-431F-8330-8CB083568124}" srcOrd="1" destOrd="0" presId="urn:microsoft.com/office/officeart/2005/8/layout/hierarchy2"/>
    <dgm:cxn modelId="{57394AA3-9267-43A2-A9A6-A916A69256C5}" type="presParOf" srcId="{1D17AEEE-F949-431F-8330-8CB083568124}" destId="{FB7A7C12-2F42-4C1D-878F-CC465DC98B0A}" srcOrd="0" destOrd="0" presId="urn:microsoft.com/office/officeart/2005/8/layout/hierarchy2"/>
    <dgm:cxn modelId="{7AD152D4-253F-4B26-82C0-7A8A1D5B2D71}" type="presParOf" srcId="{1D17AEEE-F949-431F-8330-8CB083568124}" destId="{7BD692FF-74E7-4209-940D-364F534BF47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34FF26-5224-4955-B8BE-B6E0B1DA1EEF}" type="datetimeFigureOut">
              <a:rPr lang="en-US" smtClean="0"/>
              <a:pPr/>
              <a:t>17/08//2020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183F7-946E-41B4-8A55-CF7C1D4818F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C2CC473-5770-4C11-AA24-09FF25E293C3}" type="datetimeFigureOut">
              <a:rPr lang="en-US" smtClean="0"/>
              <a:pPr/>
              <a:t>17/08//2020</a:t>
            </a:fld>
            <a:endParaRPr lang="en-IN"/>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BB163E3-ADB1-40DF-9FD8-103804F82245}" type="slidenum">
              <a:rPr lang="en-IN" smtClean="0"/>
              <a:pPr/>
              <a:t>‹#›</a:t>
            </a:fld>
            <a:endParaRPr lang="en-IN"/>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2CC473-5770-4C11-AA24-09FF25E293C3}" type="datetimeFigureOut">
              <a:rPr lang="en-US" smtClean="0"/>
              <a:pPr/>
              <a:t>17/08//2020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BB163E3-ADB1-40DF-9FD8-103804F8224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2CC473-5770-4C11-AA24-09FF25E293C3}" type="datetimeFigureOut">
              <a:rPr lang="en-US" smtClean="0"/>
              <a:pPr/>
              <a:t>17/08//2020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BB163E3-ADB1-40DF-9FD8-103804F8224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2CC473-5770-4C11-AA24-09FF25E293C3}" type="datetimeFigureOut">
              <a:rPr lang="en-US" smtClean="0"/>
              <a:pPr/>
              <a:t>17/08//2020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BB163E3-ADB1-40DF-9FD8-103804F8224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C2CC473-5770-4C11-AA24-09FF25E293C3}" type="datetimeFigureOut">
              <a:rPr lang="en-US" smtClean="0"/>
              <a:pPr/>
              <a:t>17/08//2020</a:t>
            </a:fld>
            <a:endParaRPr lang="en-IN"/>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BB163E3-ADB1-40DF-9FD8-103804F82245}" type="slidenum">
              <a:rPr lang="en-IN" smtClean="0"/>
              <a:pPr/>
              <a:t>‹#›</a:t>
            </a:fld>
            <a:endParaRPr lang="en-IN"/>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2CC473-5770-4C11-AA24-09FF25E293C3}" type="datetimeFigureOut">
              <a:rPr lang="en-US" smtClean="0"/>
              <a:pPr/>
              <a:t>17/08//2020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BB163E3-ADB1-40DF-9FD8-103804F82245}" type="slidenum">
              <a:rPr lang="en-IN" smtClean="0"/>
              <a:pPr/>
              <a:t>‹#›</a:t>
            </a:fld>
            <a:endParaRPr lang="en-IN"/>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2CC473-5770-4C11-AA24-09FF25E293C3}" type="datetimeFigureOut">
              <a:rPr lang="en-US" smtClean="0"/>
              <a:pPr/>
              <a:t>17/08//2020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BB163E3-ADB1-40DF-9FD8-103804F8224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2CC473-5770-4C11-AA24-09FF25E293C3}" type="datetimeFigureOut">
              <a:rPr lang="en-US" smtClean="0"/>
              <a:pPr/>
              <a:t>17/08//2020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3BB163E3-ADB1-40DF-9FD8-103804F82245}" type="slidenum">
              <a:rPr lang="en-IN" smtClean="0"/>
              <a:pPr/>
              <a:t>‹#›</a:t>
            </a:fld>
            <a:endParaRPr lang="en-IN"/>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2CC473-5770-4C11-AA24-09FF25E293C3}" type="datetimeFigureOut">
              <a:rPr lang="en-US" smtClean="0"/>
              <a:pPr/>
              <a:t>17/08//2020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3BB163E3-ADB1-40DF-9FD8-103804F8224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C2CC473-5770-4C11-AA24-09FF25E293C3}" type="datetimeFigureOut">
              <a:rPr lang="en-US" smtClean="0"/>
              <a:pPr/>
              <a:t>17/08//2020</a:t>
            </a:fld>
            <a:endParaRPr lang="en-IN"/>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BB163E3-ADB1-40DF-9FD8-103804F82245}" type="slidenum">
              <a:rPr lang="en-IN" smtClean="0"/>
              <a:pPr/>
              <a:t>‹#›</a:t>
            </a:fld>
            <a:endParaRPr lang="en-IN"/>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C2CC473-5770-4C11-AA24-09FF25E293C3}" type="datetimeFigureOut">
              <a:rPr lang="en-US" smtClean="0"/>
              <a:pPr/>
              <a:t>17/08//2020</a:t>
            </a:fld>
            <a:endParaRPr lang="en-IN"/>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BB163E3-ADB1-40DF-9FD8-103804F82245}" type="slidenum">
              <a:rPr lang="en-IN" smtClean="0"/>
              <a:pPr/>
              <a:t>‹#›</a:t>
            </a:fld>
            <a:endParaRPr lang="en-IN"/>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IN"/>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C2CC473-5770-4C11-AA24-09FF25E293C3}" type="datetimeFigureOut">
              <a:rPr lang="en-US" smtClean="0"/>
              <a:pPr/>
              <a:t>17/08//2020</a:t>
            </a:fld>
            <a:endParaRPr lang="en-IN"/>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BB163E3-ADB1-40DF-9FD8-103804F82245}" type="slidenum">
              <a:rPr lang="en-IN" smtClean="0"/>
              <a:pPr/>
              <a:t>‹#›</a:t>
            </a:fld>
            <a:endParaRPr lang="en-IN"/>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2ahUKEwifm6nZ7orfAhVN62EKHbCEDhYQjRx6BAgBEAU&amp;url=https://www.slideshare.net/akifab93/toxicology-part-2-72534120&amp;psig=AOvVaw2WsZsQeP-I1z_wq7S04oY5&amp;ust=1544174014753316"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jjhYSn7orfAhUWMN4KHenJCz0QjRx6BAgBEAU&amp;url=https://www.med-ed.virginia.edu/courses/rad/peds/ms_webpages/ms8clead.html&amp;psig=AOvVaw1NEAh6MhKDjJq5PcUXAGyQ&amp;ust=154417392391491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COMMON   POISONINGS IN CHILDREN</a:t>
            </a:r>
            <a:endParaRPr lang="en-IN" dirty="0"/>
          </a:p>
        </p:txBody>
      </p:sp>
      <p:sp>
        <p:nvSpPr>
          <p:cNvPr id="3" name="Subtitle 2"/>
          <p:cNvSpPr>
            <a:spLocks noGrp="1"/>
          </p:cNvSpPr>
          <p:nvPr>
            <p:ph type="subTitle" idx="1"/>
          </p:nvPr>
        </p:nvSpPr>
        <p:spPr>
          <a:xfrm>
            <a:off x="2357422" y="4214818"/>
            <a:ext cx="6357982" cy="1714512"/>
          </a:xfrm>
        </p:spPr>
        <p:txBody>
          <a:bodyPr>
            <a:normAutofit/>
          </a:bodyPr>
          <a:lstStyle/>
          <a:p>
            <a:r>
              <a:rPr lang="en-IN" dirty="0" smtClean="0"/>
              <a:t>By </a:t>
            </a:r>
            <a:r>
              <a:rPr lang="en-IN" dirty="0" smtClean="0"/>
              <a:t> </a:t>
            </a:r>
            <a:endParaRPr lang="en-IN" dirty="0" smtClean="0"/>
          </a:p>
          <a:p>
            <a:r>
              <a:rPr lang="en-IN" dirty="0" smtClean="0"/>
              <a:t>Dr </a:t>
            </a:r>
            <a:r>
              <a:rPr lang="en-IN" dirty="0" err="1" smtClean="0"/>
              <a:t>Hemal</a:t>
            </a:r>
            <a:r>
              <a:rPr lang="en-IN" dirty="0" smtClean="0"/>
              <a:t> Dave </a:t>
            </a:r>
            <a:endParaRPr lang="en-IN" dirty="0" smtClean="0"/>
          </a:p>
          <a:p>
            <a:r>
              <a:rPr lang="en-IN" smtClean="0"/>
              <a:t>SBKS MIRC</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Sympathomimetic</a:t>
            </a:r>
            <a:r>
              <a:rPr lang="en-IN" dirty="0" smtClean="0"/>
              <a:t> </a:t>
            </a:r>
            <a:r>
              <a:rPr lang="en-IN" dirty="0" err="1" smtClean="0"/>
              <a:t>toxidrome</a:t>
            </a:r>
            <a:endParaRPr lang="en-IN" dirty="0"/>
          </a:p>
        </p:txBody>
      </p:sp>
      <p:graphicFrame>
        <p:nvGraphicFramePr>
          <p:cNvPr id="6" name="Content Placeholder 5"/>
          <p:cNvGraphicFramePr>
            <a:graphicFrameLocks noGrp="1"/>
          </p:cNvGraphicFramePr>
          <p:nvPr>
            <p:ph idx="1"/>
          </p:nvPr>
        </p:nvGraphicFramePr>
        <p:xfrm>
          <a:off x="357158" y="1928802"/>
          <a:ext cx="8572560" cy="4357717"/>
        </p:xfrm>
        <a:graphic>
          <a:graphicData uri="http://schemas.openxmlformats.org/drawingml/2006/table">
            <a:tbl>
              <a:tblPr firstRow="1" bandRow="1">
                <a:tableStyleId>{5C22544A-7EE6-4342-B048-85BDC9FD1C3A}</a:tableStyleId>
              </a:tblPr>
              <a:tblGrid>
                <a:gridCol w="4286280"/>
                <a:gridCol w="4286280"/>
              </a:tblGrid>
              <a:tr h="448047">
                <a:tc>
                  <a:txBody>
                    <a:bodyPr/>
                    <a:lstStyle/>
                    <a:p>
                      <a:r>
                        <a:rPr lang="en-IN" dirty="0" smtClean="0"/>
                        <a:t>Clinical indicator</a:t>
                      </a:r>
                      <a:endParaRPr lang="en-IN" dirty="0"/>
                    </a:p>
                  </a:txBody>
                  <a:tcPr marL="95922" marR="95922"/>
                </a:tc>
                <a:tc>
                  <a:txBody>
                    <a:bodyPr/>
                    <a:lstStyle/>
                    <a:p>
                      <a:r>
                        <a:rPr lang="en-IN" dirty="0" smtClean="0"/>
                        <a:t>    findings</a:t>
                      </a:r>
                      <a:endParaRPr lang="en-IN" dirty="0"/>
                    </a:p>
                  </a:txBody>
                  <a:tcPr marL="95922" marR="95922"/>
                </a:tc>
              </a:tr>
              <a:tr h="448047">
                <a:tc>
                  <a:txBody>
                    <a:bodyPr/>
                    <a:lstStyle/>
                    <a:p>
                      <a:r>
                        <a:rPr lang="en-IN" dirty="0" smtClean="0"/>
                        <a:t>Heart rate</a:t>
                      </a:r>
                      <a:endParaRPr lang="en-IN" dirty="0"/>
                    </a:p>
                  </a:txBody>
                  <a:tcPr marL="95922" marR="95922"/>
                </a:tc>
                <a:tc>
                  <a:txBody>
                    <a:bodyPr/>
                    <a:lstStyle/>
                    <a:p>
                      <a:r>
                        <a:rPr lang="en-IN" dirty="0" smtClean="0"/>
                        <a:t>fast</a:t>
                      </a:r>
                      <a:endParaRPr lang="en-IN" dirty="0"/>
                    </a:p>
                  </a:txBody>
                  <a:tcPr marL="95922" marR="95922"/>
                </a:tc>
              </a:tr>
              <a:tr h="448047">
                <a:tc>
                  <a:txBody>
                    <a:bodyPr/>
                    <a:lstStyle/>
                    <a:p>
                      <a:r>
                        <a:rPr lang="en-IN" dirty="0" smtClean="0"/>
                        <a:t>Blood  pressure</a:t>
                      </a:r>
                      <a:endParaRPr lang="en-IN" dirty="0"/>
                    </a:p>
                  </a:txBody>
                  <a:tcPr marL="95922" marR="95922"/>
                </a:tc>
                <a:tc>
                  <a:txBody>
                    <a:bodyPr/>
                    <a:lstStyle/>
                    <a:p>
                      <a:r>
                        <a:rPr lang="en-IN" dirty="0" smtClean="0"/>
                        <a:t>high</a:t>
                      </a:r>
                      <a:endParaRPr lang="en-IN" dirty="0"/>
                    </a:p>
                  </a:txBody>
                  <a:tcPr marL="95922" marR="95922"/>
                </a:tc>
              </a:tr>
              <a:tr h="448047">
                <a:tc>
                  <a:txBody>
                    <a:bodyPr/>
                    <a:lstStyle/>
                    <a:p>
                      <a:r>
                        <a:rPr lang="en-IN" dirty="0" smtClean="0"/>
                        <a:t>Cardiac rhythm</a:t>
                      </a:r>
                      <a:endParaRPr lang="en-IN" dirty="0"/>
                    </a:p>
                  </a:txBody>
                  <a:tcPr marL="95922" marR="95922"/>
                </a:tc>
                <a:tc>
                  <a:txBody>
                    <a:bodyPr/>
                    <a:lstStyle/>
                    <a:p>
                      <a:r>
                        <a:rPr lang="en-IN" dirty="0" smtClean="0"/>
                        <a:t>Sinus </a:t>
                      </a:r>
                      <a:r>
                        <a:rPr lang="en-IN" dirty="0" err="1" smtClean="0"/>
                        <a:t>tachyarrythmia</a:t>
                      </a:r>
                      <a:endParaRPr lang="en-IN" dirty="0"/>
                    </a:p>
                  </a:txBody>
                  <a:tcPr marL="95922" marR="95922"/>
                </a:tc>
              </a:tr>
              <a:tr h="448047">
                <a:tc>
                  <a:txBody>
                    <a:bodyPr/>
                    <a:lstStyle/>
                    <a:p>
                      <a:r>
                        <a:rPr lang="en-IN" dirty="0" smtClean="0"/>
                        <a:t>Respiratory rate</a:t>
                      </a:r>
                      <a:endParaRPr lang="en-IN" dirty="0"/>
                    </a:p>
                  </a:txBody>
                  <a:tcPr marL="95922" marR="95922"/>
                </a:tc>
                <a:tc>
                  <a:txBody>
                    <a:bodyPr/>
                    <a:lstStyle/>
                    <a:p>
                      <a:r>
                        <a:rPr lang="en-IN" dirty="0" smtClean="0"/>
                        <a:t>Normal to high</a:t>
                      </a:r>
                      <a:endParaRPr lang="en-IN" dirty="0"/>
                    </a:p>
                  </a:txBody>
                  <a:tcPr marL="95922" marR="95922"/>
                </a:tc>
              </a:tr>
              <a:tr h="448047">
                <a:tc>
                  <a:txBody>
                    <a:bodyPr/>
                    <a:lstStyle/>
                    <a:p>
                      <a:r>
                        <a:rPr lang="en-IN" dirty="0" smtClean="0"/>
                        <a:t>Temperature</a:t>
                      </a:r>
                      <a:endParaRPr lang="en-IN" dirty="0"/>
                    </a:p>
                  </a:txBody>
                  <a:tcPr marL="95922" marR="95922"/>
                </a:tc>
                <a:tc>
                  <a:txBody>
                    <a:bodyPr/>
                    <a:lstStyle/>
                    <a:p>
                      <a:r>
                        <a:rPr lang="en-IN" dirty="0" smtClean="0"/>
                        <a:t>Normal to high</a:t>
                      </a:r>
                      <a:endParaRPr lang="en-IN" dirty="0"/>
                    </a:p>
                  </a:txBody>
                  <a:tcPr marL="95922" marR="95922"/>
                </a:tc>
              </a:tr>
              <a:tr h="448047">
                <a:tc>
                  <a:txBody>
                    <a:bodyPr/>
                    <a:lstStyle/>
                    <a:p>
                      <a:r>
                        <a:rPr lang="en-IN" dirty="0" smtClean="0"/>
                        <a:t>Eyes</a:t>
                      </a:r>
                      <a:endParaRPr lang="en-IN" dirty="0"/>
                    </a:p>
                  </a:txBody>
                  <a:tcPr marL="95922" marR="95922"/>
                </a:tc>
                <a:tc>
                  <a:txBody>
                    <a:bodyPr/>
                    <a:lstStyle/>
                    <a:p>
                      <a:r>
                        <a:rPr lang="en-IN" dirty="0" err="1" smtClean="0"/>
                        <a:t>Mydriatic</a:t>
                      </a:r>
                      <a:endParaRPr lang="en-IN" dirty="0"/>
                    </a:p>
                  </a:txBody>
                  <a:tcPr marL="95922" marR="95922"/>
                </a:tc>
              </a:tr>
              <a:tr h="773341">
                <a:tc>
                  <a:txBody>
                    <a:bodyPr/>
                    <a:lstStyle/>
                    <a:p>
                      <a:r>
                        <a:rPr lang="en-IN" dirty="0" smtClean="0"/>
                        <a:t>skin</a:t>
                      </a:r>
                      <a:endParaRPr lang="en-IN" dirty="0"/>
                    </a:p>
                  </a:txBody>
                  <a:tcPr marL="95922" marR="95922"/>
                </a:tc>
                <a:tc>
                  <a:txBody>
                    <a:bodyPr/>
                    <a:lstStyle/>
                    <a:p>
                      <a:r>
                        <a:rPr lang="en-IN" dirty="0" smtClean="0"/>
                        <a:t>Normal to diaphoretic</a:t>
                      </a:r>
                      <a:r>
                        <a:rPr lang="en-IN" baseline="0" dirty="0" smtClean="0"/>
                        <a:t>                                         </a:t>
                      </a:r>
                    </a:p>
                    <a:p>
                      <a:endParaRPr lang="en-IN" dirty="0"/>
                    </a:p>
                  </a:txBody>
                  <a:tcPr marL="95922" marR="95922"/>
                </a:tc>
              </a:tr>
              <a:tr h="448047">
                <a:tc>
                  <a:txBody>
                    <a:bodyPr/>
                    <a:lstStyle/>
                    <a:p>
                      <a:r>
                        <a:rPr lang="en-IN" b="1" dirty="0" smtClean="0"/>
                        <a:t>secretions</a:t>
                      </a:r>
                      <a:endParaRPr lang="en-IN" b="1" dirty="0"/>
                    </a:p>
                  </a:txBody>
                  <a:tcPr marL="95922" marR="95922"/>
                </a:tc>
                <a:tc>
                  <a:txBody>
                    <a:bodyPr/>
                    <a:lstStyle/>
                    <a:p>
                      <a:r>
                        <a:rPr lang="en-IN" b="1" dirty="0" smtClean="0"/>
                        <a:t>normal</a:t>
                      </a:r>
                      <a:endParaRPr lang="en-IN" b="1" dirty="0"/>
                    </a:p>
                  </a:txBody>
                  <a:tcPr marL="95922" marR="95922"/>
                </a:tc>
              </a:tr>
            </a:tbl>
          </a:graphicData>
        </a:graphic>
      </p:graphicFrame>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Anticholinergic</a:t>
            </a:r>
            <a:r>
              <a:rPr lang="en-IN" dirty="0" smtClean="0"/>
              <a:t>  </a:t>
            </a:r>
            <a:r>
              <a:rPr lang="en-IN" dirty="0" err="1" smtClean="0"/>
              <a:t>toxidrome</a:t>
            </a:r>
            <a:endParaRPr lang="en-IN" dirty="0"/>
          </a:p>
        </p:txBody>
      </p:sp>
      <p:graphicFrame>
        <p:nvGraphicFramePr>
          <p:cNvPr id="7" name="Content Placeholder 6"/>
          <p:cNvGraphicFramePr>
            <a:graphicFrameLocks noGrp="1"/>
          </p:cNvGraphicFramePr>
          <p:nvPr>
            <p:ph idx="1"/>
          </p:nvPr>
        </p:nvGraphicFramePr>
        <p:xfrm>
          <a:off x="357158" y="1928804"/>
          <a:ext cx="8501122" cy="4357719"/>
        </p:xfrm>
        <a:graphic>
          <a:graphicData uri="http://schemas.openxmlformats.org/drawingml/2006/table">
            <a:tbl>
              <a:tblPr firstRow="1" bandRow="1">
                <a:tableStyleId>{5C22544A-7EE6-4342-B048-85BDC9FD1C3A}</a:tableStyleId>
              </a:tblPr>
              <a:tblGrid>
                <a:gridCol w="4250561"/>
                <a:gridCol w="4250561"/>
              </a:tblGrid>
              <a:tr h="484191">
                <a:tc>
                  <a:txBody>
                    <a:bodyPr/>
                    <a:lstStyle/>
                    <a:p>
                      <a:r>
                        <a:rPr lang="en-IN" dirty="0" smtClean="0"/>
                        <a:t>Clinical indicator</a:t>
                      </a:r>
                      <a:endParaRPr lang="en-IN" dirty="0"/>
                    </a:p>
                  </a:txBody>
                  <a:tcPr marL="95922" marR="95922"/>
                </a:tc>
                <a:tc>
                  <a:txBody>
                    <a:bodyPr/>
                    <a:lstStyle/>
                    <a:p>
                      <a:r>
                        <a:rPr lang="en-IN" dirty="0" smtClean="0"/>
                        <a:t> findings</a:t>
                      </a:r>
                      <a:endParaRPr lang="en-IN" dirty="0"/>
                    </a:p>
                  </a:txBody>
                  <a:tcPr marL="95922" marR="95922"/>
                </a:tc>
              </a:tr>
              <a:tr h="484191">
                <a:tc>
                  <a:txBody>
                    <a:bodyPr/>
                    <a:lstStyle/>
                    <a:p>
                      <a:r>
                        <a:rPr lang="en-IN" dirty="0" smtClean="0"/>
                        <a:t>Heart</a:t>
                      </a:r>
                      <a:r>
                        <a:rPr lang="en-IN" baseline="0" dirty="0" smtClean="0"/>
                        <a:t> rate</a:t>
                      </a:r>
                      <a:endParaRPr lang="en-IN" dirty="0"/>
                    </a:p>
                  </a:txBody>
                  <a:tcPr marL="95922" marR="95922"/>
                </a:tc>
                <a:tc>
                  <a:txBody>
                    <a:bodyPr/>
                    <a:lstStyle/>
                    <a:p>
                      <a:r>
                        <a:rPr lang="en-IN" dirty="0" smtClean="0"/>
                        <a:t>fast</a:t>
                      </a:r>
                      <a:endParaRPr lang="en-IN" dirty="0"/>
                    </a:p>
                  </a:txBody>
                  <a:tcPr marL="95922" marR="95922"/>
                </a:tc>
              </a:tr>
              <a:tr h="484191">
                <a:tc>
                  <a:txBody>
                    <a:bodyPr/>
                    <a:lstStyle/>
                    <a:p>
                      <a:r>
                        <a:rPr lang="en-IN" dirty="0" smtClean="0"/>
                        <a:t>Blood </a:t>
                      </a:r>
                      <a:r>
                        <a:rPr lang="en-IN" dirty="0" err="1" smtClean="0"/>
                        <a:t>presssure</a:t>
                      </a:r>
                      <a:endParaRPr lang="en-IN" dirty="0"/>
                    </a:p>
                  </a:txBody>
                  <a:tcPr marL="95922" marR="95922"/>
                </a:tc>
                <a:tc>
                  <a:txBody>
                    <a:bodyPr/>
                    <a:lstStyle/>
                    <a:p>
                      <a:r>
                        <a:rPr lang="en-IN" dirty="0" smtClean="0"/>
                        <a:t>high</a:t>
                      </a:r>
                      <a:endParaRPr lang="en-IN" dirty="0"/>
                    </a:p>
                  </a:txBody>
                  <a:tcPr marL="95922" marR="95922"/>
                </a:tc>
              </a:tr>
              <a:tr h="484191">
                <a:tc>
                  <a:txBody>
                    <a:bodyPr/>
                    <a:lstStyle/>
                    <a:p>
                      <a:r>
                        <a:rPr lang="en-IN" dirty="0" smtClean="0"/>
                        <a:t>Cardiac rhythm</a:t>
                      </a:r>
                      <a:endParaRPr lang="en-IN" dirty="0"/>
                    </a:p>
                  </a:txBody>
                  <a:tcPr marL="95922" marR="95922"/>
                </a:tc>
                <a:tc>
                  <a:txBody>
                    <a:bodyPr/>
                    <a:lstStyle/>
                    <a:p>
                      <a:r>
                        <a:rPr lang="en-IN" dirty="0" smtClean="0"/>
                        <a:t>fast</a:t>
                      </a:r>
                      <a:endParaRPr lang="en-IN" dirty="0"/>
                    </a:p>
                  </a:txBody>
                  <a:tcPr marL="95922" marR="95922"/>
                </a:tc>
              </a:tr>
              <a:tr h="484191">
                <a:tc>
                  <a:txBody>
                    <a:bodyPr/>
                    <a:lstStyle/>
                    <a:p>
                      <a:r>
                        <a:rPr lang="en-IN" dirty="0" smtClean="0"/>
                        <a:t>Respiratory rate</a:t>
                      </a:r>
                      <a:endParaRPr lang="en-IN" dirty="0"/>
                    </a:p>
                  </a:txBody>
                  <a:tcPr marL="95922" marR="95922"/>
                </a:tc>
                <a:tc>
                  <a:txBody>
                    <a:bodyPr/>
                    <a:lstStyle/>
                    <a:p>
                      <a:r>
                        <a:rPr lang="en-IN" dirty="0" smtClean="0"/>
                        <a:t>Normal to high</a:t>
                      </a:r>
                      <a:endParaRPr lang="en-IN" dirty="0"/>
                    </a:p>
                  </a:txBody>
                  <a:tcPr marL="95922" marR="95922"/>
                </a:tc>
              </a:tr>
              <a:tr h="484191">
                <a:tc>
                  <a:txBody>
                    <a:bodyPr/>
                    <a:lstStyle/>
                    <a:p>
                      <a:r>
                        <a:rPr lang="en-IN" dirty="0" smtClean="0"/>
                        <a:t>temperature</a:t>
                      </a:r>
                      <a:endParaRPr lang="en-IN" dirty="0"/>
                    </a:p>
                  </a:txBody>
                  <a:tcPr marL="95922" marR="95922"/>
                </a:tc>
                <a:tc>
                  <a:txBody>
                    <a:bodyPr/>
                    <a:lstStyle/>
                    <a:p>
                      <a:r>
                        <a:rPr lang="en-IN" dirty="0" smtClean="0"/>
                        <a:t>high</a:t>
                      </a:r>
                      <a:endParaRPr lang="en-IN" dirty="0"/>
                    </a:p>
                  </a:txBody>
                  <a:tcPr marL="95922" marR="95922"/>
                </a:tc>
              </a:tr>
              <a:tr h="484191">
                <a:tc>
                  <a:txBody>
                    <a:bodyPr/>
                    <a:lstStyle/>
                    <a:p>
                      <a:r>
                        <a:rPr lang="en-IN" dirty="0" smtClean="0"/>
                        <a:t>eyes</a:t>
                      </a:r>
                      <a:endParaRPr lang="en-IN" dirty="0"/>
                    </a:p>
                  </a:txBody>
                  <a:tcPr marL="95922" marR="95922"/>
                </a:tc>
                <a:tc>
                  <a:txBody>
                    <a:bodyPr/>
                    <a:lstStyle/>
                    <a:p>
                      <a:r>
                        <a:rPr lang="en-IN" dirty="0" err="1" smtClean="0"/>
                        <a:t>mydriatic</a:t>
                      </a:r>
                      <a:endParaRPr lang="en-IN" dirty="0"/>
                    </a:p>
                  </a:txBody>
                  <a:tcPr marL="95922" marR="95922"/>
                </a:tc>
              </a:tr>
              <a:tr h="484191">
                <a:tc>
                  <a:txBody>
                    <a:bodyPr/>
                    <a:lstStyle/>
                    <a:p>
                      <a:r>
                        <a:rPr lang="en-IN" b="1" dirty="0" smtClean="0"/>
                        <a:t>skin</a:t>
                      </a:r>
                      <a:endParaRPr lang="en-IN" b="1" dirty="0"/>
                    </a:p>
                  </a:txBody>
                  <a:tcPr marL="95922" marR="95922"/>
                </a:tc>
                <a:tc>
                  <a:txBody>
                    <a:bodyPr/>
                    <a:lstStyle/>
                    <a:p>
                      <a:r>
                        <a:rPr lang="en-IN" b="1" dirty="0" smtClean="0"/>
                        <a:t>dry</a:t>
                      </a:r>
                      <a:endParaRPr lang="en-IN" b="1" dirty="0"/>
                    </a:p>
                  </a:txBody>
                  <a:tcPr marL="95922" marR="95922"/>
                </a:tc>
              </a:tr>
              <a:tr h="484191">
                <a:tc>
                  <a:txBody>
                    <a:bodyPr/>
                    <a:lstStyle/>
                    <a:p>
                      <a:r>
                        <a:rPr lang="en-IN" b="1" dirty="0" smtClean="0"/>
                        <a:t>secretions</a:t>
                      </a:r>
                      <a:endParaRPr lang="en-IN" b="1" dirty="0"/>
                    </a:p>
                  </a:txBody>
                  <a:tcPr marL="95922" marR="95922"/>
                </a:tc>
                <a:tc>
                  <a:txBody>
                    <a:bodyPr/>
                    <a:lstStyle/>
                    <a:p>
                      <a:r>
                        <a:rPr lang="en-IN" b="1" dirty="0" smtClean="0"/>
                        <a:t>dry</a:t>
                      </a:r>
                      <a:endParaRPr lang="en-IN" b="1" dirty="0"/>
                    </a:p>
                  </a:txBody>
                  <a:tcPr marL="95922" marR="95922"/>
                </a:tc>
              </a:tr>
            </a:tbl>
          </a:graphicData>
        </a:graphic>
      </p:graphicFrame>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500042"/>
            <a:ext cx="9144000" cy="595911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772400" cy="1143000"/>
          </a:xfrm>
        </p:spPr>
        <p:txBody>
          <a:bodyPr/>
          <a:lstStyle/>
          <a:p>
            <a:pPr algn="ctr"/>
            <a:r>
              <a:rPr lang="en-IN" b="1" dirty="0" smtClean="0"/>
              <a:t>Toxidromes-review</a:t>
            </a:r>
            <a:endParaRPr lang="en-IN" b="1" dirty="0"/>
          </a:p>
        </p:txBody>
      </p:sp>
      <p:graphicFrame>
        <p:nvGraphicFramePr>
          <p:cNvPr id="4" name="Content Placeholder 3"/>
          <p:cNvGraphicFramePr>
            <a:graphicFrameLocks noGrp="1"/>
          </p:cNvGraphicFramePr>
          <p:nvPr>
            <p:ph idx="1"/>
          </p:nvPr>
        </p:nvGraphicFramePr>
        <p:xfrm>
          <a:off x="-1" y="1285860"/>
          <a:ext cx="9072595" cy="6430816"/>
        </p:xfrm>
        <a:graphic>
          <a:graphicData uri="http://schemas.openxmlformats.org/drawingml/2006/table">
            <a:tbl>
              <a:tblPr firstRow="1" bandRow="1">
                <a:tableStyleId>{5C22544A-7EE6-4342-B048-85BDC9FD1C3A}</a:tableStyleId>
              </a:tblPr>
              <a:tblGrid>
                <a:gridCol w="1682820"/>
                <a:gridCol w="951159"/>
                <a:gridCol w="1191549"/>
                <a:gridCol w="1275176"/>
                <a:gridCol w="1275176"/>
                <a:gridCol w="1275176"/>
                <a:gridCol w="1421539"/>
              </a:tblGrid>
              <a:tr h="687313">
                <a:tc>
                  <a:txBody>
                    <a:bodyPr/>
                    <a:lstStyle/>
                    <a:p>
                      <a:pPr algn="ctr"/>
                      <a:r>
                        <a:rPr lang="en-IN" sz="2400" dirty="0" err="1" smtClean="0"/>
                        <a:t>Tosin</a:t>
                      </a:r>
                      <a:endParaRPr lang="en-IN" sz="2400" dirty="0"/>
                    </a:p>
                  </a:txBody>
                  <a:tcPr/>
                </a:tc>
                <a:tc>
                  <a:txBody>
                    <a:bodyPr/>
                    <a:lstStyle/>
                    <a:p>
                      <a:pPr algn="ctr"/>
                      <a:r>
                        <a:rPr lang="en-IN" dirty="0" smtClean="0"/>
                        <a:t>HR/BP</a:t>
                      </a:r>
                      <a:endParaRPr lang="en-IN" dirty="0"/>
                    </a:p>
                  </a:txBody>
                  <a:tcPr/>
                </a:tc>
                <a:tc>
                  <a:txBody>
                    <a:bodyPr/>
                    <a:lstStyle/>
                    <a:p>
                      <a:pPr algn="ctr"/>
                      <a:r>
                        <a:rPr lang="en-IN" sz="2400" dirty="0" err="1" smtClean="0"/>
                        <a:t>Resp</a:t>
                      </a:r>
                      <a:endParaRPr lang="en-IN" sz="2400" dirty="0"/>
                    </a:p>
                  </a:txBody>
                  <a:tcPr/>
                </a:tc>
                <a:tc>
                  <a:txBody>
                    <a:bodyPr/>
                    <a:lstStyle/>
                    <a:p>
                      <a:pPr algn="ctr"/>
                      <a:r>
                        <a:rPr lang="en-IN" sz="2400" dirty="0" smtClean="0"/>
                        <a:t>Temp</a:t>
                      </a:r>
                      <a:endParaRPr lang="en-IN" sz="2400" dirty="0"/>
                    </a:p>
                  </a:txBody>
                  <a:tcPr/>
                </a:tc>
                <a:tc>
                  <a:txBody>
                    <a:bodyPr/>
                    <a:lstStyle/>
                    <a:p>
                      <a:pPr algn="ctr"/>
                      <a:r>
                        <a:rPr lang="en-IN" sz="2400" dirty="0" smtClean="0"/>
                        <a:t>Eyes</a:t>
                      </a:r>
                      <a:endParaRPr lang="en-IN" sz="2400" dirty="0"/>
                    </a:p>
                  </a:txBody>
                  <a:tcPr/>
                </a:tc>
                <a:tc>
                  <a:txBody>
                    <a:bodyPr/>
                    <a:lstStyle/>
                    <a:p>
                      <a:pPr algn="ctr"/>
                      <a:r>
                        <a:rPr lang="en-IN" sz="2400" dirty="0" smtClean="0"/>
                        <a:t>Skin/</a:t>
                      </a:r>
                      <a:r>
                        <a:rPr lang="en-IN" sz="2400" dirty="0" err="1" smtClean="0"/>
                        <a:t>Secreation</a:t>
                      </a:r>
                      <a:endParaRPr lang="en-IN" sz="2400" dirty="0"/>
                    </a:p>
                  </a:txBody>
                  <a:tcPr/>
                </a:tc>
                <a:tc>
                  <a:txBody>
                    <a:bodyPr/>
                    <a:lstStyle/>
                    <a:p>
                      <a:pPr algn="ctr"/>
                      <a:r>
                        <a:rPr lang="en-IN" sz="2000" dirty="0" smtClean="0"/>
                        <a:t>Mental</a:t>
                      </a:r>
                      <a:r>
                        <a:rPr lang="en-IN" sz="2000" baseline="0" dirty="0" smtClean="0"/>
                        <a:t> status</a:t>
                      </a:r>
                      <a:endParaRPr lang="en-IN" sz="2000" dirty="0"/>
                    </a:p>
                  </a:txBody>
                  <a:tcPr/>
                </a:tc>
              </a:tr>
              <a:tr h="883688">
                <a:tc>
                  <a:txBody>
                    <a:bodyPr/>
                    <a:lstStyle/>
                    <a:p>
                      <a:pPr algn="ctr"/>
                      <a:r>
                        <a:rPr lang="en-IN" sz="2400" dirty="0" err="1" smtClean="0"/>
                        <a:t>Sympathomimetic</a:t>
                      </a:r>
                      <a:endParaRPr lang="en-IN" sz="2400"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r>
                        <a:rPr lang="en-IN" sz="2400" dirty="0" err="1" smtClean="0"/>
                        <a:t>Diphoretic</a:t>
                      </a:r>
                      <a:endParaRPr lang="en-IN" sz="2400" dirty="0"/>
                    </a:p>
                  </a:txBody>
                  <a:tcPr/>
                </a:tc>
                <a:tc>
                  <a:txBody>
                    <a:bodyPr/>
                    <a:lstStyle/>
                    <a:p>
                      <a:pPr algn="ctr"/>
                      <a:r>
                        <a:rPr lang="en-IN" sz="2400" dirty="0" err="1" smtClean="0"/>
                        <a:t>Agiteted</a:t>
                      </a:r>
                      <a:endParaRPr lang="en-IN" sz="2400" dirty="0"/>
                    </a:p>
                  </a:txBody>
                  <a:tcPr/>
                </a:tc>
              </a:tr>
              <a:tr h="883688">
                <a:tc>
                  <a:txBody>
                    <a:bodyPr/>
                    <a:lstStyle/>
                    <a:p>
                      <a:pPr algn="ctr"/>
                      <a:r>
                        <a:rPr lang="en-IN" sz="2400" dirty="0" err="1" smtClean="0"/>
                        <a:t>Anticholinergics</a:t>
                      </a:r>
                      <a:endParaRPr lang="en-IN" sz="2400"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a:p>
                  </a:txBody>
                  <a:tcPr/>
                </a:tc>
                <a:tc>
                  <a:txBody>
                    <a:bodyPr/>
                    <a:lstStyle/>
                    <a:p>
                      <a:pPr algn="ctr"/>
                      <a:endParaRPr lang="en-IN" dirty="0"/>
                    </a:p>
                  </a:txBody>
                  <a:tcPr/>
                </a:tc>
                <a:tc>
                  <a:txBody>
                    <a:bodyPr/>
                    <a:lstStyle/>
                    <a:p>
                      <a:pPr algn="ctr"/>
                      <a:r>
                        <a:rPr lang="en-IN" sz="2400" dirty="0" smtClean="0"/>
                        <a:t>Dry</a:t>
                      </a:r>
                      <a:endParaRPr lang="en-IN"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err="1" smtClean="0"/>
                        <a:t>Agiteted</a:t>
                      </a:r>
                      <a:endParaRPr lang="en-IN" sz="2400" dirty="0" smtClean="0"/>
                    </a:p>
                    <a:p>
                      <a:pPr algn="ctr"/>
                      <a:endParaRPr lang="en-IN" sz="2400" dirty="0"/>
                    </a:p>
                  </a:txBody>
                  <a:tcPr/>
                </a:tc>
              </a:tr>
              <a:tr h="751847">
                <a:tc>
                  <a:txBody>
                    <a:bodyPr/>
                    <a:lstStyle/>
                    <a:p>
                      <a:pPr algn="ctr"/>
                      <a:r>
                        <a:rPr lang="en-IN" sz="2400" dirty="0" err="1" smtClean="0"/>
                        <a:t>Cholinergics</a:t>
                      </a:r>
                      <a:endParaRPr lang="en-IN" sz="2400"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r>
                        <a:rPr lang="en-IN" sz="2400" dirty="0" smtClean="0"/>
                        <a:t>Copiously</a:t>
                      </a:r>
                      <a:r>
                        <a:rPr lang="en-IN" sz="2400" baseline="0" dirty="0" smtClean="0"/>
                        <a:t> wet</a:t>
                      </a:r>
                      <a:endParaRPr lang="en-IN" sz="2400" dirty="0"/>
                    </a:p>
                  </a:txBody>
                  <a:tcPr/>
                </a:tc>
                <a:tc>
                  <a:txBody>
                    <a:bodyPr/>
                    <a:lstStyle/>
                    <a:p>
                      <a:pPr algn="ctr"/>
                      <a:r>
                        <a:rPr lang="en-IN" dirty="0" smtClean="0"/>
                        <a:t>Somnolent</a:t>
                      </a:r>
                      <a:endParaRPr lang="en-IN" dirty="0"/>
                    </a:p>
                  </a:txBody>
                  <a:tcPr/>
                </a:tc>
              </a:tr>
              <a:tr h="883688">
                <a:tc>
                  <a:txBody>
                    <a:bodyPr/>
                    <a:lstStyle/>
                    <a:p>
                      <a:pPr algn="ctr"/>
                      <a:r>
                        <a:rPr lang="en-IN" sz="2400" dirty="0" smtClean="0"/>
                        <a:t>Sedative-hypnotic</a:t>
                      </a:r>
                      <a:endParaRPr lang="en-IN" sz="2400" dirty="0"/>
                    </a:p>
                  </a:txBody>
                  <a:tcPr/>
                </a:tc>
                <a:tc>
                  <a:txBody>
                    <a:bodyPr/>
                    <a:lstStyle/>
                    <a:p>
                      <a:pPr algn="ctr"/>
                      <a:endParaRPr lang="en-IN" dirty="0"/>
                    </a:p>
                  </a:txBody>
                  <a:tcPr/>
                </a:tc>
                <a:tc>
                  <a:txBody>
                    <a:bodyPr/>
                    <a:lstStyle/>
                    <a:p>
                      <a:pPr algn="ctr"/>
                      <a:endParaRPr lang="en-IN" sz="2400" dirty="0" smtClean="0"/>
                    </a:p>
                    <a:p>
                      <a:pPr algn="ctr"/>
                      <a:r>
                        <a:rPr lang="en-IN" sz="2400" b="1" dirty="0" smtClean="0"/>
                        <a:t>--or </a:t>
                      </a:r>
                      <a:endParaRPr lang="en-IN" sz="2400" b="1" dirty="0"/>
                    </a:p>
                  </a:txBody>
                  <a:tcPr/>
                </a:tc>
                <a:tc>
                  <a:txBody>
                    <a:bodyPr/>
                    <a:lstStyle/>
                    <a:p>
                      <a:pPr algn="ctr"/>
                      <a:r>
                        <a:rPr lang="en-IN" sz="2400" b="1" dirty="0" smtClean="0"/>
                        <a:t>--</a:t>
                      </a:r>
                      <a:endParaRPr lang="en-IN"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dirty="0" smtClean="0"/>
                        <a:t>--</a:t>
                      </a:r>
                    </a:p>
                    <a:p>
                      <a:pPr algn="ctr"/>
                      <a:endParaRPr lang="en-IN" dirty="0"/>
                    </a:p>
                  </a:txBody>
                  <a:tcPr/>
                </a:tc>
                <a:tc>
                  <a:txBody>
                    <a:bodyPr/>
                    <a:lstStyle/>
                    <a:p>
                      <a:pPr algn="ctr"/>
                      <a:endParaRPr lang="en-IN" sz="2400" dirty="0" smtClean="0"/>
                    </a:p>
                    <a:p>
                      <a:pPr algn="ctr"/>
                      <a:r>
                        <a:rPr lang="en-IN" sz="2400" dirty="0" smtClean="0"/>
                        <a:t>Normal</a:t>
                      </a:r>
                      <a:endParaRPr lang="en-IN"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t>Somnolent</a:t>
                      </a:r>
                    </a:p>
                    <a:p>
                      <a:pPr algn="ctr"/>
                      <a:r>
                        <a:rPr lang="en-IN" sz="2400" dirty="0" smtClean="0"/>
                        <a:t>coma</a:t>
                      </a:r>
                      <a:endParaRPr lang="en-IN" sz="2400" dirty="0"/>
                    </a:p>
                  </a:txBody>
                  <a:tcPr/>
                </a:tc>
              </a:tr>
              <a:tr h="981875">
                <a:tc>
                  <a:txBody>
                    <a:bodyPr/>
                    <a:lstStyle/>
                    <a:p>
                      <a:pPr algn="ctr"/>
                      <a:r>
                        <a:rPr lang="en-IN" sz="2400" dirty="0" err="1" smtClean="0"/>
                        <a:t>Opiods</a:t>
                      </a:r>
                      <a:endParaRPr lang="en-IN" sz="2400" dirty="0"/>
                    </a:p>
                  </a:txBody>
                  <a:tcPr/>
                </a:tc>
                <a:tc>
                  <a:txBody>
                    <a:bodyPr/>
                    <a:lstStyle/>
                    <a:p>
                      <a:pPr algn="ctr"/>
                      <a:endParaRPr lang="en-IN" dirty="0"/>
                    </a:p>
                  </a:txBody>
                  <a:tcPr/>
                </a:tc>
                <a:tc>
                  <a:txBody>
                    <a:bodyPr/>
                    <a:lstStyle/>
                    <a:p>
                      <a:pPr algn="ct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dirty="0" smtClean="0"/>
                        <a:t>--</a:t>
                      </a:r>
                    </a:p>
                    <a:p>
                      <a:pPr algn="ctr"/>
                      <a:endParaRPr lang="en-IN" dirty="0"/>
                    </a:p>
                  </a:txBody>
                  <a:tcPr/>
                </a:tc>
                <a:tc>
                  <a:txBody>
                    <a:bodyPr/>
                    <a:lstStyle/>
                    <a:p>
                      <a:pPr algn="ctr"/>
                      <a:endParaRPr lang="en-IN" dirty="0"/>
                    </a:p>
                  </a:txBody>
                  <a:tcPr/>
                </a:tc>
                <a:tc>
                  <a:txBody>
                    <a:bodyPr/>
                    <a:lstStyle/>
                    <a:p>
                      <a:pPr algn="ctr"/>
                      <a:r>
                        <a:rPr lang="en-IN" sz="2400" b="1" dirty="0" smtClean="0"/>
                        <a:t>--</a:t>
                      </a:r>
                      <a:endParaRPr lang="en-IN"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t>Somnolent</a:t>
                      </a:r>
                    </a:p>
                    <a:p>
                      <a:pPr algn="ctr"/>
                      <a:r>
                        <a:rPr lang="en-IN" sz="2400" dirty="0" smtClean="0"/>
                        <a:t>coma</a:t>
                      </a:r>
                    </a:p>
                    <a:p>
                      <a:pPr algn="ctr"/>
                      <a:endParaRPr lang="en-IN" dirty="0"/>
                    </a:p>
                  </a:txBody>
                  <a:tcPr/>
                </a:tc>
              </a:tr>
            </a:tbl>
          </a:graphicData>
        </a:graphic>
      </p:graphicFrame>
      <p:sp>
        <p:nvSpPr>
          <p:cNvPr id="5" name="Up Arrow 4"/>
          <p:cNvSpPr/>
          <p:nvPr/>
        </p:nvSpPr>
        <p:spPr>
          <a:xfrm>
            <a:off x="2000232" y="2571744"/>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Up Arrow 5"/>
          <p:cNvSpPr/>
          <p:nvPr/>
        </p:nvSpPr>
        <p:spPr>
          <a:xfrm>
            <a:off x="2285984" y="2571744"/>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Up Arrow 6"/>
          <p:cNvSpPr/>
          <p:nvPr/>
        </p:nvSpPr>
        <p:spPr>
          <a:xfrm>
            <a:off x="2000232" y="3429000"/>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Up Arrow 7"/>
          <p:cNvSpPr/>
          <p:nvPr/>
        </p:nvSpPr>
        <p:spPr>
          <a:xfrm>
            <a:off x="2285984" y="3429000"/>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2000232" y="4429132"/>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2357422" y="4429132"/>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Minus 10"/>
          <p:cNvSpPr/>
          <p:nvPr/>
        </p:nvSpPr>
        <p:spPr>
          <a:xfrm>
            <a:off x="2143108" y="5357826"/>
            <a:ext cx="285752"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Minus 11"/>
          <p:cNvSpPr/>
          <p:nvPr/>
        </p:nvSpPr>
        <p:spPr>
          <a:xfrm>
            <a:off x="2143108" y="6643710"/>
            <a:ext cx="285752"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Up Arrow 12"/>
          <p:cNvSpPr/>
          <p:nvPr/>
        </p:nvSpPr>
        <p:spPr>
          <a:xfrm>
            <a:off x="3286116" y="2643182"/>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Up Arrow 13"/>
          <p:cNvSpPr/>
          <p:nvPr/>
        </p:nvSpPr>
        <p:spPr>
          <a:xfrm>
            <a:off x="3286116" y="3500438"/>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Down Arrow 14"/>
          <p:cNvSpPr/>
          <p:nvPr/>
        </p:nvSpPr>
        <p:spPr>
          <a:xfrm>
            <a:off x="3286116" y="4429132"/>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Down Arrow 16"/>
          <p:cNvSpPr/>
          <p:nvPr/>
        </p:nvSpPr>
        <p:spPr>
          <a:xfrm>
            <a:off x="3571868" y="5500702"/>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Up Arrow 17"/>
          <p:cNvSpPr/>
          <p:nvPr/>
        </p:nvSpPr>
        <p:spPr>
          <a:xfrm>
            <a:off x="4572000" y="3500438"/>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Up Arrow 18"/>
          <p:cNvSpPr/>
          <p:nvPr/>
        </p:nvSpPr>
        <p:spPr>
          <a:xfrm>
            <a:off x="4214810" y="3500438"/>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Up Arrow 19"/>
          <p:cNvSpPr/>
          <p:nvPr/>
        </p:nvSpPr>
        <p:spPr>
          <a:xfrm>
            <a:off x="4429124" y="2643182"/>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Down Arrow 20"/>
          <p:cNvSpPr/>
          <p:nvPr/>
        </p:nvSpPr>
        <p:spPr>
          <a:xfrm>
            <a:off x="4429124" y="4429132"/>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Down Arrow 21"/>
          <p:cNvSpPr/>
          <p:nvPr/>
        </p:nvSpPr>
        <p:spPr>
          <a:xfrm>
            <a:off x="3357554" y="6572248"/>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Down Arrow 22"/>
          <p:cNvSpPr/>
          <p:nvPr/>
        </p:nvSpPr>
        <p:spPr>
          <a:xfrm>
            <a:off x="3071802" y="6572248"/>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p:cNvSpPr/>
          <p:nvPr/>
        </p:nvSpPr>
        <p:spPr>
          <a:xfrm>
            <a:off x="5500694" y="2571744"/>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p:cNvSpPr/>
          <p:nvPr/>
        </p:nvSpPr>
        <p:spPr>
          <a:xfrm>
            <a:off x="5500694" y="3429000"/>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p:cNvSpPr/>
          <p:nvPr/>
        </p:nvSpPr>
        <p:spPr>
          <a:xfrm>
            <a:off x="5643570" y="4429132"/>
            <a:ext cx="142876"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Oval 26"/>
          <p:cNvSpPr/>
          <p:nvPr/>
        </p:nvSpPr>
        <p:spPr>
          <a:xfrm>
            <a:off x="5643570" y="6643686"/>
            <a:ext cx="142876"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3. Remove, Neutralize/ Reverse Effects</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Gastrointestinal Decontamination (GID)</a:t>
            </a:r>
          </a:p>
          <a:p>
            <a:r>
              <a:rPr lang="en-IN" dirty="0" smtClean="0"/>
              <a:t>Hastening the excretion of toxin</a:t>
            </a:r>
          </a:p>
          <a:p>
            <a:r>
              <a:rPr lang="en-IN" dirty="0" smtClean="0"/>
              <a:t>Use of appropriate antidote</a:t>
            </a:r>
          </a:p>
          <a:p>
            <a:pPr>
              <a:buNone/>
            </a:pPr>
            <a:endParaRPr lang="en-IN" dirty="0" smtClean="0"/>
          </a:p>
          <a:p>
            <a:r>
              <a:rPr lang="en-IN" dirty="0" smtClean="0"/>
              <a:t>GID includes :</a:t>
            </a:r>
          </a:p>
          <a:p>
            <a:pPr>
              <a:buNone/>
            </a:pPr>
            <a:r>
              <a:rPr lang="en-IN" dirty="0" smtClean="0"/>
              <a:t>                      1. Syrup of Ipecac (Not commonly used)</a:t>
            </a:r>
          </a:p>
          <a:p>
            <a:pPr>
              <a:buNone/>
            </a:pPr>
            <a:r>
              <a:rPr lang="en-IN" dirty="0" smtClean="0"/>
              <a:t>                      2. Gastric </a:t>
            </a:r>
            <a:r>
              <a:rPr lang="en-IN" dirty="0" err="1" smtClean="0"/>
              <a:t>lavage</a:t>
            </a:r>
            <a:endParaRPr lang="en-IN" dirty="0" smtClean="0"/>
          </a:p>
          <a:p>
            <a:pPr>
              <a:buNone/>
            </a:pPr>
            <a:r>
              <a:rPr lang="en-IN" dirty="0" smtClean="0"/>
              <a:t>                      3. Activated Charcoal </a:t>
            </a:r>
          </a:p>
          <a:p>
            <a:pPr>
              <a:buNone/>
            </a:pPr>
            <a:r>
              <a:rPr lang="en-IN" dirty="0" smtClean="0"/>
              <a:t>                      4. Whole bowel irrigation</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Gastric </a:t>
            </a:r>
            <a:r>
              <a:rPr lang="en-IN" dirty="0" err="1" smtClean="0"/>
              <a:t>Lavage</a:t>
            </a:r>
            <a:endParaRPr lang="en-IN" dirty="0"/>
          </a:p>
        </p:txBody>
      </p:sp>
      <p:sp>
        <p:nvSpPr>
          <p:cNvPr id="3" name="Content Placeholder 2"/>
          <p:cNvSpPr>
            <a:spLocks noGrp="1"/>
          </p:cNvSpPr>
          <p:nvPr>
            <p:ph idx="1"/>
          </p:nvPr>
        </p:nvSpPr>
        <p:spPr>
          <a:xfrm>
            <a:off x="357158" y="1785926"/>
            <a:ext cx="8408890" cy="4757758"/>
          </a:xfrm>
        </p:spPr>
        <p:txBody>
          <a:bodyPr>
            <a:normAutofit fontScale="85000" lnSpcReduction="10000"/>
          </a:bodyPr>
          <a:lstStyle/>
          <a:p>
            <a:r>
              <a:rPr lang="en-IN" dirty="0" smtClean="0"/>
              <a:t>It is an alternate technique for stomach emptying that theoretically allows direct irrigation and removal of unabsorbed toxin from the stomach.</a:t>
            </a:r>
          </a:p>
          <a:p>
            <a:r>
              <a:rPr lang="en-IN" dirty="0" smtClean="0"/>
              <a:t>Before </a:t>
            </a:r>
            <a:r>
              <a:rPr lang="en-IN" dirty="0" err="1" smtClean="0"/>
              <a:t>gasrtic</a:t>
            </a:r>
            <a:r>
              <a:rPr lang="en-IN" dirty="0" smtClean="0"/>
              <a:t> </a:t>
            </a:r>
            <a:r>
              <a:rPr lang="en-IN" dirty="0" err="1" smtClean="0"/>
              <a:t>lavage</a:t>
            </a:r>
            <a:r>
              <a:rPr lang="en-IN" dirty="0" smtClean="0"/>
              <a:t> the gag reflex of the child should be evaluated. If it is absent, </a:t>
            </a:r>
            <a:r>
              <a:rPr lang="en-IN" dirty="0" err="1" smtClean="0"/>
              <a:t>endotracheal</a:t>
            </a:r>
            <a:r>
              <a:rPr lang="en-IN" dirty="0" smtClean="0"/>
              <a:t> tube should be done before passing the </a:t>
            </a:r>
            <a:r>
              <a:rPr lang="en-IN" dirty="0" err="1" smtClean="0"/>
              <a:t>lavage</a:t>
            </a:r>
            <a:r>
              <a:rPr lang="en-IN" dirty="0" smtClean="0"/>
              <a:t> tube to protect the airway.</a:t>
            </a:r>
          </a:p>
          <a:p>
            <a:r>
              <a:rPr lang="en-IN" dirty="0" smtClean="0"/>
              <a:t>Patient should be placed in left lateral position.</a:t>
            </a:r>
          </a:p>
          <a:p>
            <a:r>
              <a:rPr lang="en-IN" dirty="0" smtClean="0"/>
              <a:t>Gastric </a:t>
            </a:r>
            <a:r>
              <a:rPr lang="en-IN" dirty="0" err="1" smtClean="0"/>
              <a:t>lavage</a:t>
            </a:r>
            <a:r>
              <a:rPr lang="en-IN" dirty="0" smtClean="0"/>
              <a:t> maybe done with 0.9% saline or tap water in 15ml/kg cycles until the </a:t>
            </a:r>
            <a:r>
              <a:rPr lang="en-IN" dirty="0" err="1" smtClean="0"/>
              <a:t>lavage</a:t>
            </a:r>
            <a:r>
              <a:rPr lang="en-IN" dirty="0" smtClean="0"/>
              <a:t> fluid is clear.</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357298"/>
            <a:ext cx="7772400" cy="5234006"/>
          </a:xfrm>
        </p:spPr>
        <p:txBody>
          <a:bodyPr/>
          <a:lstStyle/>
          <a:p>
            <a:r>
              <a:rPr lang="en-IN" dirty="0" smtClean="0"/>
              <a:t>  </a:t>
            </a:r>
            <a:r>
              <a:rPr lang="en-IN" sz="2800" u="sng" dirty="0" smtClean="0"/>
              <a:t>Indication</a:t>
            </a:r>
            <a:r>
              <a:rPr lang="en-IN" sz="2800" dirty="0" smtClean="0"/>
              <a:t> : patients who ingest highly toxic substances and </a:t>
            </a:r>
          </a:p>
          <a:p>
            <a:pPr>
              <a:buNone/>
            </a:pPr>
            <a:r>
              <a:rPr lang="en-IN" sz="2800" dirty="0" smtClean="0"/>
              <a:t> are brought to the emergency department soon after ingestion.</a:t>
            </a:r>
          </a:p>
          <a:p>
            <a:r>
              <a:rPr lang="en-IN" sz="2800" u="sng" dirty="0" smtClean="0"/>
              <a:t> Contraindications </a:t>
            </a:r>
            <a:r>
              <a:rPr lang="en-IN" sz="2800" dirty="0" smtClean="0"/>
              <a:t>:  it includes corrosive poisoning (acid as well as alkali) and hydrocarbon ingestion.</a:t>
            </a:r>
          </a:p>
          <a:p>
            <a:pPr>
              <a:buNone/>
            </a:pPr>
            <a:r>
              <a:rPr lang="en-IN" sz="2800" dirty="0" smtClean="0"/>
              <a:t> </a:t>
            </a:r>
            <a:endParaRPr lang="en-IN" sz="2800"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idx="1"/>
          </p:nvPr>
        </p:nvPicPr>
        <p:blipFill>
          <a:blip r:embed="rId2" cstate="print"/>
          <a:srcRect/>
          <a:stretch>
            <a:fillRect/>
          </a:stretch>
        </p:blipFill>
        <p:spPr bwMode="auto">
          <a:xfrm>
            <a:off x="571472" y="571480"/>
            <a:ext cx="8111129" cy="5857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IN" dirty="0" smtClean="0"/>
              <a:t>Approach to poisoned child</a:t>
            </a:r>
          </a:p>
          <a:p>
            <a:r>
              <a:rPr lang="en-IN" dirty="0" smtClean="0"/>
              <a:t>Kerosene poisoning</a:t>
            </a:r>
          </a:p>
          <a:p>
            <a:r>
              <a:rPr lang="en-IN" dirty="0" smtClean="0"/>
              <a:t>Acetaminophen poisoning</a:t>
            </a:r>
          </a:p>
          <a:p>
            <a:r>
              <a:rPr lang="en-IN" dirty="0" err="1" smtClean="0"/>
              <a:t>Organophosphorus</a:t>
            </a:r>
            <a:r>
              <a:rPr lang="en-IN" dirty="0" smtClean="0"/>
              <a:t> poisoning</a:t>
            </a:r>
          </a:p>
          <a:p>
            <a:r>
              <a:rPr lang="en-IN" dirty="0" smtClean="0"/>
              <a:t>Lead poisoning</a:t>
            </a:r>
          </a:p>
          <a:p>
            <a:r>
              <a:rPr lang="en-IN" dirty="0" smtClean="0"/>
              <a:t>Case presentation</a:t>
            </a: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Activated Charcoal</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Charcoal is produced from wood, coconut, petroleum or other organic material, which is heated to approx. 900 degree C with steam and carbon dioxide in the activation process. This increases the surface area of charcoal, removes previously absorbed materials and reduces the </a:t>
            </a:r>
            <a:r>
              <a:rPr lang="en-IN" dirty="0" err="1" smtClean="0"/>
              <a:t>partical</a:t>
            </a:r>
            <a:r>
              <a:rPr lang="en-IN" dirty="0" smtClean="0"/>
              <a:t> size. </a:t>
            </a:r>
          </a:p>
          <a:p>
            <a:r>
              <a:rPr lang="en-IN" dirty="0" smtClean="0"/>
              <a:t>Net result is the marked increase in total </a:t>
            </a:r>
            <a:r>
              <a:rPr lang="en-IN" dirty="0" err="1" smtClean="0"/>
              <a:t>adsorbtive</a:t>
            </a:r>
            <a:r>
              <a:rPr lang="en-IN" dirty="0" smtClean="0"/>
              <a:t> surface area as high as 1600-1800m</a:t>
            </a:r>
            <a:r>
              <a:rPr lang="en-IN" sz="1400" dirty="0" smtClean="0"/>
              <a:t>2</a:t>
            </a:r>
            <a:r>
              <a:rPr lang="en-IN" dirty="0" smtClean="0"/>
              <a:t>/g.</a:t>
            </a:r>
          </a:p>
          <a:p>
            <a:r>
              <a:rPr lang="en-IN" dirty="0" smtClean="0"/>
              <a:t>Recommended dose is 1-2 g/kg.</a:t>
            </a:r>
          </a:p>
          <a:p>
            <a:r>
              <a:rPr lang="en-IN" dirty="0" smtClean="0"/>
              <a:t>Activated carbon should be given as premixed slurry with or without a laxative.</a:t>
            </a:r>
            <a:endParaRPr lang="en-IN"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766870"/>
            <a:ext cx="7772400" cy="5091130"/>
          </a:xfrm>
        </p:spPr>
        <p:txBody>
          <a:bodyPr/>
          <a:lstStyle/>
          <a:p>
            <a:r>
              <a:rPr lang="en-IN" sz="2800" dirty="0" smtClean="0"/>
              <a:t>Drugs for which multiple dose charcoal has been shown to be effective are </a:t>
            </a:r>
            <a:r>
              <a:rPr lang="en-IN" sz="2800" dirty="0" err="1" smtClean="0"/>
              <a:t>carbamazepine</a:t>
            </a:r>
            <a:r>
              <a:rPr lang="en-IN" sz="2800" dirty="0" smtClean="0"/>
              <a:t>, barbiturates, </a:t>
            </a:r>
            <a:r>
              <a:rPr lang="en-IN" sz="2800" dirty="0" err="1" smtClean="0"/>
              <a:t>phenytoin</a:t>
            </a:r>
            <a:r>
              <a:rPr lang="en-IN" sz="2800" dirty="0" smtClean="0"/>
              <a:t>, </a:t>
            </a:r>
            <a:r>
              <a:rPr lang="en-IN" sz="2800" dirty="0" err="1" smtClean="0"/>
              <a:t>digitoxin</a:t>
            </a:r>
            <a:r>
              <a:rPr lang="en-IN" sz="2800" dirty="0" smtClean="0"/>
              <a:t>, </a:t>
            </a:r>
            <a:r>
              <a:rPr lang="en-IN" sz="2800" dirty="0" err="1" smtClean="0"/>
              <a:t>dapsone</a:t>
            </a:r>
            <a:r>
              <a:rPr lang="en-IN" sz="2800" dirty="0" smtClean="0"/>
              <a:t>, </a:t>
            </a:r>
            <a:r>
              <a:rPr lang="en-IN" sz="2800" dirty="0" err="1" smtClean="0"/>
              <a:t>methotrexate</a:t>
            </a:r>
            <a:r>
              <a:rPr lang="en-IN" sz="2800" dirty="0" smtClean="0"/>
              <a:t>, </a:t>
            </a:r>
            <a:r>
              <a:rPr lang="en-IN" sz="2800" dirty="0" err="1" smtClean="0"/>
              <a:t>nadolol</a:t>
            </a:r>
            <a:r>
              <a:rPr lang="en-IN" sz="2800" dirty="0" smtClean="0"/>
              <a:t>, quinine, </a:t>
            </a:r>
            <a:r>
              <a:rPr lang="en-IN" sz="2800" dirty="0" err="1" smtClean="0"/>
              <a:t>theophylline</a:t>
            </a:r>
            <a:r>
              <a:rPr lang="en-IN" sz="2800" dirty="0" smtClean="0"/>
              <a:t>, </a:t>
            </a:r>
            <a:r>
              <a:rPr lang="en-IN" sz="2800" dirty="0" err="1" smtClean="0"/>
              <a:t>salicylates</a:t>
            </a:r>
            <a:r>
              <a:rPr lang="en-IN" sz="2800" dirty="0" smtClean="0"/>
              <a:t>, </a:t>
            </a:r>
            <a:r>
              <a:rPr lang="en-IN" sz="2800" dirty="0" err="1" smtClean="0"/>
              <a:t>amitriptyline</a:t>
            </a:r>
            <a:r>
              <a:rPr lang="en-IN" sz="2800" dirty="0" smtClean="0"/>
              <a:t> and many others.</a:t>
            </a:r>
          </a:p>
          <a:p>
            <a:pPr>
              <a:buNone/>
            </a:pPr>
            <a:endParaRPr lang="en-IN"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t>Whole Bowel Irrigation</a:t>
            </a:r>
            <a:endParaRPr lang="en-IN" b="1" u="sng" dirty="0"/>
          </a:p>
        </p:txBody>
      </p:sp>
      <p:sp>
        <p:nvSpPr>
          <p:cNvPr id="3" name="Content Placeholder 2"/>
          <p:cNvSpPr>
            <a:spLocks noGrp="1"/>
          </p:cNvSpPr>
          <p:nvPr>
            <p:ph idx="1"/>
          </p:nvPr>
        </p:nvSpPr>
        <p:spPr/>
        <p:txBody>
          <a:bodyPr>
            <a:normAutofit fontScale="85000" lnSpcReduction="20000"/>
          </a:bodyPr>
          <a:lstStyle/>
          <a:p>
            <a:r>
              <a:rPr lang="en-IN" dirty="0" smtClean="0"/>
              <a:t>It is an electrolyte balanced, non-absorbable solution to cleanse the bowel in preparation for elective surgery or colonoscopy.</a:t>
            </a:r>
          </a:p>
          <a:p>
            <a:r>
              <a:rPr lang="en-IN" dirty="0" smtClean="0"/>
              <a:t>Solution most commonly used is, polyethylene glycol.</a:t>
            </a:r>
          </a:p>
          <a:p>
            <a:r>
              <a:rPr lang="en-IN" dirty="0" smtClean="0"/>
              <a:t>This therapy has been found to be effective in the overdose of iron and sustained release </a:t>
            </a:r>
            <a:r>
              <a:rPr lang="en-IN" dirty="0" err="1" smtClean="0"/>
              <a:t>theophylline</a:t>
            </a:r>
            <a:r>
              <a:rPr lang="en-IN" dirty="0" smtClean="0"/>
              <a:t>. Also effective in cocaine and heroin body </a:t>
            </a:r>
            <a:r>
              <a:rPr lang="en-IN" dirty="0" err="1" smtClean="0"/>
              <a:t>stuffers</a:t>
            </a:r>
            <a:r>
              <a:rPr lang="en-IN" dirty="0" smtClean="0"/>
              <a:t>.</a:t>
            </a:r>
          </a:p>
          <a:p>
            <a:r>
              <a:rPr lang="en-IN" dirty="0" smtClean="0"/>
              <a:t>Dose is 25-40ml/kg/h.</a:t>
            </a:r>
          </a:p>
          <a:p>
            <a:r>
              <a:rPr lang="en-IN" dirty="0" smtClean="0"/>
              <a:t>Clear contraindication to the use of WBI includes bowel obstruction, perforation, </a:t>
            </a:r>
            <a:r>
              <a:rPr lang="en-IN" dirty="0" err="1" smtClean="0"/>
              <a:t>ileus</a:t>
            </a:r>
            <a:r>
              <a:rPr lang="en-IN" dirty="0" smtClean="0"/>
              <a:t>.</a:t>
            </a:r>
          </a:p>
          <a:p>
            <a:pPr>
              <a:buNone/>
            </a:pPr>
            <a:endParaRPr lang="en-IN"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fontScale="90000"/>
          </a:bodyPr>
          <a:lstStyle/>
          <a:p>
            <a:pPr algn="ctr"/>
            <a:r>
              <a:rPr lang="en-IN" dirty="0" smtClean="0"/>
              <a:t>Hastening elimination of toxin</a:t>
            </a:r>
            <a:br>
              <a:rPr lang="en-IN" dirty="0" smtClean="0"/>
            </a:br>
            <a:endParaRPr lang="en-IN" dirty="0"/>
          </a:p>
        </p:txBody>
      </p:sp>
      <p:sp>
        <p:nvSpPr>
          <p:cNvPr id="3" name="Content Placeholder 2"/>
          <p:cNvSpPr>
            <a:spLocks noGrp="1"/>
          </p:cNvSpPr>
          <p:nvPr>
            <p:ph idx="1"/>
          </p:nvPr>
        </p:nvSpPr>
        <p:spPr/>
        <p:txBody>
          <a:bodyPr>
            <a:normAutofit fontScale="92500" lnSpcReduction="20000"/>
          </a:bodyPr>
          <a:lstStyle/>
          <a:p>
            <a:r>
              <a:rPr lang="en-IN" dirty="0" err="1" smtClean="0"/>
              <a:t>Diuresis</a:t>
            </a:r>
            <a:r>
              <a:rPr lang="en-IN" dirty="0" smtClean="0"/>
              <a:t>  and </a:t>
            </a:r>
            <a:r>
              <a:rPr lang="en-IN" dirty="0" err="1" smtClean="0"/>
              <a:t>alkanization</a:t>
            </a:r>
            <a:endParaRPr lang="en-IN" dirty="0" smtClean="0"/>
          </a:p>
          <a:p>
            <a:pPr>
              <a:buNone/>
            </a:pPr>
            <a:r>
              <a:rPr lang="en-IN" dirty="0" smtClean="0"/>
              <a:t>      Forced </a:t>
            </a:r>
            <a:r>
              <a:rPr lang="en-IN" dirty="0" err="1" smtClean="0"/>
              <a:t>diuresis</a:t>
            </a:r>
            <a:r>
              <a:rPr lang="en-IN" dirty="0" smtClean="0"/>
              <a:t> is usually ineffective treatment for most poisonings.</a:t>
            </a:r>
          </a:p>
          <a:p>
            <a:pPr>
              <a:buNone/>
            </a:pPr>
            <a:r>
              <a:rPr lang="en-IN" dirty="0" smtClean="0"/>
              <a:t> Maintaining an adequate output of alkaline urine is useful to enhance  the excretion of </a:t>
            </a:r>
            <a:r>
              <a:rPr lang="en-IN" dirty="0" err="1" smtClean="0"/>
              <a:t>salicylates</a:t>
            </a:r>
            <a:r>
              <a:rPr lang="en-IN" dirty="0" smtClean="0"/>
              <a:t> and </a:t>
            </a:r>
            <a:r>
              <a:rPr lang="en-IN" dirty="0" err="1" smtClean="0"/>
              <a:t>phenobarbitone</a:t>
            </a:r>
            <a:r>
              <a:rPr lang="en-IN" dirty="0" smtClean="0"/>
              <a:t>. The urinary pH should be maintained between 7 and 8.</a:t>
            </a:r>
          </a:p>
          <a:p>
            <a:r>
              <a:rPr lang="en-IN" dirty="0" err="1" smtClean="0"/>
              <a:t>Hemodialysis</a:t>
            </a:r>
            <a:r>
              <a:rPr lang="en-IN" dirty="0" smtClean="0"/>
              <a:t> : For dialysis to be effective, toxin must be of low molecular weight&lt;500 relative molecular mass and highly water soluble.</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Kerosene poisoning</a:t>
            </a:r>
            <a:endParaRPr lang="en-IN" dirty="0"/>
          </a:p>
        </p:txBody>
      </p:sp>
      <p:sp>
        <p:nvSpPr>
          <p:cNvPr id="3" name="Content Placeholder 2"/>
          <p:cNvSpPr>
            <a:spLocks noGrp="1"/>
          </p:cNvSpPr>
          <p:nvPr>
            <p:ph idx="1"/>
          </p:nvPr>
        </p:nvSpPr>
        <p:spPr/>
        <p:txBody>
          <a:bodyPr/>
          <a:lstStyle/>
          <a:p>
            <a:pPr>
              <a:buNone/>
            </a:pPr>
            <a:r>
              <a:rPr lang="en-IN" dirty="0" smtClean="0"/>
              <a:t>Introduction</a:t>
            </a:r>
          </a:p>
          <a:p>
            <a:r>
              <a:rPr lang="en-IN" dirty="0" smtClean="0"/>
              <a:t>Kerosene is an aliphatic hydrocarbon</a:t>
            </a:r>
          </a:p>
          <a:p>
            <a:r>
              <a:rPr lang="en-IN" dirty="0" smtClean="0"/>
              <a:t>Most commonly ingested in Indian children especially below 5yrs of age.</a:t>
            </a:r>
          </a:p>
          <a:p>
            <a:r>
              <a:rPr lang="en-IN" dirty="0" smtClean="0"/>
              <a:t>Easy accessibility and improper storage.</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fontScale="90000"/>
          </a:bodyPr>
          <a:lstStyle/>
          <a:p>
            <a:pPr algn="ctr"/>
            <a:r>
              <a:rPr lang="en-IN" dirty="0" err="1" smtClean="0"/>
              <a:t>Pathophysiology</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Viscosity or resistance to flow determines the aspiration potential of a hydrocarbon. Aspiration is inversely related to viscosity.</a:t>
            </a:r>
          </a:p>
          <a:p>
            <a:r>
              <a:rPr lang="en-IN" dirty="0" smtClean="0"/>
              <a:t>Kerosene has low viscosity(60 </a:t>
            </a:r>
            <a:r>
              <a:rPr lang="en-IN" dirty="0" err="1" smtClean="0"/>
              <a:t>saybolt</a:t>
            </a:r>
            <a:r>
              <a:rPr lang="en-IN" dirty="0" smtClean="0"/>
              <a:t> universal seconds) and high </a:t>
            </a:r>
            <a:r>
              <a:rPr lang="en-IN" dirty="0" err="1" smtClean="0"/>
              <a:t>volatilty</a:t>
            </a:r>
            <a:r>
              <a:rPr lang="en-IN" dirty="0" smtClean="0"/>
              <a:t>-</a:t>
            </a:r>
            <a:r>
              <a:rPr lang="en-IN" b="1" dirty="0" smtClean="0"/>
              <a:t>high aspiration potential.</a:t>
            </a:r>
          </a:p>
          <a:p>
            <a:r>
              <a:rPr lang="en-IN" dirty="0" smtClean="0"/>
              <a:t>Because of its high volatility, it displaces the alveolar gas and interfere with ventilation and CNS depression</a:t>
            </a:r>
          </a:p>
          <a:p>
            <a:r>
              <a:rPr lang="en-IN" dirty="0" smtClean="0"/>
              <a:t>Due to decrease in surface tension , it enhances spreading of liquid on lung tissue and areas of </a:t>
            </a:r>
            <a:r>
              <a:rPr lang="en-IN" dirty="0" err="1" smtClean="0"/>
              <a:t>atelectasis</a:t>
            </a:r>
            <a:r>
              <a:rPr lang="en-IN" dirty="0" smtClean="0"/>
              <a:t> may develop.</a:t>
            </a:r>
            <a:endParaRPr lang="en-IN"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786842" cy="6858000"/>
          </a:xfrm>
        </p:spPr>
        <p:txBody>
          <a:bodyPr/>
          <a:lstStyle/>
          <a:p>
            <a:pPr algn="ctr">
              <a:buNone/>
            </a:pPr>
            <a:r>
              <a:rPr lang="en-IN" sz="3200" b="1" dirty="0" smtClean="0"/>
              <a:t>Pulmonary toxicity</a:t>
            </a:r>
          </a:p>
          <a:p>
            <a:endParaRPr lang="en-IN" dirty="0" smtClean="0"/>
          </a:p>
          <a:p>
            <a:endParaRPr lang="en-IN" dirty="0" smtClean="0"/>
          </a:p>
          <a:p>
            <a:r>
              <a:rPr lang="en-IN" sz="2800" dirty="0" smtClean="0"/>
              <a:t>Due to hydrocarbon aspiration</a:t>
            </a:r>
          </a:p>
          <a:p>
            <a:r>
              <a:rPr lang="en-IN" sz="2800" dirty="0" smtClean="0"/>
              <a:t>Fatal chemical </a:t>
            </a:r>
            <a:r>
              <a:rPr lang="en-IN" sz="2800" dirty="0" err="1" smtClean="0"/>
              <a:t>pneumonitis</a:t>
            </a:r>
            <a:endParaRPr lang="en-IN" sz="2800" dirty="0" smtClean="0"/>
          </a:p>
          <a:p>
            <a:r>
              <a:rPr lang="en-IN" sz="2800" dirty="0" smtClean="0"/>
              <a:t>Loss of surfactant  causes decrease in surface tension ,poor oxygen exchange and </a:t>
            </a:r>
            <a:r>
              <a:rPr lang="en-IN" sz="2800" dirty="0" err="1" smtClean="0"/>
              <a:t>atelectasis</a:t>
            </a:r>
            <a:r>
              <a:rPr lang="en-IN" sz="2800" dirty="0" smtClean="0"/>
              <a:t>.</a:t>
            </a:r>
          </a:p>
          <a:p>
            <a:r>
              <a:rPr lang="en-IN" sz="2800" dirty="0" smtClean="0"/>
              <a:t>May lead to air trapping phenomenon like emphysematous changes, </a:t>
            </a:r>
            <a:r>
              <a:rPr lang="en-IN" sz="2800" dirty="0" err="1" smtClean="0"/>
              <a:t>pnuematoceles</a:t>
            </a:r>
            <a:r>
              <a:rPr lang="en-IN" sz="2800" dirty="0" smtClean="0"/>
              <a:t> , </a:t>
            </a:r>
            <a:r>
              <a:rPr lang="en-IN" sz="2800" dirty="0" err="1" smtClean="0"/>
              <a:t>pneumothorax</a:t>
            </a:r>
            <a:r>
              <a:rPr lang="en-IN" sz="2800" dirty="0" smtClean="0"/>
              <a:t> and </a:t>
            </a:r>
            <a:r>
              <a:rPr lang="en-IN" sz="2800" dirty="0" err="1" smtClean="0"/>
              <a:t>pneumomediastinum</a:t>
            </a:r>
            <a:r>
              <a:rPr lang="en-IN" sz="2800" dirty="0" smtClean="0"/>
              <a:t>.</a:t>
            </a:r>
          </a:p>
          <a:p>
            <a:endParaRPr lang="en-IN"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CNS Toxicity</a:t>
            </a:r>
            <a:endParaRPr lang="en-IN" dirty="0"/>
          </a:p>
        </p:txBody>
      </p:sp>
      <p:sp>
        <p:nvSpPr>
          <p:cNvPr id="3" name="Content Placeholder 2"/>
          <p:cNvSpPr>
            <a:spLocks noGrp="1"/>
          </p:cNvSpPr>
          <p:nvPr>
            <p:ph idx="1"/>
          </p:nvPr>
        </p:nvSpPr>
        <p:spPr>
          <a:xfrm>
            <a:off x="571472" y="1857364"/>
            <a:ext cx="8153400" cy="4495800"/>
          </a:xfrm>
        </p:spPr>
        <p:txBody>
          <a:bodyPr>
            <a:normAutofit/>
          </a:bodyPr>
          <a:lstStyle/>
          <a:p>
            <a:r>
              <a:rPr lang="en-IN" sz="2800" dirty="0" smtClean="0"/>
              <a:t>Kerosene being highly lipid soluble and neurons have high lipid content so causes direct CNS toxicity in form of CNS </a:t>
            </a:r>
            <a:r>
              <a:rPr lang="en-IN" sz="2800" dirty="0" err="1" smtClean="0"/>
              <a:t>depression,weakness</a:t>
            </a:r>
            <a:r>
              <a:rPr lang="en-IN" sz="2800" dirty="0" smtClean="0"/>
              <a:t>, ataxia, cognitive </a:t>
            </a:r>
            <a:r>
              <a:rPr lang="en-IN" sz="2800" dirty="0" err="1" smtClean="0"/>
              <a:t>impairement</a:t>
            </a:r>
            <a:r>
              <a:rPr lang="en-IN" sz="2800" dirty="0" smtClean="0"/>
              <a:t> and </a:t>
            </a:r>
            <a:r>
              <a:rPr lang="en-IN" sz="2800" dirty="0" err="1" smtClean="0"/>
              <a:t>ventilatory</a:t>
            </a:r>
            <a:r>
              <a:rPr lang="en-IN" sz="2800" dirty="0" smtClean="0"/>
              <a:t> drive.</a:t>
            </a:r>
          </a:p>
          <a:p>
            <a:pPr>
              <a:buNone/>
            </a:pPr>
            <a:endParaRPr lang="en-IN" sz="2800" dirty="0" smtClean="0"/>
          </a:p>
          <a:p>
            <a:pPr>
              <a:buNone/>
            </a:pPr>
            <a:endParaRPr lang="en-IN" sz="2800"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Fatal dose </a:t>
            </a:r>
            <a:endParaRPr lang="en-IN" dirty="0"/>
          </a:p>
        </p:txBody>
      </p:sp>
      <p:sp>
        <p:nvSpPr>
          <p:cNvPr id="3" name="Content Placeholder 2"/>
          <p:cNvSpPr>
            <a:spLocks noGrp="1"/>
          </p:cNvSpPr>
          <p:nvPr>
            <p:ph idx="1"/>
          </p:nvPr>
        </p:nvSpPr>
        <p:spPr/>
        <p:txBody>
          <a:bodyPr/>
          <a:lstStyle/>
          <a:p>
            <a:r>
              <a:rPr lang="en-IN" dirty="0" smtClean="0"/>
              <a:t>Ingestion of 10-15ml of kerosene may be fatal, although recovery has been seen following ingestion of 200-250ml.</a:t>
            </a:r>
          </a:p>
          <a:p>
            <a:pPr>
              <a:buNone/>
            </a:pPr>
            <a:endParaRPr lang="en-IN"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Clinical features</a:t>
            </a:r>
            <a:br>
              <a:rPr lang="en-IN" dirty="0" smtClean="0"/>
            </a:br>
            <a:endParaRPr lang="en-IN" dirty="0"/>
          </a:p>
        </p:txBody>
      </p:sp>
      <p:sp>
        <p:nvSpPr>
          <p:cNvPr id="3" name="Content Placeholder 2"/>
          <p:cNvSpPr>
            <a:spLocks noGrp="1"/>
          </p:cNvSpPr>
          <p:nvPr>
            <p:ph idx="1"/>
          </p:nvPr>
        </p:nvSpPr>
        <p:spPr/>
        <p:txBody>
          <a:bodyPr>
            <a:noAutofit/>
          </a:bodyPr>
          <a:lstStyle/>
          <a:p>
            <a:r>
              <a:rPr lang="en-IN" sz="2800" dirty="0" smtClean="0"/>
              <a:t>Earliest signs involve choking, </a:t>
            </a:r>
            <a:r>
              <a:rPr lang="en-IN" sz="2800" dirty="0" err="1" smtClean="0"/>
              <a:t>gaging</a:t>
            </a:r>
            <a:r>
              <a:rPr lang="en-IN" sz="2800" dirty="0" smtClean="0"/>
              <a:t>, coughing and gasping respiration.</a:t>
            </a:r>
          </a:p>
          <a:p>
            <a:r>
              <a:rPr lang="en-IN" sz="2800" dirty="0" smtClean="0"/>
              <a:t>Local effects- burning sensation, abdominal pain, loose stools.</a:t>
            </a:r>
          </a:p>
          <a:p>
            <a:r>
              <a:rPr lang="en-IN" sz="2800" dirty="0" smtClean="0"/>
              <a:t>Vomiting may occur as kerosene is highly irritant and may cause aspiration.</a:t>
            </a:r>
          </a:p>
          <a:p>
            <a:r>
              <a:rPr lang="en-IN" sz="2800" dirty="0" smtClean="0"/>
              <a:t>Cyanosis and </a:t>
            </a:r>
            <a:r>
              <a:rPr lang="en-IN" sz="2800" dirty="0" err="1" smtClean="0"/>
              <a:t>tachypnea</a:t>
            </a:r>
            <a:r>
              <a:rPr lang="en-IN" sz="2800" dirty="0" smtClean="0"/>
              <a:t> may develop which may progress to severe respiratory distress in the form of nasal flaring, grunting and retractions.</a:t>
            </a:r>
          </a:p>
          <a:p>
            <a:r>
              <a:rPr lang="en-IN" sz="2800" dirty="0" smtClean="0"/>
              <a:t>Headache, ataxia, weakness, blurred vision and lethargy may occur.</a:t>
            </a:r>
          </a:p>
          <a:p>
            <a:endParaRPr lang="en-IN" sz="28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a:t>
            </a:r>
            <a:r>
              <a:rPr lang="en-IN" dirty="0" smtClean="0"/>
              <a:t>ntroduction</a:t>
            </a:r>
            <a:br>
              <a:rPr lang="en-IN" dirty="0" smtClean="0"/>
            </a:br>
            <a:endParaRPr lang="en-IN" dirty="0"/>
          </a:p>
        </p:txBody>
      </p:sp>
      <p:sp>
        <p:nvSpPr>
          <p:cNvPr id="3" name="Content Placeholder 2"/>
          <p:cNvSpPr>
            <a:spLocks noGrp="1"/>
          </p:cNvSpPr>
          <p:nvPr>
            <p:ph idx="1"/>
          </p:nvPr>
        </p:nvSpPr>
        <p:spPr>
          <a:xfrm>
            <a:off x="500034" y="1500174"/>
            <a:ext cx="8229600" cy="4525963"/>
          </a:xfrm>
        </p:spPr>
        <p:txBody>
          <a:bodyPr>
            <a:noAutofit/>
          </a:bodyPr>
          <a:lstStyle/>
          <a:p>
            <a:r>
              <a:rPr lang="en-IN" sz="2400" dirty="0" smtClean="0"/>
              <a:t>Poisoning represents one of the most common medical emergencies encountered by young children and adolescents. </a:t>
            </a:r>
          </a:p>
          <a:p>
            <a:r>
              <a:rPr lang="en-IN" sz="2400" dirty="0" smtClean="0"/>
              <a:t>Young children aged 1 to 5 years who innocently ingest a small amount of a single substance constitute the first group .Those at higher risk include male gender, hyperactivity and increased finger mouth activity or pica</a:t>
            </a:r>
          </a:p>
          <a:p>
            <a:r>
              <a:rPr lang="en-IN" sz="2400" dirty="0" smtClean="0"/>
              <a:t>The second group of children , which is more prone to poisoning, includes adolescents who purposefully ingest larger amounts of  one or more substances because of emotional or psychiatric distress.</a:t>
            </a:r>
            <a:endParaRPr lang="en-IN" sz="2400"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Vitals</a:t>
            </a:r>
            <a:endParaRPr lang="en-IN" dirty="0"/>
          </a:p>
        </p:txBody>
      </p:sp>
      <p:sp>
        <p:nvSpPr>
          <p:cNvPr id="3" name="Content Placeholder 2"/>
          <p:cNvSpPr>
            <a:spLocks noGrp="1"/>
          </p:cNvSpPr>
          <p:nvPr>
            <p:ph idx="1"/>
          </p:nvPr>
        </p:nvSpPr>
        <p:spPr/>
        <p:txBody>
          <a:bodyPr/>
          <a:lstStyle/>
          <a:p>
            <a:r>
              <a:rPr lang="en-IN" dirty="0" smtClean="0"/>
              <a:t>Fever (38-39 degree Celsius)</a:t>
            </a:r>
          </a:p>
          <a:p>
            <a:r>
              <a:rPr lang="en-IN" dirty="0" smtClean="0"/>
              <a:t>Persistence beyond 48hrs suggestive of bacterial </a:t>
            </a:r>
            <a:r>
              <a:rPr lang="en-IN" dirty="0" err="1" smtClean="0"/>
              <a:t>superinfection</a:t>
            </a:r>
            <a:endParaRPr lang="en-IN" dirty="0" smtClean="0"/>
          </a:p>
          <a:p>
            <a:r>
              <a:rPr lang="en-IN" dirty="0" smtClean="0"/>
              <a:t>Decreased spO2.</a:t>
            </a:r>
          </a:p>
          <a:p>
            <a:endParaRPr lang="en-IN"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Laboratory investigations</a:t>
            </a:r>
            <a:br>
              <a:rPr lang="en-IN" dirty="0" smtClean="0"/>
            </a:br>
            <a:endParaRPr lang="en-IN"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N" sz="2400" dirty="0" smtClean="0"/>
              <a:t>Chest X ray- usually significant within 6-8hours. Earliest changes may be seen within 30 minutes.</a:t>
            </a:r>
          </a:p>
          <a:p>
            <a:pPr>
              <a:buNone/>
            </a:pPr>
            <a:r>
              <a:rPr lang="en-IN" sz="2400" dirty="0" smtClean="0"/>
              <a:t> X ray findings : </a:t>
            </a:r>
          </a:p>
          <a:p>
            <a:r>
              <a:rPr lang="en-IN" sz="2400" dirty="0" smtClean="0"/>
              <a:t>bilateral, fine mottled densities usually </a:t>
            </a:r>
            <a:r>
              <a:rPr lang="en-IN" sz="2400" dirty="0" err="1" smtClean="0"/>
              <a:t>perihilar</a:t>
            </a:r>
            <a:r>
              <a:rPr lang="en-IN" sz="2400" dirty="0" smtClean="0"/>
              <a:t> and in mid lung region.</a:t>
            </a:r>
          </a:p>
          <a:p>
            <a:r>
              <a:rPr lang="en-IN" sz="2400" dirty="0" smtClean="0"/>
              <a:t>Hyperinflation, emphysematous changes</a:t>
            </a:r>
          </a:p>
          <a:p>
            <a:pPr marL="514350" indent="-514350">
              <a:buNone/>
            </a:pPr>
            <a:r>
              <a:rPr lang="en-IN" sz="2400" dirty="0" smtClean="0"/>
              <a:t>2) ABG- hypoxemia and normal Co2 initially and if CNS depression is marked, </a:t>
            </a:r>
            <a:r>
              <a:rPr lang="en-IN" sz="2400" dirty="0" err="1" smtClean="0"/>
              <a:t>hypercarbia</a:t>
            </a:r>
            <a:r>
              <a:rPr lang="en-IN" sz="2400" dirty="0" smtClean="0"/>
              <a:t> may develop rapidly.</a:t>
            </a:r>
          </a:p>
          <a:p>
            <a:pPr>
              <a:buNone/>
            </a:pPr>
            <a:r>
              <a:rPr lang="en-IN" sz="2400" dirty="0" smtClean="0"/>
              <a:t> 3) CBC- </a:t>
            </a:r>
            <a:r>
              <a:rPr lang="en-IN" sz="2400" dirty="0" err="1" smtClean="0"/>
              <a:t>leukocytosis</a:t>
            </a:r>
            <a:r>
              <a:rPr lang="en-IN" sz="2400" dirty="0" smtClean="0"/>
              <a:t> may occur within 1 hr of ingestion and may be misleading for infections.  </a:t>
            </a:r>
            <a:endParaRPr lang="en-IN" sz="2400"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Management</a:t>
            </a:r>
            <a:br>
              <a:rPr lang="en-IN" dirty="0" smtClean="0"/>
            </a:br>
            <a:endParaRPr lang="en-IN" dirty="0"/>
          </a:p>
        </p:txBody>
      </p:sp>
      <p:sp>
        <p:nvSpPr>
          <p:cNvPr id="3" name="Content Placeholder 2"/>
          <p:cNvSpPr>
            <a:spLocks noGrp="1"/>
          </p:cNvSpPr>
          <p:nvPr>
            <p:ph idx="1"/>
          </p:nvPr>
        </p:nvSpPr>
        <p:spPr/>
        <p:txBody>
          <a:bodyPr>
            <a:normAutofit fontScale="92500" lnSpcReduction="10000"/>
          </a:bodyPr>
          <a:lstStyle/>
          <a:p>
            <a:pPr>
              <a:buNone/>
            </a:pPr>
            <a:r>
              <a:rPr lang="en-IN" b="1" dirty="0" smtClean="0"/>
              <a:t>PRIMARY MANAGEMENT</a:t>
            </a:r>
          </a:p>
          <a:p>
            <a:r>
              <a:rPr lang="en-IN" sz="3000" dirty="0" smtClean="0"/>
              <a:t>Maintaining airway, breathing and circulation.</a:t>
            </a:r>
          </a:p>
          <a:p>
            <a:r>
              <a:rPr lang="en-IN" sz="3000" dirty="0" smtClean="0"/>
              <a:t>Children are at increased risk of aspiration because of low viscosity and high volatility of </a:t>
            </a:r>
            <a:r>
              <a:rPr lang="en-IN" sz="3000" dirty="0" err="1" smtClean="0"/>
              <a:t>kerosene.RT</a:t>
            </a:r>
            <a:r>
              <a:rPr lang="en-IN" sz="3000" dirty="0" smtClean="0"/>
              <a:t> should never be inserted in kerosene poisoning patients.</a:t>
            </a:r>
          </a:p>
          <a:p>
            <a:r>
              <a:rPr lang="en-IN" sz="3000" dirty="0" smtClean="0"/>
              <a:t>If child has mild respiratory </a:t>
            </a:r>
            <a:r>
              <a:rPr lang="en-IN" sz="3000" dirty="0" err="1" smtClean="0"/>
              <a:t>symptoms,only</a:t>
            </a:r>
            <a:r>
              <a:rPr lang="en-IN" sz="3000" dirty="0" smtClean="0"/>
              <a:t> oxygen to correct hypoxemia may be given.</a:t>
            </a:r>
          </a:p>
          <a:p>
            <a:r>
              <a:rPr lang="en-IN" sz="3000" dirty="0" err="1" smtClean="0"/>
              <a:t>Endotracheal</a:t>
            </a:r>
            <a:r>
              <a:rPr lang="en-IN" sz="3000" dirty="0" smtClean="0"/>
              <a:t> intubation is indicated if child develops severe respiratory distress or </a:t>
            </a:r>
            <a:r>
              <a:rPr lang="en-IN" sz="3000" dirty="0" err="1" smtClean="0"/>
              <a:t>neurologicaly</a:t>
            </a:r>
            <a:r>
              <a:rPr lang="en-IN" sz="3000" dirty="0" smtClean="0"/>
              <a:t> depressed.</a:t>
            </a:r>
          </a:p>
          <a:p>
            <a:endParaRPr lang="en-IN" dirty="0" smtClean="0"/>
          </a:p>
          <a:p>
            <a:pPr>
              <a:buNone/>
            </a:pPr>
            <a:endParaRPr lang="en-IN"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972452" cy="5815351"/>
          </a:xfrm>
        </p:spPr>
        <p:txBody>
          <a:bodyPr>
            <a:normAutofit fontScale="77500" lnSpcReduction="20000"/>
          </a:bodyPr>
          <a:lstStyle/>
          <a:p>
            <a:pPr>
              <a:buNone/>
            </a:pPr>
            <a:r>
              <a:rPr lang="en-IN" b="1" u="sng" dirty="0" smtClean="0"/>
              <a:t>Secondary management</a:t>
            </a:r>
          </a:p>
          <a:p>
            <a:pPr>
              <a:buNone/>
            </a:pPr>
            <a:endParaRPr lang="en-IN" b="1" u="sng" dirty="0" smtClean="0"/>
          </a:p>
          <a:p>
            <a:pPr>
              <a:buNone/>
            </a:pPr>
            <a:endParaRPr lang="en-IN" b="1" u="sng" dirty="0" smtClean="0"/>
          </a:p>
          <a:p>
            <a:pPr marL="514350" indent="-514350">
              <a:buFont typeface="+mj-lt"/>
              <a:buAutoNum type="arabicPeriod"/>
            </a:pPr>
            <a:r>
              <a:rPr lang="en-IN" b="1" dirty="0" smtClean="0"/>
              <a:t>Evaluation phase: </a:t>
            </a:r>
          </a:p>
          <a:p>
            <a:pPr marL="514350" indent="-514350">
              <a:buNone/>
            </a:pPr>
            <a:r>
              <a:rPr lang="en-IN" b="1" dirty="0" smtClean="0"/>
              <a:t>Brief evaluation </a:t>
            </a:r>
            <a:r>
              <a:rPr lang="en-IN" dirty="0" smtClean="0"/>
              <a:t>of patient done to determine potential severity of toxin exposure.</a:t>
            </a:r>
          </a:p>
          <a:p>
            <a:pPr marL="514350" indent="-514350">
              <a:buNone/>
            </a:pPr>
            <a:r>
              <a:rPr lang="en-IN" dirty="0" smtClean="0"/>
              <a:t>Detailed examination of respiratory ,CNS ,changes in skin and mucous membrane and </a:t>
            </a:r>
            <a:r>
              <a:rPr lang="en-IN" dirty="0" err="1" smtClean="0"/>
              <a:t>odors</a:t>
            </a:r>
            <a:r>
              <a:rPr lang="en-IN" dirty="0" smtClean="0"/>
              <a:t>.</a:t>
            </a:r>
          </a:p>
          <a:p>
            <a:pPr marL="514350" indent="-514350">
              <a:buNone/>
            </a:pPr>
            <a:r>
              <a:rPr lang="en-IN" dirty="0" smtClean="0"/>
              <a:t>2) </a:t>
            </a:r>
            <a:r>
              <a:rPr lang="en-IN" b="1" dirty="0" smtClean="0"/>
              <a:t>Detoxification phase</a:t>
            </a:r>
          </a:p>
          <a:p>
            <a:pPr marL="514350" indent="-514350">
              <a:buNone/>
            </a:pPr>
            <a:r>
              <a:rPr lang="en-IN" dirty="0" smtClean="0"/>
              <a:t>Involves removal of kerosene from the body by </a:t>
            </a:r>
            <a:r>
              <a:rPr lang="en-IN" dirty="0" err="1" smtClean="0"/>
              <a:t>cutaneous</a:t>
            </a:r>
            <a:r>
              <a:rPr lang="en-IN" dirty="0" smtClean="0"/>
              <a:t> and gastrointestinal decontamination.</a:t>
            </a:r>
          </a:p>
          <a:p>
            <a:pPr marL="514350" indent="-514350">
              <a:buNone/>
            </a:pPr>
            <a:r>
              <a:rPr lang="en-IN" dirty="0" smtClean="0"/>
              <a:t>Any part of the skin exposed to kerosene must be thoroughly washed with soap and water as it is highly irritant to the skin.</a:t>
            </a:r>
          </a:p>
          <a:p>
            <a:pPr marL="514350" indent="-514350">
              <a:buNone/>
            </a:pPr>
            <a:r>
              <a:rPr lang="en-IN" dirty="0" smtClean="0">
                <a:solidFill>
                  <a:srgbClr val="FF0000"/>
                </a:solidFill>
              </a:rPr>
              <a:t>Gastric </a:t>
            </a:r>
            <a:r>
              <a:rPr lang="en-IN" dirty="0" err="1" smtClean="0">
                <a:solidFill>
                  <a:srgbClr val="FF0000"/>
                </a:solidFill>
              </a:rPr>
              <a:t>lavage</a:t>
            </a:r>
            <a:r>
              <a:rPr lang="en-IN" dirty="0" smtClean="0">
                <a:solidFill>
                  <a:srgbClr val="FF0000"/>
                </a:solidFill>
              </a:rPr>
              <a:t> is contraindicated </a:t>
            </a:r>
            <a:r>
              <a:rPr lang="en-IN" dirty="0" smtClean="0"/>
              <a:t>in kerosene poisoning as it increases the risk of aspiration.</a:t>
            </a:r>
          </a:p>
          <a:p>
            <a:pPr marL="514350" indent="-514350">
              <a:buFont typeface="+mj-lt"/>
              <a:buAutoNum type="arabicPeriod"/>
            </a:pPr>
            <a:endParaRPr lang="en-IN" b="1"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IN" dirty="0" smtClean="0"/>
              <a:t>3) </a:t>
            </a:r>
            <a:r>
              <a:rPr lang="en-IN" b="1" dirty="0" smtClean="0"/>
              <a:t>Supportive care</a:t>
            </a:r>
          </a:p>
          <a:p>
            <a:pPr>
              <a:buNone/>
            </a:pPr>
            <a:r>
              <a:rPr lang="en-IN" dirty="0" smtClean="0"/>
              <a:t>Care for respiratory signs and symptoms, level of consciousness, urine output and fluid and electrolyte status.</a:t>
            </a:r>
          </a:p>
          <a:p>
            <a:pPr>
              <a:buNone/>
            </a:pPr>
            <a:r>
              <a:rPr lang="en-IN" dirty="0" smtClean="0"/>
              <a:t>Antibiotics are usually not indicated and should not be given </a:t>
            </a:r>
            <a:r>
              <a:rPr lang="en-IN" dirty="0" err="1" smtClean="0"/>
              <a:t>prophylactically</a:t>
            </a:r>
            <a:r>
              <a:rPr lang="en-IN" dirty="0" smtClean="0"/>
              <a:t>.</a:t>
            </a:r>
          </a:p>
          <a:p>
            <a:pPr>
              <a:buNone/>
            </a:pPr>
            <a:endParaRPr lang="en-IN" dirty="0" smtClean="0"/>
          </a:p>
          <a:p>
            <a:pPr>
              <a:buNone/>
            </a:pPr>
            <a:r>
              <a:rPr lang="en-IN" sz="2800" b="1" dirty="0" smtClean="0"/>
              <a:t>Prognosis:</a:t>
            </a:r>
          </a:p>
          <a:p>
            <a:pPr>
              <a:buNone/>
            </a:pPr>
            <a:r>
              <a:rPr lang="en-IN" dirty="0" smtClean="0"/>
              <a:t>If the child improves from the immediate hospitalisation of aspiration, the prognosis is good.</a:t>
            </a:r>
            <a:endParaRPr lang="en-IN"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ACETAMINOPHIN POISONING</a:t>
            </a:r>
            <a:endParaRPr lang="en-IN" dirty="0"/>
          </a:p>
        </p:txBody>
      </p:sp>
      <p:sp>
        <p:nvSpPr>
          <p:cNvPr id="3" name="Content Placeholder 2"/>
          <p:cNvSpPr>
            <a:spLocks noGrp="1"/>
          </p:cNvSpPr>
          <p:nvPr>
            <p:ph idx="1"/>
          </p:nvPr>
        </p:nvSpPr>
        <p:spPr/>
        <p:txBody>
          <a:bodyPr/>
          <a:lstStyle/>
          <a:p>
            <a:r>
              <a:rPr lang="en-IN" dirty="0" err="1" smtClean="0"/>
              <a:t>Acetaminophin</a:t>
            </a:r>
            <a:r>
              <a:rPr lang="en-IN" dirty="0" smtClean="0"/>
              <a:t> is widely used antipyretic and analgesic.</a:t>
            </a:r>
          </a:p>
          <a:p>
            <a:pPr>
              <a:buNone/>
            </a:pPr>
            <a:endParaRPr lang="en-IN" dirty="0" smtClean="0"/>
          </a:p>
          <a:p>
            <a:pPr>
              <a:buNone/>
            </a:pPr>
            <a:endParaRPr lang="en-IN" b="1" dirty="0" smtClean="0"/>
          </a:p>
          <a:p>
            <a:pPr>
              <a:buNone/>
            </a:pPr>
            <a:endParaRPr lang="en-IN" b="1" dirty="0" smtClean="0"/>
          </a:p>
          <a:p>
            <a:pPr>
              <a:buNone/>
            </a:pPr>
            <a:endParaRPr lang="en-IN" b="1" dirty="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785926"/>
          <a:ext cx="864399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357290" y="285728"/>
            <a:ext cx="6643734" cy="769441"/>
          </a:xfrm>
          <a:prstGeom prst="rect">
            <a:avLst/>
          </a:prstGeom>
          <a:noFill/>
        </p:spPr>
        <p:txBody>
          <a:bodyPr wrap="square" rtlCol="0">
            <a:spAutoFit/>
          </a:bodyPr>
          <a:lstStyle/>
          <a:p>
            <a:pPr algn="ctr"/>
            <a:r>
              <a:rPr lang="en-IN" sz="4400" dirty="0" smtClean="0"/>
              <a:t>PATHOPHYSIOLOGY</a:t>
            </a:r>
            <a:endParaRPr lang="en-IN" sz="4400"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sz="2400" dirty="0" smtClean="0"/>
              <a:t>NAPQI  is a toxic metabolite .</a:t>
            </a:r>
          </a:p>
          <a:p>
            <a:pPr>
              <a:buNone/>
            </a:pPr>
            <a:r>
              <a:rPr lang="en-IN" sz="2400" dirty="0" smtClean="0"/>
              <a:t>When hepatic stores of glutathione are depleted, the toxic metabolite binds with hepatic macromolecules and cause hepatic necrosis.</a:t>
            </a:r>
          </a:p>
          <a:p>
            <a:pPr>
              <a:buNone/>
            </a:pPr>
            <a:endParaRPr lang="en-IN" sz="2400" dirty="0" smtClean="0"/>
          </a:p>
          <a:p>
            <a:pPr>
              <a:buNone/>
            </a:pPr>
            <a:r>
              <a:rPr lang="en-IN" sz="2400" b="1" dirty="0" smtClean="0"/>
              <a:t>Fatal dose</a:t>
            </a:r>
          </a:p>
          <a:p>
            <a:pPr>
              <a:buNone/>
            </a:pPr>
            <a:r>
              <a:rPr lang="en-IN" sz="2400" dirty="0" smtClean="0"/>
              <a:t>Level of 150microgm/ml at 4hrs after ingestion is considered </a:t>
            </a:r>
            <a:r>
              <a:rPr lang="en-IN" sz="2400" dirty="0" err="1" smtClean="0"/>
              <a:t>hepatotoxic</a:t>
            </a:r>
            <a:r>
              <a:rPr lang="en-IN" sz="2400" dirty="0" smtClean="0"/>
              <a:t>.</a:t>
            </a:r>
          </a:p>
          <a:p>
            <a:pPr>
              <a:buNone/>
            </a:pPr>
            <a:r>
              <a:rPr lang="en-IN" sz="2400" dirty="0" smtClean="0"/>
              <a:t>Single acute ingestion of 250mg/kg may develop </a:t>
            </a:r>
            <a:r>
              <a:rPr lang="en-IN" sz="2400" dirty="0" err="1" smtClean="0"/>
              <a:t>hepatotoxicity</a:t>
            </a:r>
            <a:r>
              <a:rPr lang="en-IN" sz="2400" dirty="0" smtClean="0"/>
              <a:t>.</a:t>
            </a:r>
          </a:p>
          <a:p>
            <a:pPr>
              <a:buNone/>
            </a:pPr>
            <a:r>
              <a:rPr lang="en-IN" sz="2400" dirty="0" smtClean="0"/>
              <a:t>Normal recommended therapeutic levels-15mg/kg every 4 hrs(max 6omg/kg/day) </a:t>
            </a:r>
            <a:endParaRPr lang="en-IN" sz="2400"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Clinical features</a:t>
            </a:r>
            <a:endParaRPr lang="en-IN" dirty="0"/>
          </a:p>
        </p:txBody>
      </p:sp>
      <p:sp>
        <p:nvSpPr>
          <p:cNvPr id="3" name="Content Placeholder 2"/>
          <p:cNvSpPr>
            <a:spLocks noGrp="1"/>
          </p:cNvSpPr>
          <p:nvPr>
            <p:ph idx="1"/>
          </p:nvPr>
        </p:nvSpPr>
        <p:spPr/>
        <p:txBody>
          <a:bodyPr>
            <a:noAutofit/>
          </a:bodyPr>
          <a:lstStyle/>
          <a:p>
            <a:r>
              <a:rPr lang="en-IN" sz="2400" dirty="0" smtClean="0"/>
              <a:t>Presents with features of hepatic cell damage ,renal tubular necrosis, and </a:t>
            </a:r>
            <a:r>
              <a:rPr lang="en-IN" sz="2400" dirty="0" err="1" smtClean="0"/>
              <a:t>hypoglycemic</a:t>
            </a:r>
            <a:r>
              <a:rPr lang="en-IN" sz="2400" dirty="0" smtClean="0"/>
              <a:t> coma.</a:t>
            </a:r>
          </a:p>
          <a:p>
            <a:r>
              <a:rPr lang="en-IN" sz="2400" dirty="0" smtClean="0"/>
              <a:t>There are 4 stages of toxicity.</a:t>
            </a:r>
          </a:p>
          <a:p>
            <a:pPr marL="514350" indent="-514350">
              <a:buFont typeface="+mj-lt"/>
              <a:buAutoNum type="arabicPeriod"/>
            </a:pPr>
            <a:r>
              <a:rPr lang="en-IN" sz="2400" b="1" u="sng" dirty="0" smtClean="0"/>
              <a:t>Stage I-</a:t>
            </a:r>
            <a:r>
              <a:rPr lang="en-IN" sz="2400" dirty="0" smtClean="0"/>
              <a:t> lasts for first 24hrs after ingestion</a:t>
            </a:r>
          </a:p>
          <a:p>
            <a:pPr marL="514350" indent="-514350"/>
            <a:r>
              <a:rPr lang="en-IN" sz="2400" dirty="0" smtClean="0"/>
              <a:t>Child presents with anorexia, nausea ,vomiting,  malaise, pallor.</a:t>
            </a:r>
          </a:p>
          <a:p>
            <a:pPr marL="514350" indent="-514350"/>
            <a:r>
              <a:rPr lang="en-IN" sz="2400" dirty="0" smtClean="0"/>
              <a:t>Laboratory investigations such as ALT, AST, serum </a:t>
            </a:r>
            <a:r>
              <a:rPr lang="en-IN" sz="2400" dirty="0" err="1" smtClean="0"/>
              <a:t>bilirubin</a:t>
            </a:r>
            <a:r>
              <a:rPr lang="en-IN" sz="2400" dirty="0" smtClean="0"/>
              <a:t>  and </a:t>
            </a:r>
            <a:r>
              <a:rPr lang="en-IN" sz="2400" dirty="0" err="1" smtClean="0"/>
              <a:t>prothrombin</a:t>
            </a:r>
            <a:r>
              <a:rPr lang="en-IN" sz="2400" dirty="0" smtClean="0"/>
              <a:t> time are normal in this stage.</a:t>
            </a:r>
          </a:p>
          <a:p>
            <a:pPr marL="514350" indent="-514350">
              <a:buFont typeface="+mj-lt"/>
              <a:buAutoNum type="arabicPeriod" startAt="2"/>
            </a:pPr>
            <a:r>
              <a:rPr lang="en-IN" sz="2400" b="1" u="sng" dirty="0" smtClean="0"/>
              <a:t>Stage II</a:t>
            </a:r>
            <a:r>
              <a:rPr lang="en-IN" sz="2400" dirty="0" smtClean="0"/>
              <a:t>- lasts for next 24hrs after stage I.</a:t>
            </a:r>
          </a:p>
          <a:p>
            <a:pPr marL="514350" indent="-514350"/>
            <a:r>
              <a:rPr lang="en-IN" sz="2400" dirty="0" smtClean="0"/>
              <a:t>Resolution of symptoms of stage I with upper quadrant abdominal pain and tenderness.</a:t>
            </a:r>
          </a:p>
          <a:p>
            <a:pPr marL="514350" indent="-514350"/>
            <a:r>
              <a:rPr lang="en-IN" sz="2400" dirty="0" smtClean="0"/>
              <a:t>Mild </a:t>
            </a:r>
            <a:r>
              <a:rPr lang="en-IN" sz="2400" dirty="0" err="1" smtClean="0"/>
              <a:t>hepatomegaly</a:t>
            </a:r>
            <a:r>
              <a:rPr lang="en-IN" sz="2400" dirty="0" smtClean="0"/>
              <a:t> and jaundice present</a:t>
            </a:r>
          </a:p>
          <a:p>
            <a:pPr marL="514350" indent="-514350"/>
            <a:r>
              <a:rPr lang="en-IN" sz="2400" dirty="0" smtClean="0"/>
              <a:t>Elevated ALT,AST and </a:t>
            </a:r>
            <a:r>
              <a:rPr lang="en-IN" sz="2400" dirty="0" err="1" smtClean="0"/>
              <a:t>prothrombin</a:t>
            </a:r>
            <a:r>
              <a:rPr lang="en-IN" sz="2400" dirty="0" smtClean="0"/>
              <a:t> time.</a:t>
            </a:r>
          </a:p>
          <a:p>
            <a:pPr marL="514350" indent="-514350">
              <a:buNone/>
            </a:pPr>
            <a:endParaRPr lang="en-IN" sz="2400"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startAt="3"/>
            </a:pPr>
            <a:r>
              <a:rPr lang="en-IN" sz="2400" b="1" u="sng" dirty="0" smtClean="0"/>
              <a:t>Stage III-</a:t>
            </a:r>
            <a:r>
              <a:rPr lang="en-IN" sz="2400" dirty="0" smtClean="0"/>
              <a:t>seen 48hrs to 96hrs of ingestion.</a:t>
            </a:r>
          </a:p>
          <a:p>
            <a:r>
              <a:rPr lang="en-IN" sz="2400" dirty="0" smtClean="0"/>
              <a:t>Maximum liver function abnormalities seen.</a:t>
            </a:r>
          </a:p>
          <a:p>
            <a:r>
              <a:rPr lang="en-IN" sz="2400" dirty="0" smtClean="0"/>
              <a:t>Elevated </a:t>
            </a:r>
            <a:r>
              <a:rPr lang="en-IN" sz="2400" dirty="0" err="1" smtClean="0"/>
              <a:t>transaminases</a:t>
            </a:r>
            <a:r>
              <a:rPr lang="en-IN" sz="2400" dirty="0" smtClean="0"/>
              <a:t>( 1000iu/l), serum </a:t>
            </a:r>
            <a:r>
              <a:rPr lang="en-IN" sz="2400" dirty="0" err="1" smtClean="0"/>
              <a:t>bilirubin</a:t>
            </a:r>
            <a:r>
              <a:rPr lang="en-IN" sz="2400" dirty="0" smtClean="0"/>
              <a:t>&gt;4mg/dl and prolonged </a:t>
            </a:r>
            <a:r>
              <a:rPr lang="en-IN" sz="2400" dirty="0" err="1" smtClean="0"/>
              <a:t>prothrombin</a:t>
            </a:r>
            <a:r>
              <a:rPr lang="en-IN" sz="2400" dirty="0" smtClean="0"/>
              <a:t> time indicators of severe toxicity.</a:t>
            </a:r>
          </a:p>
          <a:p>
            <a:r>
              <a:rPr lang="en-IN" sz="2400" dirty="0" smtClean="0"/>
              <a:t>Less than 1 percent develop </a:t>
            </a:r>
            <a:r>
              <a:rPr lang="en-IN" sz="2400" dirty="0" err="1" smtClean="0"/>
              <a:t>fulminant</a:t>
            </a:r>
            <a:r>
              <a:rPr lang="en-IN" sz="2400" dirty="0" smtClean="0"/>
              <a:t> </a:t>
            </a:r>
            <a:r>
              <a:rPr lang="en-IN" sz="2400" dirty="0" err="1" smtClean="0"/>
              <a:t>hepatotoxicity</a:t>
            </a:r>
            <a:r>
              <a:rPr lang="en-IN" sz="2400" dirty="0" smtClean="0"/>
              <a:t> and dies of hepatic failure .</a:t>
            </a:r>
          </a:p>
          <a:p>
            <a:pPr marL="514350" indent="-514350">
              <a:buFont typeface="+mj-lt"/>
              <a:buAutoNum type="arabicPeriod" startAt="4"/>
            </a:pPr>
            <a:r>
              <a:rPr lang="en-IN" sz="2400" b="1" u="sng" dirty="0" smtClean="0"/>
              <a:t>Stage IV-</a:t>
            </a:r>
            <a:r>
              <a:rPr lang="en-IN" sz="2400" dirty="0" smtClean="0"/>
              <a:t> stage of resolution and extends from 4 days to 2 weeks.</a:t>
            </a:r>
          </a:p>
          <a:p>
            <a:r>
              <a:rPr lang="en-IN" sz="2400" dirty="0" smtClean="0"/>
              <a:t>Resolution of hepatic dysfunction although AST may remain elevated</a:t>
            </a:r>
          </a:p>
          <a:p>
            <a:endParaRPr lang="en-IN" dirty="0" smtClean="0"/>
          </a:p>
          <a:p>
            <a:endParaRPr lang="en-IN" dirty="0" smtClean="0"/>
          </a:p>
          <a:p>
            <a:endParaRPr lang="en-IN"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Approach to poisoned child </a:t>
            </a:r>
            <a:endParaRPr lang="en-IN" dirty="0"/>
          </a:p>
        </p:txBody>
      </p:sp>
      <p:sp>
        <p:nvSpPr>
          <p:cNvPr id="3" name="Content Placeholder 2"/>
          <p:cNvSpPr>
            <a:spLocks noGrp="1"/>
          </p:cNvSpPr>
          <p:nvPr>
            <p:ph idx="1"/>
          </p:nvPr>
        </p:nvSpPr>
        <p:spPr/>
        <p:txBody>
          <a:bodyPr>
            <a:normAutofit/>
          </a:bodyPr>
          <a:lstStyle/>
          <a:p>
            <a:r>
              <a:rPr lang="en-IN" sz="4000" dirty="0" smtClean="0"/>
              <a:t>Primary management – aims at supporting vital functions</a:t>
            </a:r>
          </a:p>
          <a:p>
            <a:endParaRPr lang="en-IN" sz="4000" dirty="0" smtClean="0"/>
          </a:p>
          <a:p>
            <a:r>
              <a:rPr lang="en-IN" sz="4000" dirty="0" smtClean="0"/>
              <a:t>Secondary management – evaluation, decontamination, neutralization with supportive care </a:t>
            </a:r>
            <a:endParaRPr lang="en-IN" sz="4000"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Diagnosis</a:t>
            </a:r>
            <a:br>
              <a:rPr lang="en-IN" dirty="0" smtClean="0"/>
            </a:b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IN" dirty="0" smtClean="0"/>
              <a:t>History of ingestion</a:t>
            </a:r>
          </a:p>
          <a:p>
            <a:pPr marL="514350" indent="-514350">
              <a:buFont typeface="+mj-lt"/>
              <a:buAutoNum type="arabicPeriod"/>
            </a:pPr>
            <a:r>
              <a:rPr lang="en-IN" dirty="0" smtClean="0"/>
              <a:t>Clinical features</a:t>
            </a:r>
          </a:p>
          <a:p>
            <a:pPr marL="514350" indent="-514350">
              <a:buFont typeface="+mj-lt"/>
              <a:buAutoNum type="arabicPeriod"/>
            </a:pPr>
            <a:r>
              <a:rPr lang="en-IN" dirty="0" smtClean="0"/>
              <a:t>Laboratory investigations</a:t>
            </a:r>
          </a:p>
          <a:p>
            <a:pPr marL="1337310" lvl="3" indent="-514350"/>
            <a:r>
              <a:rPr lang="en-IN" sz="2400" dirty="0" smtClean="0"/>
              <a:t>Plasma AST levels greater than 1000IU/l.</a:t>
            </a:r>
          </a:p>
          <a:p>
            <a:pPr marL="1337310" lvl="3" indent="-514350"/>
            <a:r>
              <a:rPr lang="en-IN" sz="2400" dirty="0" smtClean="0"/>
              <a:t>Serum </a:t>
            </a:r>
            <a:r>
              <a:rPr lang="en-IN" sz="2400" dirty="0" err="1" smtClean="0"/>
              <a:t>bilirubin</a:t>
            </a:r>
            <a:r>
              <a:rPr lang="en-IN" sz="2400" dirty="0" smtClean="0"/>
              <a:t> &gt; 4mg/dl</a:t>
            </a:r>
          </a:p>
          <a:p>
            <a:pPr marL="1337310" lvl="3" indent="-514350"/>
            <a:r>
              <a:rPr lang="en-IN" sz="2400" dirty="0" smtClean="0"/>
              <a:t>Prolonged </a:t>
            </a:r>
            <a:r>
              <a:rPr lang="en-IN" sz="2400" dirty="0" err="1" smtClean="0"/>
              <a:t>prothrombin</a:t>
            </a:r>
            <a:r>
              <a:rPr lang="en-IN" sz="2400" dirty="0" smtClean="0"/>
              <a:t> time</a:t>
            </a:r>
          </a:p>
          <a:p>
            <a:pPr marL="1337310" lvl="3" indent="-514350">
              <a:buNone/>
            </a:pPr>
            <a:endParaRPr lang="en-IN" dirty="0" smtClean="0"/>
          </a:p>
          <a:p>
            <a:pPr marL="1337310" lvl="3" indent="-514350"/>
            <a:endParaRPr lang="en-IN" dirty="0" smtClean="0"/>
          </a:p>
          <a:p>
            <a:pPr marL="1337310" lvl="3" indent="-514350"/>
            <a:endParaRPr lang="en-IN"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Management</a:t>
            </a:r>
            <a:br>
              <a:rPr lang="en-IN" dirty="0" smtClean="0"/>
            </a:br>
            <a:endParaRPr lang="en-IN" dirty="0"/>
          </a:p>
        </p:txBody>
      </p:sp>
      <p:sp>
        <p:nvSpPr>
          <p:cNvPr id="3" name="Content Placeholder 2"/>
          <p:cNvSpPr>
            <a:spLocks noGrp="1"/>
          </p:cNvSpPr>
          <p:nvPr>
            <p:ph idx="1"/>
          </p:nvPr>
        </p:nvSpPr>
        <p:spPr/>
        <p:txBody>
          <a:bodyPr>
            <a:normAutofit fontScale="85000" lnSpcReduction="20000"/>
          </a:bodyPr>
          <a:lstStyle/>
          <a:p>
            <a:r>
              <a:rPr lang="en-IN" b="1" dirty="0" smtClean="0"/>
              <a:t>Assessment</a:t>
            </a:r>
          </a:p>
          <a:p>
            <a:pPr>
              <a:buNone/>
            </a:pPr>
            <a:r>
              <a:rPr lang="en-IN" dirty="0" smtClean="0"/>
              <a:t>Acetaminophen  alone does not produce any alteration in the </a:t>
            </a:r>
            <a:r>
              <a:rPr lang="en-IN" dirty="0" err="1" smtClean="0"/>
              <a:t>sensorium</a:t>
            </a:r>
            <a:r>
              <a:rPr lang="en-IN" dirty="0" smtClean="0"/>
              <a:t> in first 24hrs and usually does not produce encephalopathy. Thus if any patient comes with significant change in </a:t>
            </a:r>
            <a:r>
              <a:rPr lang="en-IN" dirty="0" err="1" smtClean="0"/>
              <a:t>sensorium</a:t>
            </a:r>
            <a:r>
              <a:rPr lang="en-IN" dirty="0" smtClean="0"/>
              <a:t> some other agent should be considered in addition to acetaminophen.</a:t>
            </a:r>
          </a:p>
          <a:p>
            <a:pPr>
              <a:buNone/>
            </a:pPr>
            <a:r>
              <a:rPr lang="en-IN" b="1" dirty="0" smtClean="0"/>
              <a:t>General measures</a:t>
            </a:r>
          </a:p>
          <a:p>
            <a:r>
              <a:rPr lang="en-IN" dirty="0" smtClean="0"/>
              <a:t>Gastric </a:t>
            </a:r>
            <a:r>
              <a:rPr lang="en-IN" dirty="0" err="1" smtClean="0"/>
              <a:t>lavage</a:t>
            </a:r>
            <a:r>
              <a:rPr lang="en-IN" dirty="0" smtClean="0"/>
              <a:t> must be done with normal saline</a:t>
            </a:r>
          </a:p>
          <a:p>
            <a:r>
              <a:rPr lang="en-IN" dirty="0" smtClean="0"/>
              <a:t>Activated charcoal is effective in adsorbing acetaminophen( maximal effects within 30 minutes of ingestion)</a:t>
            </a:r>
            <a:endParaRPr lang="en-IN"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Specific measures</a:t>
            </a:r>
            <a:br>
              <a:rPr lang="en-IN" dirty="0" smtClean="0"/>
            </a:br>
            <a:endParaRPr lang="en-IN" dirty="0"/>
          </a:p>
        </p:txBody>
      </p:sp>
      <p:sp>
        <p:nvSpPr>
          <p:cNvPr id="3" name="Content Placeholder 2"/>
          <p:cNvSpPr>
            <a:spLocks noGrp="1"/>
          </p:cNvSpPr>
          <p:nvPr>
            <p:ph idx="1"/>
          </p:nvPr>
        </p:nvSpPr>
        <p:spPr/>
        <p:txBody>
          <a:bodyPr>
            <a:noAutofit/>
          </a:bodyPr>
          <a:lstStyle/>
          <a:p>
            <a:r>
              <a:rPr lang="en-IN" sz="2400" b="1" dirty="0" smtClean="0"/>
              <a:t>Antidote- N acetyl </a:t>
            </a:r>
            <a:r>
              <a:rPr lang="en-IN" sz="2400" b="1" dirty="0" err="1" smtClean="0"/>
              <a:t>cysteine</a:t>
            </a:r>
            <a:endParaRPr lang="en-IN" sz="2400" b="1" dirty="0" smtClean="0"/>
          </a:p>
          <a:p>
            <a:r>
              <a:rPr lang="en-IN" sz="2400" dirty="0" smtClean="0"/>
              <a:t>Mechanism of action- improvement of renal blood flow and glutathione replenishment</a:t>
            </a:r>
          </a:p>
          <a:p>
            <a:r>
              <a:rPr lang="en-IN" sz="2400" dirty="0" smtClean="0"/>
              <a:t>Oral dosage 140mg/kg body wt as loading dose followed by 70 mg/kg at 4 hourly intervals for an additional 17doses. </a:t>
            </a:r>
          </a:p>
          <a:p>
            <a:r>
              <a:rPr lang="en-IN" sz="2400" dirty="0" smtClean="0"/>
              <a:t>If the patient vomits within an hr of administration, the dose should be repeated.</a:t>
            </a:r>
          </a:p>
          <a:p>
            <a:r>
              <a:rPr lang="en-IN" sz="2400" dirty="0" smtClean="0"/>
              <a:t>Maximum effective within 10hrs of ingestion and less effective thereafter.</a:t>
            </a:r>
          </a:p>
          <a:p>
            <a:pPr>
              <a:buNone/>
            </a:pPr>
            <a:endParaRPr lang="en-IN" sz="2400" dirty="0" smtClean="0"/>
          </a:p>
          <a:p>
            <a:endParaRPr lang="en-IN" sz="2400"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571612"/>
            <a:ext cx="7729566" cy="5519758"/>
          </a:xfrm>
        </p:spPr>
        <p:txBody>
          <a:bodyPr>
            <a:normAutofit/>
          </a:bodyPr>
          <a:lstStyle/>
          <a:p>
            <a:r>
              <a:rPr lang="en-IN" sz="2400" dirty="0" smtClean="0"/>
              <a:t>N acetyl </a:t>
            </a:r>
            <a:r>
              <a:rPr lang="en-IN" sz="2400" dirty="0" err="1" smtClean="0"/>
              <a:t>cysteine</a:t>
            </a:r>
            <a:r>
              <a:rPr lang="en-IN" sz="2400" dirty="0" smtClean="0"/>
              <a:t> is given with citrus fruit juices or carbonated beverages because of its unpleasant </a:t>
            </a:r>
            <a:r>
              <a:rPr lang="en-IN" sz="2400" dirty="0" err="1" smtClean="0"/>
              <a:t>odor</a:t>
            </a:r>
            <a:r>
              <a:rPr lang="en-IN" sz="2400" dirty="0" smtClean="0"/>
              <a:t> and frequent vomiting.</a:t>
            </a:r>
          </a:p>
          <a:p>
            <a:r>
              <a:rPr lang="en-IN" sz="2400" dirty="0" err="1" smtClean="0"/>
              <a:t>Anaphylactoid</a:t>
            </a:r>
            <a:r>
              <a:rPr lang="en-IN" sz="2400" dirty="0" smtClean="0"/>
              <a:t> reactions such as </a:t>
            </a:r>
            <a:r>
              <a:rPr lang="en-IN" sz="2400" dirty="0" err="1" smtClean="0"/>
              <a:t>angioodema</a:t>
            </a:r>
            <a:r>
              <a:rPr lang="en-IN" sz="2400" dirty="0" smtClean="0"/>
              <a:t> , flushing, hypotension,  </a:t>
            </a:r>
            <a:r>
              <a:rPr lang="en-IN" sz="2400" dirty="0" err="1" smtClean="0"/>
              <a:t>hypokalemia</a:t>
            </a:r>
            <a:r>
              <a:rPr lang="en-IN" sz="2400" dirty="0" smtClean="0"/>
              <a:t> ,  tachycardia, rashes,  </a:t>
            </a:r>
            <a:r>
              <a:rPr lang="en-IN" sz="2400" dirty="0" err="1" smtClean="0"/>
              <a:t>bronchospasm</a:t>
            </a:r>
            <a:r>
              <a:rPr lang="en-IN" sz="2400" dirty="0" smtClean="0"/>
              <a:t>  may occur 15-60 minutes after n acetyl infusion in 10% patients.</a:t>
            </a:r>
          </a:p>
          <a:p>
            <a:r>
              <a:rPr lang="en-IN" sz="2400" dirty="0" smtClean="0"/>
              <a:t>NAC contraindicated in patients who have developed hepatic failure. Such patients should be managed with </a:t>
            </a:r>
            <a:r>
              <a:rPr lang="en-IN" sz="2400" dirty="0" err="1" smtClean="0"/>
              <a:t>lactulose</a:t>
            </a:r>
            <a:r>
              <a:rPr lang="en-IN" sz="2400" dirty="0" smtClean="0"/>
              <a:t>,  </a:t>
            </a:r>
            <a:r>
              <a:rPr lang="en-IN" sz="2400" dirty="0" err="1" smtClean="0"/>
              <a:t>vit</a:t>
            </a:r>
            <a:r>
              <a:rPr lang="en-IN" sz="2400" dirty="0" smtClean="0"/>
              <a:t> k,  20 % </a:t>
            </a:r>
            <a:r>
              <a:rPr lang="en-IN" sz="2400" dirty="0" err="1" smtClean="0"/>
              <a:t>mannitol</a:t>
            </a:r>
            <a:r>
              <a:rPr lang="en-IN" sz="2400" dirty="0" smtClean="0"/>
              <a:t> and appropriate iv fluids.</a:t>
            </a:r>
          </a:p>
          <a:p>
            <a:endParaRPr lang="en-IN" sz="2400" dirty="0"/>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Prognosis</a:t>
            </a:r>
            <a:br>
              <a:rPr lang="en-IN" dirty="0" smtClean="0"/>
            </a:br>
            <a:endParaRPr lang="en-IN" dirty="0"/>
          </a:p>
        </p:txBody>
      </p:sp>
      <p:sp>
        <p:nvSpPr>
          <p:cNvPr id="3" name="Content Placeholder 2"/>
          <p:cNvSpPr>
            <a:spLocks noGrp="1"/>
          </p:cNvSpPr>
          <p:nvPr>
            <p:ph idx="1"/>
          </p:nvPr>
        </p:nvSpPr>
        <p:spPr/>
        <p:txBody>
          <a:bodyPr>
            <a:normAutofit/>
          </a:bodyPr>
          <a:lstStyle/>
          <a:p>
            <a:pPr>
              <a:buNone/>
            </a:pPr>
            <a:r>
              <a:rPr lang="en-IN" sz="2400" dirty="0" smtClean="0"/>
              <a:t>Poor prognostic factors in PCM induced hepatic failure are:</a:t>
            </a:r>
          </a:p>
          <a:p>
            <a:r>
              <a:rPr lang="en-IN" sz="2400" dirty="0" smtClean="0"/>
              <a:t>pH below 7.3</a:t>
            </a:r>
          </a:p>
          <a:p>
            <a:r>
              <a:rPr lang="en-IN" sz="2400" dirty="0" smtClean="0"/>
              <a:t> serum </a:t>
            </a:r>
            <a:r>
              <a:rPr lang="en-IN" sz="2400" dirty="0" err="1" smtClean="0"/>
              <a:t>creatinine</a:t>
            </a:r>
            <a:r>
              <a:rPr lang="en-IN" sz="2400" dirty="0" smtClean="0"/>
              <a:t> &gt;3.4mg/L</a:t>
            </a:r>
          </a:p>
          <a:p>
            <a:r>
              <a:rPr lang="en-IN" sz="2400" dirty="0" err="1" smtClean="0"/>
              <a:t>prothrombin</a:t>
            </a:r>
            <a:r>
              <a:rPr lang="en-IN" sz="2400" dirty="0" smtClean="0"/>
              <a:t> time &gt;100sec in grade III  to IV encephalopathy</a:t>
            </a:r>
          </a:p>
          <a:p>
            <a:pPr>
              <a:buNone/>
            </a:pPr>
            <a:endParaRPr lang="en-IN" sz="2400" dirty="0" smtClean="0"/>
          </a:p>
          <a:p>
            <a:pPr lvl="4"/>
            <a:endParaRPr lang="en-IN" sz="2400" dirty="0"/>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282" y="2571744"/>
            <a:ext cx="8715436" cy="1857388"/>
          </a:xfrm>
        </p:spPr>
        <p:txBody>
          <a:bodyPr>
            <a:noAutofit/>
          </a:bodyPr>
          <a:lstStyle/>
          <a:p>
            <a:pPr algn="ctr"/>
            <a:r>
              <a:rPr lang="en-IN" sz="4700" b="1" dirty="0" smtClean="0"/>
              <a:t>ORGANOPHOSPHORUS(OP</a:t>
            </a:r>
            <a:r>
              <a:rPr lang="en-IN" sz="4800" b="1" dirty="0" smtClean="0"/>
              <a:t>) POISONING</a:t>
            </a:r>
            <a:endParaRPr lang="en-IN" sz="4800" b="1" dirty="0"/>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INTRODUCTION</a:t>
            </a:r>
            <a:endParaRPr lang="en-IN" dirty="0"/>
          </a:p>
        </p:txBody>
      </p:sp>
      <p:sp>
        <p:nvSpPr>
          <p:cNvPr id="3" name="Content Placeholder 2"/>
          <p:cNvSpPr>
            <a:spLocks noGrp="1"/>
          </p:cNvSpPr>
          <p:nvPr>
            <p:ph idx="1"/>
          </p:nvPr>
        </p:nvSpPr>
        <p:spPr/>
        <p:txBody>
          <a:bodyPr/>
          <a:lstStyle/>
          <a:p>
            <a:r>
              <a:rPr lang="en-IN" dirty="0" smtClean="0"/>
              <a:t>OP compounds account for 80% exposure to insecticides.</a:t>
            </a:r>
          </a:p>
          <a:p>
            <a:r>
              <a:rPr lang="en-IN" dirty="0" smtClean="0"/>
              <a:t>They are the most widely used pesticides today (agriculture, industry, the home, gardens and veterinary practice).</a:t>
            </a:r>
          </a:p>
          <a:p>
            <a:r>
              <a:rPr lang="en-IN" dirty="0" smtClean="0"/>
              <a:t>The most toxic compound include parathion, </a:t>
            </a:r>
            <a:r>
              <a:rPr lang="en-IN" dirty="0" err="1" smtClean="0"/>
              <a:t>mevinphos</a:t>
            </a:r>
            <a:r>
              <a:rPr lang="en-IN" dirty="0" smtClean="0"/>
              <a:t> and </a:t>
            </a:r>
            <a:r>
              <a:rPr lang="en-IN" dirty="0" err="1" smtClean="0"/>
              <a:t>disulfoton</a:t>
            </a:r>
            <a:r>
              <a:rPr lang="en-IN" dirty="0" smtClean="0"/>
              <a:t>.</a:t>
            </a:r>
          </a:p>
          <a:p>
            <a:endParaRPr lang="en-IN" dirty="0"/>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PATHOPHYSIOLOGY</a:t>
            </a:r>
            <a:endParaRPr lang="en-IN" dirty="0"/>
          </a:p>
        </p:txBody>
      </p:sp>
      <p:sp>
        <p:nvSpPr>
          <p:cNvPr id="6" name="Content Placeholder 5"/>
          <p:cNvSpPr>
            <a:spLocks noGrp="1"/>
          </p:cNvSpPr>
          <p:nvPr>
            <p:ph idx="1"/>
          </p:nvPr>
        </p:nvSpPr>
        <p:spPr>
          <a:xfrm>
            <a:off x="357158" y="1500174"/>
            <a:ext cx="8229600" cy="5357826"/>
          </a:xfrm>
        </p:spPr>
        <p:txBody>
          <a:bodyPr/>
          <a:lstStyle/>
          <a:p>
            <a:pPr>
              <a:buNone/>
            </a:pPr>
            <a:r>
              <a:rPr lang="en-IN" dirty="0" smtClean="0"/>
              <a:t>                 </a:t>
            </a:r>
            <a:endParaRPr lang="en-IN" dirty="0"/>
          </a:p>
        </p:txBody>
      </p:sp>
      <p:graphicFrame>
        <p:nvGraphicFramePr>
          <p:cNvPr id="10" name="Table 9"/>
          <p:cNvGraphicFramePr>
            <a:graphicFrameLocks noGrp="1"/>
          </p:cNvGraphicFramePr>
          <p:nvPr/>
        </p:nvGraphicFramePr>
        <p:xfrm>
          <a:off x="2714612" y="1428736"/>
          <a:ext cx="3929089" cy="640080"/>
        </p:xfrm>
        <a:graphic>
          <a:graphicData uri="http://schemas.openxmlformats.org/drawingml/2006/table">
            <a:tbl>
              <a:tblPr/>
              <a:tblGrid>
                <a:gridCol w="3929089"/>
              </a:tblGrid>
              <a:tr h="357190">
                <a:tc>
                  <a:txBody>
                    <a:bodyPr/>
                    <a:lstStyle/>
                    <a:p>
                      <a:r>
                        <a:rPr lang="en-IN" b="0" dirty="0" smtClean="0"/>
                        <a:t>OP</a:t>
                      </a:r>
                      <a:r>
                        <a:rPr lang="en-IN" b="0" baseline="0" dirty="0" smtClean="0"/>
                        <a:t> INHIBITES ACETYLECHOLINESTERASE</a:t>
                      </a:r>
                      <a:endParaRPr lang="en-IN" b="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5" name="Down Arrow 14"/>
          <p:cNvSpPr/>
          <p:nvPr/>
        </p:nvSpPr>
        <p:spPr>
          <a:xfrm>
            <a:off x="4714876" y="1643050"/>
            <a:ext cx="45719" cy="1428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6" name="Table 15"/>
          <p:cNvGraphicFramePr>
            <a:graphicFrameLocks noGrp="1"/>
          </p:cNvGraphicFramePr>
          <p:nvPr/>
        </p:nvGraphicFramePr>
        <p:xfrm>
          <a:off x="1214414" y="2285992"/>
          <a:ext cx="2771141" cy="640080"/>
        </p:xfrm>
        <a:graphic>
          <a:graphicData uri="http://schemas.openxmlformats.org/drawingml/2006/table">
            <a:tbl>
              <a:tblPr/>
              <a:tblGrid>
                <a:gridCol w="2771141"/>
              </a:tblGrid>
              <a:tr h="337625">
                <a:tc>
                  <a:txBody>
                    <a:bodyPr/>
                    <a:lstStyle/>
                    <a:p>
                      <a:r>
                        <a:rPr lang="en-IN" dirty="0" smtClean="0"/>
                        <a:t>ACCUMULATION OF ACETYLECHOLINE</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7" name="Right Arrow 16"/>
          <p:cNvSpPr/>
          <p:nvPr/>
        </p:nvSpPr>
        <p:spPr>
          <a:xfrm>
            <a:off x="4000496" y="2643182"/>
            <a:ext cx="57150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8" name="Table 17"/>
          <p:cNvGraphicFramePr>
            <a:graphicFrameLocks noGrp="1"/>
          </p:cNvGraphicFramePr>
          <p:nvPr/>
        </p:nvGraphicFramePr>
        <p:xfrm>
          <a:off x="285720" y="3500438"/>
          <a:ext cx="2825369" cy="640080"/>
        </p:xfrm>
        <a:graphic>
          <a:graphicData uri="http://schemas.openxmlformats.org/drawingml/2006/table">
            <a:tbl>
              <a:tblPr/>
              <a:tblGrid>
                <a:gridCol w="2825369"/>
              </a:tblGrid>
              <a:tr h="379828">
                <a:tc>
                  <a:txBody>
                    <a:bodyPr/>
                    <a:lstStyle/>
                    <a:p>
                      <a:r>
                        <a:rPr lang="en-IN" dirty="0" smtClean="0"/>
                        <a:t>CENTRAL</a:t>
                      </a:r>
                      <a:r>
                        <a:rPr lang="en-IN" baseline="0" dirty="0" smtClean="0"/>
                        <a:t> NERVOUS SYSTEM</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9" name="Table 18"/>
          <p:cNvGraphicFramePr>
            <a:graphicFrameLocks noGrp="1"/>
          </p:cNvGraphicFramePr>
          <p:nvPr/>
        </p:nvGraphicFramePr>
        <p:xfrm>
          <a:off x="3214678" y="3429000"/>
          <a:ext cx="3071834" cy="640080"/>
        </p:xfrm>
        <a:graphic>
          <a:graphicData uri="http://schemas.openxmlformats.org/drawingml/2006/table">
            <a:tbl>
              <a:tblPr/>
              <a:tblGrid>
                <a:gridCol w="3071834"/>
              </a:tblGrid>
              <a:tr h="357190">
                <a:tc>
                  <a:txBody>
                    <a:bodyPr/>
                    <a:lstStyle/>
                    <a:p>
                      <a:r>
                        <a:rPr lang="en-IN" dirty="0" smtClean="0"/>
                        <a:t>PERIPHERAL</a:t>
                      </a:r>
                      <a:r>
                        <a:rPr lang="en-IN" baseline="0" dirty="0" smtClean="0"/>
                        <a:t> NERVOUS SYSTEM</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0" name="Table 19"/>
          <p:cNvGraphicFramePr>
            <a:graphicFrameLocks noGrp="1"/>
          </p:cNvGraphicFramePr>
          <p:nvPr/>
        </p:nvGraphicFramePr>
        <p:xfrm>
          <a:off x="6429388" y="3429000"/>
          <a:ext cx="2428892" cy="640080"/>
        </p:xfrm>
        <a:graphic>
          <a:graphicData uri="http://schemas.openxmlformats.org/drawingml/2006/table">
            <a:tbl>
              <a:tblPr/>
              <a:tblGrid>
                <a:gridCol w="2428892"/>
              </a:tblGrid>
              <a:tr h="571504">
                <a:tc>
                  <a:txBody>
                    <a:bodyPr/>
                    <a:lstStyle/>
                    <a:p>
                      <a:r>
                        <a:rPr lang="en-IN" dirty="0" smtClean="0"/>
                        <a:t>NEUROMUSCULAR JUNCTION</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1" name="Table 20"/>
          <p:cNvGraphicFramePr>
            <a:graphicFrameLocks noGrp="1"/>
          </p:cNvGraphicFramePr>
          <p:nvPr/>
        </p:nvGraphicFramePr>
        <p:xfrm>
          <a:off x="3286116" y="4214818"/>
          <a:ext cx="2820135" cy="365760"/>
        </p:xfrm>
        <a:graphic>
          <a:graphicData uri="http://schemas.openxmlformats.org/drawingml/2006/table">
            <a:tbl>
              <a:tblPr/>
              <a:tblGrid>
                <a:gridCol w="2820135"/>
              </a:tblGrid>
              <a:tr h="357190">
                <a:tc>
                  <a:txBody>
                    <a:bodyPr/>
                    <a:lstStyle/>
                    <a:p>
                      <a:r>
                        <a:rPr lang="en-IN" dirty="0" smtClean="0"/>
                        <a:t>           NEUROTOXICITY</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2" name="Table 21"/>
          <p:cNvGraphicFramePr>
            <a:graphicFrameLocks noGrp="1"/>
          </p:cNvGraphicFramePr>
          <p:nvPr/>
        </p:nvGraphicFramePr>
        <p:xfrm>
          <a:off x="2928926" y="5072074"/>
          <a:ext cx="3643338" cy="428628"/>
        </p:xfrm>
        <a:graphic>
          <a:graphicData uri="http://schemas.openxmlformats.org/drawingml/2006/table">
            <a:tbl>
              <a:tblPr/>
              <a:tblGrid>
                <a:gridCol w="3643338"/>
              </a:tblGrid>
              <a:tr h="428628">
                <a:tc>
                  <a:txBody>
                    <a:bodyPr/>
                    <a:lstStyle/>
                    <a:p>
                      <a:r>
                        <a:rPr lang="en-IN" dirty="0" smtClean="0"/>
                        <a:t>      CLINICAL</a:t>
                      </a:r>
                      <a:r>
                        <a:rPr lang="en-IN" baseline="0" dirty="0" smtClean="0"/>
                        <a:t> MENIFESTATION</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24" name="Straight Connector 23"/>
          <p:cNvCxnSpPr/>
          <p:nvPr/>
        </p:nvCxnSpPr>
        <p:spPr>
          <a:xfrm>
            <a:off x="1428728" y="3071810"/>
            <a:ext cx="635798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1428728" y="3071810"/>
            <a:ext cx="45719"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Down Arrow 26"/>
          <p:cNvSpPr/>
          <p:nvPr/>
        </p:nvSpPr>
        <p:spPr>
          <a:xfrm>
            <a:off x="4714876" y="3071810"/>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Down Arrow 27"/>
          <p:cNvSpPr/>
          <p:nvPr/>
        </p:nvSpPr>
        <p:spPr>
          <a:xfrm>
            <a:off x="7786710" y="3071810"/>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Down Arrow 29"/>
          <p:cNvSpPr/>
          <p:nvPr/>
        </p:nvSpPr>
        <p:spPr>
          <a:xfrm>
            <a:off x="4714876" y="3857628"/>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Down Arrow 30"/>
          <p:cNvSpPr/>
          <p:nvPr/>
        </p:nvSpPr>
        <p:spPr>
          <a:xfrm flipH="1">
            <a:off x="4714876" y="4643446"/>
            <a:ext cx="45719"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3" name="Table 32"/>
          <p:cNvGraphicFramePr>
            <a:graphicFrameLocks noGrp="1"/>
          </p:cNvGraphicFramePr>
          <p:nvPr/>
        </p:nvGraphicFramePr>
        <p:xfrm>
          <a:off x="323557" y="5922498"/>
          <a:ext cx="2180492" cy="914400"/>
        </p:xfrm>
        <a:graphic>
          <a:graphicData uri="http://schemas.openxmlformats.org/drawingml/2006/table">
            <a:tbl>
              <a:tblPr/>
              <a:tblGrid>
                <a:gridCol w="2180492"/>
              </a:tblGrid>
              <a:tr h="464234">
                <a:tc>
                  <a:txBody>
                    <a:bodyPr/>
                    <a:lstStyle/>
                    <a:p>
                      <a:r>
                        <a:rPr lang="en-IN" dirty="0" smtClean="0"/>
                        <a:t>INITIAL CHOLINERGIC CRISIS</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34" name="Table 33"/>
          <p:cNvGraphicFramePr>
            <a:graphicFrameLocks noGrp="1"/>
          </p:cNvGraphicFramePr>
          <p:nvPr/>
        </p:nvGraphicFramePr>
        <p:xfrm>
          <a:off x="3123028" y="5880295"/>
          <a:ext cx="2940147" cy="661182"/>
        </p:xfrm>
        <a:graphic>
          <a:graphicData uri="http://schemas.openxmlformats.org/drawingml/2006/table">
            <a:tbl>
              <a:tblPr/>
              <a:tblGrid>
                <a:gridCol w="2940147"/>
              </a:tblGrid>
              <a:tr h="661182">
                <a:tc>
                  <a:txBody>
                    <a:bodyPr/>
                    <a:lstStyle/>
                    <a:p>
                      <a:r>
                        <a:rPr lang="en-IN" dirty="0" smtClean="0"/>
                        <a:t>INTERMEDIATE SYNDROME</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35" name="Table 34"/>
          <p:cNvGraphicFramePr>
            <a:graphicFrameLocks noGrp="1"/>
          </p:cNvGraphicFramePr>
          <p:nvPr/>
        </p:nvGraphicFramePr>
        <p:xfrm>
          <a:off x="6611815" y="5852160"/>
          <a:ext cx="2222696" cy="914400"/>
        </p:xfrm>
        <a:graphic>
          <a:graphicData uri="http://schemas.openxmlformats.org/drawingml/2006/table">
            <a:tbl>
              <a:tblPr/>
              <a:tblGrid>
                <a:gridCol w="2222696"/>
              </a:tblGrid>
              <a:tr h="590843">
                <a:tc>
                  <a:txBody>
                    <a:bodyPr/>
                    <a:lstStyle/>
                    <a:p>
                      <a:r>
                        <a:rPr lang="en-IN" dirty="0" smtClean="0"/>
                        <a:t>DELAYED POLYNEUROPATHY</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7" name="Down Arrow 46"/>
          <p:cNvSpPr/>
          <p:nvPr/>
        </p:nvSpPr>
        <p:spPr>
          <a:xfrm>
            <a:off x="4643438" y="5500702"/>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Down Arrow 47"/>
          <p:cNvSpPr/>
          <p:nvPr/>
        </p:nvSpPr>
        <p:spPr>
          <a:xfrm>
            <a:off x="7643834" y="5500702"/>
            <a:ext cx="4571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Down Arrow 48"/>
          <p:cNvSpPr/>
          <p:nvPr/>
        </p:nvSpPr>
        <p:spPr>
          <a:xfrm>
            <a:off x="1357290" y="5500702"/>
            <a:ext cx="7143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1" name="Straight Connector 50"/>
          <p:cNvCxnSpPr>
            <a:stCxn id="49" idx="0"/>
            <a:endCxn id="48" idx="0"/>
          </p:cNvCxnSpPr>
          <p:nvPr/>
        </p:nvCxnSpPr>
        <p:spPr>
          <a:xfrm rot="5400000" flipH="1" flipV="1">
            <a:off x="4529851" y="2363860"/>
            <a:ext cx="1588" cy="62736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CLINICAL FEATURES</a:t>
            </a:r>
            <a:endParaRPr lang="en-IN" dirty="0"/>
          </a:p>
        </p:txBody>
      </p:sp>
      <p:sp>
        <p:nvSpPr>
          <p:cNvPr id="3" name="Content Placeholder 2"/>
          <p:cNvSpPr>
            <a:spLocks noGrp="1"/>
          </p:cNvSpPr>
          <p:nvPr>
            <p:ph idx="1"/>
          </p:nvPr>
        </p:nvSpPr>
        <p:spPr/>
        <p:txBody>
          <a:bodyPr>
            <a:normAutofit/>
          </a:bodyPr>
          <a:lstStyle/>
          <a:p>
            <a:r>
              <a:rPr lang="en-IN" sz="2400" dirty="0" smtClean="0"/>
              <a:t>OP compounds are efficiently absorbed from the skin, lungs and GI tracts.</a:t>
            </a:r>
          </a:p>
          <a:p>
            <a:r>
              <a:rPr lang="en-IN" sz="2400" dirty="0" smtClean="0"/>
              <a:t>Clinical features depends on nature, type of OP compounds, degree and route of exposure, lipid solubility and metabolic degradation.</a:t>
            </a:r>
          </a:p>
          <a:p>
            <a:r>
              <a:rPr lang="en-IN" sz="2400" dirty="0" smtClean="0"/>
              <a:t>Most patients becomes symptomatic after 12 hours of exposure.</a:t>
            </a:r>
          </a:p>
          <a:p>
            <a:r>
              <a:rPr lang="en-IN" sz="2400" dirty="0" smtClean="0"/>
              <a:t>The quickest symptoms occur with inhalation followed by GI absorption and dermal exposure, with respiratory symptoms being the most critical.</a:t>
            </a:r>
            <a:endParaRPr lang="en-IN" sz="2400" dirty="0"/>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ACUTE EFECTS OF INITIAL CHOLINERGIC CRISIS</a:t>
            </a:r>
            <a:endParaRPr lang="en-IN" dirty="0"/>
          </a:p>
        </p:txBody>
      </p:sp>
      <p:graphicFrame>
        <p:nvGraphicFramePr>
          <p:cNvPr id="4" name="Content Placeholder 3"/>
          <p:cNvGraphicFramePr>
            <a:graphicFrameLocks noGrp="1"/>
          </p:cNvGraphicFramePr>
          <p:nvPr>
            <p:ph idx="1"/>
          </p:nvPr>
        </p:nvGraphicFramePr>
        <p:xfrm>
          <a:off x="214281" y="1571612"/>
          <a:ext cx="8929719" cy="5737238"/>
        </p:xfrm>
        <a:graphic>
          <a:graphicData uri="http://schemas.openxmlformats.org/drawingml/2006/table">
            <a:tbl>
              <a:tblPr firstRow="1" bandRow="1">
                <a:tableStyleId>{5C22544A-7EE6-4342-B048-85BDC9FD1C3A}</a:tableStyleId>
              </a:tblPr>
              <a:tblGrid>
                <a:gridCol w="2976573"/>
                <a:gridCol w="2976573"/>
                <a:gridCol w="2976573"/>
              </a:tblGrid>
              <a:tr h="330399">
                <a:tc>
                  <a:txBody>
                    <a:bodyPr/>
                    <a:lstStyle/>
                    <a:p>
                      <a:r>
                        <a:rPr lang="en-IN" dirty="0" smtClean="0"/>
                        <a:t>MUSCARINIC</a:t>
                      </a:r>
                      <a:r>
                        <a:rPr lang="en-IN" baseline="0" dirty="0" smtClean="0"/>
                        <a:t> EFFECTS</a:t>
                      </a:r>
                      <a:endParaRPr lang="en-IN" dirty="0"/>
                    </a:p>
                  </a:txBody>
                  <a:tcPr/>
                </a:tc>
                <a:tc>
                  <a:txBody>
                    <a:bodyPr/>
                    <a:lstStyle/>
                    <a:p>
                      <a:r>
                        <a:rPr lang="en-IN" dirty="0" smtClean="0"/>
                        <a:t>NICOTINIC EFFECTS</a:t>
                      </a:r>
                      <a:endParaRPr lang="en-IN" dirty="0"/>
                    </a:p>
                  </a:txBody>
                  <a:tcPr/>
                </a:tc>
                <a:tc>
                  <a:txBody>
                    <a:bodyPr/>
                    <a:lstStyle/>
                    <a:p>
                      <a:r>
                        <a:rPr lang="en-IN" dirty="0" smtClean="0"/>
                        <a:t>CNS</a:t>
                      </a:r>
                      <a:r>
                        <a:rPr lang="en-IN" baseline="0" dirty="0" smtClean="0"/>
                        <a:t> EFFECTS</a:t>
                      </a:r>
                      <a:endParaRPr lang="en-IN" dirty="0"/>
                    </a:p>
                  </a:txBody>
                  <a:tcPr/>
                </a:tc>
              </a:tr>
              <a:tr h="2312795">
                <a:tc>
                  <a:txBody>
                    <a:bodyPr/>
                    <a:lstStyle/>
                    <a:p>
                      <a:r>
                        <a:rPr lang="en-IN" dirty="0" smtClean="0"/>
                        <a:t>SLUDGE-salivation</a:t>
                      </a:r>
                      <a:r>
                        <a:rPr lang="en-IN" baseline="0" dirty="0" smtClean="0"/>
                        <a:t>, </a:t>
                      </a:r>
                      <a:r>
                        <a:rPr lang="en-IN" baseline="0" dirty="0" err="1" smtClean="0"/>
                        <a:t>lacrimation</a:t>
                      </a:r>
                      <a:r>
                        <a:rPr lang="en-IN" baseline="0" dirty="0" smtClean="0"/>
                        <a:t>, urination, </a:t>
                      </a:r>
                      <a:r>
                        <a:rPr lang="en-IN" baseline="0" dirty="0" err="1" smtClean="0"/>
                        <a:t>diarrhoea,gi</a:t>
                      </a:r>
                      <a:r>
                        <a:rPr lang="en-IN" baseline="0" dirty="0" smtClean="0"/>
                        <a:t> upset, emesis</a:t>
                      </a:r>
                      <a:endParaRPr lang="en-IN" dirty="0"/>
                    </a:p>
                  </a:txBody>
                  <a:tcPr/>
                </a:tc>
                <a:tc>
                  <a:txBody>
                    <a:bodyPr/>
                    <a:lstStyle/>
                    <a:p>
                      <a:r>
                        <a:rPr lang="en-IN" dirty="0" smtClean="0"/>
                        <a:t>Skeletal muscle fasciculation, fatigue, paralysis, respiratory muscle weakness, diminished respiratory efforts</a:t>
                      </a:r>
                      <a:endParaRPr lang="en-IN" dirty="0"/>
                    </a:p>
                  </a:txBody>
                  <a:tcPr/>
                </a:tc>
                <a:tc>
                  <a:txBody>
                    <a:bodyPr/>
                    <a:lstStyle/>
                    <a:p>
                      <a:r>
                        <a:rPr lang="en-IN" dirty="0" smtClean="0"/>
                        <a:t>Anxiety, restlessness, delirium, psychosis, headache, dizziness,</a:t>
                      </a:r>
                      <a:r>
                        <a:rPr lang="en-IN" baseline="0" dirty="0" smtClean="0"/>
                        <a:t> ataxia, seizures, insomnia, </a:t>
                      </a:r>
                      <a:r>
                        <a:rPr lang="en-IN" baseline="0" dirty="0" err="1" smtClean="0"/>
                        <a:t>dysarthria</a:t>
                      </a:r>
                      <a:r>
                        <a:rPr lang="en-IN" baseline="0" dirty="0" smtClean="0"/>
                        <a:t>, tremors, central respiratory paralysis, </a:t>
                      </a:r>
                      <a:r>
                        <a:rPr lang="en-IN" baseline="0" dirty="0" err="1" smtClean="0"/>
                        <a:t>hypotonia</a:t>
                      </a:r>
                      <a:r>
                        <a:rPr lang="en-IN" baseline="0" dirty="0" smtClean="0"/>
                        <a:t>, cardiovascular depression and coma</a:t>
                      </a:r>
                      <a:endParaRPr lang="en-IN" dirty="0"/>
                    </a:p>
                  </a:txBody>
                  <a:tcPr/>
                </a:tc>
              </a:tr>
              <a:tr h="1073798">
                <a:tc>
                  <a:txBody>
                    <a:bodyPr/>
                    <a:lstStyle/>
                    <a:p>
                      <a:r>
                        <a:rPr lang="en-IN" dirty="0" smtClean="0"/>
                        <a:t>BBB-</a:t>
                      </a:r>
                      <a:r>
                        <a:rPr lang="en-IN" dirty="0" err="1" smtClean="0"/>
                        <a:t>bronchorrhea</a:t>
                      </a:r>
                      <a:r>
                        <a:rPr lang="en-IN" dirty="0" smtClean="0"/>
                        <a:t>, </a:t>
                      </a:r>
                      <a:r>
                        <a:rPr lang="en-IN" dirty="0" err="1" smtClean="0"/>
                        <a:t>bronchospasm</a:t>
                      </a:r>
                      <a:r>
                        <a:rPr lang="en-IN" dirty="0" smtClean="0"/>
                        <a:t>, </a:t>
                      </a:r>
                      <a:r>
                        <a:rPr lang="en-IN" dirty="0" err="1" smtClean="0"/>
                        <a:t>bradycardia</a:t>
                      </a:r>
                      <a:endParaRPr lang="en-IN" dirty="0"/>
                    </a:p>
                  </a:txBody>
                  <a:tcPr/>
                </a:tc>
                <a:tc>
                  <a:txBody>
                    <a:bodyPr/>
                    <a:lstStyle/>
                    <a:p>
                      <a:r>
                        <a:rPr lang="en-IN" dirty="0" smtClean="0"/>
                        <a:t>Sympathetic ganglia</a:t>
                      </a:r>
                      <a:r>
                        <a:rPr lang="en-IN" baseline="0" dirty="0" smtClean="0"/>
                        <a:t> tachycardia, hypertension,  pallor and </a:t>
                      </a:r>
                      <a:r>
                        <a:rPr lang="en-IN" baseline="0" dirty="0" err="1" smtClean="0"/>
                        <a:t>hyperglycemia</a:t>
                      </a:r>
                      <a:endParaRPr lang="en-IN" dirty="0"/>
                    </a:p>
                  </a:txBody>
                  <a:tcPr/>
                </a:tc>
                <a:tc>
                  <a:txBody>
                    <a:bodyPr/>
                    <a:lstStyle/>
                    <a:p>
                      <a:endParaRPr lang="en-IN" dirty="0"/>
                    </a:p>
                  </a:txBody>
                  <a:tcPr/>
                </a:tc>
              </a:tr>
              <a:tr h="1569396">
                <a:tc>
                  <a:txBody>
                    <a:bodyPr/>
                    <a:lstStyle/>
                    <a:p>
                      <a:r>
                        <a:rPr lang="en-IN" dirty="0" smtClean="0"/>
                        <a:t>DUMBELS-diaphoresis and diarrhoea, urination, </a:t>
                      </a:r>
                      <a:r>
                        <a:rPr lang="en-IN" dirty="0" err="1" smtClean="0"/>
                        <a:t>miosis</a:t>
                      </a:r>
                      <a:r>
                        <a:rPr lang="en-IN" dirty="0" smtClean="0"/>
                        <a:t>, </a:t>
                      </a:r>
                      <a:r>
                        <a:rPr lang="en-IN" dirty="0" err="1" smtClean="0"/>
                        <a:t>bradycardia</a:t>
                      </a:r>
                      <a:r>
                        <a:rPr lang="en-IN" dirty="0" smtClean="0"/>
                        <a:t>, </a:t>
                      </a:r>
                      <a:r>
                        <a:rPr lang="en-IN" dirty="0" err="1" smtClean="0"/>
                        <a:t>bronchospasm</a:t>
                      </a:r>
                      <a:r>
                        <a:rPr lang="en-IN" dirty="0" smtClean="0"/>
                        <a:t>, </a:t>
                      </a:r>
                      <a:r>
                        <a:rPr lang="en-IN" dirty="0" err="1" smtClean="0"/>
                        <a:t>bronchorrhea</a:t>
                      </a:r>
                      <a:r>
                        <a:rPr lang="en-IN" dirty="0" smtClean="0"/>
                        <a:t>, emesis, </a:t>
                      </a:r>
                      <a:r>
                        <a:rPr lang="en-IN" dirty="0" err="1" smtClean="0"/>
                        <a:t>lacrimation</a:t>
                      </a:r>
                      <a:r>
                        <a:rPr lang="en-IN" dirty="0" smtClean="0"/>
                        <a:t>, salivation</a:t>
                      </a:r>
                      <a:endParaRPr lang="en-IN" dirty="0"/>
                    </a:p>
                  </a:txBody>
                  <a:tcPr/>
                </a:tc>
                <a:tc>
                  <a:txBody>
                    <a:bodyPr/>
                    <a:lstStyle/>
                    <a:p>
                      <a:endParaRPr lang="en-IN" dirty="0"/>
                    </a:p>
                  </a:txBody>
                  <a:tcPr/>
                </a:tc>
                <a:tc>
                  <a:txBody>
                    <a:bodyPr/>
                    <a:lstStyle/>
                    <a:p>
                      <a:endParaRPr lang="en-IN"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Basic elements of medical management involve </a:t>
            </a:r>
            <a:endParaRPr lang="en-IN" dirty="0"/>
          </a:p>
        </p:txBody>
      </p:sp>
      <p:sp>
        <p:nvSpPr>
          <p:cNvPr id="3" name="Content Placeholder 2"/>
          <p:cNvSpPr>
            <a:spLocks noGrp="1"/>
          </p:cNvSpPr>
          <p:nvPr>
            <p:ph idx="1"/>
          </p:nvPr>
        </p:nvSpPr>
        <p:spPr/>
        <p:txBody>
          <a:bodyPr>
            <a:normAutofit/>
          </a:bodyPr>
          <a:lstStyle/>
          <a:p>
            <a:pPr marL="514350" indent="-514350">
              <a:buAutoNum type="arabicPeriod"/>
            </a:pPr>
            <a:r>
              <a:rPr lang="en-IN" sz="3200" dirty="0" smtClean="0"/>
              <a:t>Support vital functions </a:t>
            </a:r>
          </a:p>
          <a:p>
            <a:pPr marL="514350" indent="-514350">
              <a:buAutoNum type="arabicPeriod"/>
            </a:pPr>
            <a:r>
              <a:rPr lang="en-IN" sz="3200" dirty="0" smtClean="0"/>
              <a:t>Identify agent (when possible)</a:t>
            </a:r>
          </a:p>
          <a:p>
            <a:pPr marL="514350" indent="-514350">
              <a:buAutoNum type="arabicPeriod"/>
            </a:pPr>
            <a:r>
              <a:rPr lang="en-IN" sz="3200" dirty="0" smtClean="0"/>
              <a:t>Remove, neutralise or reverse the effects of poisons </a:t>
            </a:r>
          </a:p>
          <a:p>
            <a:pPr marL="514350" indent="-514350">
              <a:buAutoNum type="arabicPeriod"/>
            </a:pPr>
            <a:r>
              <a:rPr lang="en-IN" sz="3200" dirty="0" smtClean="0"/>
              <a:t>Hastening elimination of toxin </a:t>
            </a:r>
          </a:p>
          <a:p>
            <a:pPr marL="514350" indent="-514350">
              <a:buAutoNum type="arabicPeriod"/>
            </a:pPr>
            <a:r>
              <a:rPr lang="en-IN" sz="3200" dirty="0" smtClean="0"/>
              <a:t>Treat damaged/ poisoned organs/systems &amp; prevent further damage whenever possible   </a:t>
            </a:r>
            <a:endParaRPr lang="en-IN" sz="3200" dirty="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DELAYED EFFECTS</a:t>
            </a:r>
            <a:endParaRPr lang="en-IN" dirty="0"/>
          </a:p>
        </p:txBody>
      </p:sp>
      <p:sp>
        <p:nvSpPr>
          <p:cNvPr id="3" name="Content Placeholder 2"/>
          <p:cNvSpPr>
            <a:spLocks noGrp="1"/>
          </p:cNvSpPr>
          <p:nvPr>
            <p:ph idx="1"/>
          </p:nvPr>
        </p:nvSpPr>
        <p:spPr/>
        <p:txBody>
          <a:bodyPr>
            <a:normAutofit/>
          </a:bodyPr>
          <a:lstStyle/>
          <a:p>
            <a:r>
              <a:rPr lang="en-IN" sz="2400" dirty="0" smtClean="0"/>
              <a:t>INTERMEDIATE SYNDROME</a:t>
            </a:r>
          </a:p>
          <a:p>
            <a:r>
              <a:rPr lang="en-IN" sz="2400" dirty="0" smtClean="0"/>
              <a:t>It occurs after resolution of acute severe cholinergic crisis.</a:t>
            </a:r>
          </a:p>
          <a:p>
            <a:r>
              <a:rPr lang="en-IN" sz="2400" dirty="0" smtClean="0"/>
              <a:t>It generally occurs 24-96 hrs after exposure.</a:t>
            </a:r>
          </a:p>
          <a:p>
            <a:r>
              <a:rPr lang="en-IN" sz="2400" dirty="0" smtClean="0"/>
              <a:t>This syndrome lacks </a:t>
            </a:r>
            <a:r>
              <a:rPr lang="en-IN" sz="2400" dirty="0" err="1" smtClean="0"/>
              <a:t>muscarinic</a:t>
            </a:r>
            <a:r>
              <a:rPr lang="en-IN" sz="2400" dirty="0" smtClean="0"/>
              <a:t> type symptoms.</a:t>
            </a:r>
          </a:p>
          <a:p>
            <a:r>
              <a:rPr lang="en-IN" sz="2400" dirty="0" smtClean="0"/>
              <a:t>It primarily involves acute respiratory and muscular paresis, especially proximal limb muscles and those of the face and neck flexors, and also include cranial nerve palsies and decrease deep tendon reflexes.</a:t>
            </a:r>
          </a:p>
          <a:p>
            <a:r>
              <a:rPr lang="en-IN" sz="2400" dirty="0" smtClean="0"/>
              <a:t>It tends to occur in patient with prolonged exposure prior to the treatment.</a:t>
            </a:r>
          </a:p>
          <a:p>
            <a:endParaRPr lang="en-IN" sz="2400" dirty="0" smtClean="0"/>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329642" cy="5768997"/>
          </a:xfrm>
        </p:spPr>
        <p:txBody>
          <a:bodyPr/>
          <a:lstStyle/>
          <a:p>
            <a:endParaRPr lang="en-IN" dirty="0" smtClean="0"/>
          </a:p>
          <a:p>
            <a:endParaRPr lang="en-IN" dirty="0" smtClean="0"/>
          </a:p>
          <a:p>
            <a:endParaRPr lang="en-IN" dirty="0" smtClean="0"/>
          </a:p>
          <a:p>
            <a:endParaRPr lang="en-IN" dirty="0" smtClean="0"/>
          </a:p>
          <a:p>
            <a:r>
              <a:rPr lang="en-IN" dirty="0" smtClean="0"/>
              <a:t>It may persist for 4 to 18 days, can require intubation, and can be complicated by infection or cardiac arrhythmias.</a:t>
            </a: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OP compound induced delayed </a:t>
            </a:r>
            <a:r>
              <a:rPr lang="en-IN" dirty="0" err="1" smtClean="0"/>
              <a:t>polyneuropathy</a:t>
            </a:r>
            <a:r>
              <a:rPr lang="en-IN" dirty="0" smtClean="0"/>
              <a:t> (OPIDP)</a:t>
            </a:r>
            <a:endParaRPr lang="en-IN" dirty="0"/>
          </a:p>
        </p:txBody>
      </p:sp>
      <p:sp>
        <p:nvSpPr>
          <p:cNvPr id="3" name="Content Placeholder 2"/>
          <p:cNvSpPr>
            <a:spLocks noGrp="1"/>
          </p:cNvSpPr>
          <p:nvPr>
            <p:ph idx="1"/>
          </p:nvPr>
        </p:nvSpPr>
        <p:spPr>
          <a:xfrm>
            <a:off x="214282" y="1785926"/>
            <a:ext cx="8929718" cy="5072074"/>
          </a:xfrm>
        </p:spPr>
        <p:txBody>
          <a:bodyPr>
            <a:normAutofit/>
          </a:bodyPr>
          <a:lstStyle/>
          <a:p>
            <a:r>
              <a:rPr lang="en-IN" sz="2400" dirty="0" smtClean="0"/>
              <a:t>It occurs 2-3 weeks after exposure of large doses of certain OP.</a:t>
            </a:r>
          </a:p>
          <a:p>
            <a:r>
              <a:rPr lang="en-IN" sz="2400" dirty="0" smtClean="0"/>
              <a:t>Patient may have persistent CNS effect like weakness, lethargy, fatigue and memory loss.</a:t>
            </a:r>
          </a:p>
          <a:p>
            <a:r>
              <a:rPr lang="en-IN" sz="2400" dirty="0" smtClean="0"/>
              <a:t>Distal muscle weakness with relative sparing of the neck muscles, cranial nerves and proximal groups characterised OPIDP.</a:t>
            </a:r>
          </a:p>
          <a:p>
            <a:endParaRPr lang="en-IN" sz="2400" dirty="0"/>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DIAGNOSIS</a:t>
            </a:r>
            <a:endParaRPr lang="en-IN" dirty="0"/>
          </a:p>
        </p:txBody>
      </p:sp>
      <p:sp>
        <p:nvSpPr>
          <p:cNvPr id="3" name="Content Placeholder 2"/>
          <p:cNvSpPr>
            <a:spLocks noGrp="1"/>
          </p:cNvSpPr>
          <p:nvPr>
            <p:ph idx="1"/>
          </p:nvPr>
        </p:nvSpPr>
        <p:spPr/>
        <p:txBody>
          <a:bodyPr>
            <a:normAutofit/>
          </a:bodyPr>
          <a:lstStyle/>
          <a:p>
            <a:r>
              <a:rPr lang="en-IN" sz="2400" dirty="0" smtClean="0"/>
              <a:t>Depression of plasma </a:t>
            </a:r>
            <a:r>
              <a:rPr lang="en-IN" sz="2400" dirty="0" err="1" smtClean="0"/>
              <a:t>pseudocholinesterase</a:t>
            </a:r>
            <a:r>
              <a:rPr lang="en-IN" sz="2400" dirty="0" smtClean="0"/>
              <a:t> and/or RBC </a:t>
            </a:r>
            <a:r>
              <a:rPr lang="en-IN" sz="2400" dirty="0" err="1" smtClean="0"/>
              <a:t>acetyle</a:t>
            </a:r>
            <a:r>
              <a:rPr lang="en-IN" sz="2400" dirty="0" smtClean="0"/>
              <a:t> cholinesterase enzyme activities are the generally available biochemical indicators of excessive OP absorption.</a:t>
            </a:r>
          </a:p>
          <a:p>
            <a:r>
              <a:rPr lang="en-IN" sz="2400" dirty="0" smtClean="0"/>
              <a:t>Other supportive laboratory test includes chest </a:t>
            </a:r>
            <a:r>
              <a:rPr lang="en-IN" sz="2400" dirty="0" err="1" smtClean="0"/>
              <a:t>xray</a:t>
            </a:r>
            <a:r>
              <a:rPr lang="en-IN" sz="2400" dirty="0" smtClean="0"/>
              <a:t>, </a:t>
            </a:r>
            <a:r>
              <a:rPr lang="en-IN" sz="2400" dirty="0" err="1" smtClean="0"/>
              <a:t>s.electrolytes</a:t>
            </a:r>
            <a:r>
              <a:rPr lang="en-IN" sz="2400" dirty="0" smtClean="0"/>
              <a:t>, BUN, </a:t>
            </a:r>
            <a:r>
              <a:rPr lang="en-IN" sz="2400" dirty="0" err="1" smtClean="0"/>
              <a:t>s.creatinine</a:t>
            </a:r>
            <a:r>
              <a:rPr lang="en-IN" sz="2400" dirty="0" smtClean="0"/>
              <a:t>, CBC, ABG and ECG.</a:t>
            </a:r>
          </a:p>
          <a:p>
            <a:r>
              <a:rPr lang="en-IN" sz="2400" dirty="0" smtClean="0"/>
              <a:t>Many retrospective studies have shown that prolonged </a:t>
            </a:r>
            <a:r>
              <a:rPr lang="en-IN" sz="2400" dirty="0" err="1" smtClean="0"/>
              <a:t>QTc</a:t>
            </a:r>
            <a:r>
              <a:rPr lang="en-IN" sz="2400" dirty="0" smtClean="0"/>
              <a:t> interval is the most common ECG abnormality.</a:t>
            </a:r>
            <a:endParaRPr lang="en-IN" sz="2400" dirty="0"/>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Management</a:t>
            </a:r>
            <a:endParaRPr lang="en-IN" dirty="0"/>
          </a:p>
        </p:txBody>
      </p:sp>
      <p:sp>
        <p:nvSpPr>
          <p:cNvPr id="3" name="Content Placeholder 2"/>
          <p:cNvSpPr>
            <a:spLocks noGrp="1"/>
          </p:cNvSpPr>
          <p:nvPr>
            <p:ph idx="1"/>
          </p:nvPr>
        </p:nvSpPr>
        <p:spPr/>
        <p:txBody>
          <a:bodyPr>
            <a:normAutofit/>
          </a:bodyPr>
          <a:lstStyle/>
          <a:p>
            <a:r>
              <a:rPr lang="en-IN" sz="2600" dirty="0" smtClean="0"/>
              <a:t>Maintaining airway, breathing and circulation.</a:t>
            </a:r>
          </a:p>
          <a:p>
            <a:r>
              <a:rPr lang="en-IN" sz="2600" dirty="0" smtClean="0"/>
              <a:t>Decontamination – washing whole body with soap and water and replacing clothes worn by patient with fresh ones. Special care should be given washing skin creases around the ears and external auditory canal around umbilicus and genitalia and nails.</a:t>
            </a:r>
          </a:p>
          <a:p>
            <a:r>
              <a:rPr lang="en-IN" sz="2600" dirty="0" smtClean="0"/>
              <a:t>Gut decontamination achieved by gastric </a:t>
            </a:r>
            <a:r>
              <a:rPr lang="en-IN" sz="2600" dirty="0" err="1" smtClean="0"/>
              <a:t>lavage</a:t>
            </a:r>
            <a:r>
              <a:rPr lang="en-IN" sz="2600" dirty="0" smtClean="0"/>
              <a:t>. If done within an hour, maximum effect attained.</a:t>
            </a:r>
          </a:p>
          <a:p>
            <a:endParaRPr lang="en-IN" dirty="0"/>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Antidotes</a:t>
            </a:r>
            <a:br>
              <a:rPr lang="en-IN" dirty="0" smtClean="0"/>
            </a:br>
            <a:endParaRPr lang="en-IN" dirty="0"/>
          </a:p>
        </p:txBody>
      </p:sp>
      <p:sp>
        <p:nvSpPr>
          <p:cNvPr id="3" name="Content Placeholder 2"/>
          <p:cNvSpPr>
            <a:spLocks noGrp="1"/>
          </p:cNvSpPr>
          <p:nvPr>
            <p:ph idx="1"/>
          </p:nvPr>
        </p:nvSpPr>
        <p:spPr/>
        <p:txBody>
          <a:bodyPr>
            <a:normAutofit/>
          </a:bodyPr>
          <a:lstStyle/>
          <a:p>
            <a:r>
              <a:rPr lang="en-IN" sz="2400" b="1" dirty="0" smtClean="0"/>
              <a:t>Atropine </a:t>
            </a:r>
          </a:p>
          <a:p>
            <a:pPr>
              <a:buNone/>
            </a:pPr>
            <a:r>
              <a:rPr lang="en-IN" sz="2400" b="1" dirty="0" smtClean="0"/>
              <a:t> </a:t>
            </a:r>
            <a:r>
              <a:rPr lang="en-IN" sz="2400" dirty="0" smtClean="0"/>
              <a:t>it antagonises the central and </a:t>
            </a:r>
            <a:r>
              <a:rPr lang="en-IN" sz="2400" dirty="0" err="1" smtClean="0"/>
              <a:t>muscaranic</a:t>
            </a:r>
            <a:r>
              <a:rPr lang="en-IN" sz="2400" dirty="0" smtClean="0"/>
              <a:t> cholinergic effects and acts by blocking the </a:t>
            </a:r>
            <a:r>
              <a:rPr lang="en-IN" sz="2400" dirty="0" err="1" smtClean="0"/>
              <a:t>muscaranic</a:t>
            </a:r>
            <a:r>
              <a:rPr lang="en-IN" sz="2400" dirty="0" smtClean="0"/>
              <a:t> receptors.</a:t>
            </a:r>
          </a:p>
          <a:p>
            <a:pPr>
              <a:buNone/>
            </a:pPr>
            <a:r>
              <a:rPr lang="en-IN" sz="2400" b="1" dirty="0" smtClean="0"/>
              <a:t>Dose of atropine is 0.05 mg/kg iv</a:t>
            </a:r>
            <a:r>
              <a:rPr lang="en-IN" sz="2400" dirty="0" smtClean="0"/>
              <a:t> every 5 minutes till signs of atropinisation appear </a:t>
            </a:r>
            <a:r>
              <a:rPr lang="en-IN" sz="2400" dirty="0" err="1" smtClean="0"/>
              <a:t>ie</a:t>
            </a:r>
            <a:r>
              <a:rPr lang="en-IN" sz="2400" dirty="0" smtClean="0"/>
              <a:t> dryness of mouth, no bronchial secretion and no </a:t>
            </a:r>
            <a:r>
              <a:rPr lang="en-IN" sz="2400" dirty="0" err="1" smtClean="0"/>
              <a:t>bradycardia</a:t>
            </a:r>
            <a:r>
              <a:rPr lang="en-IN" sz="2400" dirty="0" smtClean="0"/>
              <a:t>.</a:t>
            </a:r>
          </a:p>
          <a:p>
            <a:pPr>
              <a:buNone/>
            </a:pPr>
            <a:r>
              <a:rPr lang="en-IN" sz="2400" dirty="0" smtClean="0"/>
              <a:t>after proper atropinisation is established, maintenance doses are given to keep </a:t>
            </a:r>
            <a:r>
              <a:rPr lang="en-IN" sz="2400" dirty="0" err="1" smtClean="0"/>
              <a:t>tracheobronchial</a:t>
            </a:r>
            <a:r>
              <a:rPr lang="en-IN" sz="2400" dirty="0" smtClean="0"/>
              <a:t> tree dry for 24hrs.</a:t>
            </a:r>
          </a:p>
          <a:p>
            <a:pPr>
              <a:buNone/>
            </a:pPr>
            <a:r>
              <a:rPr lang="en-IN" sz="2400" b="1" dirty="0" smtClean="0"/>
              <a:t>  </a:t>
            </a:r>
            <a:endParaRPr lang="en-IN" sz="2400" b="1" dirty="0"/>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IN" b="1" dirty="0" err="1" smtClean="0"/>
              <a:t>Pralidoxime</a:t>
            </a:r>
            <a:endParaRPr lang="en-IN" b="1" dirty="0" smtClean="0"/>
          </a:p>
          <a:p>
            <a:r>
              <a:rPr lang="en-IN" dirty="0" smtClean="0"/>
              <a:t> </a:t>
            </a:r>
            <a:r>
              <a:rPr lang="en-IN" sz="3100" dirty="0" smtClean="0"/>
              <a:t>It neutralises the nicotinic effects of OPC .</a:t>
            </a:r>
          </a:p>
          <a:p>
            <a:r>
              <a:rPr lang="en-IN" sz="3100" dirty="0" smtClean="0"/>
              <a:t>Within 24-48hrs of </a:t>
            </a:r>
            <a:r>
              <a:rPr lang="en-IN" sz="3100" dirty="0" err="1" smtClean="0"/>
              <a:t>organophospahte</a:t>
            </a:r>
            <a:r>
              <a:rPr lang="en-IN" sz="3100" dirty="0" smtClean="0"/>
              <a:t> binding to </a:t>
            </a:r>
            <a:r>
              <a:rPr lang="en-IN" sz="3100" dirty="0" err="1" smtClean="0"/>
              <a:t>AChE</a:t>
            </a:r>
            <a:r>
              <a:rPr lang="en-IN" sz="3100" dirty="0" smtClean="0"/>
              <a:t>, some </a:t>
            </a:r>
            <a:r>
              <a:rPr lang="en-IN" sz="3100" dirty="0" err="1" smtClean="0"/>
              <a:t>phosphorylated</a:t>
            </a:r>
            <a:r>
              <a:rPr lang="en-IN" sz="3100" dirty="0" smtClean="0"/>
              <a:t>  </a:t>
            </a:r>
            <a:r>
              <a:rPr lang="en-IN" sz="3100" dirty="0" err="1" smtClean="0"/>
              <a:t>AChE</a:t>
            </a:r>
            <a:r>
              <a:rPr lang="en-IN" sz="3100" dirty="0" smtClean="0"/>
              <a:t> can be </a:t>
            </a:r>
            <a:r>
              <a:rPr lang="en-IN" sz="3100" dirty="0" err="1" smtClean="0"/>
              <a:t>dephosphorylated</a:t>
            </a:r>
            <a:r>
              <a:rPr lang="en-IN" sz="3100" dirty="0" smtClean="0"/>
              <a:t> by the </a:t>
            </a:r>
            <a:r>
              <a:rPr lang="en-IN" sz="3100" dirty="0" err="1" smtClean="0"/>
              <a:t>oxime</a:t>
            </a:r>
            <a:r>
              <a:rPr lang="en-IN" sz="3100" dirty="0" smtClean="0"/>
              <a:t> antidote 2-PAM.</a:t>
            </a:r>
          </a:p>
          <a:p>
            <a:r>
              <a:rPr lang="en-IN" sz="3100" dirty="0" smtClean="0"/>
              <a:t>WHO </a:t>
            </a:r>
            <a:r>
              <a:rPr lang="en-IN" sz="3100" dirty="0" err="1" smtClean="0"/>
              <a:t>recomends</a:t>
            </a:r>
            <a:r>
              <a:rPr lang="en-IN" sz="3100" dirty="0" smtClean="0"/>
              <a:t> 25 to 50mg/kg in normal saline over 30 minutes followed by 10 to 20mg/kg/hr.</a:t>
            </a:r>
          </a:p>
          <a:p>
            <a:r>
              <a:rPr lang="en-IN" sz="3100" dirty="0" smtClean="0"/>
              <a:t>Dosage:</a:t>
            </a:r>
          </a:p>
          <a:p>
            <a:pPr>
              <a:buNone/>
            </a:pPr>
            <a:r>
              <a:rPr lang="en-IN" sz="3100" dirty="0" smtClean="0"/>
              <a:t>&lt;12yr old child- 20-50mg/kg iv over 30 minutes</a:t>
            </a:r>
          </a:p>
          <a:p>
            <a:pPr>
              <a:buNone/>
            </a:pPr>
            <a:r>
              <a:rPr lang="en-IN" sz="3100" dirty="0" smtClean="0"/>
              <a:t>&gt;12yr old child- 1-2gm by infusion over 30minutes.</a:t>
            </a:r>
          </a:p>
          <a:p>
            <a:r>
              <a:rPr lang="en-IN" sz="3100" dirty="0" smtClean="0"/>
              <a:t>Dosage may be repeated in 1-2hours, then at 6-12hour interval.</a:t>
            </a:r>
          </a:p>
          <a:p>
            <a:r>
              <a:rPr lang="en-IN" sz="3100" dirty="0" smtClean="0"/>
              <a:t>Continuous infusion may be needed  until recovery is observed in dose of 8mg/kg/h for </a:t>
            </a:r>
            <a:r>
              <a:rPr lang="en-IN" sz="3100" dirty="0" err="1" smtClean="0"/>
              <a:t>atleast</a:t>
            </a:r>
            <a:r>
              <a:rPr lang="en-IN" sz="3100" dirty="0" smtClean="0"/>
              <a:t> 24hrs.</a:t>
            </a:r>
          </a:p>
          <a:p>
            <a:pPr>
              <a:buNone/>
            </a:pPr>
            <a:endParaRPr lang="en-IN" dirty="0" smtClean="0"/>
          </a:p>
          <a:p>
            <a:pPr>
              <a:buNone/>
            </a:pPr>
            <a:endParaRPr lang="en-IN" dirty="0" smtClean="0"/>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sz="2800" dirty="0" smtClean="0"/>
              <a:t>Common side effects of 2 PAM are hypertension, blurred vision and dizziness.</a:t>
            </a:r>
          </a:p>
          <a:p>
            <a:pPr>
              <a:buNone/>
            </a:pPr>
            <a:endParaRPr lang="en-IN" sz="2800" b="1" dirty="0" smtClean="0"/>
          </a:p>
          <a:p>
            <a:pPr>
              <a:buNone/>
            </a:pPr>
            <a:r>
              <a:rPr lang="en-IN" sz="2800" b="1" dirty="0" err="1" smtClean="0"/>
              <a:t>Glycopyrrolate</a:t>
            </a:r>
            <a:endParaRPr lang="en-IN" sz="2800" b="1" dirty="0" smtClean="0"/>
          </a:p>
          <a:p>
            <a:pPr>
              <a:buNone/>
            </a:pPr>
            <a:r>
              <a:rPr lang="en-IN" sz="2800" dirty="0" smtClean="0"/>
              <a:t>It is quaternary ammonium compound used as an alternative to atropine since adverse effects are less.</a:t>
            </a:r>
          </a:p>
          <a:p>
            <a:pPr>
              <a:buNone/>
            </a:pPr>
            <a:endParaRPr lang="en-IN" sz="2800" dirty="0"/>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Lead poisoning(</a:t>
            </a:r>
            <a:r>
              <a:rPr lang="en-IN" dirty="0" err="1" smtClean="0"/>
              <a:t>Plumbism</a:t>
            </a:r>
            <a:r>
              <a:rPr lang="en-IN" dirty="0" smtClean="0"/>
              <a:t>)</a:t>
            </a:r>
            <a:endParaRPr lang="en-IN" dirty="0"/>
          </a:p>
        </p:txBody>
      </p:sp>
      <p:sp>
        <p:nvSpPr>
          <p:cNvPr id="3" name="Content Placeholder 2"/>
          <p:cNvSpPr>
            <a:spLocks noGrp="1"/>
          </p:cNvSpPr>
          <p:nvPr>
            <p:ph idx="1"/>
          </p:nvPr>
        </p:nvSpPr>
        <p:spPr/>
        <p:txBody>
          <a:bodyPr>
            <a:normAutofit fontScale="92500" lnSpcReduction="10000"/>
          </a:bodyPr>
          <a:lstStyle/>
          <a:p>
            <a:endParaRPr lang="en-IN" dirty="0" smtClean="0"/>
          </a:p>
          <a:p>
            <a:r>
              <a:rPr lang="en-IN" dirty="0" smtClean="0"/>
              <a:t>It is a heavy metal.</a:t>
            </a:r>
          </a:p>
          <a:p>
            <a:r>
              <a:rPr lang="en-IN" dirty="0" smtClean="0"/>
              <a:t>Main source of lead poisoning involve paints from walls of old houses, ingesting paint chips(pica), food and water stored in lead containers and  storage batteries.</a:t>
            </a:r>
          </a:p>
          <a:p>
            <a:pPr>
              <a:buNone/>
            </a:pPr>
            <a:endParaRPr lang="en-IN" dirty="0" smtClean="0"/>
          </a:p>
          <a:p>
            <a:pPr>
              <a:buNone/>
            </a:pPr>
            <a:r>
              <a:rPr lang="en-IN" dirty="0" smtClean="0"/>
              <a:t>Who is at high risk?</a:t>
            </a:r>
          </a:p>
          <a:p>
            <a:pPr>
              <a:buNone/>
            </a:pPr>
            <a:r>
              <a:rPr lang="en-IN" dirty="0" smtClean="0"/>
              <a:t>All children under the age of 6years old.</a:t>
            </a:r>
          </a:p>
          <a:p>
            <a:pPr>
              <a:buNone/>
            </a:pPr>
            <a:r>
              <a:rPr lang="en-IN" dirty="0" smtClean="0"/>
              <a:t>People living in old houses. </a:t>
            </a:r>
          </a:p>
          <a:p>
            <a:endParaRPr lang="en-IN" dirty="0"/>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err="1" smtClean="0"/>
              <a:t>Pathophysiology</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Lead is highly reactive divalent </a:t>
            </a:r>
            <a:r>
              <a:rPr lang="en-IN" dirty="0" err="1" smtClean="0"/>
              <a:t>cation</a:t>
            </a:r>
            <a:r>
              <a:rPr lang="en-IN" dirty="0" smtClean="0"/>
              <a:t> with marked affinity for the </a:t>
            </a:r>
            <a:r>
              <a:rPr lang="en-IN" dirty="0" err="1" smtClean="0"/>
              <a:t>sulfydrl</a:t>
            </a:r>
            <a:r>
              <a:rPr lang="en-IN" dirty="0" smtClean="0"/>
              <a:t> group.</a:t>
            </a:r>
          </a:p>
          <a:p>
            <a:r>
              <a:rPr lang="en-IN" dirty="0" smtClean="0"/>
              <a:t>It exerts its toxic action on mitochondrial function where it interferes with oxidative </a:t>
            </a:r>
            <a:r>
              <a:rPr lang="en-IN" dirty="0" err="1" smtClean="0"/>
              <a:t>phosphorylation</a:t>
            </a:r>
            <a:r>
              <a:rPr lang="en-IN" dirty="0" smtClean="0"/>
              <a:t>.</a:t>
            </a:r>
          </a:p>
          <a:p>
            <a:r>
              <a:rPr lang="en-IN" dirty="0" smtClean="0"/>
              <a:t>Lead interferes with DNA transcription, enzymes that help in the synthesis of vitamin D, and enzymes that maintain the integrity of the cell membrane.</a:t>
            </a:r>
          </a:p>
          <a:p>
            <a:r>
              <a:rPr lang="en-IN" dirty="0" smtClean="0"/>
              <a:t>It also interferes with metabolism of bones and teeth.</a:t>
            </a:r>
          </a:p>
          <a:p>
            <a:r>
              <a:rPr lang="en-IN" dirty="0" smtClean="0"/>
              <a:t>It may also be harmful to the developing immune system.</a:t>
            </a:r>
          </a:p>
          <a:p>
            <a:r>
              <a:rPr lang="en-IN" dirty="0" smtClean="0"/>
              <a:t>The target tissues involved are bone marrow, renal tubular cells and cells of central and peripheral nervous system.</a:t>
            </a:r>
            <a:endParaRPr lang="en-IN"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 Support Vital Functions</a:t>
            </a:r>
            <a:endParaRPr lang="en-IN" dirty="0"/>
          </a:p>
        </p:txBody>
      </p:sp>
      <p:sp>
        <p:nvSpPr>
          <p:cNvPr id="3" name="Content Placeholder 2"/>
          <p:cNvSpPr>
            <a:spLocks noGrp="1"/>
          </p:cNvSpPr>
          <p:nvPr>
            <p:ph idx="1"/>
          </p:nvPr>
        </p:nvSpPr>
        <p:spPr/>
        <p:txBody>
          <a:bodyPr/>
          <a:lstStyle/>
          <a:p>
            <a:r>
              <a:rPr lang="en-IN" dirty="0" smtClean="0"/>
              <a:t>Airway</a:t>
            </a:r>
          </a:p>
          <a:p>
            <a:r>
              <a:rPr lang="en-IN" dirty="0" smtClean="0"/>
              <a:t>Breathing</a:t>
            </a:r>
          </a:p>
          <a:p>
            <a:r>
              <a:rPr lang="en-IN" dirty="0" smtClean="0"/>
              <a:t>Circulation</a:t>
            </a:r>
          </a:p>
          <a:p>
            <a:r>
              <a:rPr lang="en-IN" dirty="0" err="1" smtClean="0"/>
              <a:t>Glassgow</a:t>
            </a:r>
            <a:r>
              <a:rPr lang="en-IN" dirty="0" smtClean="0"/>
              <a:t> coma scale GCS</a:t>
            </a:r>
          </a:p>
          <a:p>
            <a:pPr>
              <a:buNone/>
            </a:pPr>
            <a:r>
              <a:rPr lang="en-IN" dirty="0" smtClean="0"/>
              <a:t>Aim is to treat the patient, not the poison.</a:t>
            </a:r>
          </a:p>
          <a:p>
            <a:pPr>
              <a:buNone/>
            </a:pPr>
            <a:endParaRPr lang="en-IN" dirty="0"/>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smtClean="0"/>
              <a:t>FATAL DOSE</a:t>
            </a:r>
          </a:p>
          <a:p>
            <a:r>
              <a:rPr lang="en-IN" dirty="0" smtClean="0"/>
              <a:t>Lead acetate 20gm</a:t>
            </a:r>
          </a:p>
          <a:p>
            <a:r>
              <a:rPr lang="en-IN" dirty="0" smtClean="0"/>
              <a:t>Lead carbonate 30gm</a:t>
            </a:r>
          </a:p>
          <a:p>
            <a:pPr>
              <a:buNone/>
            </a:pPr>
            <a:endParaRPr lang="en-IN" dirty="0" smtClean="0"/>
          </a:p>
          <a:p>
            <a:pPr>
              <a:buNone/>
            </a:pPr>
            <a:endParaRPr lang="en-IN" dirty="0"/>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Clinical features</a:t>
            </a:r>
            <a:endParaRPr lang="en-IN"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IN" b="1" dirty="0" smtClean="0"/>
              <a:t>Acute toxicity: </a:t>
            </a:r>
            <a:r>
              <a:rPr lang="en-IN" dirty="0" smtClean="0"/>
              <a:t>abdominal colic, </a:t>
            </a:r>
            <a:r>
              <a:rPr lang="en-IN" dirty="0" err="1" smtClean="0"/>
              <a:t>constipation,fatigue</a:t>
            </a:r>
            <a:r>
              <a:rPr lang="en-IN" dirty="0" smtClean="0"/>
              <a:t>, </a:t>
            </a:r>
            <a:r>
              <a:rPr lang="en-IN" dirty="0" err="1" smtClean="0"/>
              <a:t>anemia</a:t>
            </a:r>
            <a:r>
              <a:rPr lang="en-IN" dirty="0" smtClean="0"/>
              <a:t>, peripheral neuropathy .</a:t>
            </a:r>
          </a:p>
          <a:p>
            <a:pPr>
              <a:buNone/>
            </a:pPr>
            <a:r>
              <a:rPr lang="en-IN" b="1" dirty="0" smtClean="0"/>
              <a:t>Severe </a:t>
            </a:r>
            <a:r>
              <a:rPr lang="en-IN" dirty="0" smtClean="0"/>
              <a:t>cases may present as acute encephalopathy with coma, convulsions, </a:t>
            </a:r>
            <a:r>
              <a:rPr lang="en-IN" dirty="0" err="1" smtClean="0"/>
              <a:t>papillodema</a:t>
            </a:r>
            <a:r>
              <a:rPr lang="en-IN" dirty="0" smtClean="0"/>
              <a:t>.</a:t>
            </a:r>
          </a:p>
          <a:p>
            <a:pPr marL="514350" indent="-514350">
              <a:buFont typeface="+mj-lt"/>
              <a:buAutoNum type="arabicPeriod" startAt="2"/>
            </a:pPr>
            <a:r>
              <a:rPr lang="en-IN" b="1" dirty="0" smtClean="0"/>
              <a:t>Subclinical toxicity</a:t>
            </a:r>
            <a:r>
              <a:rPr lang="en-IN" dirty="0" smtClean="0"/>
              <a:t>: it denotes that relatively low dose exposure to lead can cause harmful effects.</a:t>
            </a:r>
            <a:endParaRPr lang="en-IN" b="1" dirty="0" smtClean="0"/>
          </a:p>
          <a:p>
            <a:pPr marL="514350" indent="-514350">
              <a:buNone/>
            </a:pPr>
            <a:r>
              <a:rPr lang="en-IN" dirty="0" smtClean="0"/>
              <a:t> Impaired biosynthesis of </a:t>
            </a:r>
            <a:r>
              <a:rPr lang="en-IN" dirty="0" err="1" smtClean="0"/>
              <a:t>heme</a:t>
            </a:r>
            <a:r>
              <a:rPr lang="en-IN" dirty="0" smtClean="0"/>
              <a:t>, slowed nerve conduction and altered excretion of uric acid are the subclinical findings seen.</a:t>
            </a:r>
            <a:endParaRPr lang="en-IN" b="1" dirty="0" smtClean="0"/>
          </a:p>
          <a:p>
            <a:pPr marL="514350" indent="-514350">
              <a:buFont typeface="+mj-lt"/>
              <a:buAutoNum type="arabicPeriod" startAt="3"/>
            </a:pPr>
            <a:endParaRPr lang="en-IN" b="1" dirty="0" smtClean="0"/>
          </a:p>
          <a:p>
            <a:pPr>
              <a:buNone/>
            </a:pPr>
            <a:endParaRPr lang="en-IN" dirty="0"/>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514350" indent="-514350">
              <a:buFont typeface="+mj-lt"/>
              <a:buAutoNum type="arabicParenR" startAt="3"/>
            </a:pPr>
            <a:r>
              <a:rPr lang="en-IN" b="1" dirty="0" smtClean="0"/>
              <a:t>Chronic toxicity</a:t>
            </a:r>
            <a:r>
              <a:rPr lang="en-IN" u="sng" dirty="0" smtClean="0"/>
              <a:t>.</a:t>
            </a:r>
          </a:p>
          <a:p>
            <a:pPr marL="514350" indent="-514350">
              <a:buNone/>
            </a:pPr>
            <a:endParaRPr lang="en-IN" dirty="0" smtClean="0"/>
          </a:p>
          <a:p>
            <a:pPr marL="514350" indent="-514350">
              <a:buNone/>
            </a:pPr>
            <a:r>
              <a:rPr lang="en-IN" b="1" dirty="0" err="1" smtClean="0"/>
              <a:t>Paedetric</a:t>
            </a:r>
            <a:r>
              <a:rPr lang="en-IN" b="1" dirty="0" smtClean="0"/>
              <a:t> ABCDE Drops For Me</a:t>
            </a:r>
          </a:p>
          <a:p>
            <a:pPr marL="514350" indent="-514350"/>
            <a:r>
              <a:rPr lang="en-IN" b="1" dirty="0" smtClean="0"/>
              <a:t>Pallor</a:t>
            </a:r>
          </a:p>
          <a:p>
            <a:pPr marL="514350" indent="-514350"/>
            <a:r>
              <a:rPr lang="en-IN" b="1" dirty="0" err="1" smtClean="0"/>
              <a:t>Anemia</a:t>
            </a:r>
            <a:r>
              <a:rPr lang="en-IN" b="1" dirty="0" smtClean="0"/>
              <a:t>, anorexia</a:t>
            </a:r>
          </a:p>
          <a:p>
            <a:pPr marL="514350" indent="-514350"/>
            <a:r>
              <a:rPr lang="en-IN" b="1" dirty="0" err="1" smtClean="0"/>
              <a:t>Basophillic</a:t>
            </a:r>
            <a:r>
              <a:rPr lang="en-IN" b="1" dirty="0" smtClean="0"/>
              <a:t> stippling, </a:t>
            </a:r>
            <a:r>
              <a:rPr lang="en-IN" b="1" dirty="0" err="1" smtClean="0"/>
              <a:t>burtonian</a:t>
            </a:r>
            <a:r>
              <a:rPr lang="en-IN" b="1" dirty="0" smtClean="0"/>
              <a:t> line( thin black blue line present along margin of gum) </a:t>
            </a:r>
          </a:p>
          <a:p>
            <a:pPr marL="514350" indent="-514350"/>
            <a:r>
              <a:rPr lang="en-IN" b="1" dirty="0" err="1" smtClean="0"/>
              <a:t>Constiptaion</a:t>
            </a:r>
            <a:r>
              <a:rPr lang="en-IN" b="1" dirty="0" smtClean="0"/>
              <a:t>, colic </a:t>
            </a:r>
          </a:p>
          <a:p>
            <a:pPr marL="514350" indent="-514350"/>
            <a:r>
              <a:rPr lang="en-IN" b="1" dirty="0" smtClean="0"/>
              <a:t>Dyspepsia</a:t>
            </a:r>
          </a:p>
          <a:p>
            <a:pPr marL="514350" indent="-514350"/>
            <a:r>
              <a:rPr lang="en-IN" b="1" dirty="0" smtClean="0"/>
              <a:t>Encephalopathy (dreadful manifestation) </a:t>
            </a:r>
          </a:p>
          <a:p>
            <a:pPr marL="514350" indent="-514350"/>
            <a:r>
              <a:rPr lang="en-IN" b="1" dirty="0" smtClean="0"/>
              <a:t>Drop: foot/wrist</a:t>
            </a:r>
          </a:p>
          <a:p>
            <a:pPr marL="514350" indent="-514350"/>
            <a:r>
              <a:rPr lang="en-IN" b="1" dirty="0" smtClean="0"/>
              <a:t>Foul breath</a:t>
            </a:r>
          </a:p>
          <a:p>
            <a:pPr marL="514350" indent="-514350"/>
            <a:r>
              <a:rPr lang="en-IN" b="1" dirty="0" smtClean="0"/>
              <a:t>Metallic taste in mouth</a:t>
            </a:r>
          </a:p>
          <a:p>
            <a:pPr marL="514350" indent="-514350"/>
            <a:endParaRPr lang="en-IN" b="1" dirty="0"/>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IN" dirty="0" smtClean="0"/>
              <a:t>Renal toxicity:</a:t>
            </a:r>
          </a:p>
          <a:p>
            <a:pPr marL="514350" indent="-514350">
              <a:buFont typeface="+mj-lt"/>
              <a:buAutoNum type="arabicPeriod"/>
            </a:pPr>
            <a:r>
              <a:rPr lang="en-IN" dirty="0" smtClean="0"/>
              <a:t> reversible renal tubular disorder( seen with acute lead exposure)</a:t>
            </a:r>
          </a:p>
          <a:p>
            <a:pPr marL="514350" indent="-514350">
              <a:buFont typeface="+mj-lt"/>
              <a:buAutoNum type="arabicPeriod"/>
            </a:pPr>
            <a:r>
              <a:rPr lang="en-IN" dirty="0" smtClean="0"/>
              <a:t>Irreversible interstitial nephropathy( usually seen in adults after chronic lead exposure)</a:t>
            </a:r>
          </a:p>
          <a:p>
            <a:pPr marL="514350" indent="-514350"/>
            <a:r>
              <a:rPr lang="en-IN" dirty="0" smtClean="0"/>
              <a:t>Hematologic toxicity: anaemia is either </a:t>
            </a:r>
            <a:r>
              <a:rPr lang="en-IN" dirty="0" err="1" smtClean="0"/>
              <a:t>normochromic</a:t>
            </a:r>
            <a:r>
              <a:rPr lang="en-IN" dirty="0" smtClean="0"/>
              <a:t>  or </a:t>
            </a:r>
            <a:r>
              <a:rPr lang="en-IN" dirty="0" err="1" smtClean="0"/>
              <a:t>hypochromic</a:t>
            </a:r>
            <a:r>
              <a:rPr lang="en-IN" dirty="0" smtClean="0"/>
              <a:t> with increased </a:t>
            </a:r>
            <a:r>
              <a:rPr lang="en-IN" dirty="0" err="1" smtClean="0"/>
              <a:t>reticulocyte</a:t>
            </a:r>
            <a:r>
              <a:rPr lang="en-IN" dirty="0" smtClean="0"/>
              <a:t> count and basophilic stippling of erythrocytes.</a:t>
            </a:r>
          </a:p>
          <a:p>
            <a:pPr marL="514350" indent="-514350">
              <a:buNone/>
            </a:pPr>
            <a:r>
              <a:rPr lang="en-IN" dirty="0" smtClean="0"/>
              <a:t>      erythrocyte osmotic fragility is decreased and bone marrow shows </a:t>
            </a:r>
            <a:r>
              <a:rPr lang="en-IN" dirty="0" err="1" smtClean="0"/>
              <a:t>erythroid</a:t>
            </a:r>
            <a:r>
              <a:rPr lang="en-IN" dirty="0" smtClean="0"/>
              <a:t> hyperplasia. </a:t>
            </a:r>
            <a:endParaRPr lang="en-IN" dirty="0"/>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Image result for burtonian lines">
            <a:hlinkClick r:id="rId2"/>
          </p:cNvPr>
          <p:cNvPicPr>
            <a:picLocks noChangeAspect="1" noChangeArrowheads="1"/>
          </p:cNvPicPr>
          <p:nvPr/>
        </p:nvPicPr>
        <p:blipFill>
          <a:blip r:embed="rId3" cstate="print"/>
          <a:srcRect/>
          <a:stretch>
            <a:fillRect/>
          </a:stretch>
        </p:blipFill>
        <p:spPr bwMode="auto">
          <a:xfrm>
            <a:off x="1" y="-72317"/>
            <a:ext cx="9221486" cy="6930317"/>
          </a:xfrm>
          <a:prstGeom prst="rect">
            <a:avLst/>
          </a:prstGeom>
          <a:noFill/>
        </p:spPr>
      </p:pic>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643050"/>
          <a:ext cx="9144000" cy="5785709"/>
        </p:xfrm>
        <a:graphic>
          <a:graphicData uri="http://schemas.openxmlformats.org/drawingml/2006/table">
            <a:tbl>
              <a:tblPr firstRow="1" bandRow="1">
                <a:tableStyleId>{5C22544A-7EE6-4342-B048-85BDC9FD1C3A}</a:tableStyleId>
              </a:tblPr>
              <a:tblGrid>
                <a:gridCol w="1682502"/>
                <a:gridCol w="2340873"/>
                <a:gridCol w="5120625"/>
              </a:tblGrid>
              <a:tr h="720594">
                <a:tc>
                  <a:txBody>
                    <a:bodyPr/>
                    <a:lstStyle/>
                    <a:p>
                      <a:r>
                        <a:rPr lang="en-IN" sz="2400" dirty="0" smtClean="0"/>
                        <a:t>Class</a:t>
                      </a:r>
                      <a:endParaRPr lang="en-IN" sz="2400" dirty="0"/>
                    </a:p>
                  </a:txBody>
                  <a:tcPr/>
                </a:tc>
                <a:tc>
                  <a:txBody>
                    <a:bodyPr/>
                    <a:lstStyle/>
                    <a:p>
                      <a:r>
                        <a:rPr lang="en-IN" sz="2400" dirty="0" smtClean="0"/>
                        <a:t>Blood lead concentration</a:t>
                      </a:r>
                      <a:endParaRPr lang="en-IN" sz="2400" dirty="0"/>
                    </a:p>
                  </a:txBody>
                  <a:tcPr/>
                </a:tc>
                <a:tc>
                  <a:txBody>
                    <a:bodyPr/>
                    <a:lstStyle/>
                    <a:p>
                      <a:r>
                        <a:rPr lang="en-IN" sz="2400" dirty="0" smtClean="0"/>
                        <a:t>Comments</a:t>
                      </a:r>
                      <a:endParaRPr lang="en-IN" sz="2400" dirty="0"/>
                    </a:p>
                  </a:txBody>
                  <a:tcPr/>
                </a:tc>
              </a:tr>
              <a:tr h="720594">
                <a:tc>
                  <a:txBody>
                    <a:bodyPr/>
                    <a:lstStyle/>
                    <a:p>
                      <a:r>
                        <a:rPr lang="en-IN" sz="2000" dirty="0" smtClean="0"/>
                        <a:t>1</a:t>
                      </a:r>
                      <a:endParaRPr lang="en-IN" sz="2000" dirty="0"/>
                    </a:p>
                  </a:txBody>
                  <a:tcPr/>
                </a:tc>
                <a:tc>
                  <a:txBody>
                    <a:bodyPr/>
                    <a:lstStyle/>
                    <a:p>
                      <a:r>
                        <a:rPr lang="en-IN" sz="2000" u="sng" dirty="0" smtClean="0"/>
                        <a:t>&lt;9</a:t>
                      </a:r>
                    </a:p>
                    <a:p>
                      <a:endParaRPr lang="en-IN" sz="2000" dirty="0"/>
                    </a:p>
                  </a:txBody>
                  <a:tcPr/>
                </a:tc>
                <a:tc>
                  <a:txBody>
                    <a:bodyPr/>
                    <a:lstStyle/>
                    <a:p>
                      <a:r>
                        <a:rPr lang="en-IN" sz="2000" dirty="0" smtClean="0"/>
                        <a:t>A</a:t>
                      </a:r>
                      <a:r>
                        <a:rPr lang="en-IN" sz="2000" baseline="0" dirty="0" smtClean="0"/>
                        <a:t> child in class 1 is  considered to be lead poisoned</a:t>
                      </a:r>
                      <a:endParaRPr lang="en-IN" sz="2000" dirty="0"/>
                    </a:p>
                  </a:txBody>
                  <a:tcPr/>
                </a:tc>
              </a:tr>
              <a:tr h="2321915">
                <a:tc>
                  <a:txBody>
                    <a:bodyPr/>
                    <a:lstStyle/>
                    <a:p>
                      <a:r>
                        <a:rPr lang="en-IN" sz="2000" dirty="0" smtClean="0"/>
                        <a:t>2A</a:t>
                      </a:r>
                      <a:endParaRPr lang="en-IN" sz="2000" dirty="0"/>
                    </a:p>
                  </a:txBody>
                  <a:tcPr/>
                </a:tc>
                <a:tc>
                  <a:txBody>
                    <a:bodyPr/>
                    <a:lstStyle/>
                    <a:p>
                      <a:r>
                        <a:rPr lang="en-IN" sz="2000" dirty="0" smtClean="0"/>
                        <a:t>10-14</a:t>
                      </a:r>
                      <a:endParaRPr lang="en-IN" sz="2000" dirty="0"/>
                    </a:p>
                  </a:txBody>
                  <a:tcPr/>
                </a:tc>
                <a:tc>
                  <a:txBody>
                    <a:bodyPr/>
                    <a:lstStyle/>
                    <a:p>
                      <a:r>
                        <a:rPr lang="en-IN" sz="2000" dirty="0" smtClean="0"/>
                        <a:t>Many</a:t>
                      </a:r>
                      <a:r>
                        <a:rPr lang="en-IN" sz="2000" baseline="0" dirty="0" smtClean="0"/>
                        <a:t> children with blood lead levels in this range should trigger community wide childhood lead poisoning prevention </a:t>
                      </a:r>
                      <a:r>
                        <a:rPr lang="en-IN" sz="2000" baseline="0" dirty="0" err="1" smtClean="0"/>
                        <a:t>activities.children</a:t>
                      </a:r>
                      <a:r>
                        <a:rPr lang="en-IN" sz="2000" baseline="0" dirty="0" smtClean="0"/>
                        <a:t> in this range may need to be rescreened more frequently </a:t>
                      </a:r>
                      <a:endParaRPr lang="en-IN" sz="2000" dirty="0"/>
                    </a:p>
                  </a:txBody>
                  <a:tcPr/>
                </a:tc>
              </a:tr>
              <a:tr h="1492381">
                <a:tc>
                  <a:txBody>
                    <a:bodyPr/>
                    <a:lstStyle/>
                    <a:p>
                      <a:r>
                        <a:rPr lang="en-IN" sz="2000" dirty="0" smtClean="0"/>
                        <a:t>2B</a:t>
                      </a:r>
                      <a:endParaRPr lang="en-IN" sz="2000" dirty="0"/>
                    </a:p>
                  </a:txBody>
                  <a:tcPr/>
                </a:tc>
                <a:tc>
                  <a:txBody>
                    <a:bodyPr/>
                    <a:lstStyle/>
                    <a:p>
                      <a:r>
                        <a:rPr lang="en-IN" sz="2000" dirty="0" smtClean="0"/>
                        <a:t>15-19</a:t>
                      </a:r>
                      <a:endParaRPr lang="en-IN" sz="2000" dirty="0"/>
                    </a:p>
                  </a:txBody>
                  <a:tcPr/>
                </a:tc>
                <a:tc>
                  <a:txBody>
                    <a:bodyPr/>
                    <a:lstStyle/>
                    <a:p>
                      <a:r>
                        <a:rPr lang="en-IN" sz="2000" dirty="0" smtClean="0"/>
                        <a:t>A child in class</a:t>
                      </a:r>
                      <a:r>
                        <a:rPr lang="en-IN" sz="2000" baseline="0" dirty="0" smtClean="0"/>
                        <a:t> 2B should receive nutritional and educational intervention and more frequent screening. If the blood lead level persists in this range ,environmental investigation and intervention should be done </a:t>
                      </a:r>
                      <a:endParaRPr lang="en-IN" sz="2000" dirty="0"/>
                    </a:p>
                  </a:txBody>
                  <a:tcPr/>
                </a:tc>
              </a:tr>
            </a:tbl>
          </a:graphicData>
        </a:graphic>
      </p:graphicFrame>
      <p:sp>
        <p:nvSpPr>
          <p:cNvPr id="13" name="TextBox 12"/>
          <p:cNvSpPr txBox="1"/>
          <p:nvPr/>
        </p:nvSpPr>
        <p:spPr>
          <a:xfrm>
            <a:off x="428596" y="285728"/>
            <a:ext cx="8358214" cy="1200329"/>
          </a:xfrm>
          <a:prstGeom prst="rect">
            <a:avLst/>
          </a:prstGeom>
          <a:noFill/>
        </p:spPr>
        <p:txBody>
          <a:bodyPr wrap="square" rtlCol="0">
            <a:spAutoFit/>
          </a:bodyPr>
          <a:lstStyle/>
          <a:p>
            <a:r>
              <a:rPr lang="en-IN" sz="3600" b="1" dirty="0" smtClean="0"/>
              <a:t> classification on basis of blood lead concentration</a:t>
            </a:r>
            <a:endParaRPr lang="en-IN" sz="3600" b="1" dirty="0"/>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 y="-3"/>
          <a:ext cx="9143999" cy="6858002"/>
        </p:xfrm>
        <a:graphic>
          <a:graphicData uri="http://schemas.openxmlformats.org/drawingml/2006/table">
            <a:tbl>
              <a:tblPr firstRow="1" bandRow="1">
                <a:tableStyleId>{5C22544A-7EE6-4342-B048-85BDC9FD1C3A}</a:tableStyleId>
              </a:tblPr>
              <a:tblGrid>
                <a:gridCol w="1714479"/>
                <a:gridCol w="2286016"/>
                <a:gridCol w="5143504"/>
              </a:tblGrid>
              <a:tr h="2483958">
                <a:tc>
                  <a:txBody>
                    <a:bodyPr/>
                    <a:lstStyle/>
                    <a:p>
                      <a:r>
                        <a:rPr lang="en-IN" sz="2400" dirty="0" smtClean="0"/>
                        <a:t>3</a:t>
                      </a:r>
                      <a:endParaRPr lang="en-IN" sz="2400" dirty="0"/>
                    </a:p>
                  </a:txBody>
                  <a:tcPr/>
                </a:tc>
                <a:tc>
                  <a:txBody>
                    <a:bodyPr/>
                    <a:lstStyle/>
                    <a:p>
                      <a:r>
                        <a:rPr lang="en-IN" sz="2400" dirty="0" smtClean="0"/>
                        <a:t>20-44</a:t>
                      </a:r>
                      <a:endParaRPr lang="en-IN" sz="2400" dirty="0"/>
                    </a:p>
                  </a:txBody>
                  <a:tcPr/>
                </a:tc>
                <a:tc>
                  <a:txBody>
                    <a:bodyPr/>
                    <a:lstStyle/>
                    <a:p>
                      <a:r>
                        <a:rPr lang="en-IN" sz="2400" dirty="0" smtClean="0"/>
                        <a:t>A child in class</a:t>
                      </a:r>
                      <a:r>
                        <a:rPr lang="en-IN" sz="2400" baseline="0" dirty="0" smtClean="0"/>
                        <a:t> 3 should receive environmental evaluation and remediation. Such a child may need pharmacological treatment of lead poisoning </a:t>
                      </a:r>
                      <a:endParaRPr lang="en-IN" sz="2400" dirty="0"/>
                    </a:p>
                  </a:txBody>
                  <a:tcPr/>
                </a:tc>
              </a:tr>
              <a:tr h="2187022">
                <a:tc>
                  <a:txBody>
                    <a:bodyPr/>
                    <a:lstStyle/>
                    <a:p>
                      <a:r>
                        <a:rPr lang="en-IN" sz="2400" dirty="0" smtClean="0"/>
                        <a:t>4</a:t>
                      </a:r>
                      <a:endParaRPr lang="en-IN" sz="2400" dirty="0"/>
                    </a:p>
                  </a:txBody>
                  <a:tcPr/>
                </a:tc>
                <a:tc>
                  <a:txBody>
                    <a:bodyPr/>
                    <a:lstStyle/>
                    <a:p>
                      <a:r>
                        <a:rPr lang="en-IN" sz="2400" dirty="0" smtClean="0"/>
                        <a:t>45-69</a:t>
                      </a:r>
                      <a:endParaRPr lang="en-IN" sz="2400" dirty="0"/>
                    </a:p>
                  </a:txBody>
                  <a:tcPr/>
                </a:tc>
                <a:tc>
                  <a:txBody>
                    <a:bodyPr/>
                    <a:lstStyle/>
                    <a:p>
                      <a:r>
                        <a:rPr lang="en-IN" sz="2400" dirty="0" smtClean="0"/>
                        <a:t>A</a:t>
                      </a:r>
                      <a:r>
                        <a:rPr lang="en-IN" sz="2400" baseline="0" dirty="0" smtClean="0"/>
                        <a:t> child in class 4 will need both medical and environmental intervention, including </a:t>
                      </a:r>
                      <a:r>
                        <a:rPr lang="en-IN" sz="2400" baseline="0" dirty="0" err="1" smtClean="0"/>
                        <a:t>chelation</a:t>
                      </a:r>
                      <a:r>
                        <a:rPr lang="en-IN" sz="2400" baseline="0" dirty="0" smtClean="0"/>
                        <a:t> therapy  </a:t>
                      </a:r>
                      <a:endParaRPr lang="en-IN" sz="2400" dirty="0"/>
                    </a:p>
                  </a:txBody>
                  <a:tcPr/>
                </a:tc>
              </a:tr>
              <a:tr h="2187022">
                <a:tc>
                  <a:txBody>
                    <a:bodyPr/>
                    <a:lstStyle/>
                    <a:p>
                      <a:r>
                        <a:rPr lang="en-IN" sz="2400" dirty="0" smtClean="0"/>
                        <a:t>5</a:t>
                      </a:r>
                      <a:endParaRPr lang="en-IN" sz="2400" dirty="0"/>
                    </a:p>
                  </a:txBody>
                  <a:tcPr/>
                </a:tc>
                <a:tc>
                  <a:txBody>
                    <a:bodyPr/>
                    <a:lstStyle/>
                    <a:p>
                      <a:r>
                        <a:rPr lang="en-IN" sz="2400" u="sng" dirty="0" smtClean="0"/>
                        <a:t>&gt;70</a:t>
                      </a:r>
                      <a:endParaRPr lang="en-IN" sz="2400" u="sng" dirty="0"/>
                    </a:p>
                  </a:txBody>
                  <a:tcPr/>
                </a:tc>
                <a:tc>
                  <a:txBody>
                    <a:bodyPr/>
                    <a:lstStyle/>
                    <a:p>
                      <a:r>
                        <a:rPr lang="en-IN" sz="2400" dirty="0" smtClean="0"/>
                        <a:t>A child with</a:t>
                      </a:r>
                      <a:r>
                        <a:rPr lang="en-IN" sz="2400" baseline="0" dirty="0" smtClean="0"/>
                        <a:t> class 5 lead poisoning is a medical emergency. Medical and environmental investigation and intervention must begin immediately.</a:t>
                      </a:r>
                      <a:endParaRPr lang="en-IN" sz="2400"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Laboratory tests</a:t>
            </a:r>
            <a:br>
              <a:rPr lang="en-IN" dirty="0" smtClean="0"/>
            </a:br>
            <a:endParaRPr lang="en-IN" dirty="0"/>
          </a:p>
        </p:txBody>
      </p:sp>
      <p:sp>
        <p:nvSpPr>
          <p:cNvPr id="3" name="Content Placeholder 2"/>
          <p:cNvSpPr>
            <a:spLocks noGrp="1"/>
          </p:cNvSpPr>
          <p:nvPr>
            <p:ph idx="1"/>
          </p:nvPr>
        </p:nvSpPr>
        <p:spPr>
          <a:xfrm>
            <a:off x="357158" y="1428736"/>
            <a:ext cx="8501122" cy="5214973"/>
          </a:xfrm>
        </p:spPr>
        <p:txBody>
          <a:bodyPr>
            <a:normAutofit/>
          </a:bodyPr>
          <a:lstStyle/>
          <a:p>
            <a:r>
              <a:rPr lang="en-IN" sz="2000" dirty="0" smtClean="0"/>
              <a:t>CBC with peripheral smear</a:t>
            </a:r>
          </a:p>
          <a:p>
            <a:r>
              <a:rPr lang="en-IN" sz="2000" dirty="0" smtClean="0"/>
              <a:t>Serum iron level to rule out iron deficiency anaemia. Iron deficiency can enhance lead absorption so all children with blood lead levels.20microgm/dl should be tested for iron.</a:t>
            </a:r>
          </a:p>
          <a:p>
            <a:r>
              <a:rPr lang="en-IN" sz="2000" b="1" dirty="0" smtClean="0"/>
              <a:t>Serum lead </a:t>
            </a:r>
            <a:r>
              <a:rPr lang="en-IN" sz="2000" dirty="0" smtClean="0"/>
              <a:t>level is best indicator of lead absorption. </a:t>
            </a:r>
          </a:p>
          <a:p>
            <a:r>
              <a:rPr lang="en-IN" sz="2000" dirty="0" smtClean="0"/>
              <a:t>It can be measured by atomic absorption </a:t>
            </a:r>
            <a:r>
              <a:rPr lang="en-IN" sz="2000" dirty="0" err="1" smtClean="0"/>
              <a:t>spectrophotometry</a:t>
            </a:r>
            <a:r>
              <a:rPr lang="en-IN" sz="2000" dirty="0" smtClean="0"/>
              <a:t> or anodic </a:t>
            </a:r>
            <a:r>
              <a:rPr lang="en-IN" sz="2000" dirty="0" err="1" smtClean="0"/>
              <a:t>strpping</a:t>
            </a:r>
            <a:r>
              <a:rPr lang="en-IN" sz="2000" dirty="0" smtClean="0"/>
              <a:t> </a:t>
            </a:r>
            <a:r>
              <a:rPr lang="en-IN" sz="2000" dirty="0" err="1" smtClean="0"/>
              <a:t>voltametry</a:t>
            </a:r>
            <a:r>
              <a:rPr lang="en-IN" sz="2000" dirty="0" smtClean="0"/>
              <a:t>.</a:t>
            </a:r>
          </a:p>
          <a:p>
            <a:r>
              <a:rPr lang="en-IN" sz="2000" dirty="0" smtClean="0"/>
              <a:t> Harmful effects of lead -10microgm/dl</a:t>
            </a:r>
          </a:p>
          <a:p>
            <a:r>
              <a:rPr lang="en-IN" sz="2000" dirty="0" smtClean="0"/>
              <a:t>Free erythrocyte </a:t>
            </a:r>
            <a:r>
              <a:rPr lang="en-IN" sz="2000" dirty="0" err="1" smtClean="0"/>
              <a:t>protoporpyhrin</a:t>
            </a:r>
            <a:r>
              <a:rPr lang="en-IN" sz="2000" dirty="0" smtClean="0"/>
              <a:t> or Zinc </a:t>
            </a:r>
            <a:r>
              <a:rPr lang="en-IN" sz="2000" dirty="0" err="1" smtClean="0"/>
              <a:t>protoporphyrin</a:t>
            </a:r>
            <a:r>
              <a:rPr lang="en-IN" sz="2000" dirty="0" smtClean="0"/>
              <a:t>(ZPP) in blood reflect the effect of lead on the </a:t>
            </a:r>
            <a:r>
              <a:rPr lang="en-IN" sz="2000" dirty="0" err="1" smtClean="0"/>
              <a:t>heme</a:t>
            </a:r>
            <a:r>
              <a:rPr lang="en-IN" sz="2000" dirty="0" smtClean="0"/>
              <a:t> synthetic pathway and indicate lead exposure over three months prior to testing.</a:t>
            </a:r>
          </a:p>
          <a:p>
            <a:endParaRPr lang="en-IN" sz="2000" b="1" dirty="0"/>
          </a:p>
        </p:txBody>
      </p:sp>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smtClean="0"/>
              <a:t>X ray abdomen-  may show </a:t>
            </a:r>
            <a:r>
              <a:rPr lang="en-IN" sz="2400" dirty="0" err="1" smtClean="0"/>
              <a:t>radioopaque</a:t>
            </a:r>
            <a:r>
              <a:rPr lang="en-IN" sz="2400" dirty="0" smtClean="0"/>
              <a:t> foreign material if done within 24-36hrs.</a:t>
            </a:r>
          </a:p>
          <a:p>
            <a:r>
              <a:rPr lang="en-IN" sz="2400" dirty="0" smtClean="0"/>
              <a:t>X ray of the long bones shows </a:t>
            </a:r>
            <a:r>
              <a:rPr lang="en-IN" sz="2400" dirty="0" err="1" smtClean="0"/>
              <a:t>metaphyseal</a:t>
            </a:r>
            <a:r>
              <a:rPr lang="en-IN" sz="2400" dirty="0" smtClean="0"/>
              <a:t> band . It is area of increased mineralization or calcification .</a:t>
            </a:r>
          </a:p>
          <a:p>
            <a:r>
              <a:rPr lang="en-IN" sz="2400" dirty="0" smtClean="0"/>
              <a:t>Nerve conduction velocity(NCV) – to see peripheral neuropathy. It should be considered when lead levels exceed 80microgm/dl.</a:t>
            </a:r>
          </a:p>
          <a:p>
            <a:r>
              <a:rPr lang="en-IN" sz="2400" dirty="0" smtClean="0"/>
              <a:t>X ray </a:t>
            </a:r>
            <a:r>
              <a:rPr lang="en-IN" sz="2400" dirty="0" err="1" smtClean="0"/>
              <a:t>fluroscene</a:t>
            </a:r>
            <a:r>
              <a:rPr lang="en-IN" sz="2400" dirty="0" smtClean="0"/>
              <a:t> scan </a:t>
            </a:r>
          </a:p>
          <a:p>
            <a:endParaRPr lang="en-IN" sz="2400" dirty="0"/>
          </a:p>
        </p:txBody>
      </p:sp>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ead poisoning metaphyseal bands">
            <a:hlinkClick r:id="rId2"/>
          </p:cNvPr>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2. Identify the agent</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From history : </a:t>
            </a:r>
          </a:p>
          <a:p>
            <a:pPr>
              <a:buNone/>
            </a:pPr>
            <a:r>
              <a:rPr lang="en-IN" dirty="0" smtClean="0"/>
              <a:t>                        * Type of toxic exposure</a:t>
            </a:r>
          </a:p>
          <a:p>
            <a:pPr>
              <a:buNone/>
            </a:pPr>
            <a:r>
              <a:rPr lang="en-IN" dirty="0" smtClean="0"/>
              <a:t>                        * Form of toxin (solid, liquid, gas)</a:t>
            </a:r>
          </a:p>
          <a:p>
            <a:pPr>
              <a:buNone/>
            </a:pPr>
            <a:r>
              <a:rPr lang="en-IN" dirty="0" smtClean="0"/>
              <a:t>                        * Route (oral, inhalation)</a:t>
            </a:r>
          </a:p>
          <a:p>
            <a:pPr>
              <a:buNone/>
            </a:pPr>
            <a:r>
              <a:rPr lang="en-IN" dirty="0" smtClean="0"/>
              <a:t>                        * When did it occur ?</a:t>
            </a:r>
          </a:p>
          <a:p>
            <a:pPr>
              <a:buNone/>
            </a:pPr>
            <a:r>
              <a:rPr lang="en-IN" dirty="0" smtClean="0"/>
              <a:t>                        * How long the exposure ?</a:t>
            </a:r>
          </a:p>
          <a:p>
            <a:pPr>
              <a:buNone/>
            </a:pPr>
            <a:r>
              <a:rPr lang="en-IN" dirty="0" smtClean="0"/>
              <a:t>                        * Were other people exposed ?</a:t>
            </a:r>
          </a:p>
          <a:p>
            <a:pPr>
              <a:buNone/>
            </a:pPr>
            <a:r>
              <a:rPr lang="en-IN" dirty="0" smtClean="0"/>
              <a:t>                        * Any underlying medical condition/ medications used ?</a:t>
            </a:r>
          </a:p>
          <a:p>
            <a:pPr>
              <a:buNone/>
            </a:pPr>
            <a:endParaRPr lang="en-IN" dirty="0" smtClean="0"/>
          </a:p>
          <a:p>
            <a:pPr>
              <a:buNone/>
            </a:pPr>
            <a:endParaRPr lang="en-IN" dirty="0" smtClean="0"/>
          </a:p>
          <a:p>
            <a:pPr>
              <a:buNone/>
            </a:pPr>
            <a:endParaRPr lang="en-IN" dirty="0"/>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Diagnosis of lead poisoning</a:t>
            </a:r>
            <a:br>
              <a:rPr lang="en-IN" dirty="0" smtClean="0"/>
            </a:br>
            <a:endParaRPr lang="en-IN" dirty="0"/>
          </a:p>
        </p:txBody>
      </p:sp>
      <p:sp>
        <p:nvSpPr>
          <p:cNvPr id="3" name="Content Placeholder 2"/>
          <p:cNvSpPr>
            <a:spLocks noGrp="1"/>
          </p:cNvSpPr>
          <p:nvPr>
            <p:ph idx="1"/>
          </p:nvPr>
        </p:nvSpPr>
        <p:spPr/>
        <p:txBody>
          <a:bodyPr>
            <a:normAutofit fontScale="85000" lnSpcReduction="20000"/>
          </a:bodyPr>
          <a:lstStyle/>
          <a:p>
            <a:pPr>
              <a:buNone/>
            </a:pPr>
            <a:r>
              <a:rPr lang="en-IN" dirty="0" smtClean="0"/>
              <a:t>Lead poisoning must be considered in all cases of:</a:t>
            </a:r>
          </a:p>
          <a:p>
            <a:pPr marL="514350" indent="-514350">
              <a:buFont typeface="+mj-lt"/>
              <a:buAutoNum type="arabicPeriod"/>
            </a:pPr>
            <a:r>
              <a:rPr lang="en-IN" dirty="0" smtClean="0"/>
              <a:t>Altered </a:t>
            </a:r>
            <a:r>
              <a:rPr lang="en-IN" dirty="0" err="1" smtClean="0"/>
              <a:t>sensorium</a:t>
            </a:r>
            <a:r>
              <a:rPr lang="en-IN" dirty="0" smtClean="0"/>
              <a:t> with features of raised intracranial tension.</a:t>
            </a:r>
          </a:p>
          <a:p>
            <a:pPr marL="514350" indent="-514350">
              <a:buFont typeface="+mj-lt"/>
              <a:buAutoNum type="arabicPeriod"/>
            </a:pPr>
            <a:r>
              <a:rPr lang="en-IN" dirty="0" smtClean="0"/>
              <a:t>Wrist and foot drop</a:t>
            </a:r>
          </a:p>
          <a:p>
            <a:pPr marL="514350" indent="-514350">
              <a:buFont typeface="+mj-lt"/>
              <a:buAutoNum type="arabicPeriod"/>
            </a:pPr>
            <a:r>
              <a:rPr lang="en-IN" dirty="0" smtClean="0"/>
              <a:t>Abnormal behaviour of recent onset</a:t>
            </a:r>
          </a:p>
          <a:p>
            <a:pPr marL="514350" indent="-514350">
              <a:buFont typeface="+mj-lt"/>
              <a:buAutoNum type="arabicPeriod"/>
            </a:pPr>
            <a:r>
              <a:rPr lang="en-IN" dirty="0" smtClean="0"/>
              <a:t>Regression of milestones after 12-18months of age.</a:t>
            </a:r>
          </a:p>
          <a:p>
            <a:pPr marL="514350" indent="-514350">
              <a:buFont typeface="+mj-lt"/>
              <a:buAutoNum type="arabicPeriod"/>
            </a:pPr>
            <a:r>
              <a:rPr lang="en-IN" dirty="0" smtClean="0"/>
              <a:t>Bluish black lines on gum</a:t>
            </a:r>
          </a:p>
          <a:p>
            <a:pPr marL="514350" indent="-514350">
              <a:buFont typeface="+mj-lt"/>
              <a:buAutoNum type="arabicPeriod"/>
            </a:pPr>
            <a:r>
              <a:rPr lang="en-IN" dirty="0" smtClean="0"/>
              <a:t>Recurrent, poorly controlled seizures</a:t>
            </a:r>
          </a:p>
          <a:p>
            <a:pPr marL="514350" indent="-514350">
              <a:buFont typeface="+mj-lt"/>
              <a:buAutoNum type="arabicPeriod"/>
            </a:pPr>
            <a:r>
              <a:rPr lang="en-IN" dirty="0" smtClean="0"/>
              <a:t>Recurrent abdominal pain</a:t>
            </a:r>
          </a:p>
          <a:p>
            <a:pPr marL="514350" indent="-514350">
              <a:buFont typeface="+mj-lt"/>
              <a:buAutoNum type="arabicPeriod"/>
            </a:pPr>
            <a:r>
              <a:rPr lang="en-IN" dirty="0" err="1" smtClean="0"/>
              <a:t>Hypochromic</a:t>
            </a:r>
            <a:r>
              <a:rPr lang="en-IN" dirty="0" smtClean="0"/>
              <a:t> </a:t>
            </a:r>
            <a:r>
              <a:rPr lang="en-IN" dirty="0" err="1" smtClean="0"/>
              <a:t>microcytic</a:t>
            </a:r>
            <a:r>
              <a:rPr lang="en-IN" dirty="0" smtClean="0"/>
              <a:t> </a:t>
            </a:r>
            <a:r>
              <a:rPr lang="en-IN" dirty="0" err="1" smtClean="0"/>
              <a:t>anemia</a:t>
            </a:r>
            <a:endParaRPr lang="en-IN" dirty="0" smtClean="0"/>
          </a:p>
          <a:p>
            <a:pPr marL="514350" indent="-514350">
              <a:buFont typeface="+mj-lt"/>
              <a:buAutoNum type="arabicPeriod"/>
            </a:pPr>
            <a:r>
              <a:rPr lang="en-IN" dirty="0" smtClean="0"/>
              <a:t>Pica</a:t>
            </a:r>
            <a:endParaRPr lang="en-IN" dirty="0"/>
          </a:p>
        </p:txBody>
      </p:sp>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Management</a:t>
            </a:r>
            <a:br>
              <a:rPr lang="en-IN" dirty="0" smtClean="0"/>
            </a:br>
            <a:endParaRPr lang="en-IN" dirty="0"/>
          </a:p>
        </p:txBody>
      </p:sp>
      <p:sp>
        <p:nvSpPr>
          <p:cNvPr id="3" name="Content Placeholder 2"/>
          <p:cNvSpPr>
            <a:spLocks noGrp="1"/>
          </p:cNvSpPr>
          <p:nvPr>
            <p:ph idx="1"/>
          </p:nvPr>
        </p:nvSpPr>
        <p:spPr/>
        <p:txBody>
          <a:bodyPr/>
          <a:lstStyle/>
          <a:p>
            <a:r>
              <a:rPr lang="en-IN" dirty="0" smtClean="0"/>
              <a:t>Removing the source of Lead exposure</a:t>
            </a:r>
          </a:p>
          <a:p>
            <a:r>
              <a:rPr lang="en-IN" b="1" dirty="0" err="1" smtClean="0"/>
              <a:t>Chelation</a:t>
            </a:r>
            <a:r>
              <a:rPr lang="en-IN" b="1" dirty="0" smtClean="0"/>
              <a:t> therapy- </a:t>
            </a:r>
            <a:r>
              <a:rPr lang="en-IN" dirty="0" smtClean="0"/>
              <a:t>based on current blood ,adverse clinical effect  and     duration of excessive exposure and symptoms</a:t>
            </a:r>
          </a:p>
          <a:p>
            <a:pPr>
              <a:buNone/>
            </a:pPr>
            <a:endParaRPr lang="en-IN" dirty="0"/>
          </a:p>
        </p:txBody>
      </p:sp>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smtClean="0"/>
              <a:t>Case Presentation </a:t>
            </a:r>
            <a:endParaRPr lang="en-IN" dirty="0"/>
          </a:p>
        </p:txBody>
      </p:sp>
      <p:sp>
        <p:nvSpPr>
          <p:cNvPr id="3" name="Content Placeholder 2"/>
          <p:cNvSpPr>
            <a:spLocks noGrp="1"/>
          </p:cNvSpPr>
          <p:nvPr>
            <p:ph idx="1"/>
          </p:nvPr>
        </p:nvSpPr>
        <p:spPr>
          <a:xfrm>
            <a:off x="457200" y="1646236"/>
            <a:ext cx="8229600" cy="4997473"/>
          </a:xfrm>
        </p:spPr>
        <p:txBody>
          <a:bodyPr>
            <a:normAutofit/>
          </a:bodyPr>
          <a:lstStyle/>
          <a:p>
            <a:pPr>
              <a:buNone/>
            </a:pPr>
            <a:r>
              <a:rPr lang="en-IN" sz="2400" dirty="0" smtClean="0"/>
              <a:t> A 16-year-old man was brought to ED, because he was found on the ground in shed at work. He was white powder on his face and clothing.</a:t>
            </a:r>
          </a:p>
          <a:p>
            <a:endParaRPr lang="en-IN" sz="2400" dirty="0" smtClean="0"/>
          </a:p>
          <a:p>
            <a:endParaRPr lang="en-IN" sz="2400" dirty="0" smtClean="0"/>
          </a:p>
          <a:p>
            <a:endParaRPr lang="en-IN" sz="2400" dirty="0"/>
          </a:p>
          <a:p>
            <a:r>
              <a:rPr lang="en-IN" sz="3600" b="1" dirty="0" smtClean="0"/>
              <a:t>What can you do to save his life ?</a:t>
            </a:r>
          </a:p>
          <a:p>
            <a:endParaRPr lang="en-IN" sz="3600" b="1" dirty="0" smtClean="0"/>
          </a:p>
        </p:txBody>
      </p:sp>
    </p:spTree>
  </p:cSld>
  <p:clrMapOvr>
    <a:masterClrMapping/>
  </p:clrMapOvr>
  <p:transition>
    <p:cut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IN" dirty="0" smtClean="0"/>
              <a:t>His vital signs are:</a:t>
            </a:r>
          </a:p>
          <a:p>
            <a:pPr>
              <a:buNone/>
            </a:pPr>
            <a:r>
              <a:rPr lang="en-IN" dirty="0" smtClean="0"/>
              <a:t>                temperature-35.9</a:t>
            </a:r>
          </a:p>
          <a:p>
            <a:pPr>
              <a:buNone/>
            </a:pPr>
            <a:r>
              <a:rPr lang="en-IN" dirty="0" smtClean="0"/>
              <a:t>                pr – 55/min</a:t>
            </a:r>
          </a:p>
          <a:p>
            <a:pPr>
              <a:buNone/>
            </a:pPr>
            <a:r>
              <a:rPr lang="en-IN" dirty="0" smtClean="0"/>
              <a:t>                RR- 24/min  </a:t>
            </a:r>
          </a:p>
          <a:p>
            <a:pPr>
              <a:buNone/>
            </a:pPr>
            <a:r>
              <a:rPr lang="en-IN" dirty="0" smtClean="0"/>
              <a:t>                </a:t>
            </a:r>
            <a:r>
              <a:rPr lang="en-IN" dirty="0" err="1" smtClean="0"/>
              <a:t>bp</a:t>
            </a:r>
            <a:r>
              <a:rPr lang="en-IN" dirty="0" smtClean="0"/>
              <a:t> -108/55 </a:t>
            </a:r>
            <a:r>
              <a:rPr lang="en-IN" dirty="0" err="1" smtClean="0"/>
              <a:t>mmhg</a:t>
            </a:r>
            <a:r>
              <a:rPr lang="en-IN" dirty="0" smtClean="0"/>
              <a:t> </a:t>
            </a:r>
          </a:p>
          <a:p>
            <a:pPr>
              <a:buNone/>
            </a:pPr>
            <a:r>
              <a:rPr lang="en-IN" dirty="0" smtClean="0"/>
              <a:t>                Spo2 85% on room air </a:t>
            </a:r>
          </a:p>
          <a:p>
            <a:endParaRPr lang="en-IN" dirty="0" smtClean="0"/>
          </a:p>
          <a:p>
            <a:r>
              <a:rPr lang="en-IN" dirty="0" smtClean="0"/>
              <a:t>Gurgling respirations with pooled secretions in </a:t>
            </a:r>
            <a:r>
              <a:rPr lang="en-IN" dirty="0" err="1" smtClean="0"/>
              <a:t>oropharynx</a:t>
            </a:r>
            <a:endParaRPr lang="en-IN" dirty="0" smtClean="0"/>
          </a:p>
          <a:p>
            <a:endParaRPr lang="en-IN" dirty="0" smtClean="0"/>
          </a:p>
          <a:p>
            <a:r>
              <a:rPr lang="en-IN" dirty="0" smtClean="0"/>
              <a:t>Pupils constricted and pinpoint pupils.</a:t>
            </a:r>
          </a:p>
          <a:p>
            <a:endParaRPr lang="en-IN" dirty="0" smtClean="0"/>
          </a:p>
          <a:p>
            <a:r>
              <a:rPr lang="en-IN" dirty="0" smtClean="0"/>
              <a:t>Skin cool diaphoretic</a:t>
            </a:r>
          </a:p>
          <a:p>
            <a:endParaRPr lang="en-IN" dirty="0" smtClean="0"/>
          </a:p>
          <a:p>
            <a:pPr>
              <a:buNone/>
            </a:pPr>
            <a:endParaRPr lang="en-IN"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Management: </a:t>
            </a:r>
          </a:p>
          <a:p>
            <a:pPr>
              <a:buNone/>
            </a:pPr>
            <a:r>
              <a:rPr lang="en-IN" dirty="0" smtClean="0"/>
              <a:t>                High-flow O2 and positive pressure to maintain adequate oxygenation</a:t>
            </a:r>
          </a:p>
          <a:p>
            <a:endParaRPr lang="en-IN" dirty="0" smtClean="0"/>
          </a:p>
          <a:p>
            <a:r>
              <a:rPr lang="en-IN" dirty="0" smtClean="0"/>
              <a:t>Antidote:</a:t>
            </a:r>
          </a:p>
          <a:p>
            <a:pPr>
              <a:buNone/>
            </a:pPr>
            <a:r>
              <a:rPr lang="en-IN" dirty="0" smtClean="0"/>
              <a:t>             </a:t>
            </a:r>
            <a:r>
              <a:rPr lang="en-IN" dirty="0" err="1" smtClean="0"/>
              <a:t>Atropin</a:t>
            </a:r>
            <a:r>
              <a:rPr lang="en-IN" dirty="0" smtClean="0"/>
              <a:t>-restores cholinergic tone</a:t>
            </a:r>
          </a:p>
          <a:p>
            <a:pPr>
              <a:buNone/>
            </a:pPr>
            <a:r>
              <a:rPr lang="en-IN" dirty="0" smtClean="0"/>
              <a:t>             </a:t>
            </a:r>
            <a:r>
              <a:rPr lang="en-IN" dirty="0" err="1" smtClean="0"/>
              <a:t>Pralidoxime</a:t>
            </a:r>
            <a:r>
              <a:rPr lang="en-IN" dirty="0" smtClean="0"/>
              <a:t> (2PAM) –reactivates </a:t>
            </a:r>
            <a:r>
              <a:rPr lang="en-IN" dirty="0" err="1" smtClean="0"/>
              <a:t>acetylcholinestersase</a:t>
            </a:r>
            <a:r>
              <a:rPr lang="en-IN" dirty="0" smtClean="0"/>
              <a:t> </a:t>
            </a: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643998" cy="6500834"/>
          </a:xfrm>
        </p:spPr>
        <p:txBody>
          <a:bodyPr>
            <a:normAutofit/>
          </a:bodyPr>
          <a:lstStyle/>
          <a:p>
            <a:pPr>
              <a:buNone/>
            </a:pPr>
            <a:r>
              <a:rPr lang="en-IN" b="1" dirty="0" smtClean="0"/>
              <a:t>TOXIDROMES</a:t>
            </a:r>
          </a:p>
          <a:p>
            <a:endParaRPr lang="en-IN" dirty="0" smtClean="0"/>
          </a:p>
          <a:p>
            <a:endParaRPr lang="en-IN" dirty="0" smtClean="0"/>
          </a:p>
          <a:p>
            <a:r>
              <a:rPr lang="en-IN" dirty="0" smtClean="0"/>
              <a:t>  The constellation of signs/ symptoms due to poisoning is known as </a:t>
            </a:r>
            <a:r>
              <a:rPr lang="en-IN" dirty="0" err="1" smtClean="0"/>
              <a:t>Toxidrome</a:t>
            </a:r>
            <a:r>
              <a:rPr lang="en-IN" dirty="0" smtClean="0"/>
              <a:t>.</a:t>
            </a:r>
          </a:p>
          <a:p>
            <a:r>
              <a:rPr lang="en-IN" dirty="0" smtClean="0"/>
              <a:t>Rely on readily observable findings:</a:t>
            </a:r>
          </a:p>
          <a:p>
            <a:pPr lvl="3"/>
            <a:r>
              <a:rPr lang="en-IN" sz="2400" dirty="0" smtClean="0"/>
              <a:t>Eyes</a:t>
            </a:r>
          </a:p>
          <a:p>
            <a:pPr lvl="3"/>
            <a:r>
              <a:rPr lang="en-IN" sz="2400" dirty="0" smtClean="0"/>
              <a:t>Skin</a:t>
            </a:r>
          </a:p>
          <a:p>
            <a:pPr lvl="3"/>
            <a:r>
              <a:rPr lang="en-IN" sz="2400" dirty="0" smtClean="0"/>
              <a:t>Secretions</a:t>
            </a:r>
          </a:p>
          <a:p>
            <a:pPr lvl="3"/>
            <a:r>
              <a:rPr lang="en-IN" sz="2400" dirty="0" smtClean="0"/>
              <a:t>Vital signs</a:t>
            </a:r>
          </a:p>
          <a:p>
            <a:pPr lvl="3"/>
            <a:endParaRPr lang="en-IN" sz="2400" dirty="0" smtClean="0"/>
          </a:p>
          <a:p>
            <a:pPr>
              <a:buNone/>
            </a:pPr>
            <a:r>
              <a:rPr lang="en-IN" dirty="0" smtClean="0"/>
              <a:t>                                </a:t>
            </a:r>
          </a:p>
          <a:p>
            <a:pPr>
              <a:buNone/>
            </a:pPr>
            <a:endParaRPr lang="en-IN" dirty="0" smtClean="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571612"/>
          <a:ext cx="9144000" cy="528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5857884" y="4000504"/>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Up Arrow 5"/>
          <p:cNvSpPr/>
          <p:nvPr/>
        </p:nvSpPr>
        <p:spPr>
          <a:xfrm>
            <a:off x="4429124" y="2714620"/>
            <a:ext cx="214314"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Left Arrow 6"/>
          <p:cNvSpPr/>
          <p:nvPr/>
        </p:nvSpPr>
        <p:spPr>
          <a:xfrm>
            <a:off x="2643174" y="4000504"/>
            <a:ext cx="571504" cy="2143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429124" y="5143512"/>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2057</TotalTime>
  <Words>3495</Words>
  <Application>Microsoft Office PowerPoint</Application>
  <PresentationFormat>On-screen Show (4:3)</PresentationFormat>
  <Paragraphs>472</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Foundry</vt:lpstr>
      <vt:lpstr>COMMON   POISONINGS IN CHILDREN</vt:lpstr>
      <vt:lpstr> </vt:lpstr>
      <vt:lpstr>Introduction </vt:lpstr>
      <vt:lpstr>Approach to poisoned child </vt:lpstr>
      <vt:lpstr>Basic elements of medical management involve </vt:lpstr>
      <vt:lpstr>1. Support Vital Functions</vt:lpstr>
      <vt:lpstr>2. Identify the agent</vt:lpstr>
      <vt:lpstr>Slide 8</vt:lpstr>
      <vt:lpstr>Slide 9</vt:lpstr>
      <vt:lpstr>Sympathomimetic toxidrome</vt:lpstr>
      <vt:lpstr>Anticholinergic  toxidrome</vt:lpstr>
      <vt:lpstr>Slide 12</vt:lpstr>
      <vt:lpstr>Slide 13</vt:lpstr>
      <vt:lpstr>Slide 14</vt:lpstr>
      <vt:lpstr>Toxidromes-review</vt:lpstr>
      <vt:lpstr>3. Remove, Neutralize/ Reverse Effects</vt:lpstr>
      <vt:lpstr>Gastric Lavage</vt:lpstr>
      <vt:lpstr>Slide 18</vt:lpstr>
      <vt:lpstr>Slide 19</vt:lpstr>
      <vt:lpstr>Activated Charcoal</vt:lpstr>
      <vt:lpstr>Slide 21</vt:lpstr>
      <vt:lpstr>Whole Bowel Irrigation</vt:lpstr>
      <vt:lpstr>Hastening elimination of toxin </vt:lpstr>
      <vt:lpstr>Kerosene poisoning</vt:lpstr>
      <vt:lpstr>Pathophysiology </vt:lpstr>
      <vt:lpstr>Slide 26</vt:lpstr>
      <vt:lpstr>CNS Toxicity</vt:lpstr>
      <vt:lpstr>Fatal dose </vt:lpstr>
      <vt:lpstr>Clinical features </vt:lpstr>
      <vt:lpstr>Vitals</vt:lpstr>
      <vt:lpstr>Laboratory investigations </vt:lpstr>
      <vt:lpstr>Management </vt:lpstr>
      <vt:lpstr>Slide 33</vt:lpstr>
      <vt:lpstr>Slide 34</vt:lpstr>
      <vt:lpstr>ACETAMINOPHIN POISONING</vt:lpstr>
      <vt:lpstr>Slide 36</vt:lpstr>
      <vt:lpstr>Slide 37</vt:lpstr>
      <vt:lpstr>Clinical features</vt:lpstr>
      <vt:lpstr>Slide 39</vt:lpstr>
      <vt:lpstr>Diagnosis </vt:lpstr>
      <vt:lpstr>Management </vt:lpstr>
      <vt:lpstr>Specific measures </vt:lpstr>
      <vt:lpstr>Slide 43</vt:lpstr>
      <vt:lpstr>Prognosis </vt:lpstr>
      <vt:lpstr>ORGANOPHOSPHORUS(OP) POISONING</vt:lpstr>
      <vt:lpstr>INTRODUCTION</vt:lpstr>
      <vt:lpstr>PATHOPHYSIOLOGY</vt:lpstr>
      <vt:lpstr>CLINICAL FEATURES</vt:lpstr>
      <vt:lpstr>ACUTE EFECTS OF INITIAL CHOLINERGIC CRISIS</vt:lpstr>
      <vt:lpstr>DELAYED EFFECTS</vt:lpstr>
      <vt:lpstr>Slide 51</vt:lpstr>
      <vt:lpstr>OP compound induced delayed polyneuropathy (OPIDP)</vt:lpstr>
      <vt:lpstr>DIAGNOSIS</vt:lpstr>
      <vt:lpstr>Management</vt:lpstr>
      <vt:lpstr>Antidotes </vt:lpstr>
      <vt:lpstr>Slide 56</vt:lpstr>
      <vt:lpstr>Slide 57</vt:lpstr>
      <vt:lpstr>Lead poisoning(Plumbism)</vt:lpstr>
      <vt:lpstr>Pathophysiology</vt:lpstr>
      <vt:lpstr>Slide 60</vt:lpstr>
      <vt:lpstr>Clinical features</vt:lpstr>
      <vt:lpstr>Slide 62</vt:lpstr>
      <vt:lpstr>Slide 63</vt:lpstr>
      <vt:lpstr>Slide 64</vt:lpstr>
      <vt:lpstr>Slide 65</vt:lpstr>
      <vt:lpstr>Slide 66</vt:lpstr>
      <vt:lpstr>Laboratory tests </vt:lpstr>
      <vt:lpstr>Slide 68</vt:lpstr>
      <vt:lpstr>Slide 69</vt:lpstr>
      <vt:lpstr>Diagnosis of lead poisoning </vt:lpstr>
      <vt:lpstr>Management </vt:lpstr>
      <vt:lpstr>Slide 72</vt:lpstr>
      <vt:lpstr>Case Presentation </vt:lpstr>
      <vt:lpstr>Slide 74</vt:lpstr>
      <vt:lpstr>Slide 75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hp</dc:creator>
  <cp:lastModifiedBy>Anusha</cp:lastModifiedBy>
  <cp:revision>119</cp:revision>
  <dcterms:created xsi:type="dcterms:W3CDTF">2018-11-29T09:31:33Z</dcterms:created>
  <dcterms:modified xsi:type="dcterms:W3CDTF">2020-08-17T06:00:16Z</dcterms:modified>
</cp:coreProperties>
</file>