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6" r:id="rId6"/>
    <p:sldId id="267" r:id="rId7"/>
    <p:sldId id="285" r:id="rId8"/>
    <p:sldId id="268" r:id="rId9"/>
    <p:sldId id="269" r:id="rId10"/>
    <p:sldId id="270" r:id="rId11"/>
    <p:sldId id="273" r:id="rId12"/>
    <p:sldId id="274" r:id="rId13"/>
    <p:sldId id="275" r:id="rId14"/>
    <p:sldId id="272" r:id="rId15"/>
    <p:sldId id="276" r:id="rId16"/>
    <p:sldId id="277" r:id="rId17"/>
    <p:sldId id="281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CEFEE-D6DB-434D-A09A-0FAFF264B89A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FDE70-616B-452A-90B7-280CE7CA7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Excessive gingival display, also known as a “gummy smile” is a common esthetic concern among dental patients.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FDE70-616B-452A-90B7-280CE7CA7F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3F9700-C0B3-4697-B0FE-F23E3141A201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BC1759-B342-4ABA-922F-448CE0F36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153400" cy="2301240"/>
          </a:xfrm>
        </p:spPr>
        <p:txBody>
          <a:bodyPr/>
          <a:lstStyle/>
          <a:p>
            <a:pPr algn="ctr"/>
            <a:r>
              <a:rPr lang="en-US" dirty="0" smtClean="0"/>
              <a:t>Lip repositioning for correction of gummy smile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80048" cy="1752600"/>
          </a:xfrm>
        </p:spPr>
        <p:txBody>
          <a:bodyPr/>
          <a:lstStyle/>
          <a:p>
            <a:r>
              <a:rPr lang="en-US" dirty="0" smtClean="0"/>
              <a:t>Presented by : </a:t>
            </a:r>
            <a:r>
              <a:rPr lang="en-US" dirty="0" err="1" smtClean="0"/>
              <a:t>Dr..Monali</a:t>
            </a:r>
            <a:r>
              <a:rPr lang="en-US" dirty="0" smtClean="0"/>
              <a:t> Shah</a:t>
            </a:r>
            <a:endParaRPr lang="en-US" dirty="0"/>
          </a:p>
        </p:txBody>
      </p:sp>
      <p:pic>
        <p:nvPicPr>
          <p:cNvPr id="12" name="~PP3870.WAV">
            <a:hlinkClick r:id="" action="ppaction://media"/>
          </p:cNvPr>
          <p:cNvPicPr>
            <a:picLocks noRot="1" noChangeAspect="1"/>
          </p:cNvPicPr>
          <p:nvPr>
            <a:wavAudioFile r:embed="rId1" name="~PP387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1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LIP REPOSITIONING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5105400"/>
          </a:xfrm>
        </p:spPr>
        <p:txBody>
          <a:bodyPr>
            <a:normAutofit/>
          </a:bodyPr>
          <a:lstStyle/>
          <a:p>
            <a:pPr algn="just">
              <a:lnSpc>
                <a:spcPct val="220000"/>
              </a:lnSpc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“Ideal smile” </a:t>
            </a:r>
            <a:r>
              <a:rPr lang="en-US" sz="1800" dirty="0" smtClean="0"/>
              <a:t>- length of the maxillary teeth with approximately 1 to 3 mm of gingival exposure. </a:t>
            </a:r>
          </a:p>
          <a:p>
            <a:pPr algn="just">
              <a:lnSpc>
                <a:spcPct val="220000"/>
              </a:lnSpc>
            </a:pPr>
            <a:r>
              <a:rPr lang="en-US" sz="1800" dirty="0" smtClean="0"/>
              <a:t>The intended goal is to remove a strip of mucosa and shortening the vestibule, thereby restricting the muscle pull of the elevator muscles during smiling.</a:t>
            </a:r>
          </a:p>
          <a:p>
            <a:pPr algn="just">
              <a:lnSpc>
                <a:spcPct val="220000"/>
              </a:lnSpc>
            </a:pPr>
            <a:r>
              <a:rPr lang="en-US" sz="1800" dirty="0" smtClean="0"/>
              <a:t>The amount of mucosa to remove is based on the “twice the amount of gingival display rule.”</a:t>
            </a:r>
          </a:p>
          <a:p>
            <a:pPr algn="just">
              <a:lnSpc>
                <a:spcPct val="220000"/>
              </a:lnSpc>
            </a:pP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surgical lip repositioning-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Rubinstein and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Kostianovsky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(1973)</a:t>
            </a:r>
          </a:p>
          <a:p>
            <a:pPr algn="just">
              <a:lnSpc>
                <a:spcPct val="220000"/>
              </a:lnSpc>
            </a:pPr>
            <a:endParaRPr lang="en-US" sz="1800" dirty="0" smtClean="0"/>
          </a:p>
          <a:p>
            <a:pPr algn="just">
              <a:lnSpc>
                <a:spcPct val="220000"/>
              </a:lnSpc>
            </a:pPr>
            <a:endParaRPr lang="en-US" sz="1800" dirty="0"/>
          </a:p>
        </p:txBody>
      </p:sp>
      <p:pic>
        <p:nvPicPr>
          <p:cNvPr id="6" name="~PP2905.WAV">
            <a:hlinkClick r:id="" action="ppaction://media"/>
          </p:cNvPr>
          <p:cNvPicPr>
            <a:picLocks noRot="1" noChangeAspect="1"/>
          </p:cNvPicPr>
          <p:nvPr>
            <a:wavAudioFile r:embed="rId1" name="~PP290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91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274" y="304800"/>
            <a:ext cx="913372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21.WAV">
            <a:hlinkClick r:id="" action="ppaction://media"/>
          </p:cNvPr>
          <p:cNvPicPr>
            <a:picLocks noRot="1" noChangeAspect="1"/>
          </p:cNvPicPr>
          <p:nvPr>
            <a:wavAudioFile r:embed="rId1" name="~PP2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0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~PP1012.WAV">
            <a:hlinkClick r:id="" action="ppaction://media"/>
          </p:cNvPr>
          <p:cNvPicPr>
            <a:picLocks noRot="1" noChangeAspect="1"/>
          </p:cNvPicPr>
          <p:nvPr>
            <a:wavAudioFile r:embed="rId1" name="~PP101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3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1981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Pre-op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28501"/>
          <a:stretch>
            <a:fillRect/>
          </a:stretch>
        </p:blipFill>
        <p:spPr bwMode="auto">
          <a:xfrm>
            <a:off x="0" y="0"/>
            <a:ext cx="4419600" cy="576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21940"/>
          <a:stretch>
            <a:fillRect/>
          </a:stretch>
        </p:blipFill>
        <p:spPr bwMode="auto">
          <a:xfrm>
            <a:off x="4571999" y="0"/>
            <a:ext cx="4572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5867400"/>
            <a:ext cx="19812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Post-op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~PP787.WAV">
            <a:hlinkClick r:id="" action="ppaction://media"/>
          </p:cNvPr>
          <p:cNvPicPr>
            <a:picLocks noRot="1" noChangeAspect="1"/>
          </p:cNvPicPr>
          <p:nvPr>
            <a:wavAudioFile r:embed="rId1" name="~PP78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3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Autofit/>
          </a:bodyPr>
          <a:lstStyle/>
          <a:p>
            <a:pPr algn="just">
              <a:lnSpc>
                <a:spcPct val="21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Litton and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fournier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(1979) </a:t>
            </a:r>
            <a:r>
              <a:rPr lang="en-US" sz="2000" dirty="0" smtClean="0"/>
              <a:t>modified it by separating the muscles from the basal bony structures to </a:t>
            </a:r>
            <a:r>
              <a:rPr lang="en-US" sz="2000" dirty="0" err="1" smtClean="0"/>
              <a:t>coronally</a:t>
            </a:r>
            <a:r>
              <a:rPr lang="en-US" sz="2000" dirty="0" smtClean="0"/>
              <a:t> place the upper lip.</a:t>
            </a:r>
          </a:p>
          <a:p>
            <a:pPr algn="just">
              <a:lnSpc>
                <a:spcPct val="210000"/>
              </a:lnSpc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Miskinyar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(1983) </a:t>
            </a:r>
            <a:r>
              <a:rPr lang="en-US" sz="2000" dirty="0" smtClean="0"/>
              <a:t>using a more aggressive approach which included </a:t>
            </a:r>
            <a:r>
              <a:rPr lang="en-US" sz="2000" dirty="0" err="1" smtClean="0"/>
              <a:t>myectomy</a:t>
            </a:r>
            <a:r>
              <a:rPr lang="en-US" sz="2000" dirty="0" smtClean="0"/>
              <a:t> and a partial resection of the muscle- </a:t>
            </a:r>
            <a:r>
              <a:rPr lang="en-US" sz="2000" dirty="0" err="1" smtClean="0"/>
              <a:t>levator</a:t>
            </a:r>
            <a:r>
              <a:rPr lang="en-US" sz="2000" dirty="0" smtClean="0"/>
              <a:t> </a:t>
            </a:r>
            <a:r>
              <a:rPr lang="en-US" sz="2000" dirty="0" err="1" smtClean="0"/>
              <a:t>labii</a:t>
            </a:r>
            <a:r>
              <a:rPr lang="en-US" sz="2000" dirty="0" smtClean="0"/>
              <a:t> </a:t>
            </a:r>
            <a:r>
              <a:rPr lang="en-US" sz="2000" dirty="0" err="1" smtClean="0"/>
              <a:t>superioris</a:t>
            </a:r>
            <a:r>
              <a:rPr lang="en-US" sz="2000" dirty="0" smtClean="0"/>
              <a:t> along with nerve repositioning before muscle resection.</a:t>
            </a:r>
          </a:p>
          <a:p>
            <a:pPr algn="just">
              <a:lnSpc>
                <a:spcPct val="210000"/>
              </a:lnSpc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Riberio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et al </a:t>
            </a:r>
            <a:r>
              <a:rPr lang="en-US" sz="2000" dirty="0" smtClean="0"/>
              <a:t>maxillary labial </a:t>
            </a:r>
            <a:r>
              <a:rPr lang="en-US" sz="2000" dirty="0" err="1" smtClean="0"/>
              <a:t>frenum</a:t>
            </a:r>
            <a:r>
              <a:rPr lang="en-US" sz="2000" dirty="0" smtClean="0"/>
              <a:t> was preserved to maintain the midline and reduce post-op morbidity</a:t>
            </a:r>
          </a:p>
        </p:txBody>
      </p:sp>
      <p:pic>
        <p:nvPicPr>
          <p:cNvPr id="7" name="~PP2748.WAV">
            <a:hlinkClick r:id="" action="ppaction://media"/>
          </p:cNvPr>
          <p:cNvPicPr>
            <a:picLocks noRot="1" noChangeAspect="1"/>
          </p:cNvPicPr>
          <p:nvPr>
            <a:wavAudioFile r:embed="rId1" name="~PP274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0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6172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3300" dirty="0" smtClean="0">
                <a:solidFill>
                  <a:schemeClr val="accent2">
                    <a:lumMod val="75000"/>
                  </a:schemeClr>
                </a:solidFill>
              </a:rPr>
              <a:t>Contraindications</a:t>
            </a:r>
          </a:p>
          <a:p>
            <a:pPr marL="550926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Minimal zones of attachment </a:t>
            </a:r>
          </a:p>
          <a:p>
            <a:pPr marL="550926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Severe VME</a:t>
            </a:r>
          </a:p>
          <a:p>
            <a:pPr>
              <a:lnSpc>
                <a:spcPct val="200000"/>
              </a:lnSpc>
            </a:pPr>
            <a:r>
              <a:rPr lang="en-US" sz="3300" dirty="0" smtClean="0">
                <a:solidFill>
                  <a:schemeClr val="accent2">
                    <a:lumMod val="75000"/>
                  </a:schemeClr>
                </a:solidFill>
              </a:rPr>
              <a:t>Postoperative complications </a:t>
            </a:r>
          </a:p>
          <a:p>
            <a:pPr marL="550926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Pain</a:t>
            </a:r>
          </a:p>
          <a:p>
            <a:pPr marL="550926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Bruising</a:t>
            </a:r>
          </a:p>
          <a:p>
            <a:pPr marL="550926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Swelling</a:t>
            </a:r>
          </a:p>
          <a:p>
            <a:pPr marL="550926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err="1" smtClean="0"/>
              <a:t>Mucocele</a:t>
            </a:r>
            <a:r>
              <a:rPr lang="en-US" sz="2400" dirty="0" smtClean="0"/>
              <a:t> formation</a:t>
            </a:r>
          </a:p>
          <a:p>
            <a:pPr marL="550926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Possible relapse.</a:t>
            </a:r>
            <a:endParaRPr lang="en-US" sz="2400" dirty="0"/>
          </a:p>
        </p:txBody>
      </p:sp>
      <p:pic>
        <p:nvPicPr>
          <p:cNvPr id="6" name="~PP1708.WAV">
            <a:hlinkClick r:id="" action="ppaction://media"/>
          </p:cNvPr>
          <p:cNvPicPr>
            <a:picLocks noRot="1" noChangeAspect="1"/>
          </p:cNvPicPr>
          <p:nvPr>
            <a:wavAudioFile r:embed="rId1" name="~PP170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0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CAUSES OF RELAPSE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Autofit/>
          </a:bodyPr>
          <a:lstStyle/>
          <a:p>
            <a:pPr marL="550926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Not following the “twice the gingival display” rule during the incision</a:t>
            </a:r>
          </a:p>
          <a:p>
            <a:pPr marL="550926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Cutting in the keratinized attached </a:t>
            </a:r>
            <a:r>
              <a:rPr lang="en-US" sz="2000" dirty="0" err="1" smtClean="0"/>
              <a:t>gingiva</a:t>
            </a:r>
            <a:endParaRPr lang="en-US" sz="2000" dirty="0" smtClean="0"/>
          </a:p>
          <a:p>
            <a:pPr marL="550926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 Performing the procedure with limited amount of keratinized attached </a:t>
            </a:r>
            <a:r>
              <a:rPr lang="en-US" sz="2000" dirty="0" err="1" smtClean="0"/>
              <a:t>gingiva</a:t>
            </a:r>
            <a:endParaRPr lang="en-US" sz="2000" dirty="0" smtClean="0"/>
          </a:p>
          <a:p>
            <a:pPr marL="550926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 Incising deep into the connective tissue and muscle fibers</a:t>
            </a:r>
          </a:p>
          <a:p>
            <a:pPr marL="550926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 Cases with high muscle pull</a:t>
            </a:r>
            <a:endParaRPr lang="en-US" sz="2000" dirty="0"/>
          </a:p>
        </p:txBody>
      </p:sp>
      <p:pic>
        <p:nvPicPr>
          <p:cNvPr id="4" name="~PP1034.WAV">
            <a:hlinkClick r:id="" action="ppaction://media"/>
          </p:cNvPr>
          <p:cNvPicPr>
            <a:picLocks noRot="1" noChangeAspect="1"/>
          </p:cNvPicPr>
          <p:nvPr>
            <a:wavAudioFile r:embed="rId1" name="~PP103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26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210000"/>
              </a:lnSpc>
            </a:pPr>
            <a:r>
              <a:rPr lang="en-US" dirty="0" smtClean="0"/>
              <a:t>Excessive gingival display is a true esthetic concern that concerns many patients. </a:t>
            </a:r>
          </a:p>
          <a:p>
            <a:pPr algn="just">
              <a:lnSpc>
                <a:spcPct val="210000"/>
              </a:lnSpc>
            </a:pPr>
            <a:r>
              <a:rPr lang="en-US" dirty="0" smtClean="0"/>
              <a:t>The gummy smile can be caused by a variety of etiologies as discussed and it is up to the clinician to ultimately arrive at an accurate diagnosis. </a:t>
            </a:r>
          </a:p>
          <a:p>
            <a:pPr algn="just">
              <a:lnSpc>
                <a:spcPct val="210000"/>
              </a:lnSpc>
            </a:pPr>
            <a:r>
              <a:rPr lang="en-US" dirty="0" smtClean="0"/>
              <a:t>Once a final diagnosis is made, the appropriate treatment plan can be presented to the patient tailoring it specifically to the patients’ needs and concerns. </a:t>
            </a:r>
          </a:p>
          <a:p>
            <a:pPr algn="just">
              <a:lnSpc>
                <a:spcPct val="210000"/>
              </a:lnSpc>
            </a:pPr>
            <a:r>
              <a:rPr lang="en-US" dirty="0" smtClean="0"/>
              <a:t>As more research continues, we will likely see new treatment ideas and modifications to existing surgical approaches to the gummy smile.</a:t>
            </a:r>
            <a:endParaRPr lang="en-US" dirty="0"/>
          </a:p>
        </p:txBody>
      </p:sp>
      <p:pic>
        <p:nvPicPr>
          <p:cNvPr id="6" name="~PP1652.WAV">
            <a:hlinkClick r:id="" action="ppaction://media"/>
          </p:cNvPr>
          <p:cNvPicPr>
            <a:picLocks noRot="1" noChangeAspect="1"/>
          </p:cNvPicPr>
          <p:nvPr>
            <a:wavAudioFile r:embed="rId1" name="~PP165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3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REFERENCES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Chan DK. Predictable treatment for “Gummy Smiles” due to altered passive eruption. Inside Dent 2015;11(7).</a:t>
            </a:r>
          </a:p>
          <a:p>
            <a:pPr algn="just">
              <a:lnSpc>
                <a:spcPct val="20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Bynum J. Treatment of a “Gummy Smile”: understanding etiology is key to success.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Compend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Contin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Educ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Dent 2016;37(2):114–22.</a:t>
            </a:r>
          </a:p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Mahn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D. Lip repositioning to eliminate the gummy smile. Inside Dent. 2017.13 (3). </a:t>
            </a:r>
          </a:p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Foudah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M. Lip repositioning: an alternative to invasive surgery a 4 year follow up case report. Saudi Dent J 2019;31:S78–84.</a:t>
            </a:r>
          </a:p>
          <a:p>
            <a:pPr algn="just">
              <a:lnSpc>
                <a:spcPct val="200000"/>
              </a:lnSpc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Deepthi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Yadalam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Ranjan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R, et al. Lip repositioning, an alternative treatment of gummy smile––a case report. J Oral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Craniofac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Res 2018;8:231–3.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~PP2618.WAV">
            <a:hlinkClick r:id="" action="ppaction://media"/>
          </p:cNvPr>
          <p:cNvPicPr>
            <a:picLocks noRot="1" noChangeAspect="1"/>
          </p:cNvPicPr>
          <p:nvPr>
            <a:wavAudioFile r:embed="rId1" name="~PP261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2087562"/>
          </a:xfrm>
        </p:spPr>
        <p:txBody>
          <a:bodyPr/>
          <a:lstStyle/>
          <a:p>
            <a:pPr algn="ctr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657600"/>
            <a:ext cx="7010400" cy="2316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Periodontology </a:t>
            </a:r>
            <a:r>
              <a:rPr lang="en-US" sz="2800" dirty="0" err="1" smtClean="0"/>
              <a:t>Kmsdch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#</a:t>
            </a:r>
            <a:r>
              <a:rPr lang="en-US" sz="2800" dirty="0" err="1" smtClean="0"/>
              <a:t>periokmsdch</a:t>
            </a:r>
            <a:endParaRPr lang="en-US" sz="2800" dirty="0"/>
          </a:p>
        </p:txBody>
      </p:sp>
      <p:pic>
        <p:nvPicPr>
          <p:cNvPr id="4" name="~PP3522.WAV">
            <a:hlinkClick r:id="" action="ppaction://media"/>
          </p:cNvPr>
          <p:cNvPicPr>
            <a:picLocks noRot="1" noChangeAspect="1"/>
          </p:cNvPicPr>
          <p:nvPr>
            <a:wavAudioFile r:embed="rId1" name="~PP352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105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3733800"/>
            <a:ext cx="2644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Follow us 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19446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600" dirty="0" smtClean="0"/>
              <a:t>Acknowledgement : To </a:t>
            </a:r>
            <a:r>
              <a:rPr lang="en-US" sz="1600" err="1" smtClean="0"/>
              <a:t>Dr</a:t>
            </a:r>
            <a:r>
              <a:rPr lang="en-US" sz="1600" smtClean="0"/>
              <a:t>. Yesha </a:t>
            </a:r>
            <a:r>
              <a:rPr lang="en-US" sz="1600" dirty="0" smtClean="0"/>
              <a:t>R</a:t>
            </a:r>
            <a:r>
              <a:rPr lang="en-US" sz="1600" dirty="0" smtClean="0"/>
              <a:t>aval for the contribution </a:t>
            </a:r>
            <a:endParaRPr lang="en-US" sz="1600" dirty="0" smtClean="0"/>
          </a:p>
        </p:txBody>
      </p:sp>
    </p:spTree>
  </p:cSld>
  <p:clrMapOvr>
    <a:masterClrMapping/>
  </p:clrMapOvr>
  <p:transition advTm="46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4525963"/>
          </a:xfrm>
        </p:spPr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Excessive gingival display, also known as a “gummy smile” is a common esthetic concern among dental patients. </a:t>
            </a:r>
          </a:p>
          <a:p>
            <a:pPr algn="just">
              <a:lnSpc>
                <a:spcPct val="22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non-pathological condition causing esthetic disharmony, in which more than 3 to 4 mm of gingival tissue is exposed when smiling.</a:t>
            </a:r>
          </a:p>
          <a:p>
            <a:pPr algn="just">
              <a:lnSpc>
                <a:spcPct val="220000"/>
              </a:lnSpc>
            </a:pPr>
            <a:r>
              <a:rPr lang="en-US" sz="1800" dirty="0" smtClean="0"/>
              <a:t>When diagnosing and treating patients with a gummy smile, the clinician must accurately understand and identify the etiology.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572000"/>
            <a:ext cx="458031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~PP3292.WAV">
            <a:hlinkClick r:id="" action="ppaction://media"/>
          </p:cNvPr>
          <p:cNvPicPr>
            <a:picLocks noRot="1" noChangeAspect="1"/>
          </p:cNvPicPr>
          <p:nvPr>
            <a:wavAudioFile r:embed="rId1" name="~PP329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16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ETIOLOGY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980" t="8823"/>
          <a:stretch>
            <a:fillRect/>
          </a:stretch>
        </p:blipFill>
        <p:spPr bwMode="auto">
          <a:xfrm>
            <a:off x="609600" y="1600200"/>
            <a:ext cx="7696200" cy="485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~PP3858.WAV">
            <a:hlinkClick r:id="" action="ppaction://media"/>
          </p:cNvPr>
          <p:cNvPicPr>
            <a:picLocks noRot="1" noChangeAspect="1"/>
          </p:cNvPicPr>
          <p:nvPr>
            <a:wavAudioFile r:embed="rId1" name="~PP385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54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DIAGNOSIS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059363"/>
          </a:xfrm>
        </p:spPr>
        <p:txBody>
          <a:bodyPr>
            <a:normAutofit/>
          </a:bodyPr>
          <a:lstStyle/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8214"/>
          <a:stretch>
            <a:fillRect/>
          </a:stretch>
        </p:blipFill>
        <p:spPr bwMode="auto">
          <a:xfrm>
            <a:off x="457200" y="1447800"/>
            <a:ext cx="838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~PP2336.WAV">
            <a:hlinkClick r:id="" action="ppaction://media"/>
          </p:cNvPr>
          <p:cNvPicPr>
            <a:picLocks noRot="1" noChangeAspect="1"/>
          </p:cNvPicPr>
          <p:nvPr>
            <a:wavAudioFile r:embed="rId1" name="~PP233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8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ALTERED PASSIVE ERUPTION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Condition in which the relationship between teeth, alveolar bone, and the soft tissues create an excessive gingival display</a:t>
            </a:r>
          </a:p>
          <a:p>
            <a:pPr algn="just"/>
            <a:r>
              <a:rPr lang="en-US" sz="2000" dirty="0" smtClean="0"/>
              <a:t>Normal tooth eruption occurs in an active and passive phase.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86930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~PP3386.WAV">
            <a:hlinkClick r:id="" action="ppaction://media"/>
          </p:cNvPr>
          <p:cNvPicPr>
            <a:picLocks noRot="1" noChangeAspect="1"/>
          </p:cNvPicPr>
          <p:nvPr>
            <a:wavAudioFile r:embed="rId1" name="~PP338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53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bcd\Desktop\New folder\Screenshot_20200822-1755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7547" t="53245" r="19811" b="24854"/>
          <a:stretch>
            <a:fillRect/>
          </a:stretch>
        </p:blipFill>
        <p:spPr bwMode="auto">
          <a:xfrm>
            <a:off x="1066800" y="3886200"/>
            <a:ext cx="7370065" cy="2971800"/>
          </a:xfrm>
          <a:prstGeom prst="rect">
            <a:avLst/>
          </a:prstGeom>
          <a:noFill/>
        </p:spPr>
      </p:pic>
      <p:pic>
        <p:nvPicPr>
          <p:cNvPr id="1029" name="Picture 5" descr="C:\Users\abcd\Desktop\New folder\Screenshot_20200822-175534.jpg"/>
          <p:cNvPicPr>
            <a:picLocks noChangeAspect="1" noChangeArrowheads="1"/>
          </p:cNvPicPr>
          <p:nvPr/>
        </p:nvPicPr>
        <p:blipFill>
          <a:blip r:embed="rId3"/>
          <a:srcRect l="18205" t="42593" r="42479" b="6296"/>
          <a:stretch>
            <a:fillRect/>
          </a:stretch>
        </p:blipFill>
        <p:spPr bwMode="auto">
          <a:xfrm>
            <a:off x="1524000" y="0"/>
            <a:ext cx="6426200" cy="3855720"/>
          </a:xfrm>
          <a:prstGeom prst="rect">
            <a:avLst/>
          </a:prstGeom>
          <a:noFill/>
        </p:spPr>
      </p:pic>
      <p:pic>
        <p:nvPicPr>
          <p:cNvPr id="9" name="~PP2103.WAV">
            <a:hlinkClick r:id="" action="ppaction://media"/>
          </p:cNvPr>
          <p:cNvPicPr>
            <a:picLocks noRot="1" noChangeAspect="1"/>
          </p:cNvPicPr>
          <p:nvPr>
            <a:wavAudioFile r:embed="rId1" name="~PP210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65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848600" cy="528796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220000"/>
              </a:lnSpc>
            </a:pPr>
            <a:r>
              <a:rPr lang="en-US" dirty="0" smtClean="0"/>
              <a:t>Altered passive eruption is the failure of the gingival/dental complex to migrate apically past stage 2, with the most obvious sign being a short looking tooth.</a:t>
            </a:r>
          </a:p>
          <a:p>
            <a:pPr algn="just">
              <a:lnSpc>
                <a:spcPct val="220000"/>
              </a:lnSpc>
            </a:pPr>
            <a:r>
              <a:rPr lang="en-US" dirty="0" smtClean="0"/>
              <a:t>When making the diagnosis of altered passive eruption, the lips need to be assessed in repose and while smiling.</a:t>
            </a:r>
          </a:p>
          <a:p>
            <a:pPr algn="just">
              <a:lnSpc>
                <a:spcPct val="220000"/>
              </a:lnSpc>
            </a:pPr>
            <a:r>
              <a:rPr lang="en-US" dirty="0" smtClean="0"/>
              <a:t>Ruling out a </a:t>
            </a:r>
            <a:r>
              <a:rPr lang="en-US" dirty="0" err="1" smtClean="0"/>
              <a:t>hypermobile</a:t>
            </a:r>
            <a:r>
              <a:rPr lang="en-US" dirty="0" smtClean="0"/>
              <a:t> lip is necessary before making the diagnosis of altered eruption. A normal translational movement of the lip from rest is about 6 to 8 mm and up to 10 mm in a </a:t>
            </a:r>
            <a:r>
              <a:rPr lang="en-US" dirty="0" err="1" smtClean="0"/>
              <a:t>hypermobile</a:t>
            </a:r>
            <a:r>
              <a:rPr lang="en-US" dirty="0" smtClean="0"/>
              <a:t> lip situation.</a:t>
            </a:r>
            <a:endParaRPr lang="en-US" dirty="0"/>
          </a:p>
        </p:txBody>
      </p:sp>
      <p:pic>
        <p:nvPicPr>
          <p:cNvPr id="4" name="~PP1526.WAV">
            <a:hlinkClick r:id="" action="ppaction://media"/>
          </p:cNvPr>
          <p:cNvPicPr>
            <a:picLocks noRot="1" noChangeAspect="1"/>
          </p:cNvPicPr>
          <p:nvPr>
            <a:wavAudioFile r:embed="rId1" name="~PP152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88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CEMENTOENAMEL JUNCTION  (CEJ)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220000"/>
              </a:lnSpc>
            </a:pPr>
            <a:r>
              <a:rPr lang="en-US" dirty="0" smtClean="0"/>
              <a:t>A key element to arriving at a diagnosis is noting the location of the </a:t>
            </a:r>
            <a:r>
              <a:rPr lang="en-US" dirty="0" err="1" smtClean="0"/>
              <a:t>cementoenamel</a:t>
            </a:r>
            <a:r>
              <a:rPr lang="en-US" dirty="0" smtClean="0"/>
              <a:t> junction (CEJ) in the gingival </a:t>
            </a:r>
            <a:r>
              <a:rPr lang="en-US" dirty="0" err="1" smtClean="0"/>
              <a:t>sulcus</a:t>
            </a:r>
            <a:r>
              <a:rPr lang="en-US" dirty="0" smtClean="0"/>
              <a:t>. </a:t>
            </a:r>
          </a:p>
          <a:p>
            <a:pPr algn="just">
              <a:lnSpc>
                <a:spcPct val="220000"/>
              </a:lnSpc>
            </a:pPr>
            <a:r>
              <a:rPr lang="en-US" dirty="0" smtClean="0"/>
              <a:t>The CEJ normally resides just apical to the free gingival margin of the crown.</a:t>
            </a:r>
          </a:p>
          <a:p>
            <a:pPr algn="just">
              <a:lnSpc>
                <a:spcPct val="220000"/>
              </a:lnSpc>
            </a:pPr>
            <a:r>
              <a:rPr lang="en-US" dirty="0" smtClean="0"/>
              <a:t>Conversely, the CEJ can reside up to 10 mm apical to the free gingival margin in altered passive eruption. </a:t>
            </a:r>
          </a:p>
          <a:p>
            <a:pPr algn="just">
              <a:lnSpc>
                <a:spcPct val="220000"/>
              </a:lnSpc>
            </a:pPr>
            <a:r>
              <a:rPr lang="en-US" dirty="0" smtClean="0"/>
              <a:t>If the CEJ can be detected in the gingival </a:t>
            </a:r>
            <a:r>
              <a:rPr lang="en-US" dirty="0" err="1" smtClean="0"/>
              <a:t>sulcus</a:t>
            </a:r>
            <a:r>
              <a:rPr lang="en-US" dirty="0" smtClean="0"/>
              <a:t>, and all other etiologies have been ruled out, a diagnosis of altered passive eruption can be made.</a:t>
            </a:r>
            <a:endParaRPr lang="en-US" dirty="0"/>
          </a:p>
        </p:txBody>
      </p:sp>
      <p:pic>
        <p:nvPicPr>
          <p:cNvPr id="5" name="~PP3871.WAV">
            <a:hlinkClick r:id="" action="ppaction://media"/>
          </p:cNvPr>
          <p:cNvPicPr>
            <a:picLocks noRot="1" noChangeAspect="1"/>
          </p:cNvPicPr>
          <p:nvPr>
            <a:wavAudioFile r:embed="rId1" name="~PP387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60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Treatment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4525963"/>
          </a:xfrm>
        </p:spPr>
        <p:txBody>
          <a:bodyPr>
            <a:normAutofit/>
          </a:bodyPr>
          <a:lstStyle/>
          <a:p>
            <a:pPr algn="just">
              <a:lnSpc>
                <a:spcPct val="220000"/>
              </a:lnSpc>
            </a:pPr>
            <a:r>
              <a:rPr lang="en-US" sz="2000" dirty="0" smtClean="0"/>
              <a:t>A proper diagnosis should be made first and then the corresponding surgical approach can be used based on the patient’s specific needs.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3394.WAV">
            <a:hlinkClick r:id="" action="ppaction://media"/>
          </p:cNvPr>
          <p:cNvPicPr>
            <a:picLocks noRot="1" noChangeAspect="1"/>
          </p:cNvPicPr>
          <p:nvPr>
            <a:wavAudioFile r:embed="rId1" name="~PP3394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2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2025</TotalTime>
  <Words>796</Words>
  <Application>Microsoft Office PowerPoint</Application>
  <PresentationFormat>On-screen Show (4:3)</PresentationFormat>
  <Paragraphs>67</Paragraphs>
  <Slides>19</Slides>
  <Notes>1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Lip repositioning for correction of gummy smile</vt:lpstr>
      <vt:lpstr>INTRODUCTION</vt:lpstr>
      <vt:lpstr>ETIOLOGY</vt:lpstr>
      <vt:lpstr>DIAGNOSIS  </vt:lpstr>
      <vt:lpstr>ALTERED PASSIVE ERUPTION</vt:lpstr>
      <vt:lpstr>Slide 6</vt:lpstr>
      <vt:lpstr>Slide 7</vt:lpstr>
      <vt:lpstr>CEMENTOENAMEL JUNCTION  (CEJ) </vt:lpstr>
      <vt:lpstr>Treatment</vt:lpstr>
      <vt:lpstr>LIP REPOSITIONING</vt:lpstr>
      <vt:lpstr>Slide 11</vt:lpstr>
      <vt:lpstr>Slide 12</vt:lpstr>
      <vt:lpstr>Slide 13</vt:lpstr>
      <vt:lpstr>Modification </vt:lpstr>
      <vt:lpstr>Slide 15</vt:lpstr>
      <vt:lpstr>CAUSES OF RELAPSE</vt:lpstr>
      <vt:lpstr>SUMMARY</vt:lpstr>
      <vt:lpstr>REFERENCES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abcd</dc:creator>
  <cp:lastModifiedBy>abcd</cp:lastModifiedBy>
  <cp:revision>17</cp:revision>
  <dcterms:created xsi:type="dcterms:W3CDTF">2020-08-21T07:28:25Z</dcterms:created>
  <dcterms:modified xsi:type="dcterms:W3CDTF">2020-08-22T17:30:21Z</dcterms:modified>
</cp:coreProperties>
</file>