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2"/>
  </p:notesMasterIdLst>
  <p:sldIdLst>
    <p:sldId id="280" r:id="rId2"/>
    <p:sldId id="310" r:id="rId3"/>
    <p:sldId id="305" r:id="rId4"/>
    <p:sldId id="256" r:id="rId5"/>
    <p:sldId id="257" r:id="rId6"/>
    <p:sldId id="281" r:id="rId7"/>
    <p:sldId id="259" r:id="rId8"/>
    <p:sldId id="304" r:id="rId9"/>
    <p:sldId id="260" r:id="rId10"/>
    <p:sldId id="261" r:id="rId11"/>
    <p:sldId id="306" r:id="rId12"/>
    <p:sldId id="307" r:id="rId13"/>
    <p:sldId id="283" r:id="rId14"/>
    <p:sldId id="284" r:id="rId15"/>
    <p:sldId id="262" r:id="rId16"/>
    <p:sldId id="263" r:id="rId17"/>
    <p:sldId id="265" r:id="rId18"/>
    <p:sldId id="264" r:id="rId19"/>
    <p:sldId id="266" r:id="rId20"/>
    <p:sldId id="268" r:id="rId21"/>
    <p:sldId id="267" r:id="rId22"/>
    <p:sldId id="269" r:id="rId23"/>
    <p:sldId id="270" r:id="rId24"/>
    <p:sldId id="271" r:id="rId25"/>
    <p:sldId id="308" r:id="rId26"/>
    <p:sldId id="272" r:id="rId27"/>
    <p:sldId id="273" r:id="rId28"/>
    <p:sldId id="274" r:id="rId29"/>
    <p:sldId id="275" r:id="rId30"/>
    <p:sldId id="276" r:id="rId31"/>
    <p:sldId id="277" r:id="rId32"/>
    <p:sldId id="278" r:id="rId33"/>
    <p:sldId id="279" r:id="rId34"/>
    <p:sldId id="285" r:id="rId35"/>
    <p:sldId id="286" r:id="rId36"/>
    <p:sldId id="287" r:id="rId37"/>
    <p:sldId id="297" r:id="rId38"/>
    <p:sldId id="298" r:id="rId39"/>
    <p:sldId id="296" r:id="rId40"/>
    <p:sldId id="295" r:id="rId41"/>
    <p:sldId id="294" r:id="rId42"/>
    <p:sldId id="299" r:id="rId43"/>
    <p:sldId id="293" r:id="rId44"/>
    <p:sldId id="292" r:id="rId45"/>
    <p:sldId id="291" r:id="rId46"/>
    <p:sldId id="300" r:id="rId47"/>
    <p:sldId id="290" r:id="rId48"/>
    <p:sldId id="289" r:id="rId49"/>
    <p:sldId id="288" r:id="rId50"/>
    <p:sldId id="30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6158F8-8CA0-4FCE-BEEE-616618A4780E}" type="datetimeFigureOut">
              <a:rPr lang="en-US" smtClean="0"/>
              <a:pPr/>
              <a:t>8/15/2020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5E30E-173D-436F-AD25-BFD9364057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85E30E-173D-436F-AD25-BFD9364057B2}"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12FB37D-EC9E-48CE-92DD-D58F23AE0FA9}" type="datetime1">
              <a:rPr lang="en-US" smtClean="0"/>
              <a:pPr/>
              <a:t>8/15/2020</a:t>
            </a:fld>
            <a:endParaRPr lang="en-US"/>
          </a:p>
        </p:txBody>
      </p:sp>
      <p:sp>
        <p:nvSpPr>
          <p:cNvPr id="20" name="Footer Placeholder 19"/>
          <p:cNvSpPr>
            <a:spLocks noGrp="1"/>
          </p:cNvSpPr>
          <p:nvPr>
            <p:ph type="ftr" sz="quarter" idx="11"/>
          </p:nvPr>
        </p:nvSpPr>
        <p:spPr/>
        <p:txBody>
          <a:bodyPr/>
          <a:lstStyle>
            <a:extLst/>
          </a:lstStyle>
          <a:p>
            <a:r>
              <a:rPr lang="en-US" smtClean="0"/>
              <a:t>Biochemistry For Medics</a:t>
            </a:r>
            <a:endParaRPr lang="en-US"/>
          </a:p>
        </p:txBody>
      </p:sp>
      <p:sp>
        <p:nvSpPr>
          <p:cNvPr id="10" name="Slide Number Placeholder 9"/>
          <p:cNvSpPr>
            <a:spLocks noGrp="1"/>
          </p:cNvSpPr>
          <p:nvPr>
            <p:ph type="sldNum" sz="quarter" idx="12"/>
          </p:nvPr>
        </p:nvSpPr>
        <p:spPr/>
        <p:txBody>
          <a:bodyPr/>
          <a:lstStyle>
            <a:extLst/>
          </a:lstStyle>
          <a:p>
            <a:fld id="{708AFCE5-FF9E-4B34-A86D-C1D74F16B1E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CA78D6-0BEB-4BB2-9881-9E57630EB7E4}" type="datetime1">
              <a:rPr lang="en-US" smtClean="0"/>
              <a:pPr/>
              <a:t>8/15/2020</a:t>
            </a:fld>
            <a:endParaRPr lang="en-US"/>
          </a:p>
        </p:txBody>
      </p:sp>
      <p:sp>
        <p:nvSpPr>
          <p:cNvPr id="5" name="Footer Placeholder 4"/>
          <p:cNvSpPr>
            <a:spLocks noGrp="1"/>
          </p:cNvSpPr>
          <p:nvPr>
            <p:ph type="ftr" sz="quarter" idx="11"/>
          </p:nvPr>
        </p:nvSpPr>
        <p:spPr/>
        <p:txBody>
          <a:bodyPr/>
          <a:lstStyle>
            <a:extLst/>
          </a:lstStyle>
          <a:p>
            <a:r>
              <a:rPr lang="en-US" smtClean="0"/>
              <a:t>Biochemistry For Medics</a:t>
            </a:r>
            <a:endParaRPr lang="en-US"/>
          </a:p>
        </p:txBody>
      </p:sp>
      <p:sp>
        <p:nvSpPr>
          <p:cNvPr id="6" name="Slide Number Placeholder 5"/>
          <p:cNvSpPr>
            <a:spLocks noGrp="1"/>
          </p:cNvSpPr>
          <p:nvPr>
            <p:ph type="sldNum" sz="quarter" idx="12"/>
          </p:nvPr>
        </p:nvSpPr>
        <p:spPr/>
        <p:txBody>
          <a:bodyPr/>
          <a:lstStyle>
            <a:extLst/>
          </a:lstStyle>
          <a:p>
            <a:fld id="{708AFCE5-FF9E-4B34-A86D-C1D74F16B1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C278BD-6309-40FA-850B-696C5E3F4E54}" type="datetime1">
              <a:rPr lang="en-US" smtClean="0"/>
              <a:pPr/>
              <a:t>8/15/2020</a:t>
            </a:fld>
            <a:endParaRPr lang="en-US"/>
          </a:p>
        </p:txBody>
      </p:sp>
      <p:sp>
        <p:nvSpPr>
          <p:cNvPr id="5" name="Footer Placeholder 4"/>
          <p:cNvSpPr>
            <a:spLocks noGrp="1"/>
          </p:cNvSpPr>
          <p:nvPr>
            <p:ph type="ftr" sz="quarter" idx="11"/>
          </p:nvPr>
        </p:nvSpPr>
        <p:spPr/>
        <p:txBody>
          <a:bodyPr/>
          <a:lstStyle>
            <a:extLst/>
          </a:lstStyle>
          <a:p>
            <a:r>
              <a:rPr lang="en-US" smtClean="0"/>
              <a:t>Biochemistry For Medics</a:t>
            </a:r>
            <a:endParaRPr lang="en-US"/>
          </a:p>
        </p:txBody>
      </p:sp>
      <p:sp>
        <p:nvSpPr>
          <p:cNvPr id="6" name="Slide Number Placeholder 5"/>
          <p:cNvSpPr>
            <a:spLocks noGrp="1"/>
          </p:cNvSpPr>
          <p:nvPr>
            <p:ph type="sldNum" sz="quarter" idx="12"/>
          </p:nvPr>
        </p:nvSpPr>
        <p:spPr/>
        <p:txBody>
          <a:bodyPr/>
          <a:lstStyle>
            <a:extLst/>
          </a:lstStyle>
          <a:p>
            <a:fld id="{708AFCE5-FF9E-4B34-A86D-C1D74F16B1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A575D0-F127-46DE-BD9A-ED71B83660A6}" type="datetime1">
              <a:rPr lang="en-US" smtClean="0"/>
              <a:pPr/>
              <a:t>8/15/2020</a:t>
            </a:fld>
            <a:endParaRPr lang="en-US"/>
          </a:p>
        </p:txBody>
      </p:sp>
      <p:sp>
        <p:nvSpPr>
          <p:cNvPr id="5" name="Footer Placeholder 4"/>
          <p:cNvSpPr>
            <a:spLocks noGrp="1"/>
          </p:cNvSpPr>
          <p:nvPr>
            <p:ph type="ftr" sz="quarter" idx="11"/>
          </p:nvPr>
        </p:nvSpPr>
        <p:spPr/>
        <p:txBody>
          <a:bodyPr/>
          <a:lstStyle>
            <a:extLst/>
          </a:lstStyle>
          <a:p>
            <a:r>
              <a:rPr lang="en-US" smtClean="0"/>
              <a:t>Biochemistry For Medics</a:t>
            </a:r>
            <a:endParaRPr lang="en-US"/>
          </a:p>
        </p:txBody>
      </p:sp>
      <p:sp>
        <p:nvSpPr>
          <p:cNvPr id="6" name="Slide Number Placeholder 5"/>
          <p:cNvSpPr>
            <a:spLocks noGrp="1"/>
          </p:cNvSpPr>
          <p:nvPr>
            <p:ph type="sldNum" sz="quarter" idx="12"/>
          </p:nvPr>
        </p:nvSpPr>
        <p:spPr/>
        <p:txBody>
          <a:bodyPr/>
          <a:lstStyle>
            <a:extLst/>
          </a:lstStyle>
          <a:p>
            <a:fld id="{708AFCE5-FF9E-4B34-A86D-C1D74F16B1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0CE0F26-3CC8-4832-86B6-4258CBBFFBB3}" type="datetime1">
              <a:rPr lang="en-US" smtClean="0"/>
              <a:pPr/>
              <a:t>8/15/2020</a:t>
            </a:fld>
            <a:endParaRPr lang="en-US"/>
          </a:p>
        </p:txBody>
      </p:sp>
      <p:sp>
        <p:nvSpPr>
          <p:cNvPr id="5" name="Footer Placeholder 4"/>
          <p:cNvSpPr>
            <a:spLocks noGrp="1"/>
          </p:cNvSpPr>
          <p:nvPr>
            <p:ph type="ftr" sz="quarter" idx="11"/>
          </p:nvPr>
        </p:nvSpPr>
        <p:spPr/>
        <p:txBody>
          <a:bodyPr/>
          <a:lstStyle>
            <a:extLst/>
          </a:lstStyle>
          <a:p>
            <a:r>
              <a:rPr lang="en-US" smtClean="0"/>
              <a:t>Biochemistry For Medics</a:t>
            </a:r>
            <a:endParaRPr lang="en-US"/>
          </a:p>
        </p:txBody>
      </p:sp>
      <p:sp>
        <p:nvSpPr>
          <p:cNvPr id="6" name="Slide Number Placeholder 5"/>
          <p:cNvSpPr>
            <a:spLocks noGrp="1"/>
          </p:cNvSpPr>
          <p:nvPr>
            <p:ph type="sldNum" sz="quarter" idx="12"/>
          </p:nvPr>
        </p:nvSpPr>
        <p:spPr/>
        <p:txBody>
          <a:bodyPr/>
          <a:lstStyle>
            <a:extLst/>
          </a:lstStyle>
          <a:p>
            <a:fld id="{708AFCE5-FF9E-4B34-A86D-C1D74F16B1E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8D4D8B-510F-4145-95A9-3674B3386C21}" type="datetime1">
              <a:rPr lang="en-US" smtClean="0"/>
              <a:pPr/>
              <a:t>8/15/2020</a:t>
            </a:fld>
            <a:endParaRPr lang="en-US"/>
          </a:p>
        </p:txBody>
      </p:sp>
      <p:sp>
        <p:nvSpPr>
          <p:cNvPr id="6" name="Footer Placeholder 5"/>
          <p:cNvSpPr>
            <a:spLocks noGrp="1"/>
          </p:cNvSpPr>
          <p:nvPr>
            <p:ph type="ftr" sz="quarter" idx="11"/>
          </p:nvPr>
        </p:nvSpPr>
        <p:spPr/>
        <p:txBody>
          <a:bodyPr/>
          <a:lstStyle>
            <a:extLst/>
          </a:lstStyle>
          <a:p>
            <a:r>
              <a:rPr lang="en-US" smtClean="0"/>
              <a:t>Biochemistry For Medics</a:t>
            </a:r>
            <a:endParaRPr lang="en-US"/>
          </a:p>
        </p:txBody>
      </p:sp>
      <p:sp>
        <p:nvSpPr>
          <p:cNvPr id="7" name="Slide Number Placeholder 6"/>
          <p:cNvSpPr>
            <a:spLocks noGrp="1"/>
          </p:cNvSpPr>
          <p:nvPr>
            <p:ph type="sldNum" sz="quarter" idx="12"/>
          </p:nvPr>
        </p:nvSpPr>
        <p:spPr/>
        <p:txBody>
          <a:bodyPr/>
          <a:lstStyle>
            <a:extLst/>
          </a:lstStyle>
          <a:p>
            <a:fld id="{708AFCE5-FF9E-4B34-A86D-C1D74F16B1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B5BBD90-40A6-4FFF-9A8A-F1A2A2F4C9E6}" type="datetime1">
              <a:rPr lang="en-US" smtClean="0"/>
              <a:pPr/>
              <a:t>8/15/2020</a:t>
            </a:fld>
            <a:endParaRPr lang="en-US"/>
          </a:p>
        </p:txBody>
      </p:sp>
      <p:sp>
        <p:nvSpPr>
          <p:cNvPr id="8" name="Footer Placeholder 7"/>
          <p:cNvSpPr>
            <a:spLocks noGrp="1"/>
          </p:cNvSpPr>
          <p:nvPr>
            <p:ph type="ftr" sz="quarter" idx="11"/>
          </p:nvPr>
        </p:nvSpPr>
        <p:spPr/>
        <p:txBody>
          <a:bodyPr/>
          <a:lstStyle>
            <a:extLst/>
          </a:lstStyle>
          <a:p>
            <a:r>
              <a:rPr lang="en-US" smtClean="0"/>
              <a:t>Biochemistry For Medics</a:t>
            </a:r>
            <a:endParaRPr lang="en-US"/>
          </a:p>
        </p:txBody>
      </p:sp>
      <p:sp>
        <p:nvSpPr>
          <p:cNvPr id="9" name="Slide Number Placeholder 8"/>
          <p:cNvSpPr>
            <a:spLocks noGrp="1"/>
          </p:cNvSpPr>
          <p:nvPr>
            <p:ph type="sldNum" sz="quarter" idx="12"/>
          </p:nvPr>
        </p:nvSpPr>
        <p:spPr/>
        <p:txBody>
          <a:bodyPr/>
          <a:lstStyle>
            <a:extLst/>
          </a:lstStyle>
          <a:p>
            <a:fld id="{708AFCE5-FF9E-4B34-A86D-C1D74F16B1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9F7B7D1-3AF5-41D3-BE8B-60CB9A26BAAA}" type="datetime1">
              <a:rPr lang="en-US" smtClean="0"/>
              <a:pPr/>
              <a:t>8/15/2020</a:t>
            </a:fld>
            <a:endParaRPr lang="en-US"/>
          </a:p>
        </p:txBody>
      </p:sp>
      <p:sp>
        <p:nvSpPr>
          <p:cNvPr id="4" name="Footer Placeholder 3"/>
          <p:cNvSpPr>
            <a:spLocks noGrp="1"/>
          </p:cNvSpPr>
          <p:nvPr>
            <p:ph type="ftr" sz="quarter" idx="11"/>
          </p:nvPr>
        </p:nvSpPr>
        <p:spPr/>
        <p:txBody>
          <a:bodyPr/>
          <a:lstStyle>
            <a:extLst/>
          </a:lstStyle>
          <a:p>
            <a:r>
              <a:rPr lang="en-US" smtClean="0"/>
              <a:t>Biochemistry For Medics</a:t>
            </a:r>
            <a:endParaRPr lang="en-US"/>
          </a:p>
        </p:txBody>
      </p:sp>
      <p:sp>
        <p:nvSpPr>
          <p:cNvPr id="5" name="Slide Number Placeholder 4"/>
          <p:cNvSpPr>
            <a:spLocks noGrp="1"/>
          </p:cNvSpPr>
          <p:nvPr>
            <p:ph type="sldNum" sz="quarter" idx="12"/>
          </p:nvPr>
        </p:nvSpPr>
        <p:spPr/>
        <p:txBody>
          <a:bodyPr/>
          <a:lstStyle>
            <a:extLst/>
          </a:lstStyle>
          <a:p>
            <a:fld id="{708AFCE5-FF9E-4B34-A86D-C1D74F16B1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0961351-7940-413E-89C0-6AB0C0A9F857}" type="datetime1">
              <a:rPr lang="en-US" smtClean="0"/>
              <a:pPr/>
              <a:t>8/15/2020</a:t>
            </a:fld>
            <a:endParaRPr lang="en-US"/>
          </a:p>
        </p:txBody>
      </p:sp>
      <p:sp>
        <p:nvSpPr>
          <p:cNvPr id="3" name="Footer Placeholder 2"/>
          <p:cNvSpPr>
            <a:spLocks noGrp="1"/>
          </p:cNvSpPr>
          <p:nvPr>
            <p:ph type="ftr" sz="quarter" idx="11"/>
          </p:nvPr>
        </p:nvSpPr>
        <p:spPr/>
        <p:txBody>
          <a:bodyPr/>
          <a:lstStyle>
            <a:extLst/>
          </a:lstStyle>
          <a:p>
            <a:r>
              <a:rPr lang="en-US" smtClean="0"/>
              <a:t>Biochemistry For Medics</a:t>
            </a:r>
            <a:endParaRPr lang="en-US"/>
          </a:p>
        </p:txBody>
      </p:sp>
      <p:sp>
        <p:nvSpPr>
          <p:cNvPr id="4" name="Slide Number Placeholder 3"/>
          <p:cNvSpPr>
            <a:spLocks noGrp="1"/>
          </p:cNvSpPr>
          <p:nvPr>
            <p:ph type="sldNum" sz="quarter" idx="12"/>
          </p:nvPr>
        </p:nvSpPr>
        <p:spPr/>
        <p:txBody>
          <a:bodyPr/>
          <a:lstStyle>
            <a:extLst/>
          </a:lstStyle>
          <a:p>
            <a:fld id="{708AFCE5-FF9E-4B34-A86D-C1D74F16B1E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21F7C79-B646-4E13-ADE1-D4CAF29F3EBF}" type="datetime1">
              <a:rPr lang="en-US" smtClean="0"/>
              <a:pPr/>
              <a:t>8/15/2020</a:t>
            </a:fld>
            <a:endParaRPr lang="en-US"/>
          </a:p>
        </p:txBody>
      </p:sp>
      <p:sp>
        <p:nvSpPr>
          <p:cNvPr id="6" name="Footer Placeholder 5"/>
          <p:cNvSpPr>
            <a:spLocks noGrp="1"/>
          </p:cNvSpPr>
          <p:nvPr>
            <p:ph type="ftr" sz="quarter" idx="11"/>
          </p:nvPr>
        </p:nvSpPr>
        <p:spPr/>
        <p:txBody>
          <a:bodyPr/>
          <a:lstStyle>
            <a:extLst/>
          </a:lstStyle>
          <a:p>
            <a:r>
              <a:rPr lang="en-US" smtClean="0"/>
              <a:t>Biochemistry For Medics</a:t>
            </a:r>
            <a:endParaRPr lang="en-US"/>
          </a:p>
        </p:txBody>
      </p:sp>
      <p:sp>
        <p:nvSpPr>
          <p:cNvPr id="7" name="Slide Number Placeholder 6"/>
          <p:cNvSpPr>
            <a:spLocks noGrp="1"/>
          </p:cNvSpPr>
          <p:nvPr>
            <p:ph type="sldNum" sz="quarter" idx="12"/>
          </p:nvPr>
        </p:nvSpPr>
        <p:spPr/>
        <p:txBody>
          <a:bodyPr/>
          <a:lstStyle>
            <a:extLst/>
          </a:lstStyle>
          <a:p>
            <a:fld id="{708AFCE5-FF9E-4B34-A86D-C1D74F16B1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B69348C-F0DE-4318-BDFB-F5C6E27AE1B1}" type="datetime1">
              <a:rPr lang="en-US" smtClean="0"/>
              <a:pPr/>
              <a:t>8/15/2020</a:t>
            </a:fld>
            <a:endParaRPr lang="en-US"/>
          </a:p>
        </p:txBody>
      </p:sp>
      <p:sp>
        <p:nvSpPr>
          <p:cNvPr id="6" name="Footer Placeholder 5"/>
          <p:cNvSpPr>
            <a:spLocks noGrp="1"/>
          </p:cNvSpPr>
          <p:nvPr>
            <p:ph type="ftr" sz="quarter" idx="11"/>
          </p:nvPr>
        </p:nvSpPr>
        <p:spPr/>
        <p:txBody>
          <a:bodyPr/>
          <a:lstStyle>
            <a:extLst/>
          </a:lstStyle>
          <a:p>
            <a:r>
              <a:rPr lang="en-US" smtClean="0"/>
              <a:t>Biochemistry For Medics</a:t>
            </a:r>
            <a:endParaRPr lang="en-US"/>
          </a:p>
        </p:txBody>
      </p:sp>
      <p:sp>
        <p:nvSpPr>
          <p:cNvPr id="7" name="Slide Number Placeholder 6"/>
          <p:cNvSpPr>
            <a:spLocks noGrp="1"/>
          </p:cNvSpPr>
          <p:nvPr>
            <p:ph type="sldNum" sz="quarter" idx="12"/>
          </p:nvPr>
        </p:nvSpPr>
        <p:spPr/>
        <p:txBody>
          <a:bodyPr/>
          <a:lstStyle>
            <a:extLst/>
          </a:lstStyle>
          <a:p>
            <a:fld id="{708AFCE5-FF9E-4B34-A86D-C1D74F16B1E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FD465A9-DCE1-4E18-BBF1-7A83D2D1F70D}" type="datetime1">
              <a:rPr lang="en-US" smtClean="0"/>
              <a:pPr/>
              <a:t>8/15/2020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Biochemistry For Medics</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08AFCE5-FF9E-4B34-A86D-C1D74F16B1E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direct.com/science/journal/00223476" TargetMode="External"/><Relationship Id="rId2" Type="http://schemas.openxmlformats.org/officeDocument/2006/relationships/hyperlink" Target="http://www.sciencedirect.com/science/article/pii/S0022347698703853" TargetMode="External"/><Relationship Id="rId1" Type="http://schemas.openxmlformats.org/officeDocument/2006/relationships/slideLayout" Target="../slideLayouts/slideLayout2.xml"/><Relationship Id="rId4" Type="http://schemas.openxmlformats.org/officeDocument/2006/relationships/hyperlink" Target="http://www.sciencedirect.com/science/journal/00223476/132/6"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namrata.co/wp-content/uploads/2012/10/ff3.pn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amrata.co/wp-content/uploads/2012/10/ff4.png"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namrata.co/wp-content/uploads/2012/10/f51.png"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namrata.co/wp-content/uploads/2012/10/ff22.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hyperlink" Target="http://www.namrata.co/wp-content/uploads/2012/10/ff33.png" TargetMode="External"/><Relationship Id="rId1" Type="http://schemas.openxmlformats.org/officeDocument/2006/relationships/slideLayout" Target="../slideLayouts/slideLayout1.xml"/><Relationship Id="rId6" Type="http://schemas.openxmlformats.org/officeDocument/2006/relationships/hyperlink" Target="http://www.namrata.co/wp-content/uploads/2012/10/ff55.png" TargetMode="External"/><Relationship Id="rId5" Type="http://schemas.openxmlformats.org/officeDocument/2006/relationships/image" Target="../media/image26.png"/><Relationship Id="rId4" Type="http://schemas.openxmlformats.org/officeDocument/2006/relationships/hyperlink" Target="http://www.namrata.co/wp-content/uploads/2012/10/ff44.pn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namrata.co/wp-content/uploads/2012/10/ff66.png"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smtClean="0"/>
              <a:t>FATTY ACID OXIDATION</a:t>
            </a:r>
            <a:endParaRPr lang="en-US" sz="4400" b="1" dirty="0"/>
          </a:p>
        </p:txBody>
      </p:sp>
      <p:sp>
        <p:nvSpPr>
          <p:cNvPr id="4" name="Subtitle 3"/>
          <p:cNvSpPr>
            <a:spLocks noGrp="1"/>
          </p:cNvSpPr>
          <p:nvPr>
            <p:ph type="subTitle" idx="1"/>
          </p:nvPr>
        </p:nvSpPr>
        <p:spPr/>
        <p:txBody>
          <a:bodyPr/>
          <a:lstStyle/>
          <a:p>
            <a:r>
              <a:rPr lang="en-US" dirty="0" smtClean="0"/>
              <a:t>DR </a:t>
            </a:r>
            <a:r>
              <a:rPr lang="en-US" dirty="0" smtClean="0"/>
              <a:t>MIHIR MEHTA</a:t>
            </a:r>
            <a:endParaRPr lang="en-US" dirty="0"/>
          </a:p>
        </p:txBody>
      </p:sp>
      <p:sp>
        <p:nvSpPr>
          <p:cNvPr id="7" name="Slide Number Placeholder 6"/>
          <p:cNvSpPr>
            <a:spLocks noGrp="1"/>
          </p:cNvSpPr>
          <p:nvPr>
            <p:ph type="sldNum" sz="quarter" idx="12"/>
          </p:nvPr>
        </p:nvSpPr>
        <p:spPr/>
        <p:txBody>
          <a:bodyPr/>
          <a:lstStyle/>
          <a:p>
            <a:fld id="{708AFCE5-FF9E-4B34-A86D-C1D74F16B1E0}" type="slidenum">
              <a:rPr lang="en-US" smtClean="0"/>
              <a:pPr/>
              <a:t>1</a:t>
            </a:fld>
            <a:endParaRPr lang="en-US"/>
          </a:p>
        </p:txBody>
      </p:sp>
    </p:spTree>
    <p:extLst>
      <p:ext uri="{BB962C8B-B14F-4D97-AF65-F5344CB8AC3E}">
        <p14:creationId xmlns:p14="http://schemas.microsoft.com/office/powerpoint/2010/main" xmlns="" val="972056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TYPES OF FATTY ACID OXIDATION</a:t>
            </a:r>
            <a:endParaRPr lang="en-US" b="1" dirty="0"/>
          </a:p>
        </p:txBody>
      </p:sp>
      <p:sp>
        <p:nvSpPr>
          <p:cNvPr id="3" name="Subtitle 2"/>
          <p:cNvSpPr>
            <a:spLocks noGrp="1"/>
          </p:cNvSpPr>
          <p:nvPr>
            <p:ph type="subTitle" idx="1"/>
          </p:nvPr>
        </p:nvSpPr>
        <p:spPr>
          <a:xfrm>
            <a:off x="1066800" y="1524000"/>
            <a:ext cx="7772400" cy="4953000"/>
          </a:xfrm>
        </p:spPr>
        <p:txBody>
          <a:bodyPr>
            <a:normAutofit/>
          </a:bodyPr>
          <a:lstStyle/>
          <a:p>
            <a:r>
              <a:rPr lang="en-US" dirty="0" smtClean="0">
                <a:solidFill>
                  <a:schemeClr val="accent6">
                    <a:lumMod val="50000"/>
                  </a:schemeClr>
                </a:solidFill>
              </a:rPr>
              <a:t>Fatty acids can be oxidized by-</a:t>
            </a:r>
          </a:p>
          <a:p>
            <a:r>
              <a:rPr lang="en-US" b="1" dirty="0" smtClean="0">
                <a:solidFill>
                  <a:schemeClr val="accent6">
                    <a:lumMod val="50000"/>
                  </a:schemeClr>
                </a:solidFill>
              </a:rPr>
              <a:t>1</a:t>
            </a:r>
            <a:r>
              <a:rPr lang="en-US" b="1" dirty="0" smtClean="0">
                <a:solidFill>
                  <a:schemeClr val="accent5"/>
                </a:solidFill>
              </a:rPr>
              <a:t>) Beta oxidation-</a:t>
            </a:r>
            <a:r>
              <a:rPr lang="en-US" b="1" dirty="0" smtClean="0">
                <a:solidFill>
                  <a:schemeClr val="accent6">
                    <a:lumMod val="50000"/>
                  </a:schemeClr>
                </a:solidFill>
              </a:rPr>
              <a:t> </a:t>
            </a:r>
            <a:r>
              <a:rPr lang="en-US" dirty="0" smtClean="0">
                <a:solidFill>
                  <a:schemeClr val="accent6">
                    <a:lumMod val="50000"/>
                  </a:schemeClr>
                </a:solidFill>
              </a:rPr>
              <a:t>Major mechanism, occurs in the mitochondria  matrix. 2-C units are released as acetyl CoA per cycle.</a:t>
            </a:r>
          </a:p>
          <a:p>
            <a:r>
              <a:rPr lang="en-US" b="1" dirty="0" smtClean="0">
                <a:solidFill>
                  <a:schemeClr val="accent6">
                    <a:lumMod val="50000"/>
                  </a:schemeClr>
                </a:solidFill>
              </a:rPr>
              <a:t>2) </a:t>
            </a:r>
            <a:r>
              <a:rPr lang="en-US" b="1" dirty="0" smtClean="0">
                <a:solidFill>
                  <a:schemeClr val="accent5"/>
                </a:solidFill>
              </a:rPr>
              <a:t>Alpha oxidation</a:t>
            </a:r>
            <a:r>
              <a:rPr lang="en-US" dirty="0" smtClean="0">
                <a:solidFill>
                  <a:schemeClr val="accent5"/>
                </a:solidFill>
              </a:rPr>
              <a:t>- </a:t>
            </a:r>
            <a:r>
              <a:rPr lang="en-US" dirty="0" smtClean="0">
                <a:solidFill>
                  <a:schemeClr val="accent6">
                    <a:lumMod val="50000"/>
                  </a:schemeClr>
                </a:solidFill>
              </a:rPr>
              <a:t>Predominantly takes place in brain and liver, one carbon is lost in the form of CO2 per cycle.</a:t>
            </a:r>
          </a:p>
          <a:p>
            <a:r>
              <a:rPr lang="en-US" b="1" dirty="0" smtClean="0">
                <a:solidFill>
                  <a:schemeClr val="accent6">
                    <a:lumMod val="50000"/>
                  </a:schemeClr>
                </a:solidFill>
              </a:rPr>
              <a:t>3) </a:t>
            </a:r>
            <a:r>
              <a:rPr lang="en-US" b="1" dirty="0" smtClean="0">
                <a:solidFill>
                  <a:schemeClr val="accent5"/>
                </a:solidFill>
              </a:rPr>
              <a:t>Omega oxidation-</a:t>
            </a:r>
            <a:r>
              <a:rPr lang="en-US" dirty="0" smtClean="0">
                <a:solidFill>
                  <a:schemeClr val="accent6">
                    <a:lumMod val="50000"/>
                  </a:schemeClr>
                </a:solidFill>
              </a:rPr>
              <a:t> Minor mechanism, but becomes important in conditions of impaired beta oxidation</a:t>
            </a:r>
          </a:p>
          <a:p>
            <a:r>
              <a:rPr lang="en-US" b="1" dirty="0" smtClean="0">
                <a:solidFill>
                  <a:schemeClr val="accent6">
                    <a:lumMod val="50000"/>
                  </a:schemeClr>
                </a:solidFill>
              </a:rPr>
              <a:t>4) </a:t>
            </a:r>
            <a:r>
              <a:rPr lang="en-US" b="1" dirty="0" smtClean="0">
                <a:solidFill>
                  <a:schemeClr val="accent5"/>
                </a:solidFill>
              </a:rPr>
              <a:t>Peroxisomal oxidation-</a:t>
            </a:r>
            <a:r>
              <a:rPr lang="en-US" dirty="0" smtClean="0">
                <a:solidFill>
                  <a:schemeClr val="accent6">
                    <a:lumMod val="50000"/>
                  </a:schemeClr>
                </a:solidFill>
              </a:rPr>
              <a:t> Mainly for the trimming of very long chain fatty acids.</a:t>
            </a:r>
          </a:p>
          <a:p>
            <a:endParaRPr lang="en-US" dirty="0">
              <a:solidFill>
                <a:schemeClr val="accent6">
                  <a:lumMod val="50000"/>
                </a:schemeClr>
              </a:solidFill>
            </a:endParaRPr>
          </a:p>
        </p:txBody>
      </p:sp>
      <p:sp>
        <p:nvSpPr>
          <p:cNvPr id="5" name="Slide Number Placeholder 4"/>
          <p:cNvSpPr>
            <a:spLocks noGrp="1"/>
          </p:cNvSpPr>
          <p:nvPr>
            <p:ph type="sldNum" sz="quarter" idx="12"/>
          </p:nvPr>
        </p:nvSpPr>
        <p:spPr/>
        <p:txBody>
          <a:bodyPr/>
          <a:lstStyle/>
          <a:p>
            <a:fld id="{708AFCE5-FF9E-4B34-A86D-C1D74F16B1E0}" type="slidenum">
              <a:rPr lang="en-US" smtClean="0"/>
              <a:pPr/>
              <a:t>10</a:t>
            </a:fld>
            <a:endParaRPr lang="en-US"/>
          </a:p>
        </p:txBody>
      </p:sp>
    </p:spTree>
    <p:extLst>
      <p:ext uri="{BB962C8B-B14F-4D97-AF65-F5344CB8AC3E}">
        <p14:creationId xmlns:p14="http://schemas.microsoft.com/office/powerpoint/2010/main" xmlns="" val="358315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Beta oxidation</a:t>
            </a:r>
            <a:endParaRPr lang="en-US" dirty="0"/>
          </a:p>
        </p:txBody>
      </p:sp>
      <p:pic>
        <p:nvPicPr>
          <p:cNvPr id="7" name="Content Placeholder 6" descr="fattyacidnumber1.jpg"/>
          <p:cNvPicPr>
            <a:picLocks noGrp="1" noChangeAspect="1"/>
          </p:cNvPicPr>
          <p:nvPr>
            <p:ph idx="1"/>
          </p:nvPr>
        </p:nvPicPr>
        <p:blipFill>
          <a:blip r:embed="rId2" cstate="print"/>
          <a:stretch>
            <a:fillRect/>
          </a:stretch>
        </p:blipFill>
        <p:spPr>
          <a:xfrm>
            <a:off x="1600200" y="1219200"/>
            <a:ext cx="5562600" cy="2057400"/>
          </a:xfrm>
        </p:spPr>
      </p:pic>
      <p:sp>
        <p:nvSpPr>
          <p:cNvPr id="6" name="Slide Number Placeholder 5"/>
          <p:cNvSpPr>
            <a:spLocks noGrp="1"/>
          </p:cNvSpPr>
          <p:nvPr>
            <p:ph type="sldNum" sz="quarter" idx="12"/>
          </p:nvPr>
        </p:nvSpPr>
        <p:spPr/>
        <p:txBody>
          <a:bodyPr/>
          <a:lstStyle/>
          <a:p>
            <a:fld id="{708AFCE5-FF9E-4B34-A86D-C1D74F16B1E0}" type="slidenum">
              <a:rPr lang="en-US" smtClean="0"/>
              <a:pPr/>
              <a:t>11</a:t>
            </a:fld>
            <a:endParaRPr lang="en-US"/>
          </a:p>
        </p:txBody>
      </p:sp>
      <p:pic>
        <p:nvPicPr>
          <p:cNvPr id="8" name="Picture 7" descr="split in acylCoA.png"/>
          <p:cNvPicPr>
            <a:picLocks noChangeAspect="1"/>
          </p:cNvPicPr>
          <p:nvPr/>
        </p:nvPicPr>
        <p:blipFill>
          <a:blip r:embed="rId3" cstate="print"/>
          <a:stretch>
            <a:fillRect/>
          </a:stretch>
        </p:blipFill>
        <p:spPr>
          <a:xfrm>
            <a:off x="1524000" y="4038600"/>
            <a:ext cx="3200400" cy="1600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beta oxidation.jpg"/>
          <p:cNvPicPr>
            <a:picLocks noGrp="1" noChangeAspect="1"/>
          </p:cNvPicPr>
          <p:nvPr>
            <p:ph idx="1"/>
          </p:nvPr>
        </p:nvPicPr>
        <p:blipFill>
          <a:blip r:embed="rId2" cstate="print"/>
          <a:stretch>
            <a:fillRect/>
          </a:stretch>
        </p:blipFill>
        <p:spPr>
          <a:xfrm>
            <a:off x="1984375" y="1447800"/>
            <a:ext cx="6400800" cy="4800600"/>
          </a:xfrm>
        </p:spPr>
      </p:pic>
      <p:sp>
        <p:nvSpPr>
          <p:cNvPr id="4" name="Date Placeholder 3"/>
          <p:cNvSpPr>
            <a:spLocks noGrp="1"/>
          </p:cNvSpPr>
          <p:nvPr>
            <p:ph type="dt" sz="half" idx="10"/>
          </p:nvPr>
        </p:nvSpPr>
        <p:spPr/>
        <p:txBody>
          <a:bodyPr/>
          <a:lstStyle/>
          <a:p>
            <a:fld id="{88A575D0-F127-46DE-BD9A-ED71B83660A6}" type="datetime1">
              <a:rPr lang="en-US" smtClean="0"/>
              <a:pPr/>
              <a:t>8/15/2020</a:t>
            </a:fld>
            <a:endParaRPr lang="en-US"/>
          </a:p>
        </p:txBody>
      </p:sp>
      <p:sp>
        <p:nvSpPr>
          <p:cNvPr id="5" name="Footer Placeholder 4"/>
          <p:cNvSpPr>
            <a:spLocks noGrp="1"/>
          </p:cNvSpPr>
          <p:nvPr>
            <p:ph type="ftr" sz="quarter" idx="11"/>
          </p:nvPr>
        </p:nvSpPr>
        <p:spPr/>
        <p:txBody>
          <a:bodyPr/>
          <a:lstStyle/>
          <a:p>
            <a:r>
              <a:rPr lang="en-US" smtClean="0"/>
              <a:t>Biochemistry For Medics</a:t>
            </a:r>
            <a:endParaRPr lang="en-US"/>
          </a:p>
        </p:txBody>
      </p:sp>
      <p:sp>
        <p:nvSpPr>
          <p:cNvPr id="6" name="Slide Number Placeholder 5"/>
          <p:cNvSpPr>
            <a:spLocks noGrp="1"/>
          </p:cNvSpPr>
          <p:nvPr>
            <p:ph type="sldNum" sz="quarter" idx="12"/>
          </p:nvPr>
        </p:nvSpPr>
        <p:spPr/>
        <p:txBody>
          <a:bodyPr/>
          <a:lstStyle/>
          <a:p>
            <a:fld id="{708AFCE5-FF9E-4B34-A86D-C1D74F16B1E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BETA OXIDATION</a:t>
            </a:r>
            <a:endParaRPr lang="en-US" b="1" dirty="0"/>
          </a:p>
        </p:txBody>
      </p:sp>
      <p:sp>
        <p:nvSpPr>
          <p:cNvPr id="3" name="Content Placeholder 2"/>
          <p:cNvSpPr>
            <a:spLocks noGrp="1"/>
          </p:cNvSpPr>
          <p:nvPr>
            <p:ph idx="1"/>
          </p:nvPr>
        </p:nvSpPr>
        <p:spPr/>
        <p:txBody>
          <a:bodyPr/>
          <a:lstStyle/>
          <a:p>
            <a:pPr>
              <a:buNone/>
            </a:pPr>
            <a:r>
              <a:rPr lang="en-US" b="1" dirty="0" smtClean="0">
                <a:solidFill>
                  <a:schemeClr val="accent6">
                    <a:lumMod val="50000"/>
                  </a:schemeClr>
                </a:solidFill>
              </a:rPr>
              <a:t>Overview of beta oxidation</a:t>
            </a:r>
            <a:endParaRPr lang="en-US" dirty="0" smtClean="0">
              <a:solidFill>
                <a:schemeClr val="accent6">
                  <a:lumMod val="50000"/>
                </a:schemeClr>
              </a:solidFill>
            </a:endParaRPr>
          </a:p>
          <a:p>
            <a:pPr>
              <a:buNone/>
            </a:pPr>
            <a:r>
              <a:rPr lang="en-US" dirty="0" smtClean="0">
                <a:solidFill>
                  <a:schemeClr val="accent6">
                    <a:lumMod val="50000"/>
                  </a:schemeClr>
                </a:solidFill>
              </a:rPr>
              <a:t> A saturated acyl Co A is degraded by a recurring sequence of four reactions:</a:t>
            </a:r>
          </a:p>
          <a:p>
            <a:pPr>
              <a:buNone/>
            </a:pPr>
            <a:r>
              <a:rPr lang="en-US" dirty="0" smtClean="0">
                <a:solidFill>
                  <a:schemeClr val="accent6">
                    <a:lumMod val="50000"/>
                  </a:schemeClr>
                </a:solidFill>
              </a:rPr>
              <a:t>1) </a:t>
            </a:r>
            <a:r>
              <a:rPr lang="en-US" b="1" dirty="0" smtClean="0">
                <a:solidFill>
                  <a:schemeClr val="accent5"/>
                </a:solidFill>
              </a:rPr>
              <a:t>Oxidation</a:t>
            </a:r>
            <a:r>
              <a:rPr lang="en-US" dirty="0" smtClean="0">
                <a:solidFill>
                  <a:schemeClr val="accent6">
                    <a:lumMod val="50000"/>
                  </a:schemeClr>
                </a:solidFill>
              </a:rPr>
              <a:t> by flavin adenine dinucleotide (FAD)</a:t>
            </a:r>
          </a:p>
          <a:p>
            <a:pPr>
              <a:buNone/>
            </a:pPr>
            <a:r>
              <a:rPr lang="en-US" dirty="0" smtClean="0">
                <a:solidFill>
                  <a:schemeClr val="accent6">
                    <a:lumMod val="50000"/>
                  </a:schemeClr>
                </a:solidFill>
              </a:rPr>
              <a:t>2) </a:t>
            </a:r>
            <a:r>
              <a:rPr lang="en-US" b="1" dirty="0" smtClean="0">
                <a:solidFill>
                  <a:schemeClr val="accent5"/>
                </a:solidFill>
              </a:rPr>
              <a:t>Hydration,</a:t>
            </a:r>
          </a:p>
          <a:p>
            <a:pPr>
              <a:buNone/>
            </a:pPr>
            <a:r>
              <a:rPr lang="en-US" dirty="0" smtClean="0">
                <a:solidFill>
                  <a:schemeClr val="accent6">
                    <a:lumMod val="50000"/>
                  </a:schemeClr>
                </a:solidFill>
              </a:rPr>
              <a:t>3) </a:t>
            </a:r>
            <a:r>
              <a:rPr lang="en-US" b="1" dirty="0" smtClean="0">
                <a:solidFill>
                  <a:schemeClr val="accent5"/>
                </a:solidFill>
              </a:rPr>
              <a:t>Oxidation </a:t>
            </a:r>
            <a:r>
              <a:rPr lang="en-US" dirty="0" smtClean="0">
                <a:solidFill>
                  <a:schemeClr val="accent6">
                    <a:lumMod val="50000"/>
                  </a:schemeClr>
                </a:solidFill>
              </a:rPr>
              <a:t>by NAD</a:t>
            </a:r>
            <a:r>
              <a:rPr lang="en-US" baseline="30000" dirty="0" smtClean="0">
                <a:solidFill>
                  <a:schemeClr val="accent6">
                    <a:lumMod val="50000"/>
                  </a:schemeClr>
                </a:solidFill>
              </a:rPr>
              <a:t>+</a:t>
            </a:r>
            <a:r>
              <a:rPr lang="en-US" dirty="0" smtClean="0">
                <a:solidFill>
                  <a:schemeClr val="accent6">
                    <a:lumMod val="50000"/>
                  </a:schemeClr>
                </a:solidFill>
              </a:rPr>
              <a:t>, and</a:t>
            </a:r>
          </a:p>
          <a:p>
            <a:pPr>
              <a:buNone/>
            </a:pPr>
            <a:r>
              <a:rPr lang="en-US" dirty="0" smtClean="0">
                <a:solidFill>
                  <a:schemeClr val="accent6">
                    <a:lumMod val="50000"/>
                  </a:schemeClr>
                </a:solidFill>
              </a:rPr>
              <a:t>4) </a:t>
            </a:r>
            <a:r>
              <a:rPr lang="en-US" b="1" dirty="0" smtClean="0">
                <a:solidFill>
                  <a:schemeClr val="accent5"/>
                </a:solidFill>
              </a:rPr>
              <a:t>Thiolysis</a:t>
            </a:r>
            <a:r>
              <a:rPr lang="en-US" dirty="0" smtClean="0">
                <a:solidFill>
                  <a:schemeClr val="accent6">
                    <a:lumMod val="50000"/>
                  </a:schemeClr>
                </a:solidFill>
              </a:rPr>
              <a:t> by Co ASH</a:t>
            </a:r>
            <a:endParaRPr lang="en-US" dirty="0">
              <a:solidFill>
                <a:schemeClr val="accent6">
                  <a:lumMod val="50000"/>
                </a:schemeClr>
              </a:solidFill>
            </a:endParaRPr>
          </a:p>
        </p:txBody>
      </p:sp>
      <p:sp>
        <p:nvSpPr>
          <p:cNvPr id="5" name="Slide Number Placeholder 4"/>
          <p:cNvSpPr>
            <a:spLocks noGrp="1"/>
          </p:cNvSpPr>
          <p:nvPr>
            <p:ph type="sldNum" sz="quarter" idx="12"/>
          </p:nvPr>
        </p:nvSpPr>
        <p:spPr/>
        <p:txBody>
          <a:bodyPr/>
          <a:lstStyle/>
          <a:p>
            <a:fld id="{708AFCE5-FF9E-4B34-A86D-C1D74F16B1E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BETA OXIDATION</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solidFill>
                  <a:schemeClr val="accent6">
                    <a:lumMod val="50000"/>
                  </a:schemeClr>
                </a:solidFill>
              </a:rPr>
              <a:t> The fatty acyl chain is shortened by two carbon atoms as a result of these reactions,</a:t>
            </a:r>
          </a:p>
          <a:p>
            <a:pPr>
              <a:buFont typeface="Wingdings" pitchFamily="2" charset="2"/>
              <a:buChar char="q"/>
            </a:pPr>
            <a:r>
              <a:rPr lang="en-US" dirty="0" smtClean="0">
                <a:solidFill>
                  <a:schemeClr val="accent6">
                    <a:lumMod val="50000"/>
                  </a:schemeClr>
                </a:solidFill>
              </a:rPr>
              <a:t> FADH2, NADH, and acetyl Co A are generated. </a:t>
            </a:r>
          </a:p>
          <a:p>
            <a:pPr>
              <a:buFont typeface="Wingdings" pitchFamily="2" charset="2"/>
              <a:buChar char="q"/>
            </a:pPr>
            <a:r>
              <a:rPr lang="en-US" dirty="0" smtClean="0">
                <a:solidFill>
                  <a:schemeClr val="accent6">
                    <a:lumMod val="50000"/>
                  </a:schemeClr>
                </a:solidFill>
              </a:rPr>
              <a:t> Because oxidation is on the β carbon and the chain is broken between the α (2)- and β (3)-carbon atoms—hence the name – β oxidation .</a:t>
            </a:r>
            <a:endParaRPr lang="en-US" dirty="0">
              <a:solidFill>
                <a:schemeClr val="accent6">
                  <a:lumMod val="50000"/>
                </a:schemeClr>
              </a:solidFill>
            </a:endParaRPr>
          </a:p>
        </p:txBody>
      </p:sp>
      <p:sp>
        <p:nvSpPr>
          <p:cNvPr id="5" name="Slide Number Placeholder 4"/>
          <p:cNvSpPr>
            <a:spLocks noGrp="1"/>
          </p:cNvSpPr>
          <p:nvPr>
            <p:ph type="sldNum" sz="quarter" idx="12"/>
          </p:nvPr>
        </p:nvSpPr>
        <p:spPr/>
        <p:txBody>
          <a:bodyPr/>
          <a:lstStyle/>
          <a:p>
            <a:fld id="{708AFCE5-FF9E-4B34-A86D-C1D74F16B1E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ACTIVATION OF FATTY ACIDS</a:t>
            </a:r>
            <a:endParaRPr lang="en-US" b="1" dirty="0"/>
          </a:p>
        </p:txBody>
      </p:sp>
      <p:sp>
        <p:nvSpPr>
          <p:cNvPr id="3" name="Subtitle 2"/>
          <p:cNvSpPr>
            <a:spLocks noGrp="1"/>
          </p:cNvSpPr>
          <p:nvPr>
            <p:ph type="subTitle" idx="1"/>
          </p:nvPr>
        </p:nvSpPr>
        <p:spPr>
          <a:xfrm>
            <a:off x="990600" y="1447800"/>
            <a:ext cx="7696200" cy="1828800"/>
          </a:xfrm>
        </p:spPr>
        <p:txBody>
          <a:bodyPr>
            <a:normAutofit lnSpcReduction="10000"/>
          </a:bodyPr>
          <a:lstStyle/>
          <a:p>
            <a:r>
              <a:rPr lang="en-US" dirty="0" smtClean="0">
                <a:solidFill>
                  <a:schemeClr val="accent6">
                    <a:lumMod val="50000"/>
                  </a:schemeClr>
                </a:solidFill>
              </a:rPr>
              <a:t>Fatty acids must first be converted to an active intermediate before they can be catabolized. This is the only step in the complete degradation of a fatty acid that requires energy from ATP.  The activation of a fatty acid is accomplished in two steps-</a:t>
            </a:r>
            <a:endParaRPr lang="en-US" dirty="0">
              <a:solidFill>
                <a:schemeClr val="accent6">
                  <a:lumMod val="50000"/>
                </a:schemeClr>
              </a:solidFill>
            </a:endParaRPr>
          </a:p>
        </p:txBody>
      </p:sp>
      <p:pic>
        <p:nvPicPr>
          <p:cNvPr id="4" name="Picture 3"/>
          <p:cNvPicPr>
            <a:picLocks noChangeAspect="1" noChangeArrowheads="1"/>
          </p:cNvPicPr>
          <p:nvPr/>
        </p:nvPicPr>
        <p:blipFill>
          <a:blip r:embed="rId2" cstate="print"/>
          <a:srcRect/>
          <a:stretch>
            <a:fillRect/>
          </a:stretch>
        </p:blipFill>
        <p:spPr bwMode="auto">
          <a:xfrm>
            <a:off x="1066800" y="3429000"/>
            <a:ext cx="7543800" cy="34290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708AFCE5-FF9E-4B34-A86D-C1D74F16B1E0}" type="slidenum">
              <a:rPr lang="en-US" smtClean="0"/>
              <a:pPr/>
              <a:t>15</a:t>
            </a:fld>
            <a:endParaRPr lang="en-US"/>
          </a:p>
        </p:txBody>
      </p:sp>
    </p:spTree>
    <p:extLst>
      <p:ext uri="{BB962C8B-B14F-4D97-AF65-F5344CB8AC3E}">
        <p14:creationId xmlns:p14="http://schemas.microsoft.com/office/powerpoint/2010/main" xmlns="" val="3805745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772400" cy="1472184"/>
          </a:xfrm>
        </p:spPr>
        <p:txBody>
          <a:bodyPr>
            <a:normAutofit/>
          </a:bodyPr>
          <a:lstStyle/>
          <a:p>
            <a:r>
              <a:rPr lang="en-US" sz="3600" b="1" dirty="0" smtClean="0"/>
              <a:t>TRANSPORT OF FATTY ACID IN TO MITOCHONDRIAL MATRIX</a:t>
            </a:r>
            <a:endParaRPr lang="en-US" sz="3600" b="1" dirty="0"/>
          </a:p>
        </p:txBody>
      </p:sp>
      <p:sp>
        <p:nvSpPr>
          <p:cNvPr id="3" name="Subtitle 2"/>
          <p:cNvSpPr>
            <a:spLocks noGrp="1"/>
          </p:cNvSpPr>
          <p:nvPr>
            <p:ph type="subTitle" idx="1"/>
          </p:nvPr>
        </p:nvSpPr>
        <p:spPr>
          <a:xfrm>
            <a:off x="990600" y="1600200"/>
            <a:ext cx="7406640" cy="1371600"/>
          </a:xfrm>
        </p:spPr>
        <p:txBody>
          <a:bodyPr>
            <a:normAutofit fontScale="77500" lnSpcReduction="20000"/>
          </a:bodyPr>
          <a:lstStyle/>
          <a:p>
            <a:pPr>
              <a:buFont typeface="Wingdings" pitchFamily="2" charset="2"/>
              <a:buChar char="q"/>
            </a:pPr>
            <a:r>
              <a:rPr lang="en-US" dirty="0" smtClean="0">
                <a:solidFill>
                  <a:schemeClr val="accent6">
                    <a:lumMod val="50000"/>
                  </a:schemeClr>
                </a:solidFill>
              </a:rPr>
              <a:t> Fatty acids are activated on the outer mitochondrial membrane, whereas they are oxidized in the mitochondrial matrix. </a:t>
            </a:r>
          </a:p>
          <a:p>
            <a:pPr>
              <a:buFont typeface="Wingdings" pitchFamily="2" charset="2"/>
              <a:buChar char="q"/>
            </a:pPr>
            <a:r>
              <a:rPr lang="en-US" dirty="0" smtClean="0">
                <a:solidFill>
                  <a:schemeClr val="accent6">
                    <a:lumMod val="50000"/>
                  </a:schemeClr>
                </a:solidFill>
              </a:rPr>
              <a:t>  Activated long-chain fatty acids are transported across the membrane by conjugating them to </a:t>
            </a:r>
            <a:r>
              <a:rPr lang="en-US" i="1" dirty="0" smtClean="0">
                <a:solidFill>
                  <a:schemeClr val="accent6">
                    <a:lumMod val="50000"/>
                  </a:schemeClr>
                </a:solidFill>
              </a:rPr>
              <a:t>carnitine</a:t>
            </a:r>
            <a:r>
              <a:rPr lang="en-US" dirty="0" smtClean="0">
                <a:solidFill>
                  <a:schemeClr val="accent6">
                    <a:lumMod val="50000"/>
                  </a:schemeClr>
                </a:solidFill>
              </a:rPr>
              <a:t>, a zwitterionic alcohol.</a:t>
            </a:r>
            <a:endParaRPr lang="en-US" dirty="0">
              <a:solidFill>
                <a:schemeClr val="accent6">
                  <a:lumMod val="50000"/>
                </a:schemeClr>
              </a:solidFill>
            </a:endParaRPr>
          </a:p>
        </p:txBody>
      </p:sp>
      <p:pic>
        <p:nvPicPr>
          <p:cNvPr id="19458" name="Picture 2" descr="http://www.namrata.co/wp-content/uploads/2012/10/1.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219200" y="3048000"/>
            <a:ext cx="5981700" cy="179070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19200" y="5257800"/>
            <a:ext cx="7315200" cy="1323439"/>
          </a:xfrm>
          <a:prstGeom prst="rect">
            <a:avLst/>
          </a:prstGeom>
          <a:noFill/>
        </p:spPr>
        <p:txBody>
          <a:bodyPr wrap="square" rtlCol="0">
            <a:spAutoFit/>
          </a:bodyPr>
          <a:lstStyle/>
          <a:p>
            <a:r>
              <a:rPr lang="en-US" sz="2000" dirty="0" smtClean="0">
                <a:solidFill>
                  <a:schemeClr val="accent6">
                    <a:lumMod val="50000"/>
                  </a:schemeClr>
                </a:solidFill>
              </a:rPr>
              <a:t>Carnitine (ß-hydroxy-Υ-trimethyl ammonium butyrate), (CH</a:t>
            </a:r>
            <a:r>
              <a:rPr lang="en-US" sz="2000" baseline="-25000" dirty="0" smtClean="0">
                <a:solidFill>
                  <a:schemeClr val="accent6">
                    <a:lumMod val="50000"/>
                  </a:schemeClr>
                </a:solidFill>
              </a:rPr>
              <a:t>3</a:t>
            </a:r>
            <a:r>
              <a:rPr lang="en-US" sz="2000" dirty="0" smtClean="0">
                <a:solidFill>
                  <a:schemeClr val="accent6">
                    <a:lumMod val="50000"/>
                  </a:schemeClr>
                </a:solidFill>
              </a:rPr>
              <a:t>)</a:t>
            </a:r>
            <a:r>
              <a:rPr lang="en-US" sz="2000" baseline="-25000" dirty="0" smtClean="0">
                <a:solidFill>
                  <a:schemeClr val="accent6">
                    <a:lumMod val="50000"/>
                  </a:schemeClr>
                </a:solidFill>
              </a:rPr>
              <a:t>3</a:t>
            </a:r>
            <a:r>
              <a:rPr lang="en-US" sz="2000" dirty="0" smtClean="0">
                <a:solidFill>
                  <a:schemeClr val="accent6">
                    <a:lumMod val="50000"/>
                  </a:schemeClr>
                </a:solidFill>
              </a:rPr>
              <a:t>N</a:t>
            </a:r>
            <a:r>
              <a:rPr lang="en-US" sz="2000" baseline="30000" dirty="0" smtClean="0">
                <a:solidFill>
                  <a:schemeClr val="accent6">
                    <a:lumMod val="50000"/>
                  </a:schemeClr>
                </a:solidFill>
              </a:rPr>
              <a:t>+</a:t>
            </a:r>
            <a:r>
              <a:rPr lang="en-US" sz="2000" dirty="0" smtClean="0">
                <a:solidFill>
                  <a:schemeClr val="accent6">
                    <a:lumMod val="50000"/>
                  </a:schemeClr>
                </a:solidFill>
              </a:rPr>
              <a:t>—CH</a:t>
            </a:r>
            <a:r>
              <a:rPr lang="en-US" sz="2000" baseline="-25000" dirty="0" smtClean="0">
                <a:solidFill>
                  <a:schemeClr val="accent6">
                    <a:lumMod val="50000"/>
                  </a:schemeClr>
                </a:solidFill>
              </a:rPr>
              <a:t>2</a:t>
            </a:r>
            <a:r>
              <a:rPr lang="en-US" sz="2000" dirty="0" smtClean="0">
                <a:solidFill>
                  <a:schemeClr val="accent6">
                    <a:lumMod val="50000"/>
                  </a:schemeClr>
                </a:solidFill>
              </a:rPr>
              <a:t>—CH(OH)—CH</a:t>
            </a:r>
            <a:r>
              <a:rPr lang="en-US" sz="2000" baseline="-25000" dirty="0" smtClean="0">
                <a:solidFill>
                  <a:schemeClr val="accent6">
                    <a:lumMod val="50000"/>
                  </a:schemeClr>
                </a:solidFill>
              </a:rPr>
              <a:t>2</a:t>
            </a:r>
            <a:r>
              <a:rPr lang="en-US" sz="2000" dirty="0" smtClean="0">
                <a:solidFill>
                  <a:schemeClr val="accent6">
                    <a:lumMod val="50000"/>
                  </a:schemeClr>
                </a:solidFill>
              </a:rPr>
              <a:t>—COO</a:t>
            </a:r>
            <a:r>
              <a:rPr lang="en-US" sz="2000" baseline="30000" dirty="0" smtClean="0">
                <a:solidFill>
                  <a:schemeClr val="accent6">
                    <a:lumMod val="50000"/>
                  </a:schemeClr>
                </a:solidFill>
              </a:rPr>
              <a:t>–</a:t>
            </a:r>
            <a:r>
              <a:rPr lang="en-US" sz="2000" dirty="0" smtClean="0">
                <a:solidFill>
                  <a:schemeClr val="accent6">
                    <a:lumMod val="50000"/>
                  </a:schemeClr>
                </a:solidFill>
              </a:rPr>
              <a:t>, is widely distributed and is particularly abundant in muscle. Carnitine is obtained from foods, particularly animal-based foods, and via endogenous synthesis.</a:t>
            </a:r>
            <a:endParaRPr lang="en-US" sz="2000" dirty="0">
              <a:solidFill>
                <a:schemeClr val="accent6">
                  <a:lumMod val="50000"/>
                </a:schemeClr>
              </a:solidFill>
            </a:endParaRPr>
          </a:p>
        </p:txBody>
      </p:sp>
      <p:sp>
        <p:nvSpPr>
          <p:cNvPr id="7" name="Slide Number Placeholder 6"/>
          <p:cNvSpPr>
            <a:spLocks noGrp="1"/>
          </p:cNvSpPr>
          <p:nvPr>
            <p:ph type="sldNum" sz="quarter" idx="12"/>
          </p:nvPr>
        </p:nvSpPr>
        <p:spPr/>
        <p:txBody>
          <a:bodyPr/>
          <a:lstStyle/>
          <a:p>
            <a:fld id="{708AFCE5-FF9E-4B34-A86D-C1D74F16B1E0}" type="slidenum">
              <a:rPr lang="en-US" smtClean="0"/>
              <a:pPr/>
              <a:t>16</a:t>
            </a:fld>
            <a:endParaRPr lang="en-US"/>
          </a:p>
        </p:txBody>
      </p:sp>
    </p:spTree>
    <p:extLst>
      <p:ext uri="{BB962C8B-B14F-4D97-AF65-F5344CB8AC3E}">
        <p14:creationId xmlns:p14="http://schemas.microsoft.com/office/powerpoint/2010/main" xmlns="" val="2228065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143000"/>
          </a:xfrm>
        </p:spPr>
        <p:txBody>
          <a:bodyPr/>
          <a:lstStyle/>
          <a:p>
            <a:r>
              <a:rPr lang="en-US" b="1" dirty="0" smtClean="0"/>
              <a:t>ROLE OF CARNITINE</a:t>
            </a:r>
            <a:endParaRPr lang="en-US" dirty="0"/>
          </a:p>
        </p:txBody>
      </p:sp>
      <p:sp>
        <p:nvSpPr>
          <p:cNvPr id="3" name="Subtitle 2"/>
          <p:cNvSpPr>
            <a:spLocks noGrp="1"/>
          </p:cNvSpPr>
          <p:nvPr>
            <p:ph type="subTitle" idx="1"/>
          </p:nvPr>
        </p:nvSpPr>
        <p:spPr>
          <a:xfrm>
            <a:off x="990600" y="1371600"/>
            <a:ext cx="7406640" cy="5181600"/>
          </a:xfrm>
        </p:spPr>
        <p:txBody>
          <a:bodyPr>
            <a:normAutofit/>
          </a:bodyPr>
          <a:lstStyle/>
          <a:p>
            <a:r>
              <a:rPr lang="en-US" dirty="0" smtClean="0">
                <a:solidFill>
                  <a:schemeClr val="accent6">
                    <a:lumMod val="50000"/>
                  </a:schemeClr>
                </a:solidFill>
              </a:rPr>
              <a:t>1) The acyl group is to the hydroxyl group of carnitine to form </a:t>
            </a:r>
            <a:r>
              <a:rPr lang="en-US" i="1" dirty="0" smtClean="0">
                <a:solidFill>
                  <a:schemeClr val="accent6">
                    <a:lumMod val="50000"/>
                  </a:schemeClr>
                </a:solidFill>
              </a:rPr>
              <a:t>acyl carnitine</a:t>
            </a:r>
            <a:r>
              <a:rPr lang="en-US" dirty="0" smtClean="0">
                <a:solidFill>
                  <a:schemeClr val="accent6">
                    <a:lumMod val="50000"/>
                  </a:schemeClr>
                </a:solidFill>
              </a:rPr>
              <a:t>. This reaction is catalyzed by </a:t>
            </a:r>
            <a:r>
              <a:rPr lang="en-US" b="1" i="1" dirty="0" smtClean="0">
                <a:solidFill>
                  <a:schemeClr val="accent5"/>
                </a:solidFill>
              </a:rPr>
              <a:t>carnitine acyl transferase I</a:t>
            </a:r>
            <a:endParaRPr lang="en-US" dirty="0" smtClean="0">
              <a:solidFill>
                <a:schemeClr val="accent5"/>
              </a:solidFill>
            </a:endParaRPr>
          </a:p>
          <a:p>
            <a:r>
              <a:rPr lang="en-US" dirty="0" smtClean="0">
                <a:solidFill>
                  <a:schemeClr val="accent6">
                    <a:lumMod val="50000"/>
                  </a:schemeClr>
                </a:solidFill>
              </a:rPr>
              <a:t>2) Acyl carnitine is then shuttled across the inner mitochondrial membrane by a </a:t>
            </a:r>
            <a:r>
              <a:rPr lang="en-US" b="1" dirty="0" smtClean="0">
                <a:solidFill>
                  <a:schemeClr val="accent5"/>
                </a:solidFill>
              </a:rPr>
              <a:t>translocase.</a:t>
            </a:r>
            <a:endParaRPr lang="en-US" dirty="0" smtClean="0">
              <a:solidFill>
                <a:schemeClr val="accent5"/>
              </a:solidFill>
            </a:endParaRPr>
          </a:p>
          <a:p>
            <a:r>
              <a:rPr lang="en-US" dirty="0" smtClean="0">
                <a:solidFill>
                  <a:schemeClr val="accent6">
                    <a:lumMod val="50000"/>
                  </a:schemeClr>
                </a:solidFill>
              </a:rPr>
              <a:t>3) The acyl group is transferred back to CoA on the matrix side of the membrane. This reaction, which is catalyzed by </a:t>
            </a:r>
            <a:r>
              <a:rPr lang="en-US" b="1" i="1" dirty="0" smtClean="0">
                <a:solidFill>
                  <a:schemeClr val="accent5"/>
                </a:solidFill>
              </a:rPr>
              <a:t>carnitine</a:t>
            </a:r>
            <a:r>
              <a:rPr lang="en-US" b="1" dirty="0" smtClean="0">
                <a:solidFill>
                  <a:schemeClr val="accent5"/>
                </a:solidFill>
              </a:rPr>
              <a:t> </a:t>
            </a:r>
            <a:r>
              <a:rPr lang="en-US" b="1" i="1" dirty="0" smtClean="0">
                <a:solidFill>
                  <a:schemeClr val="accent5"/>
                </a:solidFill>
              </a:rPr>
              <a:t>acyl transferase II.</a:t>
            </a:r>
            <a:endParaRPr lang="en-US" b="1" dirty="0" smtClean="0">
              <a:solidFill>
                <a:schemeClr val="accent5"/>
              </a:solidFill>
            </a:endParaRPr>
          </a:p>
          <a:p>
            <a:r>
              <a:rPr lang="en-US" dirty="0" smtClean="0">
                <a:solidFill>
                  <a:schemeClr val="accent6">
                    <a:lumMod val="50000"/>
                  </a:schemeClr>
                </a:solidFill>
              </a:rPr>
              <a:t>Finally, the translocase returns carnitine to the cytosolic side in exchange for an incoming acyl carnitine</a:t>
            </a:r>
          </a:p>
          <a:p>
            <a:endParaRPr lang="en-US" dirty="0"/>
          </a:p>
        </p:txBody>
      </p:sp>
      <p:sp>
        <p:nvSpPr>
          <p:cNvPr id="5" name="Slide Number Placeholder 4"/>
          <p:cNvSpPr>
            <a:spLocks noGrp="1"/>
          </p:cNvSpPr>
          <p:nvPr>
            <p:ph type="sldNum" sz="quarter" idx="12"/>
          </p:nvPr>
        </p:nvSpPr>
        <p:spPr/>
        <p:txBody>
          <a:bodyPr/>
          <a:lstStyle/>
          <a:p>
            <a:fld id="{708AFCE5-FF9E-4B34-A86D-C1D74F16B1E0}" type="slidenum">
              <a:rPr lang="en-US" smtClean="0"/>
              <a:pPr/>
              <a:t>17</a:t>
            </a:fld>
            <a:endParaRPr lang="en-US"/>
          </a:p>
        </p:txBody>
      </p:sp>
    </p:spTree>
    <p:extLst>
      <p:ext uri="{BB962C8B-B14F-4D97-AF65-F5344CB8AC3E}">
        <p14:creationId xmlns:p14="http://schemas.microsoft.com/office/powerpoint/2010/main" xmlns="" val="3653747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066800"/>
          </a:xfrm>
        </p:spPr>
        <p:txBody>
          <a:bodyPr/>
          <a:lstStyle/>
          <a:p>
            <a:r>
              <a:rPr lang="en-US" b="1" dirty="0" smtClean="0"/>
              <a:t>ROLE OF CARNITINE</a:t>
            </a:r>
            <a:endParaRPr lang="en-US" b="1" dirty="0"/>
          </a:p>
        </p:txBody>
      </p:sp>
      <p:pic>
        <p:nvPicPr>
          <p:cNvPr id="18434" name="Picture 2" descr="http://www.namrata.co/wp-content/uploads/2012/10/3.png"/>
          <p:cNvPicPr>
            <a:picLocks noChangeAspect="1" noChangeArrowheads="1"/>
          </p:cNvPicPr>
          <p:nvPr/>
        </p:nvPicPr>
        <p:blipFill>
          <a:blip r:embed="rId2" cstate="print">
            <a:duotone>
              <a:prstClr val="black"/>
              <a:schemeClr val="bg2">
                <a:tint val="45000"/>
                <a:satMod val="400000"/>
              </a:schemeClr>
            </a:duotone>
          </a:blip>
          <a:srcRect/>
          <a:stretch>
            <a:fillRect/>
          </a:stretch>
        </p:blipFill>
        <p:spPr bwMode="auto">
          <a:xfrm>
            <a:off x="1066800" y="1219200"/>
            <a:ext cx="7010400" cy="56388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708AFCE5-FF9E-4B34-A86D-C1D74F16B1E0}" type="slidenum">
              <a:rPr lang="en-US" smtClean="0"/>
              <a:pPr/>
              <a:t>18</a:t>
            </a:fld>
            <a:endParaRPr lang="en-US"/>
          </a:p>
        </p:txBody>
      </p:sp>
    </p:spTree>
    <p:extLst>
      <p:ext uri="{BB962C8B-B14F-4D97-AF65-F5344CB8AC3E}">
        <p14:creationId xmlns:p14="http://schemas.microsoft.com/office/powerpoint/2010/main" xmlns="" val="38936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STEPS OF BETA OXIDATION</a:t>
            </a:r>
            <a:endParaRPr lang="en-US" b="1" dirty="0"/>
          </a:p>
        </p:txBody>
      </p:sp>
      <p:sp>
        <p:nvSpPr>
          <p:cNvPr id="3" name="Subtitle 2"/>
          <p:cNvSpPr>
            <a:spLocks noGrp="1"/>
          </p:cNvSpPr>
          <p:nvPr>
            <p:ph type="subTitle" idx="1"/>
          </p:nvPr>
        </p:nvSpPr>
        <p:spPr>
          <a:xfrm>
            <a:off x="1371600" y="1905000"/>
            <a:ext cx="2987040" cy="3941136"/>
          </a:xfrm>
        </p:spPr>
        <p:txBody>
          <a:bodyPr>
            <a:noAutofit/>
          </a:bodyPr>
          <a:lstStyle/>
          <a:p>
            <a:r>
              <a:rPr lang="en-US" sz="2200" b="1" dirty="0" smtClean="0">
                <a:solidFill>
                  <a:schemeClr val="accent3"/>
                </a:solidFill>
              </a:rPr>
              <a:t>Step-1 Dehydrogenation-</a:t>
            </a:r>
            <a:r>
              <a:rPr lang="en-US" sz="2200" dirty="0" smtClean="0">
                <a:solidFill>
                  <a:schemeClr val="accent6">
                    <a:lumMod val="50000"/>
                  </a:schemeClr>
                </a:solidFill>
              </a:rPr>
              <a:t>The first step is the removal of two hydrogen atoms from the 2(α)- and 3(β)-carbon atoms, catalyzed by </a:t>
            </a:r>
            <a:r>
              <a:rPr lang="en-US" sz="2200" b="1" dirty="0" smtClean="0">
                <a:solidFill>
                  <a:schemeClr val="accent6">
                    <a:lumMod val="50000"/>
                  </a:schemeClr>
                </a:solidFill>
              </a:rPr>
              <a:t>acyl-CoA dehydrogenase</a:t>
            </a:r>
            <a:r>
              <a:rPr lang="en-US" sz="2200" dirty="0" smtClean="0">
                <a:solidFill>
                  <a:schemeClr val="accent6">
                    <a:lumMod val="50000"/>
                  </a:schemeClr>
                </a:solidFill>
              </a:rPr>
              <a:t> and requiring FAD. This results in the formation of Δ</a:t>
            </a:r>
            <a:r>
              <a:rPr lang="en-US" sz="2200" baseline="30000" dirty="0" smtClean="0">
                <a:solidFill>
                  <a:schemeClr val="accent6">
                    <a:lumMod val="50000"/>
                  </a:schemeClr>
                </a:solidFill>
              </a:rPr>
              <a:t>2</a:t>
            </a:r>
            <a:r>
              <a:rPr lang="en-US" sz="2200" dirty="0" smtClean="0">
                <a:solidFill>
                  <a:schemeClr val="accent6">
                    <a:lumMod val="50000"/>
                  </a:schemeClr>
                </a:solidFill>
              </a:rPr>
              <a:t>-</a:t>
            </a:r>
            <a:r>
              <a:rPr lang="en-US" sz="2200" i="1" dirty="0" smtClean="0">
                <a:solidFill>
                  <a:schemeClr val="accent6">
                    <a:lumMod val="50000"/>
                  </a:schemeClr>
                </a:solidFill>
              </a:rPr>
              <a:t>trans</a:t>
            </a:r>
            <a:r>
              <a:rPr lang="en-US" sz="2200" dirty="0" smtClean="0">
                <a:solidFill>
                  <a:schemeClr val="accent6">
                    <a:lumMod val="50000"/>
                  </a:schemeClr>
                </a:solidFill>
              </a:rPr>
              <a:t>-enoyl-CoA and FADH</a:t>
            </a:r>
            <a:r>
              <a:rPr lang="en-US" sz="2200" baseline="-25000" dirty="0" smtClean="0">
                <a:solidFill>
                  <a:schemeClr val="accent6">
                    <a:lumMod val="50000"/>
                  </a:schemeClr>
                </a:solidFill>
              </a:rPr>
              <a:t>2</a:t>
            </a:r>
            <a:r>
              <a:rPr lang="en-US" sz="2200" dirty="0" smtClean="0">
                <a:solidFill>
                  <a:schemeClr val="accent6">
                    <a:lumMod val="50000"/>
                  </a:schemeClr>
                </a:solidFill>
              </a:rPr>
              <a:t>.</a:t>
            </a:r>
            <a:endParaRPr lang="en-US" sz="2200" b="1" dirty="0">
              <a:solidFill>
                <a:schemeClr val="accent6">
                  <a:lumMod val="50000"/>
                </a:schemeClr>
              </a:solidFill>
            </a:endParaRPr>
          </a:p>
        </p:txBody>
      </p:sp>
      <p:pic>
        <p:nvPicPr>
          <p:cNvPr id="4" name="Picture 3"/>
          <p:cNvPicPr>
            <a:picLocks noChangeAspect="1" noChangeArrowheads="1"/>
          </p:cNvPicPr>
          <p:nvPr/>
        </p:nvPicPr>
        <p:blipFill>
          <a:blip r:embed="rId2" cstate="print"/>
          <a:srcRect r="2759" b="3357"/>
          <a:stretch>
            <a:fillRect/>
          </a:stretch>
        </p:blipFill>
        <p:spPr bwMode="auto">
          <a:xfrm>
            <a:off x="5029200" y="1219200"/>
            <a:ext cx="3581400" cy="50292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708AFCE5-FF9E-4B34-A86D-C1D74F16B1E0}" type="slidenum">
              <a:rPr lang="en-US" smtClean="0"/>
              <a:pPr/>
              <a:t>19</a:t>
            </a:fld>
            <a:endParaRPr lang="en-US"/>
          </a:p>
        </p:txBody>
      </p:sp>
    </p:spTree>
    <p:extLst>
      <p:ext uri="{BB962C8B-B14F-4D97-AF65-F5344CB8AC3E}">
        <p14:creationId xmlns:p14="http://schemas.microsoft.com/office/powerpoint/2010/main" xmlns="" val="3632351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381000"/>
          <a:ext cx="9144000" cy="18348960"/>
        </p:xfrm>
        <a:graphic>
          <a:graphicData uri="http://schemas.openxmlformats.org/drawingml/2006/table">
            <a:tbl>
              <a:tblPr firstRow="1" bandRow="1">
                <a:tableStyleId>{5C22544A-7EE6-4342-B048-85BDC9FD1C3A}</a:tableStyleId>
              </a:tblPr>
              <a:tblGrid>
                <a:gridCol w="1828800"/>
                <a:gridCol w="914400"/>
                <a:gridCol w="685800"/>
                <a:gridCol w="3733800"/>
                <a:gridCol w="1981200"/>
              </a:tblGrid>
              <a:tr h="945823">
                <a:tc>
                  <a:txBody>
                    <a:bodyPr/>
                    <a:lstStyle/>
                    <a:p>
                      <a:r>
                        <a:rPr lang="en-US" dirty="0" smtClean="0"/>
                        <a:t>Author/year</a:t>
                      </a:r>
                      <a:endParaRPr lang="en-IN" dirty="0"/>
                    </a:p>
                  </a:txBody>
                  <a:tcPr/>
                </a:tc>
                <a:tc>
                  <a:txBody>
                    <a:bodyPr/>
                    <a:lstStyle/>
                    <a:p>
                      <a:r>
                        <a:rPr lang="en-US" dirty="0" smtClean="0"/>
                        <a:t>Study design</a:t>
                      </a:r>
                      <a:endParaRPr lang="en-IN" dirty="0"/>
                    </a:p>
                  </a:txBody>
                  <a:tcPr/>
                </a:tc>
                <a:tc>
                  <a:txBody>
                    <a:bodyPr/>
                    <a:lstStyle/>
                    <a:p>
                      <a:r>
                        <a:rPr lang="en-US" dirty="0" smtClean="0"/>
                        <a:t>Level</a:t>
                      </a:r>
                      <a:endParaRPr lang="en-IN" dirty="0"/>
                    </a:p>
                  </a:txBody>
                  <a:tcPr/>
                </a:tc>
                <a:tc>
                  <a:txBody>
                    <a:bodyPr/>
                    <a:lstStyle/>
                    <a:p>
                      <a:r>
                        <a:rPr lang="en-US" dirty="0" smtClean="0"/>
                        <a:t>Results</a:t>
                      </a:r>
                      <a:endParaRPr lang="en-IN" dirty="0"/>
                    </a:p>
                  </a:txBody>
                  <a:tcPr/>
                </a:tc>
                <a:tc>
                  <a:txBody>
                    <a:bodyPr/>
                    <a:lstStyle/>
                    <a:p>
                      <a:r>
                        <a:rPr lang="en-US" dirty="0" smtClean="0"/>
                        <a:t>Outcome</a:t>
                      </a:r>
                    </a:p>
                    <a:p>
                      <a:endParaRPr lang="en-US" dirty="0" smtClean="0"/>
                    </a:p>
                    <a:p>
                      <a:endParaRPr lang="en-IN" dirty="0"/>
                    </a:p>
                  </a:txBody>
                  <a:tcPr/>
                </a:tc>
              </a:tr>
              <a:tr h="17403137">
                <a:tc>
                  <a:txBody>
                    <a:bodyPr/>
                    <a:lstStyle/>
                    <a:p>
                      <a:pPr fontAlgn="base"/>
                      <a:r>
                        <a:rPr kumimoji="0" lang="en-US" b="1" i="0" kern="1200" dirty="0" smtClean="0">
                          <a:solidFill>
                            <a:schemeClr val="dk1"/>
                          </a:solidFill>
                          <a:latin typeface="+mn-lt"/>
                          <a:ea typeface="+mn-ea"/>
                          <a:cs typeface="+mn-cs"/>
                        </a:rPr>
                        <a:t>Retrospective biochemical screening of fatty acid oxidation disorders in postmortem livers of 418 cases of sudden death in the first year of life</a:t>
                      </a:r>
                    </a:p>
                    <a:p>
                      <a:pPr fontAlgn="base"/>
                      <a:r>
                        <a:rPr kumimoji="0" lang="en-US" b="0" u="sng" strike="noStrike" kern="1200" dirty="0" smtClean="0">
                          <a:solidFill>
                            <a:schemeClr val="tx1"/>
                          </a:solidFill>
                          <a:latin typeface="+mn-lt"/>
                          <a:ea typeface="+mn-ea"/>
                          <a:cs typeface="+mn-cs"/>
                          <a:hlinkClick r:id="rId2"/>
                        </a:rPr>
                        <a:t>Richard G.</a:t>
                      </a:r>
                      <a:r>
                        <a:rPr kumimoji="0" lang="en-US" b="0" u="none" strike="noStrike" kern="1200" dirty="0" smtClean="0">
                          <a:solidFill>
                            <a:schemeClr val="tx1"/>
                          </a:solidFill>
                          <a:latin typeface="+mn-lt"/>
                          <a:ea typeface="+mn-ea"/>
                          <a:cs typeface="+mn-cs"/>
                          <a:hlinkClick r:id="rId2"/>
                        </a:rPr>
                        <a:t> Boles</a:t>
                      </a:r>
                      <a:r>
                        <a:rPr lang="en-US" u="none" dirty="0" smtClean="0">
                          <a:solidFill>
                            <a:schemeClr val="tx1"/>
                          </a:solidFill>
                        </a:rPr>
                        <a:t>, MD, </a:t>
                      </a:r>
                      <a:r>
                        <a:rPr kumimoji="0" lang="en-US" b="0" u="none" strike="noStrike" kern="1200" baseline="0" dirty="0" smtClean="0">
                          <a:solidFill>
                            <a:schemeClr val="tx1"/>
                          </a:solidFill>
                          <a:latin typeface="+mn-lt"/>
                          <a:ea typeface="+mn-ea"/>
                          <a:cs typeface="+mn-cs"/>
                          <a:hlinkClick r:id="rId2"/>
                        </a:rPr>
                        <a:t>Elizab</a:t>
                      </a:r>
                      <a:r>
                        <a:rPr kumimoji="0" lang="en-US" b="0" u="none" strike="noStrike" kern="1200" dirty="0" smtClean="0">
                          <a:solidFill>
                            <a:schemeClr val="tx1"/>
                          </a:solidFill>
                          <a:latin typeface="+mn-lt"/>
                          <a:ea typeface="+mn-ea"/>
                          <a:cs typeface="+mn-cs"/>
                          <a:hlinkClick r:id="rId2"/>
                        </a:rPr>
                        <a:t>eth A. Buck</a:t>
                      </a:r>
                      <a:r>
                        <a:rPr lang="en-US" u="none" dirty="0" smtClean="0">
                          <a:solidFill>
                            <a:schemeClr val="tx1"/>
                          </a:solidFill>
                        </a:rPr>
                        <a:t>, BS, </a:t>
                      </a:r>
                      <a:r>
                        <a:rPr kumimoji="0" lang="en-US" b="0" u="none" strike="noStrike" kern="1200" dirty="0" smtClean="0">
                          <a:solidFill>
                            <a:schemeClr val="tx1"/>
                          </a:solidFill>
                          <a:latin typeface="+mn-lt"/>
                          <a:ea typeface="+mn-ea"/>
                          <a:cs typeface="+mn-cs"/>
                          <a:hlinkClick r:id="rId2"/>
                        </a:rPr>
                        <a:t>Miriam G. Blitzer</a:t>
                      </a:r>
                      <a:r>
                        <a:rPr lang="en-US" u="none" dirty="0" smtClean="0">
                          <a:solidFill>
                            <a:schemeClr val="tx1"/>
                          </a:solidFill>
                        </a:rPr>
                        <a:t>, PhD, </a:t>
                      </a:r>
                      <a:r>
                        <a:rPr kumimoji="0" lang="en-US" b="0" u="none" strike="noStrike" kern="1200" dirty="0" smtClean="0">
                          <a:solidFill>
                            <a:schemeClr val="tx1"/>
                          </a:solidFill>
                          <a:latin typeface="+mn-lt"/>
                          <a:ea typeface="+mn-ea"/>
                          <a:cs typeface="+mn-cs"/>
                          <a:hlinkClick r:id="rId2"/>
                        </a:rPr>
                        <a:t>Marvin S. Platt</a:t>
                      </a:r>
                      <a:r>
                        <a:rPr lang="en-US" u="none" dirty="0" smtClean="0">
                          <a:solidFill>
                            <a:schemeClr val="tx1"/>
                          </a:solidFill>
                        </a:rPr>
                        <a:t>, MD, And</a:t>
                      </a:r>
                      <a:r>
                        <a:rPr lang="en-US" u="none" baseline="0" dirty="0" smtClean="0">
                          <a:solidFill>
                            <a:schemeClr val="tx1"/>
                          </a:solidFill>
                        </a:rPr>
                        <a:t> et al.</a:t>
                      </a:r>
                      <a:r>
                        <a:rPr kumimoji="0" lang="en-US" b="0" i="0" u="none" strike="noStrike" kern="1200" dirty="0" smtClean="0">
                          <a:solidFill>
                            <a:schemeClr val="tx1"/>
                          </a:solidFill>
                          <a:latin typeface="+mn-lt"/>
                          <a:ea typeface="+mn-ea"/>
                          <a:cs typeface="+mn-cs"/>
                          <a:hlinkClick r:id="rId3" tooltip="Go to The Journal of Pediatrics on ScienceDirect"/>
                        </a:rPr>
                        <a:t> The Journal of Pediatrics</a:t>
                      </a:r>
                      <a:endParaRPr kumimoji="0" lang="en-US" b="1" i="0" u="none" kern="1200" dirty="0" smtClean="0">
                        <a:solidFill>
                          <a:schemeClr val="tx1"/>
                        </a:solidFill>
                        <a:latin typeface="+mn-lt"/>
                        <a:ea typeface="+mn-ea"/>
                        <a:cs typeface="+mn-cs"/>
                      </a:endParaRPr>
                    </a:p>
                    <a:p>
                      <a:pPr fontAlgn="base"/>
                      <a:r>
                        <a:rPr kumimoji="0" lang="en-US" b="0" i="0" u="none" strike="noStrike" kern="1200" dirty="0" smtClean="0">
                          <a:solidFill>
                            <a:schemeClr val="tx1"/>
                          </a:solidFill>
                          <a:latin typeface="+mn-lt"/>
                          <a:ea typeface="+mn-ea"/>
                          <a:cs typeface="+mn-cs"/>
                          <a:hlinkClick r:id="rId4" tooltip="Go to table of contents for this volume/issue"/>
                        </a:rPr>
                        <a:t>Volume 132, Issue 6</a:t>
                      </a:r>
                      <a:r>
                        <a:rPr kumimoji="0" lang="en-US" b="0" i="0" u="none" kern="1200" dirty="0" smtClean="0">
                          <a:solidFill>
                            <a:schemeClr val="tx1"/>
                          </a:solidFill>
                          <a:latin typeface="+mn-lt"/>
                          <a:ea typeface="+mn-ea"/>
                          <a:cs typeface="+mn-cs"/>
                        </a:rPr>
                        <a:t>, June </a:t>
                      </a:r>
                      <a:r>
                        <a:rPr kumimoji="0" lang="en-US" b="0" i="0" kern="1200" dirty="0" smtClean="0">
                          <a:solidFill>
                            <a:schemeClr val="tx1"/>
                          </a:solidFill>
                          <a:latin typeface="+mn-lt"/>
                          <a:ea typeface="+mn-ea"/>
                          <a:cs typeface="+mn-cs"/>
                        </a:rPr>
                        <a:t>1998, Pages 924–933</a:t>
                      </a:r>
                    </a:p>
                    <a:p>
                      <a:pPr fontAlgn="base"/>
                      <a:endParaRPr lang="en-IN" dirty="0"/>
                    </a:p>
                  </a:txBody>
                  <a:tcPr/>
                </a:tc>
                <a:tc>
                  <a:txBody>
                    <a:bodyPr/>
                    <a:lstStyle/>
                    <a:p>
                      <a:r>
                        <a:rPr lang="en-US" dirty="0" smtClean="0"/>
                        <a:t>Retrospective</a:t>
                      </a:r>
                      <a:r>
                        <a:rPr lang="en-US" baseline="0" dirty="0" smtClean="0"/>
                        <a:t> cohort study</a:t>
                      </a:r>
                      <a:endParaRPr lang="en-IN" dirty="0"/>
                    </a:p>
                  </a:txBody>
                  <a:tcPr/>
                </a:tc>
                <a:tc>
                  <a:txBody>
                    <a:bodyPr/>
                    <a:lstStyle/>
                    <a:p>
                      <a:r>
                        <a:rPr lang="en-US" dirty="0" smtClean="0"/>
                        <a:t>L-3</a:t>
                      </a:r>
                      <a:endParaRPr lang="en-IN" dirty="0"/>
                    </a:p>
                  </a:txBody>
                  <a:tcPr/>
                </a:tc>
                <a:tc>
                  <a:txBody>
                    <a:bodyPr/>
                    <a:lstStyle/>
                    <a:p>
                      <a:pPr algn="just"/>
                      <a:r>
                        <a:rPr kumimoji="0" lang="en-US" b="0" i="0" kern="1200" dirty="0" smtClean="0">
                          <a:solidFill>
                            <a:schemeClr val="dk1"/>
                          </a:solidFill>
                          <a:latin typeface="+mn-lt"/>
                          <a:ea typeface="+mn-ea"/>
                          <a:cs typeface="+mn-cs"/>
                        </a:rPr>
                        <a:t>Fatty acid oxidation (FAO) disorders are frequently reported as the cause of sudden and unexpected death, but their postmortem recognition remains difficult. We have devised a biochemical protocol in which informative findings in liver tissue are </a:t>
                      </a:r>
                      <a:r>
                        <a:rPr kumimoji="0" lang="en-US" b="0" i="0" kern="1200" dirty="0" err="1" smtClean="0">
                          <a:solidFill>
                            <a:schemeClr val="dk1"/>
                          </a:solidFill>
                          <a:latin typeface="+mn-lt"/>
                          <a:ea typeface="+mn-ea"/>
                          <a:cs typeface="+mn-cs"/>
                        </a:rPr>
                        <a:t>microvesicular</a:t>
                      </a:r>
                      <a:r>
                        <a:rPr kumimoji="0" lang="en-US" b="0" i="0" kern="1200" dirty="0" smtClean="0">
                          <a:solidFill>
                            <a:schemeClr val="dk1"/>
                          </a:solidFill>
                          <a:latin typeface="+mn-lt"/>
                          <a:ea typeface="+mn-ea"/>
                          <a:cs typeface="+mn-cs"/>
                        </a:rPr>
                        <a:t> </a:t>
                      </a:r>
                      <a:r>
                        <a:rPr kumimoji="0" lang="en-US" b="0" i="0" kern="1200" dirty="0" err="1" smtClean="0">
                          <a:solidFill>
                            <a:schemeClr val="dk1"/>
                          </a:solidFill>
                          <a:latin typeface="+mn-lt"/>
                          <a:ea typeface="+mn-ea"/>
                          <a:cs typeface="+mn-cs"/>
                        </a:rPr>
                        <a:t>steatosis</a:t>
                      </a:r>
                      <a:r>
                        <a:rPr kumimoji="0" lang="en-US" b="0" i="0" kern="1200" dirty="0" smtClean="0">
                          <a:solidFill>
                            <a:schemeClr val="dk1"/>
                          </a:solidFill>
                          <a:latin typeface="+mn-lt"/>
                          <a:ea typeface="+mn-ea"/>
                          <a:cs typeface="+mn-cs"/>
                        </a:rPr>
                        <a:t>, elevated concentrations of C</a:t>
                      </a:r>
                      <a:r>
                        <a:rPr kumimoji="0" lang="en-US" b="0" i="0" kern="1200" baseline="-25000" dirty="0" smtClean="0">
                          <a:solidFill>
                            <a:schemeClr val="dk1"/>
                          </a:solidFill>
                          <a:latin typeface="+mn-lt"/>
                          <a:ea typeface="+mn-ea"/>
                          <a:cs typeface="+mn-cs"/>
                        </a:rPr>
                        <a:t>8</a:t>
                      </a:r>
                      <a:r>
                        <a:rPr kumimoji="0" lang="en-US" b="0" i="0" kern="1200" dirty="0" smtClean="0">
                          <a:solidFill>
                            <a:schemeClr val="dk1"/>
                          </a:solidFill>
                          <a:latin typeface="+mn-lt"/>
                          <a:ea typeface="+mn-ea"/>
                          <a:cs typeface="+mn-cs"/>
                        </a:rPr>
                        <a:t>-C</a:t>
                      </a:r>
                      <a:r>
                        <a:rPr kumimoji="0" lang="en-US" b="0" i="0" kern="1200" baseline="-25000" dirty="0" smtClean="0">
                          <a:solidFill>
                            <a:schemeClr val="dk1"/>
                          </a:solidFill>
                          <a:latin typeface="+mn-lt"/>
                          <a:ea typeface="+mn-ea"/>
                          <a:cs typeface="+mn-cs"/>
                        </a:rPr>
                        <a:t>16</a:t>
                      </a:r>
                      <a:r>
                        <a:rPr kumimoji="0" lang="en-US" b="0" i="0" kern="1200" dirty="0" smtClean="0">
                          <a:solidFill>
                            <a:schemeClr val="dk1"/>
                          </a:solidFill>
                          <a:latin typeface="+mn-lt"/>
                          <a:ea typeface="+mn-ea"/>
                          <a:cs typeface="+mn-cs"/>
                        </a:rPr>
                        <a:t> fatty acids, glucose depletion, and low </a:t>
                      </a:r>
                      <a:r>
                        <a:rPr kumimoji="0" lang="en-US" b="0" i="0" kern="1200" dirty="0" err="1" smtClean="0">
                          <a:solidFill>
                            <a:schemeClr val="dk1"/>
                          </a:solidFill>
                          <a:latin typeface="+mn-lt"/>
                          <a:ea typeface="+mn-ea"/>
                          <a:cs typeface="+mn-cs"/>
                        </a:rPr>
                        <a:t>carnitine</a:t>
                      </a:r>
                      <a:r>
                        <a:rPr kumimoji="0" lang="en-US" b="0" i="0" kern="1200" dirty="0" smtClean="0">
                          <a:solidFill>
                            <a:schemeClr val="dk1"/>
                          </a:solidFill>
                          <a:latin typeface="+mn-lt"/>
                          <a:ea typeface="+mn-ea"/>
                          <a:cs typeface="+mn-cs"/>
                        </a:rPr>
                        <a:t> concentration. </a:t>
                      </a:r>
                      <a:r>
                        <a:rPr kumimoji="0" lang="en-US" b="1" i="0" kern="1200" dirty="0" smtClean="0">
                          <a:solidFill>
                            <a:schemeClr val="dk1"/>
                          </a:solidFill>
                          <a:latin typeface="+mn-lt"/>
                          <a:ea typeface="+mn-ea"/>
                          <a:cs typeface="+mn-cs"/>
                        </a:rPr>
                        <a:t>Study design:</a:t>
                      </a:r>
                      <a:r>
                        <a:rPr kumimoji="0" lang="en-US" b="0" i="0" kern="1200" dirty="0" smtClean="0">
                          <a:solidFill>
                            <a:schemeClr val="dk1"/>
                          </a:solidFill>
                          <a:latin typeface="+mn-lt"/>
                          <a:ea typeface="+mn-ea"/>
                          <a:cs typeface="+mn-cs"/>
                        </a:rPr>
                        <a:t> We analyzed 27 cases representing five FAO disorders and compared the results with those obtained in a retrospective blinded analysis of 418 cases of sudden infant death (313 SIDS, 45 infections, and 34 accidents and abuse).</a:t>
                      </a:r>
                      <a:r>
                        <a:rPr kumimoji="0" lang="en-US" b="1" i="0" kern="1200" dirty="0" smtClean="0">
                          <a:solidFill>
                            <a:schemeClr val="dk1"/>
                          </a:solidFill>
                          <a:latin typeface="+mn-lt"/>
                          <a:ea typeface="+mn-ea"/>
                          <a:cs typeface="+mn-cs"/>
                        </a:rPr>
                        <a:t>Results:</a:t>
                      </a:r>
                      <a:r>
                        <a:rPr kumimoji="0" lang="en-US" b="0" i="0" kern="1200" dirty="0" smtClean="0">
                          <a:solidFill>
                            <a:schemeClr val="dk1"/>
                          </a:solidFill>
                          <a:latin typeface="+mn-lt"/>
                          <a:ea typeface="+mn-ea"/>
                          <a:cs typeface="+mn-cs"/>
                        </a:rPr>
                        <a:t> All cases of accidents and abuse correctly tested negative. Among the others, 25 (6%) showed at least two abnormal findings. Of these, 14 closely matched the biochemical profiles seen in specific FAO disorders. These included 2 cases with medium-chain </a:t>
                      </a:r>
                      <a:r>
                        <a:rPr kumimoji="0" lang="en-US" b="0" i="0" kern="1200" dirty="0" err="1" smtClean="0">
                          <a:solidFill>
                            <a:schemeClr val="dk1"/>
                          </a:solidFill>
                          <a:latin typeface="+mn-lt"/>
                          <a:ea typeface="+mn-ea"/>
                          <a:cs typeface="+mn-cs"/>
                        </a:rPr>
                        <a:t>acyl-CoA</a:t>
                      </a:r>
                      <a:r>
                        <a:rPr kumimoji="0" lang="en-US" b="0" i="0" kern="1200" dirty="0" smtClean="0">
                          <a:solidFill>
                            <a:schemeClr val="dk1"/>
                          </a:solidFill>
                          <a:latin typeface="+mn-lt"/>
                          <a:ea typeface="+mn-ea"/>
                          <a:cs typeface="+mn-cs"/>
                        </a:rPr>
                        <a:t> </a:t>
                      </a:r>
                      <a:r>
                        <a:rPr kumimoji="0" lang="en-US" b="0" i="0" kern="1200" dirty="0" err="1" smtClean="0">
                          <a:solidFill>
                            <a:schemeClr val="dk1"/>
                          </a:solidFill>
                          <a:latin typeface="+mn-lt"/>
                          <a:ea typeface="+mn-ea"/>
                          <a:cs typeface="+mn-cs"/>
                        </a:rPr>
                        <a:t>dehydrogenase</a:t>
                      </a:r>
                      <a:r>
                        <a:rPr kumimoji="0" lang="en-US" b="0" i="0" kern="1200" dirty="0" smtClean="0">
                          <a:solidFill>
                            <a:schemeClr val="dk1"/>
                          </a:solidFill>
                          <a:latin typeface="+mn-lt"/>
                          <a:ea typeface="+mn-ea"/>
                          <a:cs typeface="+mn-cs"/>
                        </a:rPr>
                        <a:t> deficiency, 4 cases consistent with </a:t>
                      </a:r>
                      <a:r>
                        <a:rPr kumimoji="0" lang="en-US" b="0" i="0" kern="1200" dirty="0" err="1" smtClean="0">
                          <a:solidFill>
                            <a:schemeClr val="dk1"/>
                          </a:solidFill>
                          <a:latin typeface="+mn-lt"/>
                          <a:ea typeface="+mn-ea"/>
                          <a:cs typeface="+mn-cs"/>
                        </a:rPr>
                        <a:t>glutaric</a:t>
                      </a:r>
                      <a:r>
                        <a:rPr kumimoji="0" lang="en-US" b="0" i="0" kern="1200" dirty="0" smtClean="0">
                          <a:solidFill>
                            <a:schemeClr val="dk1"/>
                          </a:solidFill>
                          <a:latin typeface="+mn-lt"/>
                          <a:ea typeface="+mn-ea"/>
                          <a:cs typeface="+mn-cs"/>
                        </a:rPr>
                        <a:t> </a:t>
                      </a:r>
                      <a:r>
                        <a:rPr kumimoji="0" lang="en-US" b="0" i="0" kern="1200" dirty="0" err="1" smtClean="0">
                          <a:solidFill>
                            <a:schemeClr val="dk1"/>
                          </a:solidFill>
                          <a:latin typeface="+mn-lt"/>
                          <a:ea typeface="+mn-ea"/>
                          <a:cs typeface="+mn-cs"/>
                        </a:rPr>
                        <a:t>acidemia</a:t>
                      </a:r>
                      <a:r>
                        <a:rPr kumimoji="0" lang="en-US" b="0" i="0" kern="1200" dirty="0" smtClean="0">
                          <a:solidFill>
                            <a:schemeClr val="dk1"/>
                          </a:solidFill>
                          <a:latin typeface="+mn-lt"/>
                          <a:ea typeface="+mn-ea"/>
                          <a:cs typeface="+mn-cs"/>
                        </a:rPr>
                        <a:t> type 2, 4 cases with either very long-chain </a:t>
                      </a:r>
                      <a:r>
                        <a:rPr kumimoji="0" lang="en-US" b="0" i="0" kern="1200" dirty="0" err="1" smtClean="0">
                          <a:solidFill>
                            <a:schemeClr val="dk1"/>
                          </a:solidFill>
                          <a:latin typeface="+mn-lt"/>
                          <a:ea typeface="+mn-ea"/>
                          <a:cs typeface="+mn-cs"/>
                        </a:rPr>
                        <a:t>acyl</a:t>
                      </a:r>
                      <a:r>
                        <a:rPr kumimoji="0" lang="en-US" b="0" i="0" kern="1200" dirty="0" smtClean="0">
                          <a:solidFill>
                            <a:schemeClr val="dk1"/>
                          </a:solidFill>
                          <a:latin typeface="+mn-lt"/>
                          <a:ea typeface="+mn-ea"/>
                          <a:cs typeface="+mn-cs"/>
                        </a:rPr>
                        <a:t>-coenzyme A </a:t>
                      </a:r>
                      <a:r>
                        <a:rPr kumimoji="0" lang="en-US" b="0" i="0" kern="1200" dirty="0" err="1" smtClean="0">
                          <a:solidFill>
                            <a:schemeClr val="dk1"/>
                          </a:solidFill>
                          <a:latin typeface="+mn-lt"/>
                          <a:ea typeface="+mn-ea"/>
                          <a:cs typeface="+mn-cs"/>
                        </a:rPr>
                        <a:t>dehydrogenase</a:t>
                      </a:r>
                      <a:r>
                        <a:rPr kumimoji="0" lang="en-US" b="0" i="0" kern="1200" dirty="0" smtClean="0">
                          <a:solidFill>
                            <a:schemeClr val="dk1"/>
                          </a:solidFill>
                          <a:latin typeface="+mn-lt"/>
                          <a:ea typeface="+mn-ea"/>
                          <a:cs typeface="+mn-cs"/>
                        </a:rPr>
                        <a:t> deficiency or long-chain 3-hydroxy-acyl-coenzyme A </a:t>
                      </a:r>
                      <a:r>
                        <a:rPr kumimoji="0" lang="en-US" b="0" i="0" kern="1200" dirty="0" err="1" smtClean="0">
                          <a:solidFill>
                            <a:schemeClr val="dk1"/>
                          </a:solidFill>
                          <a:latin typeface="+mn-lt"/>
                          <a:ea typeface="+mn-ea"/>
                          <a:cs typeface="+mn-cs"/>
                        </a:rPr>
                        <a:t>dehydrogenase</a:t>
                      </a:r>
                      <a:r>
                        <a:rPr kumimoji="0" lang="en-US" b="0" i="0" kern="1200" dirty="0" smtClean="0">
                          <a:solidFill>
                            <a:schemeClr val="dk1"/>
                          </a:solidFill>
                          <a:latin typeface="+mn-lt"/>
                          <a:ea typeface="+mn-ea"/>
                          <a:cs typeface="+mn-cs"/>
                        </a:rPr>
                        <a:t> deficiency, and 4 cases predicted to be affected with </a:t>
                      </a:r>
                      <a:r>
                        <a:rPr kumimoji="0" lang="en-US" b="0" i="0" kern="1200" dirty="0" err="1" smtClean="0">
                          <a:solidFill>
                            <a:schemeClr val="dk1"/>
                          </a:solidFill>
                          <a:latin typeface="+mn-lt"/>
                          <a:ea typeface="+mn-ea"/>
                          <a:cs typeface="+mn-cs"/>
                        </a:rPr>
                        <a:t>carnitine</a:t>
                      </a:r>
                      <a:r>
                        <a:rPr kumimoji="0" lang="en-US" b="0" i="0" kern="1200" dirty="0" smtClean="0">
                          <a:solidFill>
                            <a:schemeClr val="dk1"/>
                          </a:solidFill>
                          <a:latin typeface="+mn-lt"/>
                          <a:ea typeface="+mn-ea"/>
                          <a:cs typeface="+mn-cs"/>
                        </a:rPr>
                        <a:t> uptake defect.</a:t>
                      </a:r>
                      <a:endParaRPr lang="en-IN" dirty="0"/>
                    </a:p>
                  </a:txBody>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The results of this study support the view that approximately 5% of all cases of sudden infant death are likely caused by an FAO disorder.</a:t>
                      </a:r>
                      <a:endParaRPr lang="en-IN" dirty="0"/>
                    </a:p>
                  </a:txBody>
                  <a:tcPr/>
                </a:tc>
              </a:tr>
            </a:tbl>
          </a:graphicData>
        </a:graphic>
      </p:graphicFrame>
      <p:sp>
        <p:nvSpPr>
          <p:cNvPr id="3074" name="Title 1"/>
          <p:cNvSpPr>
            <a:spLocks noGrp="1"/>
          </p:cNvSpPr>
          <p:nvPr>
            <p:ph type="title"/>
          </p:nvPr>
        </p:nvSpPr>
        <p:spPr>
          <a:xfrm>
            <a:off x="228600" y="304800"/>
            <a:ext cx="8347075" cy="1216025"/>
          </a:xfrm>
        </p:spPr>
        <p:txBody>
          <a:bodyPr>
            <a:normAutofit fontScale="90000"/>
          </a:bodyPr>
          <a:lstStyle/>
          <a:p>
            <a:pPr fontAlgn="auto">
              <a:spcAft>
                <a:spcPts val="0"/>
              </a:spcAft>
              <a:defRPr/>
            </a:pPr>
            <a:r>
              <a:rPr lang="en-US" smtClean="0">
                <a:ea typeface="ＭＳ Ｐゴシック" pitchFamily="34" charset="-128"/>
              </a:rPr>
              <a:t/>
            </a:r>
            <a:br>
              <a:rPr lang="en-US" smtClean="0">
                <a:ea typeface="ＭＳ Ｐゴシック" pitchFamily="34" charset="-128"/>
              </a:rPr>
            </a:br>
            <a:r>
              <a:rPr lang="en-IN" smtClean="0">
                <a:ea typeface="ＭＳ Ｐゴシック" pitchFamily="34" charset="-128"/>
              </a:rPr>
              <a:t/>
            </a:r>
            <a:br>
              <a:rPr lang="en-IN" smtClean="0">
                <a:ea typeface="ＭＳ Ｐゴシック" pitchFamily="34" charset="-128"/>
              </a:rPr>
            </a:br>
            <a:endParaRPr lang="en-IN" smtClean="0">
              <a:ea typeface="ＭＳ Ｐゴシック"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STEPS OF BETA OXIDATION</a:t>
            </a:r>
            <a:endParaRPr lang="en-US" dirty="0"/>
          </a:p>
        </p:txBody>
      </p:sp>
      <p:sp>
        <p:nvSpPr>
          <p:cNvPr id="3" name="Subtitle 2"/>
          <p:cNvSpPr>
            <a:spLocks noGrp="1"/>
          </p:cNvSpPr>
          <p:nvPr>
            <p:ph type="subTitle" idx="1"/>
          </p:nvPr>
        </p:nvSpPr>
        <p:spPr>
          <a:xfrm>
            <a:off x="1066800" y="1600200"/>
            <a:ext cx="7086600" cy="2895600"/>
          </a:xfrm>
        </p:spPr>
        <p:txBody>
          <a:bodyPr>
            <a:normAutofit fontScale="92500" lnSpcReduction="10000"/>
          </a:bodyPr>
          <a:lstStyle/>
          <a:p>
            <a:pPr>
              <a:buFont typeface="Wingdings" pitchFamily="2" charset="2"/>
              <a:buChar char="q"/>
            </a:pPr>
            <a:r>
              <a:rPr lang="en-US" dirty="0" smtClean="0">
                <a:solidFill>
                  <a:schemeClr val="accent6">
                    <a:lumMod val="50000"/>
                  </a:schemeClr>
                </a:solidFill>
              </a:rPr>
              <a:t> Electrons from the FADH2 prosthetic group of the reduced acyl CoA dehydrogenase are transferred to </a:t>
            </a:r>
            <a:r>
              <a:rPr lang="en-US" b="1" i="1" dirty="0" smtClean="0">
                <a:solidFill>
                  <a:schemeClr val="accent5"/>
                </a:solidFill>
              </a:rPr>
              <a:t>electron-transferring</a:t>
            </a:r>
            <a:r>
              <a:rPr lang="en-US" b="1" dirty="0" smtClean="0">
                <a:solidFill>
                  <a:schemeClr val="accent5"/>
                </a:solidFill>
              </a:rPr>
              <a:t> </a:t>
            </a:r>
            <a:r>
              <a:rPr lang="en-US" b="1" i="1" dirty="0" smtClean="0">
                <a:solidFill>
                  <a:schemeClr val="accent5"/>
                </a:solidFill>
              </a:rPr>
              <a:t>flavoprotein </a:t>
            </a:r>
            <a:r>
              <a:rPr lang="en-US" b="1" dirty="0" smtClean="0">
                <a:solidFill>
                  <a:schemeClr val="accent5"/>
                </a:solidFill>
              </a:rPr>
              <a:t>(ETF). </a:t>
            </a:r>
          </a:p>
          <a:p>
            <a:pPr>
              <a:buFont typeface="Wingdings" pitchFamily="2" charset="2"/>
              <a:buChar char="q"/>
            </a:pPr>
            <a:r>
              <a:rPr lang="en-US" dirty="0" smtClean="0">
                <a:solidFill>
                  <a:schemeClr val="accent6">
                    <a:lumMod val="50000"/>
                  </a:schemeClr>
                </a:solidFill>
              </a:rPr>
              <a:t> ETF donates electrons to </a:t>
            </a:r>
            <a:r>
              <a:rPr lang="en-US" b="1" i="1" dirty="0" smtClean="0">
                <a:solidFill>
                  <a:schemeClr val="accent5"/>
                </a:solidFill>
              </a:rPr>
              <a:t>ETF: ubiquinone reductase</a:t>
            </a:r>
            <a:r>
              <a:rPr lang="en-US" b="1" dirty="0" smtClean="0">
                <a:solidFill>
                  <a:schemeClr val="accent5"/>
                </a:solidFill>
              </a:rPr>
              <a:t>, an iron-sulfur protein. </a:t>
            </a:r>
          </a:p>
          <a:p>
            <a:pPr>
              <a:buFont typeface="Wingdings" pitchFamily="2" charset="2"/>
              <a:buChar char="q"/>
            </a:pPr>
            <a:r>
              <a:rPr lang="en-US" dirty="0" smtClean="0">
                <a:solidFill>
                  <a:schemeClr val="accent6">
                    <a:lumMod val="50000"/>
                  </a:schemeClr>
                </a:solidFill>
              </a:rPr>
              <a:t> Ubiquinone is thereby reduced to </a:t>
            </a:r>
            <a:r>
              <a:rPr lang="en-US" dirty="0" err="1" smtClean="0">
                <a:solidFill>
                  <a:schemeClr val="accent6">
                    <a:lumMod val="50000"/>
                  </a:schemeClr>
                </a:solidFill>
              </a:rPr>
              <a:t>ubiquinol</a:t>
            </a:r>
            <a:r>
              <a:rPr lang="en-US" dirty="0" smtClean="0">
                <a:solidFill>
                  <a:schemeClr val="accent6">
                    <a:lumMod val="50000"/>
                  </a:schemeClr>
                </a:solidFill>
              </a:rPr>
              <a:t>, which delivers its high-potential electrons to the second proton-pumping site of the respiratory chain. </a:t>
            </a:r>
            <a:endParaRPr lang="en-US" dirty="0">
              <a:solidFill>
                <a:schemeClr val="accent6">
                  <a:lumMod val="50000"/>
                </a:schemeClr>
              </a:solidFill>
            </a:endParaRPr>
          </a:p>
        </p:txBody>
      </p:sp>
      <p:pic>
        <p:nvPicPr>
          <p:cNvPr id="12290" name="Picture 2" descr="http://www.namrata.co/wp-content/uploads/2012/10/5.png"/>
          <p:cNvPicPr>
            <a:picLocks noChangeAspect="1" noChangeArrowheads="1"/>
          </p:cNvPicPr>
          <p:nvPr/>
        </p:nvPicPr>
        <p:blipFill>
          <a:blip r:embed="rId2" cstate="print">
            <a:duotone>
              <a:prstClr val="black"/>
              <a:schemeClr val="bg2">
                <a:tint val="45000"/>
                <a:satMod val="400000"/>
              </a:schemeClr>
            </a:duotone>
          </a:blip>
          <a:srcRect/>
          <a:stretch>
            <a:fillRect/>
          </a:stretch>
        </p:blipFill>
        <p:spPr bwMode="auto">
          <a:xfrm>
            <a:off x="1143000" y="4648200"/>
            <a:ext cx="7010400" cy="19050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708AFCE5-FF9E-4B34-A86D-C1D74F16B1E0}" type="slidenum">
              <a:rPr lang="en-US" smtClean="0"/>
              <a:pPr/>
              <a:t>20</a:t>
            </a:fld>
            <a:endParaRPr lang="en-US"/>
          </a:p>
        </p:txBody>
      </p:sp>
    </p:spTree>
    <p:extLst>
      <p:ext uri="{BB962C8B-B14F-4D97-AF65-F5344CB8AC3E}">
        <p14:creationId xmlns:p14="http://schemas.microsoft.com/office/powerpoint/2010/main" xmlns="" val="4143316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STEPS OF BETA OXIDATION</a:t>
            </a:r>
            <a:endParaRPr lang="en-US" dirty="0"/>
          </a:p>
        </p:txBody>
      </p:sp>
      <p:sp>
        <p:nvSpPr>
          <p:cNvPr id="3" name="Subtitle 2"/>
          <p:cNvSpPr>
            <a:spLocks noGrp="1"/>
          </p:cNvSpPr>
          <p:nvPr>
            <p:ph type="subTitle" idx="1"/>
          </p:nvPr>
        </p:nvSpPr>
        <p:spPr>
          <a:xfrm>
            <a:off x="5105400" y="2438400"/>
            <a:ext cx="3352800" cy="2133600"/>
          </a:xfrm>
        </p:spPr>
        <p:txBody>
          <a:bodyPr>
            <a:normAutofit fontScale="92500" lnSpcReduction="20000"/>
          </a:bodyPr>
          <a:lstStyle/>
          <a:p>
            <a:endParaRPr lang="en-US" b="1" dirty="0" smtClean="0">
              <a:solidFill>
                <a:schemeClr val="accent6">
                  <a:lumMod val="50000"/>
                </a:schemeClr>
              </a:solidFill>
            </a:endParaRPr>
          </a:p>
          <a:p>
            <a:r>
              <a:rPr lang="en-US" sz="2200" b="1" dirty="0" smtClean="0">
                <a:solidFill>
                  <a:schemeClr val="accent3"/>
                </a:solidFill>
              </a:rPr>
              <a:t>Step-2- Hydration</a:t>
            </a:r>
          </a:p>
          <a:p>
            <a:r>
              <a:rPr lang="en-US" sz="2200" dirty="0" smtClean="0">
                <a:solidFill>
                  <a:schemeClr val="accent6">
                    <a:lumMod val="50000"/>
                  </a:schemeClr>
                </a:solidFill>
              </a:rPr>
              <a:t>Water is added to saturate the double bond and form 3-hydroxyacyl-CoA, catalyzed by Δ </a:t>
            </a:r>
            <a:r>
              <a:rPr lang="en-US" sz="2200" b="1" baseline="30000" dirty="0" smtClean="0">
                <a:solidFill>
                  <a:schemeClr val="accent6">
                    <a:lumMod val="50000"/>
                  </a:schemeClr>
                </a:solidFill>
              </a:rPr>
              <a:t>2</a:t>
            </a:r>
            <a:r>
              <a:rPr lang="en-US" sz="2200" b="1" dirty="0" smtClean="0">
                <a:solidFill>
                  <a:schemeClr val="accent6">
                    <a:lumMod val="50000"/>
                  </a:schemeClr>
                </a:solidFill>
              </a:rPr>
              <a:t>-enoyl-CoA hydratase.</a:t>
            </a:r>
            <a:endParaRPr lang="en-US" sz="2200" dirty="0" smtClean="0">
              <a:solidFill>
                <a:schemeClr val="accent6">
                  <a:lumMod val="50000"/>
                </a:schemeClr>
              </a:solidFill>
            </a:endParaRPr>
          </a:p>
          <a:p>
            <a:r>
              <a:rPr lang="en-US" sz="1100" dirty="0" smtClean="0"/>
              <a:t/>
            </a:r>
            <a:br>
              <a:rPr lang="en-US" sz="1100" dirty="0" smtClean="0"/>
            </a:br>
            <a:endParaRPr lang="en-US" sz="1100" dirty="0"/>
          </a:p>
        </p:txBody>
      </p:sp>
      <p:pic>
        <p:nvPicPr>
          <p:cNvPr id="4" name="Picture 3"/>
          <p:cNvPicPr>
            <a:picLocks noChangeAspect="1" noChangeArrowheads="1"/>
          </p:cNvPicPr>
          <p:nvPr/>
        </p:nvPicPr>
        <p:blipFill>
          <a:blip r:embed="rId2" cstate="print"/>
          <a:srcRect/>
          <a:stretch>
            <a:fillRect/>
          </a:stretch>
        </p:blipFill>
        <p:spPr bwMode="auto">
          <a:xfrm>
            <a:off x="1371600" y="1828800"/>
            <a:ext cx="3108325" cy="4661456"/>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708AFCE5-FF9E-4B34-A86D-C1D74F16B1E0}" type="slidenum">
              <a:rPr lang="en-US" smtClean="0"/>
              <a:pPr/>
              <a:t>21</a:t>
            </a:fld>
            <a:endParaRPr lang="en-US"/>
          </a:p>
        </p:txBody>
      </p:sp>
    </p:spTree>
    <p:extLst>
      <p:ext uri="{BB962C8B-B14F-4D97-AF65-F5344CB8AC3E}">
        <p14:creationId xmlns:p14="http://schemas.microsoft.com/office/powerpoint/2010/main" xmlns="" val="3716228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STEPS OF BETA OXIDATION</a:t>
            </a:r>
            <a:endParaRPr lang="en-US" dirty="0"/>
          </a:p>
        </p:txBody>
      </p:sp>
      <p:sp>
        <p:nvSpPr>
          <p:cNvPr id="3" name="Subtitle 2"/>
          <p:cNvSpPr>
            <a:spLocks noGrp="1"/>
          </p:cNvSpPr>
          <p:nvPr>
            <p:ph type="subTitle" idx="1"/>
          </p:nvPr>
        </p:nvSpPr>
        <p:spPr>
          <a:xfrm>
            <a:off x="4648200" y="1905000"/>
            <a:ext cx="3901440" cy="4648200"/>
          </a:xfrm>
        </p:spPr>
        <p:txBody>
          <a:bodyPr>
            <a:normAutofit lnSpcReduction="10000"/>
          </a:bodyPr>
          <a:lstStyle/>
          <a:p>
            <a:r>
              <a:rPr lang="en-US" b="1" dirty="0" smtClean="0">
                <a:solidFill>
                  <a:schemeClr val="accent3"/>
                </a:solidFill>
              </a:rPr>
              <a:t>Step-3- dehydrogenation-</a:t>
            </a:r>
          </a:p>
          <a:p>
            <a:r>
              <a:rPr lang="en-US" dirty="0" smtClean="0">
                <a:solidFill>
                  <a:schemeClr val="accent6">
                    <a:lumMod val="50000"/>
                  </a:schemeClr>
                </a:solidFill>
              </a:rPr>
              <a:t>The 3-hydroxy derivative undergoes further dehydrogenation on the 3-carbon catalyzed by </a:t>
            </a:r>
            <a:r>
              <a:rPr lang="en-US" b="1" dirty="0" smtClean="0">
                <a:solidFill>
                  <a:schemeClr val="accent6">
                    <a:lumMod val="50000"/>
                  </a:schemeClr>
                </a:solidFill>
              </a:rPr>
              <a:t>L(+)-3-hydroxyacyl-CoA dehydrogenase</a:t>
            </a:r>
            <a:r>
              <a:rPr lang="en-US" dirty="0" smtClean="0">
                <a:solidFill>
                  <a:schemeClr val="accent6">
                    <a:lumMod val="50000"/>
                  </a:schemeClr>
                </a:solidFill>
              </a:rPr>
              <a:t> to form the corresponding 3-ketoacyl-CoA compound. In this case, NAD</a:t>
            </a:r>
            <a:r>
              <a:rPr lang="en-US" baseline="30000" dirty="0" smtClean="0">
                <a:solidFill>
                  <a:schemeClr val="accent6">
                    <a:lumMod val="50000"/>
                  </a:schemeClr>
                </a:solidFill>
              </a:rPr>
              <a:t>+</a:t>
            </a:r>
            <a:r>
              <a:rPr lang="en-US" dirty="0" smtClean="0">
                <a:solidFill>
                  <a:schemeClr val="accent6">
                    <a:lumMod val="50000"/>
                  </a:schemeClr>
                </a:solidFill>
              </a:rPr>
              <a:t> is the coenzyme involved.</a:t>
            </a:r>
            <a:endParaRPr lang="en-US" dirty="0">
              <a:solidFill>
                <a:schemeClr val="accent6">
                  <a:lumMod val="50000"/>
                </a:schemeClr>
              </a:solidFill>
            </a:endParaRPr>
          </a:p>
        </p:txBody>
      </p:sp>
      <p:pic>
        <p:nvPicPr>
          <p:cNvPr id="4" name="Picture 3"/>
          <p:cNvPicPr>
            <a:picLocks noChangeAspect="1" noChangeArrowheads="1"/>
          </p:cNvPicPr>
          <p:nvPr/>
        </p:nvPicPr>
        <p:blipFill>
          <a:blip r:embed="rId2" cstate="print"/>
          <a:srcRect/>
          <a:stretch>
            <a:fillRect/>
          </a:stretch>
        </p:blipFill>
        <p:spPr bwMode="auto">
          <a:xfrm>
            <a:off x="1219200" y="1905000"/>
            <a:ext cx="3124200" cy="47244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708AFCE5-FF9E-4B34-A86D-C1D74F16B1E0}" type="slidenum">
              <a:rPr lang="en-US" smtClean="0"/>
              <a:pPr/>
              <a:t>22</a:t>
            </a:fld>
            <a:endParaRPr lang="en-US"/>
          </a:p>
        </p:txBody>
      </p:sp>
    </p:spTree>
    <p:extLst>
      <p:ext uri="{BB962C8B-B14F-4D97-AF65-F5344CB8AC3E}">
        <p14:creationId xmlns:p14="http://schemas.microsoft.com/office/powerpoint/2010/main" xmlns="" val="2470214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406640" cy="1472184"/>
          </a:xfrm>
        </p:spPr>
        <p:txBody>
          <a:bodyPr/>
          <a:lstStyle/>
          <a:p>
            <a:r>
              <a:rPr lang="en-US" b="1" dirty="0" smtClean="0"/>
              <a:t>STEPS OF BETA OXIDATION</a:t>
            </a:r>
            <a:endParaRPr lang="en-US" dirty="0"/>
          </a:p>
        </p:txBody>
      </p:sp>
      <p:sp>
        <p:nvSpPr>
          <p:cNvPr id="3" name="Subtitle 2"/>
          <p:cNvSpPr>
            <a:spLocks noGrp="1"/>
          </p:cNvSpPr>
          <p:nvPr>
            <p:ph type="subTitle" idx="1"/>
          </p:nvPr>
        </p:nvSpPr>
        <p:spPr>
          <a:xfrm>
            <a:off x="5791200" y="1752600"/>
            <a:ext cx="2438400" cy="3886200"/>
          </a:xfrm>
        </p:spPr>
        <p:txBody>
          <a:bodyPr>
            <a:normAutofit fontScale="62500" lnSpcReduction="20000"/>
          </a:bodyPr>
          <a:lstStyle/>
          <a:p>
            <a:endParaRPr lang="en-US" b="1" dirty="0" smtClean="0">
              <a:solidFill>
                <a:schemeClr val="accent3"/>
              </a:solidFill>
            </a:endParaRPr>
          </a:p>
          <a:p>
            <a:r>
              <a:rPr lang="en-US" sz="3500" b="1" dirty="0" smtClean="0">
                <a:solidFill>
                  <a:schemeClr val="accent3"/>
                </a:solidFill>
              </a:rPr>
              <a:t>Step-4- Thiolysis-</a:t>
            </a:r>
            <a:r>
              <a:rPr lang="en-US" sz="3500" dirty="0" smtClean="0"/>
              <a:t> </a:t>
            </a:r>
          </a:p>
          <a:p>
            <a:r>
              <a:rPr lang="en-US" sz="3500" dirty="0" smtClean="0">
                <a:solidFill>
                  <a:schemeClr val="accent6">
                    <a:lumMod val="50000"/>
                  </a:schemeClr>
                </a:solidFill>
              </a:rPr>
              <a:t>3-ketoacyl-CoA is split at the 2,3- position by </a:t>
            </a:r>
            <a:r>
              <a:rPr lang="en-US" sz="3500" b="1" dirty="0" err="1" smtClean="0">
                <a:solidFill>
                  <a:schemeClr val="accent6">
                    <a:lumMod val="50000"/>
                  </a:schemeClr>
                </a:solidFill>
              </a:rPr>
              <a:t>thiolase</a:t>
            </a:r>
            <a:r>
              <a:rPr lang="en-US" sz="3500" dirty="0" smtClean="0">
                <a:solidFill>
                  <a:schemeClr val="accent6">
                    <a:lumMod val="50000"/>
                  </a:schemeClr>
                </a:solidFill>
              </a:rPr>
              <a:t> (3-ketoacyl-CoA-thiolase), forming acetyl-CoA and a new acyl-CoA two carbons shorter than the original acyl-CoA molecule.</a:t>
            </a:r>
            <a:endParaRPr lang="en-US" sz="3500" dirty="0">
              <a:solidFill>
                <a:schemeClr val="accent6">
                  <a:lumMod val="50000"/>
                </a:schemeClr>
              </a:solidFill>
            </a:endParaRPr>
          </a:p>
        </p:txBody>
      </p:sp>
      <p:pic>
        <p:nvPicPr>
          <p:cNvPr id="4" name="Picture 3"/>
          <p:cNvPicPr>
            <a:picLocks noChangeAspect="1" noChangeArrowheads="1"/>
          </p:cNvPicPr>
          <p:nvPr/>
        </p:nvPicPr>
        <p:blipFill>
          <a:blip r:embed="rId2" cstate="print"/>
          <a:srcRect/>
          <a:stretch>
            <a:fillRect/>
          </a:stretch>
        </p:blipFill>
        <p:spPr bwMode="auto">
          <a:xfrm>
            <a:off x="1143000" y="1676400"/>
            <a:ext cx="3581400" cy="4800600"/>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fld id="{3BD97CBE-FBDF-4DFC-BF0F-963E9232225F}" type="datetime1">
              <a:rPr lang="en-US" smtClean="0"/>
              <a:pPr/>
              <a:t>8/15/2020</a:t>
            </a:fld>
            <a:endParaRPr lang="en-US"/>
          </a:p>
        </p:txBody>
      </p:sp>
      <p:sp>
        <p:nvSpPr>
          <p:cNvPr id="6" name="Slide Number Placeholder 5"/>
          <p:cNvSpPr>
            <a:spLocks noGrp="1"/>
          </p:cNvSpPr>
          <p:nvPr>
            <p:ph type="sldNum" sz="quarter" idx="12"/>
          </p:nvPr>
        </p:nvSpPr>
        <p:spPr/>
        <p:txBody>
          <a:bodyPr/>
          <a:lstStyle/>
          <a:p>
            <a:fld id="{708AFCE5-FF9E-4B34-A86D-C1D74F16B1E0}"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3543669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STEPS OF BETA OXIDATION</a:t>
            </a:r>
            <a:endParaRPr lang="en-US" dirty="0"/>
          </a:p>
        </p:txBody>
      </p:sp>
      <p:sp>
        <p:nvSpPr>
          <p:cNvPr id="3" name="Subtitle 2"/>
          <p:cNvSpPr>
            <a:spLocks noGrp="1"/>
          </p:cNvSpPr>
          <p:nvPr>
            <p:ph type="subTitle" idx="1"/>
          </p:nvPr>
        </p:nvSpPr>
        <p:spPr>
          <a:xfrm>
            <a:off x="6477000" y="1600200"/>
            <a:ext cx="2301240" cy="4572000"/>
          </a:xfrm>
        </p:spPr>
        <p:txBody>
          <a:bodyPr>
            <a:noAutofit/>
          </a:bodyPr>
          <a:lstStyle/>
          <a:p>
            <a:pPr>
              <a:buFont typeface="Wingdings" pitchFamily="2" charset="2"/>
              <a:buChar char="q"/>
            </a:pPr>
            <a:r>
              <a:rPr lang="en-US" sz="2000" dirty="0" smtClean="0"/>
              <a:t> </a:t>
            </a:r>
            <a:r>
              <a:rPr lang="en-US" sz="2000" dirty="0" smtClean="0">
                <a:solidFill>
                  <a:schemeClr val="accent6">
                    <a:lumMod val="50000"/>
                  </a:schemeClr>
                </a:solidFill>
              </a:rPr>
              <a:t>The acyl-CoA formed in the cleavage reaction reenters the oxidative pathway at reaction 2.</a:t>
            </a:r>
          </a:p>
          <a:p>
            <a:pPr>
              <a:buFont typeface="Wingdings" pitchFamily="2" charset="2"/>
              <a:buChar char="q"/>
            </a:pPr>
            <a:r>
              <a:rPr lang="en-US" sz="2000" dirty="0" smtClean="0">
                <a:solidFill>
                  <a:schemeClr val="accent6">
                    <a:lumMod val="50000"/>
                  </a:schemeClr>
                </a:solidFill>
              </a:rPr>
              <a:t> Since acetyl-CoA can be oxidized to CO</a:t>
            </a:r>
            <a:r>
              <a:rPr lang="en-US" sz="2000" baseline="-25000" dirty="0" smtClean="0">
                <a:solidFill>
                  <a:schemeClr val="accent6">
                    <a:lumMod val="50000"/>
                  </a:schemeClr>
                </a:solidFill>
              </a:rPr>
              <a:t>2</a:t>
            </a:r>
            <a:r>
              <a:rPr lang="en-US" sz="2000" dirty="0" smtClean="0">
                <a:solidFill>
                  <a:schemeClr val="accent6">
                    <a:lumMod val="50000"/>
                  </a:schemeClr>
                </a:solidFill>
              </a:rPr>
              <a:t> and water via the citric acid cycle the complete oxidation of fatty acids is achieved </a:t>
            </a:r>
            <a:endParaRPr lang="en-US" sz="2000" dirty="0">
              <a:solidFill>
                <a:schemeClr val="accent6">
                  <a:lumMod val="50000"/>
                </a:schemeClr>
              </a:solidFill>
            </a:endParaRPr>
          </a:p>
        </p:txBody>
      </p:sp>
      <p:pic>
        <p:nvPicPr>
          <p:cNvPr id="9218" name="Picture 2" descr="http://www.namrata.co/wp-content/uploads/2012/10/9.png"/>
          <p:cNvPicPr>
            <a:picLocks noChangeAspect="1" noChangeArrowheads="1"/>
          </p:cNvPicPr>
          <p:nvPr/>
        </p:nvPicPr>
        <p:blipFill>
          <a:blip r:embed="rId2" cstate="print">
            <a:duotone>
              <a:prstClr val="black"/>
              <a:schemeClr val="bg2">
                <a:tint val="45000"/>
                <a:satMod val="400000"/>
              </a:schemeClr>
            </a:duotone>
          </a:blip>
          <a:srcRect/>
          <a:stretch>
            <a:fillRect/>
          </a:stretch>
        </p:blipFill>
        <p:spPr bwMode="auto">
          <a:xfrm>
            <a:off x="1066800" y="1447800"/>
            <a:ext cx="5200650" cy="5410200"/>
          </a:xfrm>
          <a:prstGeom prst="rect">
            <a:avLst/>
          </a:prstGeom>
          <a:noFill/>
        </p:spPr>
      </p:pic>
      <p:sp>
        <p:nvSpPr>
          <p:cNvPr id="6" name="Slide Number Placeholder 5"/>
          <p:cNvSpPr>
            <a:spLocks noGrp="1"/>
          </p:cNvSpPr>
          <p:nvPr>
            <p:ph type="sldNum" sz="quarter" idx="12"/>
          </p:nvPr>
        </p:nvSpPr>
        <p:spPr/>
        <p:txBody>
          <a:bodyPr/>
          <a:lstStyle/>
          <a:p>
            <a:fld id="{708AFCE5-FF9E-4B34-A86D-C1D74F16B1E0}" type="slidenum">
              <a:rPr lang="en-US" smtClean="0"/>
              <a:pPr/>
              <a:t>24</a:t>
            </a:fld>
            <a:endParaRPr lang="en-US"/>
          </a:p>
        </p:txBody>
      </p:sp>
    </p:spTree>
    <p:extLst>
      <p:ext uri="{BB962C8B-B14F-4D97-AF65-F5344CB8AC3E}">
        <p14:creationId xmlns:p14="http://schemas.microsoft.com/office/powerpoint/2010/main" xmlns="" val="1135487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steps of beta oxidation</a:t>
            </a:r>
            <a:endParaRPr lang="en-US" dirty="0"/>
          </a:p>
        </p:txBody>
      </p:sp>
      <p:sp>
        <p:nvSpPr>
          <p:cNvPr id="3" name="Content Placeholder 2"/>
          <p:cNvSpPr>
            <a:spLocks noGrp="1"/>
          </p:cNvSpPr>
          <p:nvPr>
            <p:ph idx="1"/>
          </p:nvPr>
        </p:nvSpPr>
        <p:spPr/>
        <p:txBody>
          <a:bodyPr/>
          <a:lstStyle/>
          <a:p>
            <a:r>
              <a:rPr lang="en-US" dirty="0" smtClean="0"/>
              <a:t>1. Activation of </a:t>
            </a:r>
            <a:r>
              <a:rPr lang="en-US" dirty="0" err="1" smtClean="0"/>
              <a:t>acyl</a:t>
            </a:r>
            <a:r>
              <a:rPr lang="en-US" dirty="0" smtClean="0"/>
              <a:t> to </a:t>
            </a:r>
            <a:r>
              <a:rPr lang="en-US" dirty="0" err="1" smtClean="0"/>
              <a:t>acyl</a:t>
            </a:r>
            <a:r>
              <a:rPr lang="en-US" dirty="0" smtClean="0"/>
              <a:t> CoA</a:t>
            </a:r>
          </a:p>
          <a:p>
            <a:r>
              <a:rPr lang="en-US" dirty="0" smtClean="0"/>
              <a:t>2. Carnitine shuttle into Mitochondrial matrix</a:t>
            </a:r>
          </a:p>
          <a:p>
            <a:r>
              <a:rPr lang="en-US" dirty="0" smtClean="0"/>
              <a:t>3. Dehydrogenation</a:t>
            </a:r>
          </a:p>
          <a:p>
            <a:r>
              <a:rPr lang="en-US" dirty="0" smtClean="0"/>
              <a:t>4. Hydration</a:t>
            </a:r>
          </a:p>
          <a:p>
            <a:r>
              <a:rPr lang="en-US" dirty="0" smtClean="0"/>
              <a:t>5. Dehydrogenation</a:t>
            </a:r>
          </a:p>
          <a:p>
            <a:r>
              <a:rPr lang="en-US" dirty="0" smtClean="0"/>
              <a:t>6. Splitting by </a:t>
            </a:r>
            <a:r>
              <a:rPr lang="en-US" dirty="0" err="1" smtClean="0"/>
              <a:t>thiolase</a:t>
            </a:r>
            <a:r>
              <a:rPr lang="en-US" dirty="0" smtClean="0"/>
              <a:t> to yield acetyl-CoA</a:t>
            </a:r>
          </a:p>
          <a:p>
            <a:r>
              <a:rPr lang="en-US" dirty="0" smtClean="0"/>
              <a:t>7. repetition of cycle</a:t>
            </a:r>
            <a:endParaRPr lang="en-US" dirty="0"/>
          </a:p>
        </p:txBody>
      </p:sp>
      <p:sp>
        <p:nvSpPr>
          <p:cNvPr id="6" name="Slide Number Placeholder 5"/>
          <p:cNvSpPr>
            <a:spLocks noGrp="1"/>
          </p:cNvSpPr>
          <p:nvPr>
            <p:ph type="sldNum" sz="quarter" idx="12"/>
          </p:nvPr>
        </p:nvSpPr>
        <p:spPr/>
        <p:txBody>
          <a:bodyPr/>
          <a:lstStyle/>
          <a:p>
            <a:fld id="{708AFCE5-FF9E-4B34-A86D-C1D74F16B1E0}"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990600"/>
          </a:xfrm>
        </p:spPr>
        <p:txBody>
          <a:bodyPr/>
          <a:lstStyle/>
          <a:p>
            <a:r>
              <a:rPr lang="en-US" b="1" dirty="0" smtClean="0"/>
              <a:t>BETA OXIDATION</a:t>
            </a:r>
            <a:endParaRPr lang="en-US" dirty="0"/>
          </a:p>
        </p:txBody>
      </p:sp>
      <p:sp>
        <p:nvSpPr>
          <p:cNvPr id="3" name="Subtitle 2"/>
          <p:cNvSpPr>
            <a:spLocks noGrp="1"/>
          </p:cNvSpPr>
          <p:nvPr>
            <p:ph type="subTitle" idx="1"/>
          </p:nvPr>
        </p:nvSpPr>
        <p:spPr>
          <a:xfrm>
            <a:off x="1066800" y="1600200"/>
            <a:ext cx="7406640" cy="1295400"/>
          </a:xfrm>
        </p:spPr>
        <p:txBody>
          <a:bodyPr>
            <a:normAutofit fontScale="92500" lnSpcReduction="20000"/>
          </a:bodyPr>
          <a:lstStyle/>
          <a:p>
            <a:r>
              <a:rPr lang="en-US" b="1" dirty="0" smtClean="0"/>
              <a:t>The overall reaction can be represented as follows-</a:t>
            </a:r>
            <a:endParaRPr lang="en-US" dirty="0" smtClean="0"/>
          </a:p>
          <a:p>
            <a:r>
              <a:rPr lang="en-US" dirty="0" smtClean="0"/>
              <a:t/>
            </a:r>
            <a:br>
              <a:rPr lang="en-US" dirty="0" smtClean="0"/>
            </a:br>
            <a:endParaRPr lang="en-US" dirty="0"/>
          </a:p>
        </p:txBody>
      </p:sp>
      <p:pic>
        <p:nvPicPr>
          <p:cNvPr id="8194" name="Picture 2" descr="http://www.namrata.co/wp-content/uploads/2012/10/10.png"/>
          <p:cNvPicPr>
            <a:picLocks noChangeAspect="1" noChangeArrowheads="1"/>
          </p:cNvPicPr>
          <p:nvPr/>
        </p:nvPicPr>
        <p:blipFill>
          <a:blip r:embed="rId2" cstate="print">
            <a:duotone>
              <a:prstClr val="black"/>
              <a:schemeClr val="bg2">
                <a:tint val="45000"/>
                <a:satMod val="400000"/>
              </a:schemeClr>
            </a:duotone>
          </a:blip>
          <a:srcRect/>
          <a:stretch>
            <a:fillRect/>
          </a:stretch>
        </p:blipFill>
        <p:spPr bwMode="auto">
          <a:xfrm>
            <a:off x="1066800" y="2971800"/>
            <a:ext cx="7391400" cy="1524000"/>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fld id="{279555A2-AE5A-44ED-9979-A51E7912D632}" type="datetime1">
              <a:rPr lang="en-US" smtClean="0"/>
              <a:pPr/>
              <a:t>8/15/2020</a:t>
            </a:fld>
            <a:endParaRPr lang="en-US"/>
          </a:p>
        </p:txBody>
      </p:sp>
      <p:sp>
        <p:nvSpPr>
          <p:cNvPr id="6" name="Slide Number Placeholder 5"/>
          <p:cNvSpPr>
            <a:spLocks noGrp="1"/>
          </p:cNvSpPr>
          <p:nvPr>
            <p:ph type="sldNum" sz="quarter" idx="12"/>
          </p:nvPr>
        </p:nvSpPr>
        <p:spPr/>
        <p:txBody>
          <a:bodyPr/>
          <a:lstStyle/>
          <a:p>
            <a:fld id="{708AFCE5-FF9E-4B34-A86D-C1D74F16B1E0}" type="slidenum">
              <a:rPr lang="en-US" smtClean="0"/>
              <a:pPr/>
              <a:t>26</a:t>
            </a:fld>
            <a:endParaRPr lang="en-US"/>
          </a:p>
        </p:txBody>
      </p:sp>
      <p:sp>
        <p:nvSpPr>
          <p:cNvPr id="7" name="Footer Placeholder 6"/>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135203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BETA OXIDATION- ENERGY YIELD</a:t>
            </a:r>
            <a:endParaRPr lang="en-US" dirty="0"/>
          </a:p>
        </p:txBody>
      </p:sp>
      <p:sp>
        <p:nvSpPr>
          <p:cNvPr id="3" name="Subtitle 2"/>
          <p:cNvSpPr>
            <a:spLocks noGrp="1"/>
          </p:cNvSpPr>
          <p:nvPr>
            <p:ph type="subTitle" idx="1"/>
          </p:nvPr>
        </p:nvSpPr>
        <p:spPr>
          <a:xfrm>
            <a:off x="1066800" y="1676400"/>
            <a:ext cx="7406640" cy="1981200"/>
          </a:xfrm>
        </p:spPr>
        <p:txBody>
          <a:bodyPr>
            <a:normAutofit fontScale="92500" lnSpcReduction="20000"/>
          </a:bodyPr>
          <a:lstStyle/>
          <a:p>
            <a:r>
              <a:rPr lang="en-US" b="1" dirty="0" smtClean="0"/>
              <a:t>Energy yield by the complete oxidation of one mol of Palmitic acid-</a:t>
            </a:r>
          </a:p>
          <a:p>
            <a:r>
              <a:rPr lang="en-US" dirty="0" smtClean="0">
                <a:solidFill>
                  <a:schemeClr val="accent6">
                    <a:lumMod val="50000"/>
                  </a:schemeClr>
                </a:solidFill>
              </a:rPr>
              <a:t>The degradation of palmitoyl CoA (C16-acyl Co A) requires seven reaction cycles. In the seventh cycle, the C4-ketoacyl CoA is thiolyzed to two molecules of acetyl CoA.</a:t>
            </a:r>
            <a:endParaRPr lang="en-US" dirty="0">
              <a:solidFill>
                <a:schemeClr val="accent6">
                  <a:lumMod val="50000"/>
                </a:schemeClr>
              </a:solidFill>
            </a:endParaRPr>
          </a:p>
        </p:txBody>
      </p:sp>
      <p:pic>
        <p:nvPicPr>
          <p:cNvPr id="7170" name="Picture 2" descr="http://www.namrata.co/wp-content/uploads/2012/10/11.png"/>
          <p:cNvPicPr>
            <a:picLocks noChangeAspect="1" noChangeArrowheads="1"/>
          </p:cNvPicPr>
          <p:nvPr/>
        </p:nvPicPr>
        <p:blipFill>
          <a:blip r:embed="rId2" cstate="print">
            <a:duotone>
              <a:prstClr val="black"/>
              <a:schemeClr val="bg2">
                <a:tint val="45000"/>
                <a:satMod val="400000"/>
              </a:schemeClr>
            </a:duotone>
          </a:blip>
          <a:srcRect/>
          <a:stretch>
            <a:fillRect/>
          </a:stretch>
        </p:blipFill>
        <p:spPr bwMode="auto">
          <a:xfrm>
            <a:off x="1066800" y="3886200"/>
            <a:ext cx="6629400" cy="122872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19200" y="5657671"/>
            <a:ext cx="6858000" cy="830997"/>
          </a:xfrm>
          <a:prstGeom prst="rect">
            <a:avLst/>
          </a:prstGeom>
          <a:noFill/>
        </p:spPr>
        <p:txBody>
          <a:bodyPr wrap="square" rtlCol="0">
            <a:spAutoFit/>
          </a:bodyPr>
          <a:lstStyle/>
          <a:p>
            <a:r>
              <a:rPr lang="en-US" sz="2400" dirty="0" smtClean="0">
                <a:solidFill>
                  <a:schemeClr val="accent6">
                    <a:lumMod val="50000"/>
                  </a:schemeClr>
                </a:solidFill>
              </a:rPr>
              <a:t>106 (129 As per old concept) ATP are produced by the complete oxidation of one mol of Palmitic acid.</a:t>
            </a:r>
            <a:endParaRPr lang="en-US" sz="2400" dirty="0">
              <a:solidFill>
                <a:schemeClr val="accent6">
                  <a:lumMod val="50000"/>
                </a:schemeClr>
              </a:solidFill>
            </a:endParaRPr>
          </a:p>
        </p:txBody>
      </p:sp>
      <p:sp>
        <p:nvSpPr>
          <p:cNvPr id="6" name="Date Placeholder 5"/>
          <p:cNvSpPr>
            <a:spLocks noGrp="1"/>
          </p:cNvSpPr>
          <p:nvPr>
            <p:ph type="dt" sz="half" idx="10"/>
          </p:nvPr>
        </p:nvSpPr>
        <p:spPr/>
        <p:txBody>
          <a:bodyPr/>
          <a:lstStyle/>
          <a:p>
            <a:fld id="{560052FF-B211-472D-9FAC-040034D9FB33}" type="datetime1">
              <a:rPr lang="en-US" smtClean="0"/>
              <a:pPr/>
              <a:t>8/15/2020</a:t>
            </a:fld>
            <a:endParaRPr lang="en-US"/>
          </a:p>
        </p:txBody>
      </p:sp>
      <p:sp>
        <p:nvSpPr>
          <p:cNvPr id="7" name="Slide Number Placeholder 6"/>
          <p:cNvSpPr>
            <a:spLocks noGrp="1"/>
          </p:cNvSpPr>
          <p:nvPr>
            <p:ph type="sldNum" sz="quarter" idx="12"/>
          </p:nvPr>
        </p:nvSpPr>
        <p:spPr/>
        <p:txBody>
          <a:bodyPr/>
          <a:lstStyle/>
          <a:p>
            <a:fld id="{708AFCE5-FF9E-4B34-A86D-C1D74F16B1E0}" type="slidenum">
              <a:rPr lang="en-US" smtClean="0"/>
              <a:pPr/>
              <a:t>27</a:t>
            </a:fld>
            <a:endParaRPr lang="en-US"/>
          </a:p>
        </p:txBody>
      </p:sp>
      <p:sp>
        <p:nvSpPr>
          <p:cNvPr id="8" name="Footer Placeholder 7"/>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3566941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BETA OXIDATION- ENERGY YIELD</a:t>
            </a:r>
            <a:endParaRPr lang="en-US" dirty="0"/>
          </a:p>
        </p:txBody>
      </p:sp>
      <p:sp>
        <p:nvSpPr>
          <p:cNvPr id="3" name="Subtitle 2"/>
          <p:cNvSpPr>
            <a:spLocks noGrp="1"/>
          </p:cNvSpPr>
          <p:nvPr>
            <p:ph type="subTitle" idx="1"/>
          </p:nvPr>
        </p:nvSpPr>
        <p:spPr>
          <a:xfrm>
            <a:off x="990600" y="1524000"/>
            <a:ext cx="7406640" cy="4419600"/>
          </a:xfrm>
        </p:spPr>
        <p:txBody>
          <a:bodyPr>
            <a:noAutofit/>
          </a:bodyPr>
          <a:lstStyle/>
          <a:p>
            <a:r>
              <a:rPr lang="nl-NL" sz="2400" b="1" dirty="0" smtClean="0">
                <a:solidFill>
                  <a:schemeClr val="accent6">
                    <a:lumMod val="50000"/>
                  </a:schemeClr>
                </a:solidFill>
              </a:rPr>
              <a:t>2.5 ATPs per NADH = 17.5</a:t>
            </a:r>
          </a:p>
          <a:p>
            <a:r>
              <a:rPr lang="en-US" sz="2400" b="1" dirty="0" smtClean="0">
                <a:solidFill>
                  <a:schemeClr val="accent6">
                    <a:lumMod val="50000"/>
                  </a:schemeClr>
                </a:solidFill>
              </a:rPr>
              <a:t>1.5 ATPs per FADH2 = 10.5</a:t>
            </a:r>
          </a:p>
          <a:p>
            <a:r>
              <a:rPr lang="it-IT" sz="2400" b="1" dirty="0" smtClean="0">
                <a:solidFill>
                  <a:schemeClr val="accent6">
                    <a:lumMod val="50000"/>
                  </a:schemeClr>
                </a:solidFill>
              </a:rPr>
              <a:t>10 ATPs per acetyl-CoA = 80</a:t>
            </a:r>
          </a:p>
          <a:p>
            <a:r>
              <a:rPr lang="en-US" sz="2400" b="1" dirty="0" smtClean="0">
                <a:solidFill>
                  <a:schemeClr val="accent6">
                    <a:lumMod val="50000"/>
                  </a:schemeClr>
                </a:solidFill>
              </a:rPr>
              <a:t>Total = 108 ATPs</a:t>
            </a:r>
          </a:p>
          <a:p>
            <a:r>
              <a:rPr lang="en-US" sz="2400" b="1" dirty="0" smtClean="0">
                <a:solidFill>
                  <a:schemeClr val="accent6">
                    <a:lumMod val="50000"/>
                  </a:schemeClr>
                </a:solidFill>
              </a:rPr>
              <a:t>2 ATP equivalents (ATP         AMP + PPi</a:t>
            </a:r>
          </a:p>
          <a:p>
            <a:r>
              <a:rPr lang="en-US" sz="2400" b="1" dirty="0" smtClean="0">
                <a:solidFill>
                  <a:schemeClr val="accent6">
                    <a:lumMod val="50000"/>
                  </a:schemeClr>
                </a:solidFill>
              </a:rPr>
              <a:t>			   PPi         2 Pi)</a:t>
            </a:r>
          </a:p>
          <a:p>
            <a:r>
              <a:rPr lang="en-US" sz="2400" b="1" dirty="0" smtClean="0">
                <a:solidFill>
                  <a:schemeClr val="accent6">
                    <a:lumMod val="50000"/>
                  </a:schemeClr>
                </a:solidFill>
              </a:rPr>
              <a:t>consumed during activation of palmitate to Palmitoyl CoA</a:t>
            </a:r>
          </a:p>
          <a:p>
            <a:r>
              <a:rPr lang="en-US" sz="2400" b="1" dirty="0" smtClean="0">
                <a:solidFill>
                  <a:schemeClr val="accent6">
                    <a:lumMod val="50000"/>
                  </a:schemeClr>
                </a:solidFill>
              </a:rPr>
              <a:t>Net Energy output- 108-2 = 106 ATP</a:t>
            </a:r>
            <a:endParaRPr lang="en-US" sz="2400" dirty="0">
              <a:solidFill>
                <a:schemeClr val="accent6">
                  <a:lumMod val="50000"/>
                </a:schemeClr>
              </a:solidFill>
            </a:endParaRPr>
          </a:p>
        </p:txBody>
      </p:sp>
      <p:sp>
        <p:nvSpPr>
          <p:cNvPr id="4" name="Right Arrow 3"/>
          <p:cNvSpPr/>
          <p:nvPr/>
        </p:nvSpPr>
        <p:spPr>
          <a:xfrm>
            <a:off x="4724400" y="3962400"/>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648200" y="3505200"/>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8600DE3-E0BF-4FFE-B7FC-00EE4AC08EF9}" type="datetime1">
              <a:rPr lang="en-US" smtClean="0"/>
              <a:pPr/>
              <a:t>8/15/2020</a:t>
            </a:fld>
            <a:endParaRPr lang="en-US"/>
          </a:p>
        </p:txBody>
      </p:sp>
      <p:sp>
        <p:nvSpPr>
          <p:cNvPr id="8" name="Slide Number Placeholder 7"/>
          <p:cNvSpPr>
            <a:spLocks noGrp="1"/>
          </p:cNvSpPr>
          <p:nvPr>
            <p:ph type="sldNum" sz="quarter" idx="12"/>
          </p:nvPr>
        </p:nvSpPr>
        <p:spPr/>
        <p:txBody>
          <a:bodyPr/>
          <a:lstStyle/>
          <a:p>
            <a:fld id="{708AFCE5-FF9E-4B34-A86D-C1D74F16B1E0}" type="slidenum">
              <a:rPr lang="en-US" smtClean="0"/>
              <a:pPr/>
              <a:t>28</a:t>
            </a:fld>
            <a:endParaRPr lang="en-US"/>
          </a:p>
        </p:txBody>
      </p:sp>
      <p:sp>
        <p:nvSpPr>
          <p:cNvPr id="9" name="Footer Placeholder 8"/>
          <p:cNvSpPr>
            <a:spLocks noGrp="1"/>
          </p:cNvSpPr>
          <p:nvPr>
            <p:ph type="ftr" sz="quarter" idx="11"/>
          </p:nvPr>
        </p:nvSpPr>
        <p:spPr/>
        <p:txBody>
          <a:bodyPr/>
          <a:lstStyle/>
          <a:p>
            <a:r>
              <a:rPr lang="en-US" dirty="0" smtClean="0"/>
              <a:t>Biochemistry For Medics</a:t>
            </a:r>
            <a:endParaRPr lang="en-US" dirty="0"/>
          </a:p>
        </p:txBody>
      </p:sp>
    </p:spTree>
    <p:extLst>
      <p:ext uri="{BB962C8B-B14F-4D97-AF65-F5344CB8AC3E}">
        <p14:creationId xmlns:p14="http://schemas.microsoft.com/office/powerpoint/2010/main" xmlns="" val="3481299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0"/>
            <a:ext cx="7406640" cy="1832082"/>
          </a:xfrm>
        </p:spPr>
        <p:txBody>
          <a:bodyPr>
            <a:normAutofit fontScale="90000"/>
          </a:bodyPr>
          <a:lstStyle/>
          <a:p>
            <a:r>
              <a:rPr lang="en-US" b="1" dirty="0" smtClean="0"/>
              <a:t>DISORDERS ASSOCIATED WITH IMPAIRED BETA OXIDATION</a:t>
            </a:r>
            <a:endParaRPr lang="en-US" b="1" dirty="0"/>
          </a:p>
        </p:txBody>
      </p:sp>
      <p:sp>
        <p:nvSpPr>
          <p:cNvPr id="3" name="Subtitle 2"/>
          <p:cNvSpPr>
            <a:spLocks noGrp="1"/>
          </p:cNvSpPr>
          <p:nvPr>
            <p:ph type="subTitle" idx="1"/>
          </p:nvPr>
        </p:nvSpPr>
        <p:spPr>
          <a:xfrm>
            <a:off x="1371600" y="1752600"/>
            <a:ext cx="7406640" cy="4038600"/>
          </a:xfrm>
        </p:spPr>
        <p:txBody>
          <a:bodyPr>
            <a:normAutofit fontScale="92500" lnSpcReduction="10000"/>
          </a:bodyPr>
          <a:lstStyle/>
          <a:p>
            <a:r>
              <a:rPr lang="en-US" b="1" dirty="0" smtClean="0">
                <a:solidFill>
                  <a:schemeClr val="accent5"/>
                </a:solidFill>
              </a:rPr>
              <a:t> 1) Deficiencies of carnitine or carnitine</a:t>
            </a:r>
          </a:p>
          <a:p>
            <a:r>
              <a:rPr lang="en-US" b="1" dirty="0" smtClean="0">
                <a:solidFill>
                  <a:schemeClr val="accent5"/>
                </a:solidFill>
              </a:rPr>
              <a:t> transferase or translocase</a:t>
            </a:r>
            <a:r>
              <a:rPr lang="en-US" b="1" dirty="0" smtClean="0"/>
              <a:t> </a:t>
            </a:r>
          </a:p>
          <a:p>
            <a:pPr>
              <a:buFont typeface="Wingdings" pitchFamily="2" charset="2"/>
              <a:buChar char="q"/>
            </a:pPr>
            <a:r>
              <a:rPr lang="en-US" b="1" dirty="0" smtClean="0"/>
              <a:t> </a:t>
            </a:r>
            <a:r>
              <a:rPr lang="en-US" dirty="0" smtClean="0"/>
              <a:t>Symptoms include muscle cramps during</a:t>
            </a:r>
          </a:p>
          <a:p>
            <a:r>
              <a:rPr lang="en-US" dirty="0" smtClean="0"/>
              <a:t>exercise, severe weakness and death.</a:t>
            </a:r>
          </a:p>
          <a:p>
            <a:pPr>
              <a:buFont typeface="Wingdings" pitchFamily="2" charset="2"/>
              <a:buChar char="q"/>
            </a:pPr>
            <a:r>
              <a:rPr lang="en-US" dirty="0" smtClean="0"/>
              <a:t>Muscle weakness related to importance of</a:t>
            </a:r>
          </a:p>
          <a:p>
            <a:r>
              <a:rPr lang="en-US" dirty="0" smtClean="0"/>
              <a:t>fatty acids as long term energy source</a:t>
            </a:r>
          </a:p>
          <a:p>
            <a:pPr>
              <a:buFont typeface="Wingdings" pitchFamily="2" charset="2"/>
              <a:buChar char="q"/>
            </a:pPr>
            <a:r>
              <a:rPr lang="en-US" dirty="0" smtClean="0"/>
              <a:t>Hypoglycemia and hypo ketosis are common findings</a:t>
            </a:r>
          </a:p>
          <a:p>
            <a:pPr>
              <a:buFont typeface="Wingdings" pitchFamily="2" charset="2"/>
              <a:buChar char="q"/>
            </a:pPr>
            <a:r>
              <a:rPr lang="en-US" dirty="0" smtClean="0"/>
              <a:t> Diet containing medium chain fatty acids is recommended since they do not require carnitine shuttle to enter mitochondria.</a:t>
            </a:r>
            <a:endParaRPr lang="en-US" dirty="0"/>
          </a:p>
        </p:txBody>
      </p:sp>
      <p:sp>
        <p:nvSpPr>
          <p:cNvPr id="4" name="Date Placeholder 3"/>
          <p:cNvSpPr>
            <a:spLocks noGrp="1"/>
          </p:cNvSpPr>
          <p:nvPr>
            <p:ph type="dt" sz="half" idx="10"/>
          </p:nvPr>
        </p:nvSpPr>
        <p:spPr/>
        <p:txBody>
          <a:bodyPr/>
          <a:lstStyle/>
          <a:p>
            <a:fld id="{F9881BCA-3C05-450A-A345-D2A4E9D058D7}"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29</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3977098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Molecule of TG/TAG/</a:t>
            </a:r>
            <a:r>
              <a:rPr lang="en-US" dirty="0" err="1" smtClean="0"/>
              <a:t>Triacylglycerol</a:t>
            </a:r>
            <a:endParaRPr lang="en-US" dirty="0"/>
          </a:p>
        </p:txBody>
      </p:sp>
      <p:pic>
        <p:nvPicPr>
          <p:cNvPr id="7" name="Content Placeholder 6" descr="TAG.jpg"/>
          <p:cNvPicPr>
            <a:picLocks noGrp="1" noChangeAspect="1"/>
          </p:cNvPicPr>
          <p:nvPr>
            <p:ph idx="1"/>
          </p:nvPr>
        </p:nvPicPr>
        <p:blipFill>
          <a:blip r:embed="rId2" cstate="print"/>
          <a:stretch>
            <a:fillRect/>
          </a:stretch>
        </p:blipFill>
        <p:spPr>
          <a:xfrm>
            <a:off x="1905000" y="1371600"/>
            <a:ext cx="5943600" cy="2819400"/>
          </a:xfrm>
        </p:spPr>
      </p:pic>
      <p:sp>
        <p:nvSpPr>
          <p:cNvPr id="6" name="Slide Number Placeholder 5"/>
          <p:cNvSpPr>
            <a:spLocks noGrp="1"/>
          </p:cNvSpPr>
          <p:nvPr>
            <p:ph type="sldNum" sz="quarter" idx="12"/>
          </p:nvPr>
        </p:nvSpPr>
        <p:spPr/>
        <p:txBody>
          <a:bodyPr/>
          <a:lstStyle/>
          <a:p>
            <a:fld id="{708AFCE5-FF9E-4B34-A86D-C1D74F16B1E0}" type="slidenum">
              <a:rPr lang="en-US" smtClean="0"/>
              <a:pPr/>
              <a:t>3</a:t>
            </a:fld>
            <a:endParaRPr lang="en-US"/>
          </a:p>
        </p:txBody>
      </p:sp>
      <p:pic>
        <p:nvPicPr>
          <p:cNvPr id="8" name="Picture 7" descr="TAG 2.gif"/>
          <p:cNvPicPr>
            <a:picLocks noChangeAspect="1"/>
          </p:cNvPicPr>
          <p:nvPr/>
        </p:nvPicPr>
        <p:blipFill>
          <a:blip r:embed="rId3" cstate="print"/>
          <a:stretch>
            <a:fillRect/>
          </a:stretch>
        </p:blipFill>
        <p:spPr>
          <a:xfrm>
            <a:off x="1752600" y="4648200"/>
            <a:ext cx="6229350" cy="15335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832082"/>
          </a:xfrm>
        </p:spPr>
        <p:txBody>
          <a:bodyPr>
            <a:normAutofit fontScale="90000"/>
          </a:bodyPr>
          <a:lstStyle/>
          <a:p>
            <a:r>
              <a:rPr lang="en-US" b="1" dirty="0" smtClean="0"/>
              <a:t>DISORDERS ASSOCIATED WITH IMPAIRED BETA OXIDATION</a:t>
            </a:r>
            <a:endParaRPr lang="en-US" dirty="0"/>
          </a:p>
        </p:txBody>
      </p:sp>
      <p:sp>
        <p:nvSpPr>
          <p:cNvPr id="3" name="Subtitle 2"/>
          <p:cNvSpPr>
            <a:spLocks noGrp="1"/>
          </p:cNvSpPr>
          <p:nvPr>
            <p:ph type="subTitle" idx="1"/>
          </p:nvPr>
        </p:nvSpPr>
        <p:spPr>
          <a:xfrm>
            <a:off x="990600" y="1905000"/>
            <a:ext cx="7406640" cy="4343400"/>
          </a:xfrm>
        </p:spPr>
        <p:txBody>
          <a:bodyPr>
            <a:normAutofit lnSpcReduction="10000"/>
          </a:bodyPr>
          <a:lstStyle/>
          <a:p>
            <a:r>
              <a:rPr lang="en-US" b="1" dirty="0" smtClean="0">
                <a:solidFill>
                  <a:schemeClr val="accent5"/>
                </a:solidFill>
              </a:rPr>
              <a:t>2) Jamaican Sickness-</a:t>
            </a:r>
            <a:r>
              <a:rPr lang="en-US" b="1" dirty="0" smtClean="0">
                <a:solidFill>
                  <a:schemeClr val="accent6">
                    <a:lumMod val="50000"/>
                  </a:schemeClr>
                </a:solidFill>
              </a:rPr>
              <a:t> </a:t>
            </a:r>
            <a:r>
              <a:rPr lang="en-US" dirty="0" smtClean="0">
                <a:solidFill>
                  <a:schemeClr val="accent6">
                    <a:lumMod val="50000"/>
                  </a:schemeClr>
                </a:solidFill>
              </a:rPr>
              <a:t>Jamaican vomiting sickness is caused by eating the unripe fruit of </a:t>
            </a:r>
            <a:r>
              <a:rPr lang="en-US" dirty="0" err="1" smtClean="0">
                <a:solidFill>
                  <a:schemeClr val="accent6">
                    <a:lumMod val="50000"/>
                  </a:schemeClr>
                </a:solidFill>
              </a:rPr>
              <a:t>akee</a:t>
            </a:r>
            <a:r>
              <a:rPr lang="en-US" dirty="0" smtClean="0">
                <a:solidFill>
                  <a:schemeClr val="accent6">
                    <a:lumMod val="50000"/>
                  </a:schemeClr>
                </a:solidFill>
              </a:rPr>
              <a:t> tree, which contains the toxin </a:t>
            </a:r>
            <a:r>
              <a:rPr lang="en-US" dirty="0" err="1" smtClean="0">
                <a:solidFill>
                  <a:schemeClr val="accent6">
                    <a:lumMod val="50000"/>
                  </a:schemeClr>
                </a:solidFill>
              </a:rPr>
              <a:t>hypoglycin</a:t>
            </a:r>
            <a:r>
              <a:rPr lang="en-US" dirty="0" smtClean="0">
                <a:solidFill>
                  <a:schemeClr val="accent6">
                    <a:lumMod val="50000"/>
                  </a:schemeClr>
                </a:solidFill>
              </a:rPr>
              <a:t>, that inactivates medium and short-chain acyl-CoA dehydrogenases, inhibiting β oxidation and thereby causing hypoglycemia.</a:t>
            </a:r>
          </a:p>
          <a:p>
            <a:r>
              <a:rPr lang="en-US" b="1" dirty="0" smtClean="0">
                <a:solidFill>
                  <a:schemeClr val="accent5"/>
                </a:solidFill>
              </a:rPr>
              <a:t>3) Dicarboxylic aciduria</a:t>
            </a:r>
            <a:r>
              <a:rPr lang="en-US" dirty="0" smtClean="0">
                <a:solidFill>
                  <a:schemeClr val="accent6">
                    <a:lumMod val="50000"/>
                  </a:schemeClr>
                </a:solidFill>
              </a:rPr>
              <a:t> is characterized by- </a:t>
            </a:r>
          </a:p>
          <a:p>
            <a:r>
              <a:rPr lang="en-US" dirty="0" err="1" smtClean="0">
                <a:solidFill>
                  <a:schemeClr val="accent6">
                    <a:lumMod val="50000"/>
                  </a:schemeClr>
                </a:solidFill>
              </a:rPr>
              <a:t>i</a:t>
            </a:r>
            <a:r>
              <a:rPr lang="en-US" dirty="0" smtClean="0">
                <a:solidFill>
                  <a:schemeClr val="accent6">
                    <a:lumMod val="50000"/>
                  </a:schemeClr>
                </a:solidFill>
              </a:rPr>
              <a:t>) Excretion of C</a:t>
            </a:r>
            <a:r>
              <a:rPr lang="en-US" baseline="-25000" dirty="0" smtClean="0">
                <a:solidFill>
                  <a:schemeClr val="accent6">
                    <a:lumMod val="50000"/>
                  </a:schemeClr>
                </a:solidFill>
              </a:rPr>
              <a:t>6</a:t>
            </a:r>
            <a:r>
              <a:rPr lang="en-US" dirty="0" smtClean="0">
                <a:solidFill>
                  <a:schemeClr val="accent6">
                    <a:lumMod val="50000"/>
                  </a:schemeClr>
                </a:solidFill>
              </a:rPr>
              <a:t>–C</a:t>
            </a:r>
            <a:r>
              <a:rPr lang="en-US" baseline="-25000" dirty="0" smtClean="0">
                <a:solidFill>
                  <a:schemeClr val="accent6">
                    <a:lumMod val="50000"/>
                  </a:schemeClr>
                </a:solidFill>
              </a:rPr>
              <a:t>10</a:t>
            </a:r>
            <a:r>
              <a:rPr lang="en-US" dirty="0" smtClean="0">
                <a:solidFill>
                  <a:schemeClr val="accent6">
                    <a:lumMod val="50000"/>
                  </a:schemeClr>
                </a:solidFill>
              </a:rPr>
              <a:t> -dicarboxylic acids and </a:t>
            </a:r>
          </a:p>
          <a:p>
            <a:r>
              <a:rPr lang="en-US" dirty="0" smtClean="0">
                <a:solidFill>
                  <a:schemeClr val="accent6">
                    <a:lumMod val="50000"/>
                  </a:schemeClr>
                </a:solidFill>
              </a:rPr>
              <a:t>ii) </a:t>
            </a:r>
            <a:r>
              <a:rPr lang="en-US" b="1" dirty="0" smtClean="0">
                <a:solidFill>
                  <a:schemeClr val="accent5"/>
                </a:solidFill>
              </a:rPr>
              <a:t>Nonketotic hypoglycemia </a:t>
            </a:r>
            <a:r>
              <a:rPr lang="en-US" dirty="0" smtClean="0">
                <a:solidFill>
                  <a:schemeClr val="accent6">
                    <a:lumMod val="50000"/>
                  </a:schemeClr>
                </a:solidFill>
              </a:rPr>
              <a:t>which is caused by lack of mitochondrial </a:t>
            </a:r>
            <a:r>
              <a:rPr lang="en-US" b="1" dirty="0" smtClean="0">
                <a:solidFill>
                  <a:schemeClr val="accent6">
                    <a:lumMod val="50000"/>
                  </a:schemeClr>
                </a:solidFill>
              </a:rPr>
              <a:t>medium chain acyl-CoA dehydrogenases.</a:t>
            </a:r>
            <a:endParaRPr lang="en-US" dirty="0" smtClean="0">
              <a:solidFill>
                <a:schemeClr val="accent6">
                  <a:lumMod val="50000"/>
                </a:schemeClr>
              </a:solidFill>
            </a:endParaRPr>
          </a:p>
          <a:p>
            <a:endParaRPr lang="en-US" dirty="0" smtClean="0"/>
          </a:p>
          <a:p>
            <a:endParaRPr lang="en-US" dirty="0"/>
          </a:p>
        </p:txBody>
      </p:sp>
      <p:sp>
        <p:nvSpPr>
          <p:cNvPr id="4" name="Date Placeholder 3"/>
          <p:cNvSpPr>
            <a:spLocks noGrp="1"/>
          </p:cNvSpPr>
          <p:nvPr>
            <p:ph type="dt" sz="half" idx="10"/>
          </p:nvPr>
        </p:nvSpPr>
        <p:spPr/>
        <p:txBody>
          <a:bodyPr/>
          <a:lstStyle/>
          <a:p>
            <a:fld id="{68E67C36-1BF3-48A9-97B5-CFE7047A7B55}"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4191578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832082"/>
          </a:xfrm>
        </p:spPr>
        <p:txBody>
          <a:bodyPr>
            <a:normAutofit fontScale="90000"/>
          </a:bodyPr>
          <a:lstStyle/>
          <a:p>
            <a:r>
              <a:rPr lang="en-US" b="1" dirty="0" smtClean="0"/>
              <a:t>DISORDERS ASSOCIATED WITH IMPAIRED BETA OXIDATION</a:t>
            </a:r>
            <a:endParaRPr lang="en-US" dirty="0"/>
          </a:p>
        </p:txBody>
      </p:sp>
      <p:sp>
        <p:nvSpPr>
          <p:cNvPr id="3" name="Subtitle 2"/>
          <p:cNvSpPr>
            <a:spLocks noGrp="1"/>
          </p:cNvSpPr>
          <p:nvPr>
            <p:ph type="subTitle" idx="1"/>
          </p:nvPr>
        </p:nvSpPr>
        <p:spPr>
          <a:xfrm>
            <a:off x="990600" y="1905000"/>
            <a:ext cx="7406640" cy="4550736"/>
          </a:xfrm>
        </p:spPr>
        <p:txBody>
          <a:bodyPr>
            <a:normAutofit fontScale="92500" lnSpcReduction="20000"/>
          </a:bodyPr>
          <a:lstStyle/>
          <a:p>
            <a:r>
              <a:rPr lang="en-US" b="1" dirty="0" smtClean="0">
                <a:solidFill>
                  <a:schemeClr val="accent5"/>
                </a:solidFill>
              </a:rPr>
              <a:t>4) Acute fatty liver of pregnancy</a:t>
            </a:r>
          </a:p>
          <a:p>
            <a:pPr>
              <a:buFont typeface="Wingdings" pitchFamily="2" charset="2"/>
              <a:buChar char="q"/>
            </a:pPr>
            <a:r>
              <a:rPr lang="en-US" dirty="0" smtClean="0">
                <a:solidFill>
                  <a:schemeClr val="accent6">
                    <a:lumMod val="50000"/>
                  </a:schemeClr>
                </a:solidFill>
              </a:rPr>
              <a:t>Manifests in the second half of pregnancy, usually close to term, but may also develop in the postpartum period.</a:t>
            </a:r>
          </a:p>
          <a:p>
            <a:pPr>
              <a:buFont typeface="Wingdings" pitchFamily="2" charset="2"/>
              <a:buChar char="q"/>
            </a:pPr>
            <a:r>
              <a:rPr lang="en-US" dirty="0" smtClean="0">
                <a:solidFill>
                  <a:schemeClr val="accent6">
                    <a:lumMod val="50000"/>
                  </a:schemeClr>
                </a:solidFill>
              </a:rPr>
              <a:t>The patient developed symptoms of hepatic dysfunction at 36 weeks of gestation. </a:t>
            </a:r>
          </a:p>
          <a:p>
            <a:pPr>
              <a:buFont typeface="Wingdings" pitchFamily="2" charset="2"/>
              <a:buChar char="q"/>
            </a:pPr>
            <a:r>
              <a:rPr lang="en-US" dirty="0" smtClean="0">
                <a:solidFill>
                  <a:schemeClr val="accent6">
                    <a:lumMod val="50000"/>
                  </a:schemeClr>
                </a:solidFill>
              </a:rPr>
              <a:t>Short history of illness, hypoglycemia, liver failure, renal failure, and coagulopathy are observed.</a:t>
            </a:r>
          </a:p>
          <a:p>
            <a:pPr>
              <a:buFont typeface="Wingdings" pitchFamily="2" charset="2"/>
              <a:buChar char="q"/>
            </a:pPr>
            <a:r>
              <a:rPr lang="en-US" dirty="0" smtClean="0">
                <a:solidFill>
                  <a:schemeClr val="accent6">
                    <a:lumMod val="50000"/>
                  </a:schemeClr>
                </a:solidFill>
              </a:rPr>
              <a:t>Diagnosis is made based on an incidental finding of abnormal liver enzyme levels. </a:t>
            </a:r>
          </a:p>
          <a:p>
            <a:pPr>
              <a:buFont typeface="Wingdings" pitchFamily="2" charset="2"/>
              <a:buChar char="q"/>
            </a:pPr>
            <a:r>
              <a:rPr lang="en-US" dirty="0" smtClean="0">
                <a:solidFill>
                  <a:schemeClr val="accent6">
                    <a:lumMod val="50000"/>
                  </a:schemeClr>
                </a:solidFill>
              </a:rPr>
              <a:t> Affected patients may become jaundiced or develop  encephalopathy from liver failure, usually reflected by an elevated ammonia level. </a:t>
            </a:r>
          </a:p>
          <a:p>
            <a:pPr>
              <a:buFont typeface="Wingdings" pitchFamily="2" charset="2"/>
              <a:buChar char="q"/>
            </a:pPr>
            <a:r>
              <a:rPr lang="en-US" dirty="0" smtClean="0">
                <a:solidFill>
                  <a:schemeClr val="accent6">
                    <a:lumMod val="50000"/>
                  </a:schemeClr>
                </a:solidFill>
              </a:rPr>
              <a:t> Profound hypoglycemia is common.</a:t>
            </a:r>
          </a:p>
        </p:txBody>
      </p:sp>
      <p:sp>
        <p:nvSpPr>
          <p:cNvPr id="4" name="Date Placeholder 3"/>
          <p:cNvSpPr>
            <a:spLocks noGrp="1"/>
          </p:cNvSpPr>
          <p:nvPr>
            <p:ph type="dt" sz="half" idx="10"/>
          </p:nvPr>
        </p:nvSpPr>
        <p:spPr/>
        <p:txBody>
          <a:bodyPr/>
          <a:lstStyle/>
          <a:p>
            <a:fld id="{ABE2BA4E-71D6-474F-883F-0EDD85EC36B8}"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3882836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normAutofit fontScale="90000"/>
          </a:bodyPr>
          <a:lstStyle/>
          <a:p>
            <a:r>
              <a:rPr lang="en-US" b="1" dirty="0" smtClean="0"/>
              <a:t>BETA OXIDATION OF ODD CHAIN FATTY ACIDS</a:t>
            </a:r>
            <a:endParaRPr lang="en-US" b="1" dirty="0"/>
          </a:p>
        </p:txBody>
      </p:sp>
      <p:sp>
        <p:nvSpPr>
          <p:cNvPr id="3" name="Subtitle 2"/>
          <p:cNvSpPr>
            <a:spLocks noGrp="1"/>
          </p:cNvSpPr>
          <p:nvPr>
            <p:ph type="subTitle" idx="1"/>
          </p:nvPr>
        </p:nvSpPr>
        <p:spPr>
          <a:xfrm>
            <a:off x="1066800" y="1600200"/>
            <a:ext cx="7406640" cy="1752600"/>
          </a:xfrm>
        </p:spPr>
        <p:txBody>
          <a:bodyPr>
            <a:normAutofit fontScale="92500" lnSpcReduction="10000"/>
          </a:bodyPr>
          <a:lstStyle/>
          <a:p>
            <a:r>
              <a:rPr lang="en-US" dirty="0" smtClean="0">
                <a:solidFill>
                  <a:schemeClr val="accent6">
                    <a:lumMod val="50000"/>
                  </a:schemeClr>
                </a:solidFill>
              </a:rPr>
              <a:t>Fatty acids with an odd number of carbon atoms are oxidized by the pathway of β-oxidation, producing acetyl-CoA, until a three-carbon (propionyl-CoA) residue remains. This compound is converted to Succinyl-CoA, a constituent of the citric acid cycle </a:t>
            </a:r>
            <a:endParaRPr lang="en-US" dirty="0">
              <a:solidFill>
                <a:schemeClr val="accent6">
                  <a:lumMod val="50000"/>
                </a:schemeClr>
              </a:solidFill>
            </a:endParaRPr>
          </a:p>
        </p:txBody>
      </p:sp>
      <p:pic>
        <p:nvPicPr>
          <p:cNvPr id="4" name="Picture 3" descr="http://www.namrata.co/wp-content/uploads/2012/10/ff3.png">
            <a:hlinkClick r:id="rId2"/>
          </p:cNvPr>
          <p:cNvPicPr/>
          <p:nvPr/>
        </p:nvPicPr>
        <p:blipFill>
          <a:blip r:embed="rId3" cstate="print">
            <a:lum contrast="10000"/>
          </a:blip>
          <a:srcRect/>
          <a:stretch>
            <a:fillRect/>
          </a:stretch>
        </p:blipFill>
        <p:spPr bwMode="auto">
          <a:xfrm>
            <a:off x="990600" y="3352800"/>
            <a:ext cx="7543800" cy="1828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90600" y="5411450"/>
            <a:ext cx="7086600" cy="1446550"/>
          </a:xfrm>
          <a:prstGeom prst="rect">
            <a:avLst/>
          </a:prstGeom>
          <a:noFill/>
        </p:spPr>
        <p:txBody>
          <a:bodyPr wrap="square" rtlCol="0">
            <a:spAutoFit/>
          </a:bodyPr>
          <a:lstStyle/>
          <a:p>
            <a:r>
              <a:rPr lang="en-US" sz="2200" dirty="0" smtClean="0">
                <a:solidFill>
                  <a:schemeClr val="accent6">
                    <a:lumMod val="50000"/>
                  </a:schemeClr>
                </a:solidFill>
              </a:rPr>
              <a:t>The propionyl residue from an odd-chain fatty acid is the only part of a fatty acid that is glucogenic. Acetyl CoA cannot be converted into pyruvate or Oxaloacetate in animals. </a:t>
            </a:r>
            <a:endParaRPr lang="en-US" sz="2200" dirty="0">
              <a:solidFill>
                <a:schemeClr val="accent6">
                  <a:lumMod val="50000"/>
                </a:schemeClr>
              </a:solidFill>
            </a:endParaRPr>
          </a:p>
        </p:txBody>
      </p:sp>
      <p:sp>
        <p:nvSpPr>
          <p:cNvPr id="6" name="Date Placeholder 5"/>
          <p:cNvSpPr>
            <a:spLocks noGrp="1"/>
          </p:cNvSpPr>
          <p:nvPr>
            <p:ph type="dt" sz="half" idx="10"/>
          </p:nvPr>
        </p:nvSpPr>
        <p:spPr/>
        <p:txBody>
          <a:bodyPr/>
          <a:lstStyle/>
          <a:p>
            <a:fld id="{57B95B26-FCDA-4541-9D23-D6D5E11274E5}" type="datetime1">
              <a:rPr lang="en-US" smtClean="0"/>
              <a:pPr/>
              <a:t>8/15/2020</a:t>
            </a:fld>
            <a:endParaRPr lang="en-US"/>
          </a:p>
        </p:txBody>
      </p:sp>
      <p:sp>
        <p:nvSpPr>
          <p:cNvPr id="7" name="Slide Number Placeholder 6"/>
          <p:cNvSpPr>
            <a:spLocks noGrp="1"/>
          </p:cNvSpPr>
          <p:nvPr>
            <p:ph type="sldNum" sz="quarter" idx="12"/>
          </p:nvPr>
        </p:nvSpPr>
        <p:spPr/>
        <p:txBody>
          <a:bodyPr/>
          <a:lstStyle/>
          <a:p>
            <a:fld id="{708AFCE5-FF9E-4B34-A86D-C1D74F16B1E0}" type="slidenum">
              <a:rPr lang="en-US" smtClean="0"/>
              <a:pPr/>
              <a:t>32</a:t>
            </a:fld>
            <a:endParaRPr lang="en-US"/>
          </a:p>
        </p:txBody>
      </p:sp>
      <p:sp>
        <p:nvSpPr>
          <p:cNvPr id="8" name="Footer Placeholder 7"/>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64394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832082"/>
          </a:xfrm>
        </p:spPr>
        <p:txBody>
          <a:bodyPr>
            <a:normAutofit fontScale="90000"/>
          </a:bodyPr>
          <a:lstStyle/>
          <a:p>
            <a:r>
              <a:rPr lang="en-US" b="1" dirty="0" smtClean="0"/>
              <a:t>BETA OXIDATION OF UNSATURATED FATTY ACIDS</a:t>
            </a:r>
            <a:endParaRPr lang="en-US" dirty="0"/>
          </a:p>
        </p:txBody>
      </p:sp>
      <p:sp>
        <p:nvSpPr>
          <p:cNvPr id="3" name="Subtitle 2"/>
          <p:cNvSpPr>
            <a:spLocks noGrp="1"/>
          </p:cNvSpPr>
          <p:nvPr>
            <p:ph type="subTitle" idx="1"/>
          </p:nvPr>
        </p:nvSpPr>
        <p:spPr>
          <a:xfrm>
            <a:off x="990600" y="1828800"/>
            <a:ext cx="7406640" cy="4800600"/>
          </a:xfrm>
        </p:spPr>
        <p:txBody>
          <a:bodyPr>
            <a:normAutofit/>
          </a:bodyPr>
          <a:lstStyle/>
          <a:p>
            <a:pPr>
              <a:buFont typeface="Wingdings" pitchFamily="2" charset="2"/>
              <a:buChar char="q"/>
            </a:pPr>
            <a:r>
              <a:rPr lang="en-US" dirty="0" smtClean="0"/>
              <a:t> </a:t>
            </a:r>
            <a:r>
              <a:rPr lang="en-US" dirty="0" smtClean="0">
                <a:solidFill>
                  <a:schemeClr val="accent6">
                    <a:lumMod val="50000"/>
                  </a:schemeClr>
                </a:solidFill>
              </a:rPr>
              <a:t>In the oxidation of unsaturated fatty acids, most of the reactions are the same as those for saturated fatty acids, only two additional enzymes an </a:t>
            </a:r>
            <a:r>
              <a:rPr lang="en-US" b="1" dirty="0" smtClean="0">
                <a:solidFill>
                  <a:schemeClr val="accent5"/>
                </a:solidFill>
              </a:rPr>
              <a:t>isomerase and a reductase</a:t>
            </a:r>
            <a:r>
              <a:rPr lang="en-US" dirty="0" smtClean="0">
                <a:solidFill>
                  <a:schemeClr val="accent5"/>
                </a:solidFill>
              </a:rPr>
              <a:t> </a:t>
            </a:r>
            <a:r>
              <a:rPr lang="en-US" dirty="0" smtClean="0">
                <a:solidFill>
                  <a:schemeClr val="accent6">
                    <a:lumMod val="50000"/>
                  </a:schemeClr>
                </a:solidFill>
              </a:rPr>
              <a:t>are needed to degrade a wide range of unsaturated fatty acids.</a:t>
            </a:r>
          </a:p>
          <a:p>
            <a:pPr>
              <a:buFont typeface="Wingdings" pitchFamily="2" charset="2"/>
              <a:buChar char="q"/>
            </a:pPr>
            <a:r>
              <a:rPr lang="en-US" dirty="0" smtClean="0">
                <a:solidFill>
                  <a:schemeClr val="accent6">
                    <a:lumMod val="50000"/>
                  </a:schemeClr>
                </a:solidFill>
              </a:rPr>
              <a:t> Energy yield is less by the oxidation of unsaturated fatty acids since they are less reduced. </a:t>
            </a:r>
          </a:p>
          <a:p>
            <a:pPr>
              <a:buFont typeface="Wingdings" pitchFamily="2" charset="2"/>
              <a:buChar char="q"/>
            </a:pPr>
            <a:r>
              <a:rPr lang="en-US" dirty="0" smtClean="0">
                <a:solidFill>
                  <a:schemeClr val="accent6">
                    <a:lumMod val="50000"/>
                  </a:schemeClr>
                </a:solidFill>
              </a:rPr>
              <a:t> Per double bonds 2 ATP are less formed, since the first step of dehydrogenation to introduce double bond is not required, as the double already exists.</a:t>
            </a:r>
          </a:p>
          <a:p>
            <a:endParaRPr lang="en-US" dirty="0"/>
          </a:p>
        </p:txBody>
      </p:sp>
      <p:sp>
        <p:nvSpPr>
          <p:cNvPr id="4" name="Date Placeholder 3"/>
          <p:cNvSpPr>
            <a:spLocks noGrp="1"/>
          </p:cNvSpPr>
          <p:nvPr>
            <p:ph type="dt" sz="half" idx="10"/>
          </p:nvPr>
        </p:nvSpPr>
        <p:spPr/>
        <p:txBody>
          <a:bodyPr/>
          <a:lstStyle/>
          <a:p>
            <a:fld id="{E33424F2-77DF-4E90-810F-B260F22D9FB1}"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832082"/>
          </a:xfrm>
        </p:spPr>
        <p:txBody>
          <a:bodyPr>
            <a:normAutofit fontScale="90000"/>
          </a:bodyPr>
          <a:lstStyle/>
          <a:p>
            <a:r>
              <a:rPr lang="en-US" b="1" dirty="0" smtClean="0"/>
              <a:t>BETA OXIDATION OF UNSATURATED FATTY ACIDS</a:t>
            </a:r>
            <a:endParaRPr lang="en-US" dirty="0"/>
          </a:p>
        </p:txBody>
      </p:sp>
      <p:sp>
        <p:nvSpPr>
          <p:cNvPr id="3" name="Subtitle 2"/>
          <p:cNvSpPr>
            <a:spLocks noGrp="1"/>
          </p:cNvSpPr>
          <p:nvPr>
            <p:ph type="subTitle" idx="1"/>
          </p:nvPr>
        </p:nvSpPr>
        <p:spPr>
          <a:xfrm>
            <a:off x="4800600" y="1143000"/>
            <a:ext cx="4343400" cy="5715000"/>
          </a:xfrm>
        </p:spPr>
        <p:txBody>
          <a:bodyPr>
            <a:noAutofit/>
          </a:bodyPr>
          <a:lstStyle/>
          <a:p>
            <a:pPr>
              <a:buFont typeface="Wingdings" pitchFamily="2" charset="2"/>
              <a:buChar char="q"/>
            </a:pPr>
            <a:r>
              <a:rPr lang="en-US" sz="2000" dirty="0" smtClean="0"/>
              <a:t> </a:t>
            </a:r>
            <a:r>
              <a:rPr lang="en-US" sz="2200" dirty="0" smtClean="0">
                <a:solidFill>
                  <a:schemeClr val="accent6">
                    <a:lumMod val="50000"/>
                  </a:schemeClr>
                </a:solidFill>
              </a:rPr>
              <a:t>Palmitoleoyl Co A undergoes three cycles of degradation, which are carried out by the same enzymes as in the oxidation of saturated fatty acids.</a:t>
            </a:r>
          </a:p>
          <a:p>
            <a:pPr>
              <a:buFont typeface="Wingdings" pitchFamily="2" charset="2"/>
              <a:buChar char="q"/>
            </a:pPr>
            <a:r>
              <a:rPr lang="en-US" sz="2200" dirty="0" smtClean="0">
                <a:solidFill>
                  <a:schemeClr val="accent6">
                    <a:lumMod val="50000"/>
                  </a:schemeClr>
                </a:solidFill>
              </a:rPr>
              <a:t>The </a:t>
            </a:r>
            <a:r>
              <a:rPr lang="en-US" sz="2200" i="1" dirty="0" err="1" smtClean="0">
                <a:solidFill>
                  <a:schemeClr val="accent6">
                    <a:lumMod val="50000"/>
                  </a:schemeClr>
                </a:solidFill>
              </a:rPr>
              <a:t>cis</a:t>
            </a:r>
            <a:r>
              <a:rPr lang="en-US" sz="2200" dirty="0" smtClean="0">
                <a:solidFill>
                  <a:schemeClr val="accent6">
                    <a:lumMod val="50000"/>
                  </a:schemeClr>
                </a:solidFill>
              </a:rPr>
              <a:t>-</a:t>
            </a:r>
            <a:r>
              <a:rPr lang="en-US" sz="2200" i="1" dirty="0" smtClean="0">
                <a:solidFill>
                  <a:schemeClr val="accent6">
                    <a:lumMod val="50000"/>
                  </a:schemeClr>
                </a:solidFill>
              </a:rPr>
              <a:t> Δ </a:t>
            </a:r>
            <a:r>
              <a:rPr lang="en-US" sz="2200" dirty="0" smtClean="0">
                <a:solidFill>
                  <a:schemeClr val="accent6">
                    <a:lumMod val="50000"/>
                  </a:schemeClr>
                </a:solidFill>
              </a:rPr>
              <a:t>3-enoyl CoA formed in the third round is not a substrate for acyl CoA dehydrogenase. </a:t>
            </a:r>
          </a:p>
          <a:p>
            <a:pPr>
              <a:buFont typeface="Wingdings" pitchFamily="2" charset="2"/>
              <a:buChar char="q"/>
            </a:pPr>
            <a:r>
              <a:rPr lang="en-US" sz="2200" i="1" dirty="0" smtClean="0">
                <a:solidFill>
                  <a:schemeClr val="accent6">
                    <a:lumMod val="50000"/>
                  </a:schemeClr>
                </a:solidFill>
              </a:rPr>
              <a:t> </a:t>
            </a:r>
            <a:r>
              <a:rPr lang="en-US" sz="2200" b="1" i="1" dirty="0" smtClean="0">
                <a:solidFill>
                  <a:schemeClr val="accent5"/>
                </a:solidFill>
              </a:rPr>
              <a:t>An isomerase converts this double bond into a trans- Δ</a:t>
            </a:r>
            <a:r>
              <a:rPr lang="en-US" sz="2200" b="1" dirty="0" smtClean="0">
                <a:solidFill>
                  <a:schemeClr val="accent5"/>
                </a:solidFill>
              </a:rPr>
              <a:t> </a:t>
            </a:r>
            <a:r>
              <a:rPr lang="en-US" sz="2200" b="1" i="1" dirty="0" smtClean="0">
                <a:solidFill>
                  <a:schemeClr val="accent5"/>
                </a:solidFill>
              </a:rPr>
              <a:t>2 double bond</a:t>
            </a:r>
            <a:r>
              <a:rPr lang="en-US" sz="2200" b="1" dirty="0" smtClean="0">
                <a:solidFill>
                  <a:schemeClr val="accent5"/>
                </a:solidFill>
              </a:rPr>
              <a:t>.</a:t>
            </a:r>
          </a:p>
          <a:p>
            <a:pPr>
              <a:buFont typeface="Wingdings" pitchFamily="2" charset="2"/>
              <a:buChar char="q"/>
            </a:pPr>
            <a:r>
              <a:rPr lang="en-US" sz="2200" dirty="0" smtClean="0">
                <a:solidFill>
                  <a:schemeClr val="accent6">
                    <a:lumMod val="50000"/>
                  </a:schemeClr>
                </a:solidFill>
              </a:rPr>
              <a:t>The subsequent reactions are those of the saturated fatty acid oxidation pathway, in which the </a:t>
            </a:r>
            <a:r>
              <a:rPr lang="en-US" sz="2200" i="1" dirty="0" smtClean="0">
                <a:solidFill>
                  <a:schemeClr val="accent6">
                    <a:lumMod val="50000"/>
                  </a:schemeClr>
                </a:solidFill>
              </a:rPr>
              <a:t>trans- Δ </a:t>
            </a:r>
            <a:r>
              <a:rPr lang="en-US" sz="2200" dirty="0" smtClean="0">
                <a:solidFill>
                  <a:schemeClr val="accent6">
                    <a:lumMod val="50000"/>
                  </a:schemeClr>
                </a:solidFill>
              </a:rPr>
              <a:t>2-enoyl CoA is a regular substrate .</a:t>
            </a:r>
            <a:endParaRPr lang="en-US" sz="2200" dirty="0">
              <a:solidFill>
                <a:schemeClr val="accent6">
                  <a:lumMod val="50000"/>
                </a:schemeClr>
              </a:solidFill>
            </a:endParaRPr>
          </a:p>
        </p:txBody>
      </p:sp>
      <p:pic>
        <p:nvPicPr>
          <p:cNvPr id="4" name="Picture 3" descr="http://www.namrata.co/wp-content/uploads/2012/10/ff4.png">
            <a:hlinkClick r:id="rId2"/>
          </p:cNvPr>
          <p:cNvPicPr/>
          <p:nvPr/>
        </p:nvPicPr>
        <p:blipFill>
          <a:blip r:embed="rId3" cstate="print"/>
          <a:srcRect/>
          <a:stretch>
            <a:fillRect/>
          </a:stretch>
        </p:blipFill>
        <p:spPr bwMode="auto">
          <a:xfrm>
            <a:off x="990600" y="1828800"/>
            <a:ext cx="3733800" cy="5029200"/>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fld id="{F993FC67-8A27-431F-A772-B2C2A315C3EF}" type="datetime1">
              <a:rPr lang="en-US" smtClean="0"/>
              <a:pPr/>
              <a:t>8/15/2020</a:t>
            </a:fld>
            <a:endParaRPr lang="en-US"/>
          </a:p>
        </p:txBody>
      </p:sp>
      <p:sp>
        <p:nvSpPr>
          <p:cNvPr id="6" name="Slide Number Placeholder 5"/>
          <p:cNvSpPr>
            <a:spLocks noGrp="1"/>
          </p:cNvSpPr>
          <p:nvPr>
            <p:ph type="sldNum" sz="quarter" idx="12"/>
          </p:nvPr>
        </p:nvSpPr>
        <p:spPr/>
        <p:txBody>
          <a:bodyPr/>
          <a:lstStyle/>
          <a:p>
            <a:fld id="{708AFCE5-FF9E-4B34-A86D-C1D74F16B1E0}" type="slidenum">
              <a:rPr lang="en-US" smtClean="0"/>
              <a:pPr/>
              <a:t>34</a:t>
            </a:fld>
            <a:endParaRPr lang="en-US"/>
          </a:p>
        </p:txBody>
      </p:sp>
      <p:sp>
        <p:nvSpPr>
          <p:cNvPr id="7" name="Footer Placeholder 6"/>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832082"/>
          </a:xfrm>
        </p:spPr>
        <p:txBody>
          <a:bodyPr>
            <a:normAutofit fontScale="90000"/>
          </a:bodyPr>
          <a:lstStyle/>
          <a:p>
            <a:r>
              <a:rPr lang="en-US" b="1" dirty="0" smtClean="0"/>
              <a:t>BETA OXIDATION OF POLY UNSATURATED FATTY ACIDS</a:t>
            </a:r>
            <a:endParaRPr lang="en-US" dirty="0"/>
          </a:p>
        </p:txBody>
      </p:sp>
      <p:pic>
        <p:nvPicPr>
          <p:cNvPr id="4" name="Picture 3" descr="http://www.namrata.co/wp-content/uploads/2012/10/f51.png">
            <a:hlinkClick r:id="rId2"/>
          </p:cNvPr>
          <p:cNvPicPr/>
          <p:nvPr/>
        </p:nvPicPr>
        <p:blipFill>
          <a:blip r:embed="rId3" cstate="print"/>
          <a:srcRect/>
          <a:stretch>
            <a:fillRect/>
          </a:stretch>
        </p:blipFill>
        <p:spPr bwMode="auto">
          <a:xfrm>
            <a:off x="914400" y="1752600"/>
            <a:ext cx="8229600" cy="5105400"/>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fld id="{D679CBD3-6F2D-4902-9E72-404764829018}" type="datetime1">
              <a:rPr lang="en-US" smtClean="0"/>
              <a:pPr/>
              <a:t>8/15/2020</a:t>
            </a:fld>
            <a:endParaRPr lang="en-US"/>
          </a:p>
        </p:txBody>
      </p:sp>
      <p:sp>
        <p:nvSpPr>
          <p:cNvPr id="6" name="Slide Number Placeholder 5"/>
          <p:cNvSpPr>
            <a:spLocks noGrp="1"/>
          </p:cNvSpPr>
          <p:nvPr>
            <p:ph type="sldNum" sz="quarter" idx="12"/>
          </p:nvPr>
        </p:nvSpPr>
        <p:spPr/>
        <p:txBody>
          <a:bodyPr/>
          <a:lstStyle/>
          <a:p>
            <a:fld id="{708AFCE5-FF9E-4B34-A86D-C1D74F16B1E0}" type="slidenum">
              <a:rPr lang="en-US" smtClean="0"/>
              <a:pPr/>
              <a:t>35</a:t>
            </a:fld>
            <a:endParaRPr lang="en-US"/>
          </a:p>
        </p:txBody>
      </p:sp>
      <p:sp>
        <p:nvSpPr>
          <p:cNvPr id="7" name="Footer Placeholder 6"/>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832082"/>
          </a:xfrm>
        </p:spPr>
        <p:txBody>
          <a:bodyPr>
            <a:normAutofit fontScale="90000"/>
          </a:bodyPr>
          <a:lstStyle/>
          <a:p>
            <a:r>
              <a:rPr lang="en-US" b="1" dirty="0" smtClean="0"/>
              <a:t>BETA OXIDATION OF POLY UNSATURATED FATTY ACIDS</a:t>
            </a:r>
            <a:endParaRPr lang="en-US" dirty="0"/>
          </a:p>
        </p:txBody>
      </p:sp>
      <p:sp>
        <p:nvSpPr>
          <p:cNvPr id="3" name="Subtitle 2"/>
          <p:cNvSpPr>
            <a:spLocks noGrp="1"/>
          </p:cNvSpPr>
          <p:nvPr>
            <p:ph type="subTitle" idx="1"/>
          </p:nvPr>
        </p:nvSpPr>
        <p:spPr>
          <a:xfrm>
            <a:off x="990600" y="1752600"/>
            <a:ext cx="7406640" cy="5105400"/>
          </a:xfrm>
        </p:spPr>
        <p:txBody>
          <a:bodyPr>
            <a:normAutofit fontScale="25000" lnSpcReduction="20000"/>
          </a:bodyPr>
          <a:lstStyle/>
          <a:p>
            <a:pPr>
              <a:buFont typeface="Wingdings" pitchFamily="2" charset="2"/>
              <a:buChar char="q"/>
            </a:pPr>
            <a:endParaRPr lang="en-US" dirty="0" smtClean="0"/>
          </a:p>
          <a:p>
            <a:pPr>
              <a:buFont typeface="Wingdings" pitchFamily="2" charset="2"/>
              <a:buChar char="q"/>
            </a:pPr>
            <a:r>
              <a:rPr lang="en-US" sz="6200" dirty="0" smtClean="0"/>
              <a:t> </a:t>
            </a:r>
            <a:r>
              <a:rPr lang="en-US" sz="8800" dirty="0" smtClean="0">
                <a:solidFill>
                  <a:schemeClr val="accent6">
                    <a:lumMod val="50000"/>
                  </a:schemeClr>
                </a:solidFill>
              </a:rPr>
              <a:t>A different set of enzymes is required for the oxidation of Linoleic acid, a C18 polyunsaturated fatty acid with cis-Δ 9 and cis-Δ12 double bonds .</a:t>
            </a:r>
          </a:p>
          <a:p>
            <a:pPr>
              <a:buFont typeface="Wingdings" pitchFamily="2" charset="2"/>
              <a:buChar char="q"/>
            </a:pPr>
            <a:r>
              <a:rPr lang="en-US" sz="8800" dirty="0" smtClean="0">
                <a:solidFill>
                  <a:schemeClr val="accent6">
                    <a:lumMod val="50000"/>
                  </a:schemeClr>
                </a:solidFill>
              </a:rPr>
              <a:t>The </a:t>
            </a:r>
            <a:r>
              <a:rPr lang="en-US" sz="8800" dirty="0" err="1" smtClean="0">
                <a:solidFill>
                  <a:schemeClr val="accent6">
                    <a:lumMod val="50000"/>
                  </a:schemeClr>
                </a:solidFill>
              </a:rPr>
              <a:t>cis</a:t>
            </a:r>
            <a:r>
              <a:rPr lang="en-US" sz="8800" dirty="0" smtClean="0">
                <a:solidFill>
                  <a:schemeClr val="accent6">
                    <a:lumMod val="50000"/>
                  </a:schemeClr>
                </a:solidFill>
              </a:rPr>
              <a:t>- Δ 3 double bond formed after three rounds of  β oxidation is converted into a trans- Δ 2 double bond by isomerase. </a:t>
            </a:r>
          </a:p>
          <a:p>
            <a:pPr>
              <a:buFont typeface="Wingdings" pitchFamily="2" charset="2"/>
              <a:buChar char="q"/>
            </a:pPr>
            <a:r>
              <a:rPr lang="en-US" sz="8800" dirty="0" smtClean="0">
                <a:solidFill>
                  <a:schemeClr val="accent6">
                    <a:lumMod val="50000"/>
                  </a:schemeClr>
                </a:solidFill>
              </a:rPr>
              <a:t>The acyl CoA produced by another round of β oxidation contains a </a:t>
            </a:r>
            <a:r>
              <a:rPr lang="en-US" sz="8800" dirty="0" err="1" smtClean="0">
                <a:solidFill>
                  <a:schemeClr val="accent6">
                    <a:lumMod val="50000"/>
                  </a:schemeClr>
                </a:solidFill>
              </a:rPr>
              <a:t>cis</a:t>
            </a:r>
            <a:r>
              <a:rPr lang="en-US" sz="8800" dirty="0" smtClean="0">
                <a:solidFill>
                  <a:schemeClr val="accent6">
                    <a:lumMod val="50000"/>
                  </a:schemeClr>
                </a:solidFill>
              </a:rPr>
              <a:t>- Δ 4 double bond. Dehydrogenation of this species by </a:t>
            </a:r>
            <a:r>
              <a:rPr lang="en-US" sz="8800" b="1" dirty="0" smtClean="0">
                <a:solidFill>
                  <a:schemeClr val="accent5"/>
                </a:solidFill>
              </a:rPr>
              <a:t>acyl CoA dehydrogenase yields a </a:t>
            </a:r>
            <a:r>
              <a:rPr lang="en-US" sz="8800" i="1" dirty="0" smtClean="0">
                <a:solidFill>
                  <a:schemeClr val="accent6">
                    <a:lumMod val="50000"/>
                  </a:schemeClr>
                </a:solidFill>
              </a:rPr>
              <a:t>2,4-dienoyl intermediate</a:t>
            </a:r>
            <a:r>
              <a:rPr lang="en-US" sz="8800" dirty="0" smtClean="0">
                <a:solidFill>
                  <a:schemeClr val="accent6">
                    <a:lumMod val="50000"/>
                  </a:schemeClr>
                </a:solidFill>
              </a:rPr>
              <a:t>, which is not a substrate for the next enzyme in the β -oxidation pathway. </a:t>
            </a:r>
          </a:p>
          <a:p>
            <a:pPr>
              <a:buFont typeface="Wingdings" pitchFamily="2" charset="2"/>
              <a:buChar char="q"/>
            </a:pPr>
            <a:r>
              <a:rPr lang="en-US" sz="8800" dirty="0" smtClean="0">
                <a:solidFill>
                  <a:schemeClr val="accent6">
                    <a:lumMod val="50000"/>
                  </a:schemeClr>
                </a:solidFill>
              </a:rPr>
              <a:t>This impasse is circumvented by </a:t>
            </a:r>
            <a:r>
              <a:rPr lang="en-US" sz="8800" i="1" dirty="0" smtClean="0">
                <a:solidFill>
                  <a:schemeClr val="accent6">
                    <a:lumMod val="50000"/>
                  </a:schemeClr>
                </a:solidFill>
              </a:rPr>
              <a:t>2,4-dienoyl CoA reductase</a:t>
            </a:r>
            <a:r>
              <a:rPr lang="en-US" sz="8800" dirty="0" smtClean="0">
                <a:solidFill>
                  <a:schemeClr val="accent6">
                    <a:lumMod val="50000"/>
                  </a:schemeClr>
                </a:solidFill>
              </a:rPr>
              <a:t>, an enzyme that uses NADPH to reduce the </a:t>
            </a:r>
            <a:r>
              <a:rPr lang="en-US" sz="8800" b="1" dirty="0" smtClean="0">
                <a:solidFill>
                  <a:schemeClr val="accent5"/>
                </a:solidFill>
              </a:rPr>
              <a:t>2,4-dienoyl intermediate to </a:t>
            </a:r>
            <a:r>
              <a:rPr lang="en-US" sz="8800" b="1" i="1" dirty="0" smtClean="0">
                <a:solidFill>
                  <a:schemeClr val="accent5"/>
                </a:solidFill>
              </a:rPr>
              <a:t>trans</a:t>
            </a:r>
            <a:r>
              <a:rPr lang="en-US" sz="8800" b="1" dirty="0" smtClean="0">
                <a:solidFill>
                  <a:schemeClr val="accent5"/>
                </a:solidFill>
              </a:rPr>
              <a:t>-D 3-enoyl CoA. </a:t>
            </a:r>
          </a:p>
          <a:p>
            <a:pPr>
              <a:buFont typeface="Wingdings" pitchFamily="2" charset="2"/>
              <a:buChar char="q"/>
            </a:pPr>
            <a:r>
              <a:rPr lang="en-US" sz="8800" i="1" dirty="0" smtClean="0">
                <a:solidFill>
                  <a:schemeClr val="accent6">
                    <a:lumMod val="50000"/>
                  </a:schemeClr>
                </a:solidFill>
              </a:rPr>
              <a:t> </a:t>
            </a:r>
            <a:r>
              <a:rPr lang="en-US" sz="8800" i="1" dirty="0" err="1" smtClean="0">
                <a:solidFill>
                  <a:schemeClr val="accent6">
                    <a:lumMod val="50000"/>
                  </a:schemeClr>
                </a:solidFill>
              </a:rPr>
              <a:t>cis</a:t>
            </a:r>
            <a:r>
              <a:rPr lang="en-US" sz="8800" i="1" dirty="0" smtClean="0">
                <a:solidFill>
                  <a:schemeClr val="accent6">
                    <a:lumMod val="50000"/>
                  </a:schemeClr>
                </a:solidFill>
              </a:rPr>
              <a:t>-</a:t>
            </a:r>
            <a:r>
              <a:rPr lang="en-US" sz="8800" dirty="0" smtClean="0">
                <a:solidFill>
                  <a:schemeClr val="accent6">
                    <a:lumMod val="50000"/>
                  </a:schemeClr>
                </a:solidFill>
              </a:rPr>
              <a:t>Δ</a:t>
            </a:r>
            <a:r>
              <a:rPr lang="en-US" sz="8800" i="1" dirty="0" smtClean="0">
                <a:solidFill>
                  <a:schemeClr val="accent6">
                    <a:lumMod val="50000"/>
                  </a:schemeClr>
                </a:solidFill>
              </a:rPr>
              <a:t> </a:t>
            </a:r>
            <a:r>
              <a:rPr lang="en-US" sz="8800" dirty="0" smtClean="0">
                <a:solidFill>
                  <a:schemeClr val="accent6">
                    <a:lumMod val="50000"/>
                  </a:schemeClr>
                </a:solidFill>
              </a:rPr>
              <a:t>3-Enoyl CoA isomerase then converts </a:t>
            </a:r>
            <a:r>
              <a:rPr lang="en-US" sz="8800" i="1" dirty="0" smtClean="0">
                <a:solidFill>
                  <a:schemeClr val="accent6">
                    <a:lumMod val="50000"/>
                  </a:schemeClr>
                </a:solidFill>
              </a:rPr>
              <a:t>trans</a:t>
            </a:r>
            <a:r>
              <a:rPr lang="en-US" sz="8800" dirty="0" smtClean="0">
                <a:solidFill>
                  <a:schemeClr val="accent6">
                    <a:lumMod val="50000"/>
                  </a:schemeClr>
                </a:solidFill>
              </a:rPr>
              <a:t>- Δ 3-enoyl CoA into the trans- Δ 2 form, a customary intermediate in the beta-oxidation pathway.</a:t>
            </a:r>
          </a:p>
        </p:txBody>
      </p:sp>
      <p:sp>
        <p:nvSpPr>
          <p:cNvPr id="4" name="Date Placeholder 3"/>
          <p:cNvSpPr>
            <a:spLocks noGrp="1"/>
          </p:cNvSpPr>
          <p:nvPr>
            <p:ph type="dt" sz="half" idx="10"/>
          </p:nvPr>
        </p:nvSpPr>
        <p:spPr/>
        <p:txBody>
          <a:bodyPr/>
          <a:lstStyle/>
          <a:p>
            <a:fld id="{7993FFB6-1E25-4BA7-8988-BA1E89521221}"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MINOR PATHWAYS OF FATTY ACID OXIDATION</a:t>
            </a:r>
            <a:endParaRPr lang="en-US" b="1" dirty="0"/>
          </a:p>
        </p:txBody>
      </p:sp>
      <p:sp>
        <p:nvSpPr>
          <p:cNvPr id="3" name="Subtitle 2"/>
          <p:cNvSpPr>
            <a:spLocks noGrp="1"/>
          </p:cNvSpPr>
          <p:nvPr>
            <p:ph type="subTitle" idx="1"/>
          </p:nvPr>
        </p:nvSpPr>
        <p:spPr>
          <a:xfrm>
            <a:off x="1066800" y="1981200"/>
            <a:ext cx="7406640" cy="2971800"/>
          </a:xfrm>
        </p:spPr>
        <p:txBody>
          <a:bodyPr/>
          <a:lstStyle/>
          <a:p>
            <a:r>
              <a:rPr lang="en-US" dirty="0" smtClean="0"/>
              <a:t>1) </a:t>
            </a:r>
            <a:r>
              <a:rPr lang="en-US" b="1" dirty="0" smtClean="0">
                <a:solidFill>
                  <a:schemeClr val="accent5"/>
                </a:solidFill>
              </a:rPr>
              <a:t>α- Oxidation- </a:t>
            </a:r>
            <a:r>
              <a:rPr lang="en-US" dirty="0" smtClean="0"/>
              <a:t>Oxidation occurs at C-2 instead of C-3 , as in β oxidation</a:t>
            </a:r>
          </a:p>
          <a:p>
            <a:r>
              <a:rPr lang="en-US" dirty="0" smtClean="0"/>
              <a:t>2) </a:t>
            </a:r>
            <a:r>
              <a:rPr lang="en-US" b="1" dirty="0" smtClean="0">
                <a:solidFill>
                  <a:schemeClr val="accent5"/>
                </a:solidFill>
              </a:rPr>
              <a:t>ω- Oxidation – </a:t>
            </a:r>
            <a:r>
              <a:rPr lang="en-US" dirty="0" smtClean="0"/>
              <a:t>Oxidation occurs at the methyl end of the fatty acid molecule.</a:t>
            </a:r>
          </a:p>
          <a:p>
            <a:r>
              <a:rPr lang="en-US" dirty="0" smtClean="0"/>
              <a:t>3) </a:t>
            </a:r>
            <a:r>
              <a:rPr lang="en-US" b="1" dirty="0" smtClean="0">
                <a:solidFill>
                  <a:schemeClr val="accent5"/>
                </a:solidFill>
              </a:rPr>
              <a:t>Peroxisomal fatty acid oxidation- </a:t>
            </a:r>
            <a:r>
              <a:rPr lang="en-US" dirty="0" smtClean="0"/>
              <a:t>Occurs for the chain shortening of very long chain fatty acids.</a:t>
            </a:r>
          </a:p>
          <a:p>
            <a:endParaRPr lang="en-US" dirty="0"/>
          </a:p>
        </p:txBody>
      </p:sp>
      <p:sp>
        <p:nvSpPr>
          <p:cNvPr id="4" name="Date Placeholder 3"/>
          <p:cNvSpPr>
            <a:spLocks noGrp="1"/>
          </p:cNvSpPr>
          <p:nvPr>
            <p:ph type="dt" sz="half" idx="10"/>
          </p:nvPr>
        </p:nvSpPr>
        <p:spPr/>
        <p:txBody>
          <a:bodyPr/>
          <a:lstStyle/>
          <a:p>
            <a:fld id="{E93E49E3-235B-46E6-A031-D6CD2A1FCA82}"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087902"/>
          </a:xfrm>
        </p:spPr>
        <p:txBody>
          <a:bodyPr/>
          <a:lstStyle/>
          <a:p>
            <a:r>
              <a:rPr lang="el-GR" b="1" dirty="0" smtClean="0">
                <a:latin typeface="Calibri"/>
                <a:cs typeface="Calibri"/>
              </a:rPr>
              <a:t>α</a:t>
            </a:r>
            <a:r>
              <a:rPr lang="en-US" b="1" dirty="0" smtClean="0">
                <a:latin typeface="Calibri"/>
                <a:cs typeface="Calibri"/>
              </a:rPr>
              <a:t>- OXIDATION OF FATTY ACIDS</a:t>
            </a:r>
            <a:endParaRPr lang="en-US" b="1" dirty="0"/>
          </a:p>
        </p:txBody>
      </p:sp>
      <p:sp>
        <p:nvSpPr>
          <p:cNvPr id="3" name="Subtitle 2"/>
          <p:cNvSpPr>
            <a:spLocks noGrp="1"/>
          </p:cNvSpPr>
          <p:nvPr>
            <p:ph type="subTitle" idx="1"/>
          </p:nvPr>
        </p:nvSpPr>
        <p:spPr>
          <a:xfrm>
            <a:off x="990600" y="1676400"/>
            <a:ext cx="7406640" cy="4648200"/>
          </a:xfrm>
        </p:spPr>
        <p:txBody>
          <a:bodyPr>
            <a:normAutofit lnSpcReduction="10000"/>
          </a:bodyPr>
          <a:lstStyle/>
          <a:p>
            <a:pPr>
              <a:buFont typeface="Wingdings" pitchFamily="2" charset="2"/>
              <a:buChar char="q"/>
            </a:pPr>
            <a:r>
              <a:rPr lang="en-US" dirty="0" smtClean="0"/>
              <a:t>Takes place</a:t>
            </a:r>
            <a:r>
              <a:rPr lang="en-US" b="1" dirty="0" smtClean="0"/>
              <a:t> </a:t>
            </a:r>
            <a:r>
              <a:rPr lang="en-US" dirty="0" smtClean="0"/>
              <a:t>in the microsomes of brain and liver,</a:t>
            </a:r>
          </a:p>
          <a:p>
            <a:pPr>
              <a:buFont typeface="Wingdings" pitchFamily="2" charset="2"/>
              <a:buChar char="q"/>
            </a:pPr>
            <a:r>
              <a:rPr lang="en-US" dirty="0" smtClean="0"/>
              <a:t> Involves decarboxylation process for the removal of single carbon atom at one time with the resultant production of an odd chain fatty acid that can be subsequently oxidized by beta oxidation for energy production. </a:t>
            </a:r>
          </a:p>
          <a:p>
            <a:pPr>
              <a:buFont typeface="Wingdings" pitchFamily="2" charset="2"/>
              <a:buChar char="q"/>
            </a:pPr>
            <a:r>
              <a:rPr lang="en-US" dirty="0" smtClean="0"/>
              <a:t>It is strictly an aerobic process. </a:t>
            </a:r>
          </a:p>
          <a:p>
            <a:pPr>
              <a:buFont typeface="Wingdings" pitchFamily="2" charset="2"/>
              <a:buChar char="q"/>
            </a:pPr>
            <a:r>
              <a:rPr lang="en-US" dirty="0" smtClean="0"/>
              <a:t>No prior activation of the fatty acid is required. </a:t>
            </a:r>
          </a:p>
          <a:p>
            <a:pPr>
              <a:buFont typeface="Wingdings" pitchFamily="2" charset="2"/>
              <a:buChar char="q"/>
            </a:pPr>
            <a:r>
              <a:rPr lang="en-US" dirty="0" smtClean="0"/>
              <a:t>The process involves hydroxylation of the alpha carbon with a specific α-hydroxylase that requires Fe</a:t>
            </a:r>
            <a:r>
              <a:rPr lang="en-US" baseline="30000" dirty="0" smtClean="0"/>
              <a:t>++ </a:t>
            </a:r>
            <a:r>
              <a:rPr lang="en-US" dirty="0" smtClean="0"/>
              <a:t>and vitamin C/FH4 as cofactors.</a:t>
            </a:r>
          </a:p>
          <a:p>
            <a:endParaRPr lang="en-US" dirty="0"/>
          </a:p>
        </p:txBody>
      </p:sp>
      <p:sp>
        <p:nvSpPr>
          <p:cNvPr id="4" name="Date Placeholder 3"/>
          <p:cNvSpPr>
            <a:spLocks noGrp="1"/>
          </p:cNvSpPr>
          <p:nvPr>
            <p:ph type="dt" sz="half" idx="10"/>
          </p:nvPr>
        </p:nvSpPr>
        <p:spPr/>
        <p:txBody>
          <a:bodyPr/>
          <a:lstStyle/>
          <a:p>
            <a:fld id="{E3CBA170-46A8-44BA-A159-8EECBB5DAFA4}"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normAutofit/>
          </a:bodyPr>
          <a:lstStyle/>
          <a:p>
            <a:r>
              <a:rPr lang="en-US" sz="3600" b="1" dirty="0" smtClean="0"/>
              <a:t>BIOLOGICAL SIGNIFICANCE OF ALPHA OXIDATION</a:t>
            </a:r>
            <a:endParaRPr lang="en-US" sz="3600" b="1" dirty="0"/>
          </a:p>
        </p:txBody>
      </p:sp>
      <p:sp>
        <p:nvSpPr>
          <p:cNvPr id="3" name="Subtitle 2"/>
          <p:cNvSpPr>
            <a:spLocks noGrp="1"/>
          </p:cNvSpPr>
          <p:nvPr>
            <p:ph type="subTitle" idx="1"/>
          </p:nvPr>
        </p:nvSpPr>
        <p:spPr>
          <a:xfrm>
            <a:off x="990600" y="1676400"/>
            <a:ext cx="7848600" cy="4495800"/>
          </a:xfrm>
        </p:spPr>
        <p:txBody>
          <a:bodyPr>
            <a:normAutofit fontScale="92500" lnSpcReduction="20000"/>
          </a:bodyPr>
          <a:lstStyle/>
          <a:p>
            <a:pPr marL="541782" indent="-514350"/>
            <a:r>
              <a:rPr lang="en-US" dirty="0" smtClean="0"/>
              <a:t>	</a:t>
            </a:r>
            <a:r>
              <a:rPr lang="en-US" dirty="0" smtClean="0">
                <a:solidFill>
                  <a:schemeClr val="accent6">
                    <a:lumMod val="50000"/>
                  </a:schemeClr>
                </a:solidFill>
              </a:rPr>
              <a:t>α- Oxidation is most suited for the oxidation of </a:t>
            </a:r>
            <a:r>
              <a:rPr lang="en-US" dirty="0" err="1" smtClean="0">
                <a:solidFill>
                  <a:schemeClr val="accent6">
                    <a:lumMod val="50000"/>
                  </a:schemeClr>
                </a:solidFill>
              </a:rPr>
              <a:t>phytanic</a:t>
            </a:r>
            <a:r>
              <a:rPr lang="en-US" dirty="0" smtClean="0">
                <a:solidFill>
                  <a:schemeClr val="accent6">
                    <a:lumMod val="50000"/>
                  </a:schemeClr>
                </a:solidFill>
              </a:rPr>
              <a:t> acid, produced from dietary </a:t>
            </a:r>
            <a:r>
              <a:rPr lang="en-US" dirty="0" err="1" smtClean="0">
                <a:solidFill>
                  <a:schemeClr val="accent6">
                    <a:lumMod val="50000"/>
                  </a:schemeClr>
                </a:solidFill>
              </a:rPr>
              <a:t>phytol</a:t>
            </a:r>
            <a:r>
              <a:rPr lang="en-US" dirty="0" smtClean="0">
                <a:solidFill>
                  <a:schemeClr val="accent6">
                    <a:lumMod val="50000"/>
                  </a:schemeClr>
                </a:solidFill>
              </a:rPr>
              <a:t>, a constituent of chlorophyll of plants. </a:t>
            </a:r>
          </a:p>
          <a:p>
            <a:pPr marL="541782" indent="-514350">
              <a:buFont typeface="Wingdings" pitchFamily="2" charset="2"/>
              <a:buChar char="q"/>
            </a:pPr>
            <a:r>
              <a:rPr lang="en-US" b="1" dirty="0" smtClean="0">
                <a:solidFill>
                  <a:schemeClr val="accent5"/>
                </a:solidFill>
              </a:rPr>
              <a:t>Phytanic acid </a:t>
            </a:r>
            <a:r>
              <a:rPr lang="en-US" dirty="0" smtClean="0">
                <a:solidFill>
                  <a:schemeClr val="accent6">
                    <a:lumMod val="50000"/>
                  </a:schemeClr>
                </a:solidFill>
              </a:rPr>
              <a:t>is a significant constituent of milk lipids and animal fats. </a:t>
            </a:r>
          </a:p>
          <a:p>
            <a:pPr marL="541782" indent="-514350">
              <a:buFont typeface="Wingdings" pitchFamily="2" charset="2"/>
              <a:buChar char="q"/>
            </a:pPr>
            <a:r>
              <a:rPr lang="en-US" dirty="0" smtClean="0">
                <a:solidFill>
                  <a:schemeClr val="accent6">
                    <a:lumMod val="50000"/>
                  </a:schemeClr>
                </a:solidFill>
              </a:rPr>
              <a:t>Normally it is metabolized by an initial </a:t>
            </a:r>
            <a:r>
              <a:rPr lang="en-US" b="1" dirty="0" smtClean="0">
                <a:solidFill>
                  <a:schemeClr val="accent5"/>
                </a:solidFill>
              </a:rPr>
              <a:t>α- hydroxylation followed by dehydrogenation and decarboxylation. </a:t>
            </a:r>
          </a:p>
          <a:p>
            <a:pPr marL="541782" indent="-514350">
              <a:buFont typeface="Wingdings" pitchFamily="2" charset="2"/>
              <a:buChar char="q"/>
            </a:pPr>
            <a:r>
              <a:rPr lang="en-US" dirty="0" smtClean="0">
                <a:solidFill>
                  <a:schemeClr val="accent6">
                    <a:lumMod val="50000"/>
                  </a:schemeClr>
                </a:solidFill>
              </a:rPr>
              <a:t>Beta oxidation can not occur initially because of the presence of 3- methyl groups, but it can proceed after decarboxylation. </a:t>
            </a:r>
          </a:p>
          <a:p>
            <a:pPr marL="541782" indent="-514350">
              <a:buFont typeface="Wingdings" pitchFamily="2" charset="2"/>
              <a:buChar char="q"/>
            </a:pPr>
            <a:r>
              <a:rPr lang="en-US" b="1" dirty="0" smtClean="0">
                <a:solidFill>
                  <a:schemeClr val="accent5"/>
                </a:solidFill>
              </a:rPr>
              <a:t>The whole reaction produces three molecules of propionyl co A, three molecules of Acetyl co A, and one molecule of </a:t>
            </a:r>
            <a:r>
              <a:rPr lang="en-US" b="1" dirty="0" err="1" smtClean="0">
                <a:solidFill>
                  <a:schemeClr val="accent5"/>
                </a:solidFill>
              </a:rPr>
              <a:t>iso</a:t>
            </a:r>
            <a:r>
              <a:rPr lang="en-US" b="1" dirty="0" smtClean="0">
                <a:solidFill>
                  <a:schemeClr val="accent5"/>
                </a:solidFill>
              </a:rPr>
              <a:t> butyryl co A .</a:t>
            </a:r>
            <a:endParaRPr lang="en-US" b="1" dirty="0">
              <a:solidFill>
                <a:schemeClr val="accent5"/>
              </a:solidFill>
            </a:endParaRPr>
          </a:p>
        </p:txBody>
      </p:sp>
      <p:sp>
        <p:nvSpPr>
          <p:cNvPr id="4" name="Date Placeholder 3"/>
          <p:cNvSpPr>
            <a:spLocks noGrp="1"/>
          </p:cNvSpPr>
          <p:nvPr>
            <p:ph type="dt" sz="half" idx="10"/>
          </p:nvPr>
        </p:nvSpPr>
        <p:spPr/>
        <p:txBody>
          <a:bodyPr/>
          <a:lstStyle/>
          <a:p>
            <a:fld id="{88AE3820-720B-4104-B8CA-37E9D8A46ADF}"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772400" cy="762000"/>
          </a:xfrm>
        </p:spPr>
        <p:txBody>
          <a:bodyPr/>
          <a:lstStyle/>
          <a:p>
            <a:r>
              <a:rPr lang="en-US" b="1" dirty="0" smtClean="0"/>
              <a:t>FATTY ACIDS</a:t>
            </a:r>
            <a:endParaRPr lang="en-US" b="1" dirty="0"/>
          </a:p>
        </p:txBody>
      </p:sp>
      <p:sp>
        <p:nvSpPr>
          <p:cNvPr id="4" name="TextBox 3"/>
          <p:cNvSpPr txBox="1"/>
          <p:nvPr/>
        </p:nvSpPr>
        <p:spPr>
          <a:xfrm>
            <a:off x="1066800" y="1066800"/>
            <a:ext cx="7239000" cy="1569660"/>
          </a:xfrm>
          <a:prstGeom prst="rect">
            <a:avLst/>
          </a:prstGeom>
          <a:noFill/>
        </p:spPr>
        <p:txBody>
          <a:bodyPr wrap="square" rtlCol="0">
            <a:spAutoFit/>
          </a:bodyPr>
          <a:lstStyle/>
          <a:p>
            <a:r>
              <a:rPr lang="en-US" sz="2400" dirty="0" smtClean="0">
                <a:solidFill>
                  <a:srgbClr val="002060"/>
                </a:solidFill>
              </a:rPr>
              <a:t>A </a:t>
            </a:r>
            <a:r>
              <a:rPr lang="en-US" sz="2400" dirty="0">
                <a:solidFill>
                  <a:srgbClr val="002060"/>
                </a:solidFill>
              </a:rPr>
              <a:t>fatty acid contains a long hydrocarbon chain and a terminal carboxylate group</a:t>
            </a:r>
            <a:r>
              <a:rPr lang="en-US" sz="2400" dirty="0" smtClean="0">
                <a:solidFill>
                  <a:srgbClr val="002060"/>
                </a:solidFill>
              </a:rPr>
              <a:t>. The hydrocarbon chain may be saturated (with no double bond) or may be unsaturated (containing double bond).</a:t>
            </a:r>
            <a:endParaRPr lang="en-US" sz="2400" dirty="0">
              <a:solidFill>
                <a:srgbClr val="002060"/>
              </a:solidFill>
            </a:endParaRPr>
          </a:p>
        </p:txBody>
      </p:sp>
      <p:pic>
        <p:nvPicPr>
          <p:cNvPr id="1027" name="Picture 3"/>
          <p:cNvPicPr>
            <a:picLocks noChangeAspect="1" noChangeArrowheads="1"/>
          </p:cNvPicPr>
          <p:nvPr/>
        </p:nvPicPr>
        <p:blipFill>
          <a:blip r:embed="rId2" cstate="print">
            <a:duotone>
              <a:prstClr val="black"/>
              <a:schemeClr val="bg2">
                <a:tint val="45000"/>
                <a:satMod val="400000"/>
              </a:schemeClr>
            </a:duotone>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2362200" y="3276600"/>
            <a:ext cx="4419600"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62BED519-627E-4C3D-A824-9ED67FEFC1F2}" type="datetime1">
              <a:rPr lang="en-US" smtClean="0"/>
              <a:pPr/>
              <a:t>8/15/2020</a:t>
            </a:fld>
            <a:endParaRPr lang="en-US"/>
          </a:p>
        </p:txBody>
      </p:sp>
      <p:sp>
        <p:nvSpPr>
          <p:cNvPr id="7" name="Slide Number Placeholder 6"/>
          <p:cNvSpPr>
            <a:spLocks noGrp="1"/>
          </p:cNvSpPr>
          <p:nvPr>
            <p:ph type="sldNum" sz="quarter" idx="12"/>
          </p:nvPr>
        </p:nvSpPr>
        <p:spPr/>
        <p:txBody>
          <a:bodyPr/>
          <a:lstStyle/>
          <a:p>
            <a:fld id="{708AFCE5-FF9E-4B34-A86D-C1D74F16B1E0}" type="slidenum">
              <a:rPr lang="en-US" smtClean="0"/>
              <a:pPr/>
              <a:t>4</a:t>
            </a:fld>
            <a:endParaRPr lang="en-US"/>
          </a:p>
        </p:txBody>
      </p:sp>
      <p:sp>
        <p:nvSpPr>
          <p:cNvPr id="8" name="Footer Placeholder 7"/>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1807392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namrata.co/wp-content/uploads/2012/10/ff22.png">
            <a:hlinkClick r:id="rId3"/>
          </p:cNvPr>
          <p:cNvPicPr/>
          <p:nvPr/>
        </p:nvPicPr>
        <p:blipFill>
          <a:blip r:embed="rId4" cstate="print"/>
          <a:srcRect/>
          <a:stretch>
            <a:fillRect/>
          </a:stretch>
        </p:blipFill>
        <p:spPr bwMode="auto">
          <a:xfrm>
            <a:off x="990600" y="0"/>
            <a:ext cx="8153400" cy="6858000"/>
          </a:xfrm>
          <a:prstGeom prst="rect">
            <a:avLst/>
          </a:prstGeom>
          <a:noFill/>
          <a:ln w="9525">
            <a:noFill/>
            <a:miter lim="800000"/>
            <a:headEnd/>
            <a:tailEnd/>
          </a:ln>
        </p:spPr>
      </p:pic>
      <p:sp>
        <p:nvSpPr>
          <p:cNvPr id="5" name="TextBox 4"/>
          <p:cNvSpPr txBox="1"/>
          <p:nvPr/>
        </p:nvSpPr>
        <p:spPr>
          <a:xfrm>
            <a:off x="7086600" y="1066800"/>
            <a:ext cx="2057400" cy="4493538"/>
          </a:xfrm>
          <a:prstGeom prst="rect">
            <a:avLst/>
          </a:prstGeom>
          <a:noFill/>
        </p:spPr>
        <p:txBody>
          <a:bodyPr wrap="square" rtlCol="0">
            <a:spAutoFit/>
          </a:bodyPr>
          <a:lstStyle/>
          <a:p>
            <a:r>
              <a:rPr lang="en-US" sz="2200" dirty="0" smtClean="0">
                <a:solidFill>
                  <a:schemeClr val="accent6">
                    <a:lumMod val="50000"/>
                  </a:schemeClr>
                </a:solidFill>
              </a:rPr>
              <a:t>Phytanic acid is oxidized by Phytanic acid α oxidase (α- hydroxylase enzyme) to yield CO2 and odd chain fatty acid Pristanic acid that can be subsequently oxidized by beta oxidation.</a:t>
            </a:r>
            <a:endParaRPr lang="en-US" sz="2200" dirty="0">
              <a:solidFill>
                <a:schemeClr val="accent6">
                  <a:lumMod val="50000"/>
                </a:schemeClr>
              </a:solidFill>
            </a:endParaRPr>
          </a:p>
        </p:txBody>
      </p:sp>
      <p:sp>
        <p:nvSpPr>
          <p:cNvPr id="6" name="Date Placeholder 5"/>
          <p:cNvSpPr>
            <a:spLocks noGrp="1"/>
          </p:cNvSpPr>
          <p:nvPr>
            <p:ph type="dt" sz="half" idx="10"/>
          </p:nvPr>
        </p:nvSpPr>
        <p:spPr/>
        <p:txBody>
          <a:bodyPr/>
          <a:lstStyle/>
          <a:p>
            <a:fld id="{FA38EA2E-3AAE-448C-99E1-99AE60A555D0}" type="datetime1">
              <a:rPr lang="en-US" smtClean="0"/>
              <a:pPr/>
              <a:t>8/15/2020</a:t>
            </a:fld>
            <a:endParaRPr lang="en-US"/>
          </a:p>
        </p:txBody>
      </p:sp>
      <p:sp>
        <p:nvSpPr>
          <p:cNvPr id="7" name="Slide Number Placeholder 6"/>
          <p:cNvSpPr>
            <a:spLocks noGrp="1"/>
          </p:cNvSpPr>
          <p:nvPr>
            <p:ph type="sldNum" sz="quarter" idx="12"/>
          </p:nvPr>
        </p:nvSpPr>
        <p:spPr/>
        <p:txBody>
          <a:bodyPr/>
          <a:lstStyle/>
          <a:p>
            <a:fld id="{708AFCE5-FF9E-4B34-A86D-C1D74F16B1E0}" type="slidenum">
              <a:rPr lang="en-US" smtClean="0"/>
              <a:pPr/>
              <a:t>40</a:t>
            </a:fld>
            <a:endParaRPr lang="en-US"/>
          </a:p>
        </p:txBody>
      </p:sp>
      <p:sp>
        <p:nvSpPr>
          <p:cNvPr id="8" name="Footer Placeholder 7"/>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normAutofit/>
          </a:bodyPr>
          <a:lstStyle/>
          <a:p>
            <a:r>
              <a:rPr lang="en-US" sz="3600" b="1" dirty="0" smtClean="0"/>
              <a:t>BIOLOGICAL SIGNIFICANCE OF ALPHA OXIDATION</a:t>
            </a:r>
            <a:endParaRPr lang="en-US" sz="3600" dirty="0"/>
          </a:p>
        </p:txBody>
      </p:sp>
      <p:sp>
        <p:nvSpPr>
          <p:cNvPr id="3" name="Subtitle 2"/>
          <p:cNvSpPr>
            <a:spLocks noGrp="1"/>
          </p:cNvSpPr>
          <p:nvPr>
            <p:ph type="subTitle" idx="1"/>
          </p:nvPr>
        </p:nvSpPr>
        <p:spPr>
          <a:xfrm>
            <a:off x="990600" y="1676400"/>
            <a:ext cx="7406640" cy="4800600"/>
          </a:xfrm>
        </p:spPr>
        <p:txBody>
          <a:bodyPr>
            <a:normAutofit lnSpcReduction="10000"/>
          </a:bodyPr>
          <a:lstStyle/>
          <a:p>
            <a:r>
              <a:rPr lang="en-US" dirty="0" smtClean="0">
                <a:solidFill>
                  <a:schemeClr val="accent6">
                    <a:lumMod val="50000"/>
                  </a:schemeClr>
                </a:solidFill>
              </a:rPr>
              <a:t>2)The </a:t>
            </a:r>
            <a:r>
              <a:rPr lang="en-US" b="1" dirty="0" smtClean="0">
                <a:solidFill>
                  <a:schemeClr val="accent5"/>
                </a:solidFill>
              </a:rPr>
              <a:t>hydroxy fatty acids </a:t>
            </a:r>
            <a:r>
              <a:rPr lang="en-US" dirty="0" smtClean="0">
                <a:solidFill>
                  <a:schemeClr val="accent6">
                    <a:lumMod val="50000"/>
                  </a:schemeClr>
                </a:solidFill>
              </a:rPr>
              <a:t>produced as intermediates of this pathway like Cerebronic acid can be used for the synthesis of </a:t>
            </a:r>
            <a:r>
              <a:rPr lang="en-US" b="1" dirty="0" smtClean="0">
                <a:solidFill>
                  <a:schemeClr val="accent5"/>
                </a:solidFill>
              </a:rPr>
              <a:t>cerebrosides and sulfatides</a:t>
            </a:r>
          </a:p>
          <a:p>
            <a:r>
              <a:rPr lang="en-US" dirty="0" smtClean="0">
                <a:solidFill>
                  <a:schemeClr val="accent6">
                    <a:lumMod val="50000"/>
                  </a:schemeClr>
                </a:solidFill>
              </a:rPr>
              <a:t>3) </a:t>
            </a:r>
            <a:r>
              <a:rPr lang="en-US" b="1" dirty="0" smtClean="0">
                <a:solidFill>
                  <a:schemeClr val="accent5"/>
                </a:solidFill>
              </a:rPr>
              <a:t>Odd chain fatty acids </a:t>
            </a:r>
            <a:r>
              <a:rPr lang="en-US" dirty="0" smtClean="0">
                <a:solidFill>
                  <a:schemeClr val="accent6">
                    <a:lumMod val="50000"/>
                  </a:schemeClr>
                </a:solidFill>
              </a:rPr>
              <a:t>produced upon decarboxylation in this pathway, can be used for the synthesis of </a:t>
            </a:r>
            <a:r>
              <a:rPr lang="en-US" b="1" dirty="0" smtClean="0">
                <a:solidFill>
                  <a:schemeClr val="accent5"/>
                </a:solidFill>
              </a:rPr>
              <a:t>sphingolipids</a:t>
            </a:r>
            <a:r>
              <a:rPr lang="en-US" b="1" dirty="0" smtClean="0">
                <a:solidFill>
                  <a:schemeClr val="accent6">
                    <a:lumMod val="50000"/>
                  </a:schemeClr>
                </a:solidFill>
              </a:rPr>
              <a:t> </a:t>
            </a:r>
            <a:r>
              <a:rPr lang="en-US" dirty="0" smtClean="0">
                <a:solidFill>
                  <a:schemeClr val="accent6">
                    <a:lumMod val="50000"/>
                  </a:schemeClr>
                </a:solidFill>
              </a:rPr>
              <a:t>and can also </a:t>
            </a:r>
            <a:r>
              <a:rPr lang="en-US" b="1" dirty="0" smtClean="0">
                <a:solidFill>
                  <a:schemeClr val="accent5"/>
                </a:solidFill>
              </a:rPr>
              <a:t>undergo beta oxidation to form propionyl co A and Acetyl co A.</a:t>
            </a:r>
            <a:r>
              <a:rPr lang="en-US" dirty="0" smtClean="0">
                <a:solidFill>
                  <a:schemeClr val="accent6">
                    <a:lumMod val="50000"/>
                  </a:schemeClr>
                </a:solidFill>
              </a:rPr>
              <a:t> The number of acetyl co A depend upon the chain length. Propionyl co A is converted to Succinyl co A to gain entry in to TCA cycle for further oxidation.</a:t>
            </a:r>
          </a:p>
          <a:p>
            <a:endParaRPr lang="en-US" dirty="0"/>
          </a:p>
        </p:txBody>
      </p:sp>
      <p:sp>
        <p:nvSpPr>
          <p:cNvPr id="4" name="Date Placeholder 3"/>
          <p:cNvSpPr>
            <a:spLocks noGrp="1"/>
          </p:cNvSpPr>
          <p:nvPr>
            <p:ph type="dt" sz="half" idx="10"/>
          </p:nvPr>
        </p:nvSpPr>
        <p:spPr/>
        <p:txBody>
          <a:bodyPr/>
          <a:lstStyle/>
          <a:p>
            <a:fld id="{9BFA5C8A-7E54-42FD-9445-3653A41CA368}"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CLINICAL SIGNIFICANCE OF ALPHA OXIDATION</a:t>
            </a:r>
            <a:endParaRPr lang="en-US" b="1" dirty="0"/>
          </a:p>
        </p:txBody>
      </p:sp>
      <p:sp>
        <p:nvSpPr>
          <p:cNvPr id="3" name="Subtitle 2"/>
          <p:cNvSpPr>
            <a:spLocks noGrp="1"/>
          </p:cNvSpPr>
          <p:nvPr>
            <p:ph type="subTitle" idx="1"/>
          </p:nvPr>
        </p:nvSpPr>
        <p:spPr>
          <a:xfrm>
            <a:off x="990600" y="1676400"/>
            <a:ext cx="7406640" cy="5181600"/>
          </a:xfrm>
        </p:spPr>
        <p:txBody>
          <a:bodyPr>
            <a:normAutofit lnSpcReduction="10000"/>
          </a:bodyPr>
          <a:lstStyle/>
          <a:p>
            <a:r>
              <a:rPr lang="en-US" b="1" dirty="0" smtClean="0">
                <a:solidFill>
                  <a:schemeClr val="accent5"/>
                </a:solidFill>
              </a:rPr>
              <a:t>Refsum's disease (RD)-</a:t>
            </a:r>
            <a:r>
              <a:rPr lang="en-US" dirty="0" smtClean="0"/>
              <a:t>is a </a:t>
            </a:r>
            <a:r>
              <a:rPr lang="en-US" dirty="0" err="1" smtClean="0"/>
              <a:t>neurocutaneous</a:t>
            </a:r>
            <a:r>
              <a:rPr lang="en-US" dirty="0" smtClean="0"/>
              <a:t> syndrome that is characterized biochemically by the accumulation of </a:t>
            </a:r>
            <a:r>
              <a:rPr lang="en-US" dirty="0" err="1" smtClean="0"/>
              <a:t>phytanic</a:t>
            </a:r>
            <a:r>
              <a:rPr lang="en-US" dirty="0" smtClean="0"/>
              <a:t> acid in plasma and tissues. Patients with </a:t>
            </a:r>
            <a:r>
              <a:rPr lang="en-US" dirty="0" err="1" smtClean="0"/>
              <a:t>Refsum</a:t>
            </a:r>
            <a:r>
              <a:rPr lang="en-US" dirty="0" smtClean="0"/>
              <a:t> disease are unable to degrade </a:t>
            </a:r>
            <a:r>
              <a:rPr lang="en-US" dirty="0" err="1" smtClean="0"/>
              <a:t>phytanic</a:t>
            </a:r>
            <a:r>
              <a:rPr lang="en-US" dirty="0" smtClean="0"/>
              <a:t> acid because of a deficient activity of Phytanic acid oxidase enzyme catalyzing the first step of </a:t>
            </a:r>
            <a:r>
              <a:rPr lang="en-US" dirty="0" err="1" smtClean="0"/>
              <a:t>phytanic</a:t>
            </a:r>
            <a:r>
              <a:rPr lang="en-US" dirty="0" smtClean="0"/>
              <a:t> acid alpha-oxidation.</a:t>
            </a:r>
          </a:p>
          <a:p>
            <a:r>
              <a:rPr lang="en-US" b="1" dirty="0" smtClean="0"/>
              <a:t>Peripheral polyneuropathy, cerebellar ataxia, retinitis pigmentosa, and  </a:t>
            </a:r>
            <a:r>
              <a:rPr lang="en-US" b="1" dirty="0" err="1" smtClean="0"/>
              <a:t>Ichthyosis</a:t>
            </a:r>
            <a:r>
              <a:rPr lang="en-US" b="1" dirty="0" smtClean="0"/>
              <a:t> (rough, dry and scaly skin) are the major clinical components</a:t>
            </a:r>
            <a:r>
              <a:rPr lang="en-US" dirty="0" smtClean="0"/>
              <a:t>. The symptoms evolve slowly and insidiously from childhood through adolescence and early adulthood.</a:t>
            </a:r>
          </a:p>
          <a:p>
            <a:endParaRPr lang="en-US" dirty="0" smtClean="0">
              <a:solidFill>
                <a:schemeClr val="accent5"/>
              </a:solidFill>
            </a:endParaRPr>
          </a:p>
          <a:p>
            <a:endParaRPr lang="en-US" dirty="0"/>
          </a:p>
        </p:txBody>
      </p:sp>
      <p:sp>
        <p:nvSpPr>
          <p:cNvPr id="4" name="Date Placeholder 3"/>
          <p:cNvSpPr>
            <a:spLocks noGrp="1"/>
          </p:cNvSpPr>
          <p:nvPr>
            <p:ph type="dt" sz="half" idx="10"/>
          </p:nvPr>
        </p:nvSpPr>
        <p:spPr/>
        <p:txBody>
          <a:bodyPr/>
          <a:lstStyle/>
          <a:p>
            <a:fld id="{6ECECA19-DD79-4DE5-9B2F-4021DB445790}"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406640" cy="1472184"/>
          </a:xfrm>
        </p:spPr>
        <p:txBody>
          <a:bodyPr/>
          <a:lstStyle/>
          <a:p>
            <a:r>
              <a:rPr lang="en-US" b="1" dirty="0" smtClean="0"/>
              <a:t>OMEGA OXIDATION OF FATTY ACIDS</a:t>
            </a:r>
            <a:endParaRPr lang="en-US" b="1" dirty="0"/>
          </a:p>
        </p:txBody>
      </p:sp>
      <p:sp>
        <p:nvSpPr>
          <p:cNvPr id="3" name="Subtitle 2"/>
          <p:cNvSpPr>
            <a:spLocks noGrp="1"/>
          </p:cNvSpPr>
          <p:nvPr>
            <p:ph type="subTitle" idx="1"/>
          </p:nvPr>
        </p:nvSpPr>
        <p:spPr>
          <a:xfrm>
            <a:off x="990600" y="1828800"/>
            <a:ext cx="7406640" cy="4648200"/>
          </a:xfrm>
        </p:spPr>
        <p:txBody>
          <a:bodyPr>
            <a:normAutofit fontScale="92500" lnSpcReduction="10000"/>
          </a:bodyPr>
          <a:lstStyle/>
          <a:p>
            <a:pPr>
              <a:buFont typeface="Wingdings" pitchFamily="2" charset="2"/>
              <a:buChar char="q"/>
            </a:pPr>
            <a:r>
              <a:rPr lang="en-US" dirty="0" smtClean="0"/>
              <a:t>Involves </a:t>
            </a:r>
            <a:r>
              <a:rPr lang="en-US" b="1" dirty="0" smtClean="0">
                <a:solidFill>
                  <a:schemeClr val="accent5"/>
                </a:solidFill>
              </a:rPr>
              <a:t>hydroxylation</a:t>
            </a:r>
            <a:r>
              <a:rPr lang="en-US" b="1" dirty="0" smtClean="0"/>
              <a:t> </a:t>
            </a:r>
            <a:r>
              <a:rPr lang="en-US" dirty="0" smtClean="0"/>
              <a:t>and occurs in the endoplasmic reticulum of many tissues. </a:t>
            </a:r>
          </a:p>
          <a:p>
            <a:pPr>
              <a:buFont typeface="Wingdings" pitchFamily="2" charset="2"/>
              <a:buChar char="q"/>
            </a:pPr>
            <a:r>
              <a:rPr lang="en-US" b="1" dirty="0" smtClean="0">
                <a:solidFill>
                  <a:schemeClr val="accent5"/>
                </a:solidFill>
              </a:rPr>
              <a:t>Hydroxylation takes place on the methyl carbon </a:t>
            </a:r>
            <a:r>
              <a:rPr lang="en-US" dirty="0" smtClean="0"/>
              <a:t>at the other end of the molecule from the carboxyl group or on the carbon next to the methyl end.</a:t>
            </a:r>
          </a:p>
          <a:p>
            <a:pPr>
              <a:buFont typeface="Wingdings" pitchFamily="2" charset="2"/>
              <a:buChar char="q"/>
            </a:pPr>
            <a:r>
              <a:rPr lang="en-US" dirty="0" smtClean="0"/>
              <a:t>It uses </a:t>
            </a:r>
            <a:r>
              <a:rPr lang="en-US" b="1" dirty="0" smtClean="0">
                <a:solidFill>
                  <a:schemeClr val="accent5"/>
                </a:solidFill>
              </a:rPr>
              <a:t>the “mixed function oxidase” type of reaction requiring Cytochrome P450, O2 and NADPH, </a:t>
            </a:r>
            <a:r>
              <a:rPr lang="en-US" dirty="0" smtClean="0"/>
              <a:t>as well as the necessary enzymes.</a:t>
            </a:r>
          </a:p>
          <a:p>
            <a:pPr>
              <a:buFont typeface="Wingdings" pitchFamily="2" charset="2"/>
              <a:buChar char="q"/>
            </a:pPr>
            <a:r>
              <a:rPr lang="en-US" dirty="0" smtClean="0"/>
              <a:t>Hydroxy fatty acids can be further oxidized to a dicarboxylic acid via </a:t>
            </a:r>
            <a:r>
              <a:rPr lang="en-US" b="1" dirty="0" smtClean="0">
                <a:solidFill>
                  <a:schemeClr val="accent5"/>
                </a:solidFill>
              </a:rPr>
              <a:t>sequential reactions of Alcohol dehydrogenase and aldehyde dehydrogenases. </a:t>
            </a:r>
          </a:p>
          <a:p>
            <a:pPr>
              <a:buFont typeface="Wingdings" pitchFamily="2" charset="2"/>
              <a:buChar char="q"/>
            </a:pPr>
            <a:r>
              <a:rPr lang="en-US" dirty="0" smtClean="0"/>
              <a:t>The process occurs </a:t>
            </a:r>
            <a:r>
              <a:rPr lang="en-US" b="1" dirty="0" smtClean="0">
                <a:solidFill>
                  <a:schemeClr val="accent5"/>
                </a:solidFill>
              </a:rPr>
              <a:t>primarily with medium chain fatty acids.</a:t>
            </a:r>
          </a:p>
          <a:p>
            <a:pPr>
              <a:buFont typeface="Wingdings" pitchFamily="2" charset="2"/>
              <a:buChar char="q"/>
            </a:pPr>
            <a:endParaRPr lang="en-US" dirty="0"/>
          </a:p>
        </p:txBody>
      </p:sp>
      <p:sp>
        <p:nvSpPr>
          <p:cNvPr id="4" name="Date Placeholder 3"/>
          <p:cNvSpPr>
            <a:spLocks noGrp="1"/>
          </p:cNvSpPr>
          <p:nvPr>
            <p:ph type="dt" sz="half" idx="10"/>
          </p:nvPr>
        </p:nvSpPr>
        <p:spPr/>
        <p:txBody>
          <a:bodyPr/>
          <a:lstStyle/>
          <a:p>
            <a:fld id="{81EBA599-3C3B-4729-ADF1-2B5B5FADC614}"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OMEGA OXIDATION OF FATTY ACIDS</a:t>
            </a:r>
            <a:endParaRPr lang="en-US" dirty="0"/>
          </a:p>
        </p:txBody>
      </p:sp>
      <p:pic>
        <p:nvPicPr>
          <p:cNvPr id="4" name="Picture 3" descr="http://www.namrata.co/wp-content/uploads/2012/10/ff33.png">
            <a:hlinkClick r:id="rId2"/>
          </p:cNvPr>
          <p:cNvPicPr/>
          <p:nvPr/>
        </p:nvPicPr>
        <p:blipFill>
          <a:blip r:embed="rId3" cstate="print"/>
          <a:srcRect/>
          <a:stretch>
            <a:fillRect/>
          </a:stretch>
        </p:blipFill>
        <p:spPr bwMode="auto">
          <a:xfrm>
            <a:off x="1143000" y="1676400"/>
            <a:ext cx="5981700" cy="1362075"/>
          </a:xfrm>
          <a:prstGeom prst="rect">
            <a:avLst/>
          </a:prstGeom>
          <a:noFill/>
          <a:ln w="9525">
            <a:noFill/>
            <a:miter lim="800000"/>
            <a:headEnd/>
            <a:tailEnd/>
          </a:ln>
        </p:spPr>
      </p:pic>
      <p:pic>
        <p:nvPicPr>
          <p:cNvPr id="5" name="Picture 4" descr="http://www.namrata.co/wp-content/uploads/2012/10/ff44.png">
            <a:hlinkClick r:id="rId4"/>
          </p:cNvPr>
          <p:cNvPicPr/>
          <p:nvPr/>
        </p:nvPicPr>
        <p:blipFill>
          <a:blip r:embed="rId5" cstate="print"/>
          <a:srcRect/>
          <a:stretch>
            <a:fillRect/>
          </a:stretch>
        </p:blipFill>
        <p:spPr bwMode="auto">
          <a:xfrm>
            <a:off x="1371600" y="3352800"/>
            <a:ext cx="5981700" cy="1362075"/>
          </a:xfrm>
          <a:prstGeom prst="rect">
            <a:avLst/>
          </a:prstGeom>
          <a:noFill/>
          <a:ln w="9525">
            <a:noFill/>
            <a:miter lim="800000"/>
            <a:headEnd/>
            <a:tailEnd/>
          </a:ln>
        </p:spPr>
      </p:pic>
      <p:pic>
        <p:nvPicPr>
          <p:cNvPr id="6" name="Picture 5" descr="http://www.namrata.co/wp-content/uploads/2012/10/ff55.png">
            <a:hlinkClick r:id="rId6"/>
          </p:cNvPr>
          <p:cNvPicPr/>
          <p:nvPr/>
        </p:nvPicPr>
        <p:blipFill>
          <a:blip r:embed="rId7" cstate="print"/>
          <a:srcRect/>
          <a:stretch>
            <a:fillRect/>
          </a:stretch>
        </p:blipFill>
        <p:spPr bwMode="auto">
          <a:xfrm>
            <a:off x="1447800" y="5029200"/>
            <a:ext cx="5981700" cy="1362075"/>
          </a:xfrm>
          <a:prstGeom prst="rect">
            <a:avLst/>
          </a:prstGeom>
          <a:noFill/>
          <a:ln w="9525">
            <a:noFill/>
            <a:miter lim="800000"/>
            <a:headEnd/>
            <a:tailEnd/>
          </a:ln>
        </p:spPr>
      </p:pic>
      <p:sp>
        <p:nvSpPr>
          <p:cNvPr id="7" name="TextBox 6"/>
          <p:cNvSpPr txBox="1"/>
          <p:nvPr/>
        </p:nvSpPr>
        <p:spPr>
          <a:xfrm>
            <a:off x="7391400" y="1524000"/>
            <a:ext cx="1752600" cy="4093428"/>
          </a:xfrm>
          <a:prstGeom prst="rect">
            <a:avLst/>
          </a:prstGeom>
          <a:noFill/>
        </p:spPr>
        <p:txBody>
          <a:bodyPr wrap="square" rtlCol="0">
            <a:spAutoFit/>
          </a:bodyPr>
          <a:lstStyle/>
          <a:p>
            <a:r>
              <a:rPr lang="en-US" sz="2000" dirty="0" smtClean="0">
                <a:solidFill>
                  <a:schemeClr val="accent6">
                    <a:lumMod val="50000"/>
                  </a:schemeClr>
                </a:solidFill>
              </a:rPr>
              <a:t>Dicarboxylic acids so formed can undergo beta oxidation to produce shorter chain dicarboxylic acids such as Adipic acids(C6) and succinic acid (C4).</a:t>
            </a:r>
            <a:endParaRPr lang="en-US" sz="2000" dirty="0">
              <a:solidFill>
                <a:schemeClr val="accent6">
                  <a:lumMod val="50000"/>
                </a:schemeClr>
              </a:solidFill>
            </a:endParaRPr>
          </a:p>
        </p:txBody>
      </p:sp>
      <p:sp>
        <p:nvSpPr>
          <p:cNvPr id="8" name="Date Placeholder 7"/>
          <p:cNvSpPr>
            <a:spLocks noGrp="1"/>
          </p:cNvSpPr>
          <p:nvPr>
            <p:ph type="dt" sz="half" idx="10"/>
          </p:nvPr>
        </p:nvSpPr>
        <p:spPr/>
        <p:txBody>
          <a:bodyPr/>
          <a:lstStyle/>
          <a:p>
            <a:fld id="{728AC5D2-996E-49CB-B4D7-37F238A7DDA1}" type="datetime1">
              <a:rPr lang="en-US" smtClean="0"/>
              <a:pPr/>
              <a:t>8/15/2020</a:t>
            </a:fld>
            <a:endParaRPr lang="en-US"/>
          </a:p>
        </p:txBody>
      </p:sp>
      <p:sp>
        <p:nvSpPr>
          <p:cNvPr id="9" name="Slide Number Placeholder 8"/>
          <p:cNvSpPr>
            <a:spLocks noGrp="1"/>
          </p:cNvSpPr>
          <p:nvPr>
            <p:ph type="sldNum" sz="quarter" idx="12"/>
          </p:nvPr>
        </p:nvSpPr>
        <p:spPr/>
        <p:txBody>
          <a:bodyPr/>
          <a:lstStyle/>
          <a:p>
            <a:fld id="{708AFCE5-FF9E-4B34-A86D-C1D74F16B1E0}" type="slidenum">
              <a:rPr lang="en-US" smtClean="0"/>
              <a:pPr/>
              <a:t>44</a:t>
            </a:fld>
            <a:endParaRPr lang="en-US"/>
          </a:p>
        </p:txBody>
      </p:sp>
      <p:sp>
        <p:nvSpPr>
          <p:cNvPr id="10" name="Footer Placeholder 9"/>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SIGNIFICANCE OF OMEGA OXIDATION</a:t>
            </a:r>
            <a:endParaRPr lang="en-US" b="1" dirty="0"/>
          </a:p>
        </p:txBody>
      </p:sp>
      <p:sp>
        <p:nvSpPr>
          <p:cNvPr id="3" name="Subtitle 2"/>
          <p:cNvSpPr>
            <a:spLocks noGrp="1"/>
          </p:cNvSpPr>
          <p:nvPr>
            <p:ph type="subTitle" idx="1"/>
          </p:nvPr>
        </p:nvSpPr>
        <p:spPr>
          <a:xfrm>
            <a:off x="1066800" y="1828800"/>
            <a:ext cx="7406640" cy="3733800"/>
          </a:xfrm>
        </p:spPr>
        <p:txBody>
          <a:bodyPr>
            <a:normAutofit/>
          </a:bodyPr>
          <a:lstStyle/>
          <a:p>
            <a:pPr>
              <a:buFont typeface="Wingdings" pitchFamily="2" charset="2"/>
              <a:buChar char="q"/>
            </a:pPr>
            <a:r>
              <a:rPr lang="en-US" dirty="0" smtClean="0">
                <a:solidFill>
                  <a:schemeClr val="accent6">
                    <a:lumMod val="50000"/>
                  </a:schemeClr>
                </a:solidFill>
              </a:rPr>
              <a:t>The microsomal (endoplasmic reticulum, ER) pathway of fatty acid ω-oxidation represents a minor pathway of overall fatty acid oxidation.</a:t>
            </a:r>
          </a:p>
          <a:p>
            <a:pPr>
              <a:buFont typeface="Wingdings" pitchFamily="2" charset="2"/>
              <a:buChar char="q"/>
            </a:pPr>
            <a:r>
              <a:rPr lang="en-US" dirty="0" smtClean="0">
                <a:solidFill>
                  <a:schemeClr val="accent6">
                    <a:lumMod val="50000"/>
                  </a:schemeClr>
                </a:solidFill>
              </a:rPr>
              <a:t>However, in certain pathophysiological states, such as</a:t>
            </a:r>
            <a:r>
              <a:rPr lang="en-US" dirty="0" smtClean="0"/>
              <a:t> </a:t>
            </a:r>
            <a:r>
              <a:rPr lang="en-US" b="1" dirty="0" smtClean="0">
                <a:solidFill>
                  <a:schemeClr val="accent5"/>
                </a:solidFill>
              </a:rPr>
              <a:t>diabetes, chronic alcohol consumption, and starvation, </a:t>
            </a:r>
            <a:r>
              <a:rPr lang="en-US" dirty="0" smtClean="0">
                <a:solidFill>
                  <a:schemeClr val="accent6">
                    <a:lumMod val="50000"/>
                  </a:schemeClr>
                </a:solidFill>
              </a:rPr>
              <a:t>the ω-oxidation pathway may provide an effective means for the elimination of toxic levels of free fatty acids. </a:t>
            </a:r>
          </a:p>
          <a:p>
            <a:endParaRPr lang="en-US" dirty="0"/>
          </a:p>
        </p:txBody>
      </p:sp>
      <p:sp>
        <p:nvSpPr>
          <p:cNvPr id="4" name="Date Placeholder 3"/>
          <p:cNvSpPr>
            <a:spLocks noGrp="1"/>
          </p:cNvSpPr>
          <p:nvPr>
            <p:ph type="dt" sz="half" idx="10"/>
          </p:nvPr>
        </p:nvSpPr>
        <p:spPr/>
        <p:txBody>
          <a:bodyPr/>
          <a:lstStyle/>
          <a:p>
            <a:fld id="{7BEC1469-1B02-4405-AB10-6D96CF935C12}"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noAutofit/>
          </a:bodyPr>
          <a:lstStyle/>
          <a:p>
            <a:r>
              <a:rPr lang="en-US" sz="3200" b="1" dirty="0" smtClean="0"/>
              <a:t>PEROXISOMAL OXIDATION OF VERY LONG CHAIN FATTY ACIDS</a:t>
            </a:r>
            <a:endParaRPr lang="en-US" sz="3200" b="1" dirty="0"/>
          </a:p>
        </p:txBody>
      </p:sp>
      <p:sp>
        <p:nvSpPr>
          <p:cNvPr id="3" name="Subtitle 2"/>
          <p:cNvSpPr>
            <a:spLocks noGrp="1"/>
          </p:cNvSpPr>
          <p:nvPr>
            <p:ph type="subTitle" idx="1"/>
          </p:nvPr>
        </p:nvSpPr>
        <p:spPr>
          <a:xfrm>
            <a:off x="990600" y="1828800"/>
            <a:ext cx="7406640" cy="4495800"/>
          </a:xfrm>
        </p:spPr>
        <p:txBody>
          <a:bodyPr>
            <a:normAutofit lnSpcReduction="10000"/>
          </a:bodyPr>
          <a:lstStyle/>
          <a:p>
            <a:pPr>
              <a:buFont typeface="Wingdings" pitchFamily="2" charset="2"/>
              <a:buChar char="q"/>
            </a:pPr>
            <a:r>
              <a:rPr lang="en-US" dirty="0" smtClean="0">
                <a:solidFill>
                  <a:schemeClr val="accent6">
                    <a:lumMod val="50000"/>
                  </a:schemeClr>
                </a:solidFill>
              </a:rPr>
              <a:t>In peroxisomes, a flavoprotein dehydrogenase transfers electrons to O</a:t>
            </a:r>
            <a:r>
              <a:rPr lang="en-US" baseline="-25000" dirty="0" smtClean="0">
                <a:solidFill>
                  <a:schemeClr val="accent6">
                    <a:lumMod val="50000"/>
                  </a:schemeClr>
                </a:solidFill>
              </a:rPr>
              <a:t>2</a:t>
            </a:r>
            <a:r>
              <a:rPr lang="en-US" dirty="0" smtClean="0">
                <a:solidFill>
                  <a:schemeClr val="accent6">
                    <a:lumMod val="50000"/>
                  </a:schemeClr>
                </a:solidFill>
              </a:rPr>
              <a:t> to yield H</a:t>
            </a:r>
            <a:r>
              <a:rPr lang="en-US" baseline="-25000" dirty="0" smtClean="0">
                <a:solidFill>
                  <a:schemeClr val="accent6">
                    <a:lumMod val="50000"/>
                  </a:schemeClr>
                </a:solidFill>
              </a:rPr>
              <a:t>2</a:t>
            </a:r>
            <a:r>
              <a:rPr lang="en-US" dirty="0" smtClean="0">
                <a:solidFill>
                  <a:schemeClr val="accent6">
                    <a:lumMod val="50000"/>
                  </a:schemeClr>
                </a:solidFill>
              </a:rPr>
              <a:t>O</a:t>
            </a:r>
            <a:r>
              <a:rPr lang="en-US" baseline="-25000" dirty="0" smtClean="0">
                <a:solidFill>
                  <a:schemeClr val="accent6">
                    <a:lumMod val="50000"/>
                  </a:schemeClr>
                </a:solidFill>
              </a:rPr>
              <a:t>2</a:t>
            </a:r>
            <a:r>
              <a:rPr lang="en-US" dirty="0" smtClean="0">
                <a:solidFill>
                  <a:schemeClr val="accent6">
                    <a:lumMod val="50000"/>
                  </a:schemeClr>
                </a:solidFill>
              </a:rPr>
              <a:t> instead of capturing the high-energy electrons as FADH</a:t>
            </a:r>
            <a:r>
              <a:rPr lang="en-US" baseline="-25000" dirty="0" smtClean="0">
                <a:solidFill>
                  <a:schemeClr val="accent6">
                    <a:lumMod val="50000"/>
                  </a:schemeClr>
                </a:solidFill>
              </a:rPr>
              <a:t>2</a:t>
            </a:r>
            <a:r>
              <a:rPr lang="en-US" dirty="0" smtClean="0">
                <a:solidFill>
                  <a:schemeClr val="accent6">
                    <a:lumMod val="50000"/>
                  </a:schemeClr>
                </a:solidFill>
              </a:rPr>
              <a:t>, as occurs in mitochondrial beta oxidation. </a:t>
            </a:r>
          </a:p>
          <a:p>
            <a:pPr>
              <a:buFont typeface="Wingdings" pitchFamily="2" charset="2"/>
              <a:buChar char="q"/>
            </a:pPr>
            <a:r>
              <a:rPr lang="en-US" dirty="0" smtClean="0">
                <a:solidFill>
                  <a:schemeClr val="accent6">
                    <a:lumMod val="50000"/>
                  </a:schemeClr>
                </a:solidFill>
              </a:rPr>
              <a:t> Catalase is needed to convert the hydrogen peroxide produced in the initial reaction into water and oxygen. </a:t>
            </a:r>
          </a:p>
          <a:p>
            <a:pPr>
              <a:buFont typeface="Wingdings" pitchFamily="2" charset="2"/>
              <a:buChar char="q"/>
            </a:pPr>
            <a:r>
              <a:rPr lang="en-US" dirty="0" smtClean="0">
                <a:solidFill>
                  <a:schemeClr val="accent6">
                    <a:lumMod val="50000"/>
                  </a:schemeClr>
                </a:solidFill>
              </a:rPr>
              <a:t>Subsequent steps are identical with their mitochondrial counterparts, </a:t>
            </a:r>
          </a:p>
          <a:p>
            <a:pPr>
              <a:buFont typeface="Wingdings" pitchFamily="2" charset="2"/>
              <a:buChar char="q"/>
            </a:pPr>
            <a:r>
              <a:rPr lang="en-US" dirty="0" smtClean="0">
                <a:solidFill>
                  <a:schemeClr val="accent6">
                    <a:lumMod val="50000"/>
                  </a:schemeClr>
                </a:solidFill>
              </a:rPr>
              <a:t>They are carried out by different isoform of the enzymes.</a:t>
            </a:r>
          </a:p>
          <a:p>
            <a:endParaRPr lang="en-US" dirty="0"/>
          </a:p>
        </p:txBody>
      </p:sp>
      <p:sp>
        <p:nvSpPr>
          <p:cNvPr id="4" name="Date Placeholder 3"/>
          <p:cNvSpPr>
            <a:spLocks noGrp="1"/>
          </p:cNvSpPr>
          <p:nvPr>
            <p:ph type="dt" sz="half" idx="10"/>
          </p:nvPr>
        </p:nvSpPr>
        <p:spPr/>
        <p:txBody>
          <a:bodyPr/>
          <a:lstStyle/>
          <a:p>
            <a:fld id="{00D7FFEB-511F-4B65-8999-7151B34E947F}"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219200"/>
          </a:xfrm>
        </p:spPr>
        <p:txBody>
          <a:bodyPr>
            <a:normAutofit/>
          </a:bodyPr>
          <a:lstStyle/>
          <a:p>
            <a:r>
              <a:rPr lang="en-US" sz="3200" b="1" dirty="0" smtClean="0"/>
              <a:t>PEROXISOMAL OXIDATION OF VERY LONG CHAIN FATTY ACIDS</a:t>
            </a:r>
            <a:endParaRPr lang="en-US" sz="3200" dirty="0"/>
          </a:p>
        </p:txBody>
      </p:sp>
      <p:sp>
        <p:nvSpPr>
          <p:cNvPr id="3" name="Subtitle 2"/>
          <p:cNvSpPr>
            <a:spLocks noGrp="1"/>
          </p:cNvSpPr>
          <p:nvPr>
            <p:ph type="subTitle" idx="1"/>
          </p:nvPr>
        </p:nvSpPr>
        <p:spPr>
          <a:xfrm>
            <a:off x="1143000" y="4800600"/>
            <a:ext cx="7406640" cy="1752600"/>
          </a:xfrm>
        </p:spPr>
        <p:txBody>
          <a:bodyPr>
            <a:normAutofit fontScale="92500" lnSpcReduction="10000"/>
          </a:bodyPr>
          <a:lstStyle/>
          <a:p>
            <a:r>
              <a:rPr lang="en-US" dirty="0" smtClean="0">
                <a:solidFill>
                  <a:schemeClr val="accent6">
                    <a:lumMod val="50000"/>
                  </a:schemeClr>
                </a:solidFill>
              </a:rPr>
              <a:t>The specificity of the </a:t>
            </a:r>
            <a:r>
              <a:rPr lang="en-US" dirty="0" err="1" smtClean="0">
                <a:solidFill>
                  <a:schemeClr val="accent6">
                    <a:lumMod val="50000"/>
                  </a:schemeClr>
                </a:solidFill>
              </a:rPr>
              <a:t>peroxisomal</a:t>
            </a:r>
            <a:r>
              <a:rPr lang="en-US" dirty="0" smtClean="0">
                <a:solidFill>
                  <a:schemeClr val="accent6">
                    <a:lumMod val="50000"/>
                  </a:schemeClr>
                </a:solidFill>
              </a:rPr>
              <a:t> enzymes is for longer chain fatty acids. Thus </a:t>
            </a:r>
            <a:r>
              <a:rPr lang="en-US" dirty="0" err="1" smtClean="0">
                <a:solidFill>
                  <a:schemeClr val="accent6">
                    <a:lumMod val="50000"/>
                  </a:schemeClr>
                </a:solidFill>
              </a:rPr>
              <a:t>peroxisomal</a:t>
            </a:r>
            <a:r>
              <a:rPr lang="en-US" dirty="0" smtClean="0">
                <a:solidFill>
                  <a:schemeClr val="accent6">
                    <a:lumMod val="50000"/>
                  </a:schemeClr>
                </a:solidFill>
              </a:rPr>
              <a:t> enzymes function to shorten the chain length of relatively long chain fatty acids to a point at which beta oxidation can be completed in mitochondria. </a:t>
            </a:r>
            <a:endParaRPr lang="en-US" dirty="0">
              <a:solidFill>
                <a:schemeClr val="accent6">
                  <a:lumMod val="50000"/>
                </a:schemeClr>
              </a:solidFill>
            </a:endParaRPr>
          </a:p>
        </p:txBody>
      </p:sp>
      <p:pic>
        <p:nvPicPr>
          <p:cNvPr id="4" name="Picture 3" descr="http://www.namrata.co/wp-content/uploads/2012/10/ff66.png">
            <a:hlinkClick r:id="rId2"/>
          </p:cNvPr>
          <p:cNvPicPr/>
          <p:nvPr/>
        </p:nvPicPr>
        <p:blipFill>
          <a:blip r:embed="rId3" cstate="print"/>
          <a:srcRect/>
          <a:stretch>
            <a:fillRect/>
          </a:stretch>
        </p:blipFill>
        <p:spPr bwMode="auto">
          <a:xfrm>
            <a:off x="1066800" y="1524000"/>
            <a:ext cx="6934199" cy="3124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90B5F12A-F4AA-4F6D-8750-BFCDA7F8E9AF}" type="datetime1">
              <a:rPr lang="en-US" smtClean="0"/>
              <a:pPr/>
              <a:t>8/15/2020</a:t>
            </a:fld>
            <a:endParaRPr lang="en-US"/>
          </a:p>
        </p:txBody>
      </p:sp>
      <p:sp>
        <p:nvSpPr>
          <p:cNvPr id="6" name="Slide Number Placeholder 5"/>
          <p:cNvSpPr>
            <a:spLocks noGrp="1"/>
          </p:cNvSpPr>
          <p:nvPr>
            <p:ph type="sldNum" sz="quarter" idx="12"/>
          </p:nvPr>
        </p:nvSpPr>
        <p:spPr/>
        <p:txBody>
          <a:bodyPr/>
          <a:lstStyle/>
          <a:p>
            <a:fld id="{708AFCE5-FF9E-4B34-A86D-C1D74F16B1E0}" type="slidenum">
              <a:rPr lang="en-US" smtClean="0"/>
              <a:pPr/>
              <a:t>47</a:t>
            </a:fld>
            <a:endParaRPr lang="en-US"/>
          </a:p>
        </p:txBody>
      </p:sp>
      <p:sp>
        <p:nvSpPr>
          <p:cNvPr id="7" name="Footer Placeholder 6"/>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normAutofit fontScale="90000"/>
          </a:bodyPr>
          <a:lstStyle/>
          <a:p>
            <a:r>
              <a:rPr lang="en-US" b="1" dirty="0" smtClean="0"/>
              <a:t>SIGNIFICANCE OF PEROXISOMAL OXIDATION</a:t>
            </a:r>
            <a:endParaRPr lang="en-US" b="1" dirty="0"/>
          </a:p>
        </p:txBody>
      </p:sp>
      <p:sp>
        <p:nvSpPr>
          <p:cNvPr id="3" name="Subtitle 2"/>
          <p:cNvSpPr>
            <a:spLocks noGrp="1"/>
          </p:cNvSpPr>
          <p:nvPr>
            <p:ph type="subTitle" idx="1"/>
          </p:nvPr>
        </p:nvSpPr>
        <p:spPr>
          <a:xfrm>
            <a:off x="1219200" y="2438400"/>
            <a:ext cx="7406640" cy="2798136"/>
          </a:xfrm>
        </p:spPr>
        <p:txBody>
          <a:bodyPr>
            <a:normAutofit/>
          </a:bodyPr>
          <a:lstStyle/>
          <a:p>
            <a:pPr>
              <a:buFont typeface="Wingdings" pitchFamily="2" charset="2"/>
              <a:buChar char="q"/>
            </a:pPr>
            <a:r>
              <a:rPr lang="en-US" dirty="0" smtClean="0"/>
              <a:t>Peroxisomal reactions include </a:t>
            </a:r>
            <a:r>
              <a:rPr lang="en-US" b="1" dirty="0" smtClean="0">
                <a:solidFill>
                  <a:schemeClr val="accent5"/>
                </a:solidFill>
              </a:rPr>
              <a:t>chain shortening of very long chain fatty acids, dicarboxylic acids, conversion of cholesterol to bile acids and formation of ether lipids. </a:t>
            </a:r>
          </a:p>
          <a:p>
            <a:pPr>
              <a:buFont typeface="Wingdings" pitchFamily="2" charset="2"/>
              <a:buChar char="q"/>
            </a:pPr>
            <a:r>
              <a:rPr lang="en-US" dirty="0" smtClean="0"/>
              <a:t>The congenital absence of functional peroxisomes, an inherited defect , causes </a:t>
            </a:r>
            <a:r>
              <a:rPr lang="en-US" b="1" dirty="0" smtClean="0">
                <a:solidFill>
                  <a:schemeClr val="accent5"/>
                </a:solidFill>
              </a:rPr>
              <a:t>Zellweger syndrome.</a:t>
            </a:r>
            <a:endParaRPr lang="en-US" b="1" dirty="0">
              <a:solidFill>
                <a:schemeClr val="accent5"/>
              </a:solidFill>
            </a:endParaRPr>
          </a:p>
        </p:txBody>
      </p:sp>
      <p:sp>
        <p:nvSpPr>
          <p:cNvPr id="4" name="Date Placeholder 3"/>
          <p:cNvSpPr>
            <a:spLocks noGrp="1"/>
          </p:cNvSpPr>
          <p:nvPr>
            <p:ph type="dt" sz="half" idx="10"/>
          </p:nvPr>
        </p:nvSpPr>
        <p:spPr/>
        <p:txBody>
          <a:bodyPr/>
          <a:lstStyle/>
          <a:p>
            <a:fld id="{F43C0644-1774-43DA-9873-9DE8EFA6DE6D}"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ZELLWEGER SYNDROME</a:t>
            </a:r>
            <a:r>
              <a:rPr lang="en-US" dirty="0" smtClean="0"/>
              <a:t/>
            </a:r>
            <a:br>
              <a:rPr lang="en-US" dirty="0" smtClean="0"/>
            </a:br>
            <a:endParaRPr lang="en-US" dirty="0"/>
          </a:p>
        </p:txBody>
      </p:sp>
      <p:sp>
        <p:nvSpPr>
          <p:cNvPr id="3" name="Subtitle 2"/>
          <p:cNvSpPr>
            <a:spLocks noGrp="1"/>
          </p:cNvSpPr>
          <p:nvPr>
            <p:ph type="subTitle" idx="1"/>
          </p:nvPr>
        </p:nvSpPr>
        <p:spPr>
          <a:xfrm>
            <a:off x="1432560" y="1524000"/>
            <a:ext cx="7406640" cy="4800600"/>
          </a:xfrm>
        </p:spPr>
        <p:txBody>
          <a:bodyPr>
            <a:normAutofit/>
          </a:bodyPr>
          <a:lstStyle/>
          <a:p>
            <a:pPr>
              <a:buFont typeface="Wingdings" pitchFamily="2" charset="2"/>
              <a:buChar char="q"/>
            </a:pPr>
            <a:r>
              <a:rPr lang="en-US" b="1" dirty="0" smtClean="0"/>
              <a:t> </a:t>
            </a:r>
            <a:r>
              <a:rPr lang="en-US" b="1" dirty="0" smtClean="0">
                <a:solidFill>
                  <a:schemeClr val="accent5"/>
                </a:solidFill>
              </a:rPr>
              <a:t>Zellweger syndrome</a:t>
            </a:r>
            <a:r>
              <a:rPr lang="en-US" dirty="0" smtClean="0">
                <a:solidFill>
                  <a:schemeClr val="accent6">
                    <a:lumMod val="50000"/>
                  </a:schemeClr>
                </a:solidFill>
              </a:rPr>
              <a:t>, also called </a:t>
            </a:r>
            <a:r>
              <a:rPr lang="en-US" b="1" dirty="0" smtClean="0">
                <a:solidFill>
                  <a:schemeClr val="accent5"/>
                </a:solidFill>
              </a:rPr>
              <a:t>cerebrohepatorenal syndrome</a:t>
            </a:r>
            <a:r>
              <a:rPr lang="en-US" dirty="0" smtClean="0">
                <a:solidFill>
                  <a:schemeClr val="accent6">
                    <a:lumMod val="50000"/>
                  </a:schemeClr>
                </a:solidFill>
              </a:rPr>
              <a:t> is a rare, congenital disorder (present at birth), characterized by the </a:t>
            </a:r>
            <a:r>
              <a:rPr lang="en-US" b="1" dirty="0" smtClean="0">
                <a:solidFill>
                  <a:schemeClr val="accent5"/>
                </a:solidFill>
              </a:rPr>
              <a:t>reduction or absence of Peroxisomes in the cells of the liver, kidneys, and brain.</a:t>
            </a:r>
          </a:p>
          <a:p>
            <a:pPr>
              <a:buFont typeface="Wingdings" pitchFamily="2" charset="2"/>
              <a:buChar char="q"/>
            </a:pPr>
            <a:r>
              <a:rPr lang="en-US" dirty="0" smtClean="0">
                <a:solidFill>
                  <a:schemeClr val="accent6">
                    <a:lumMod val="50000"/>
                  </a:schemeClr>
                </a:solidFill>
              </a:rPr>
              <a:t> The most common features of Zellweger syndrome include </a:t>
            </a:r>
            <a:r>
              <a:rPr lang="en-US" b="1" dirty="0" smtClean="0">
                <a:solidFill>
                  <a:schemeClr val="accent5"/>
                </a:solidFill>
              </a:rPr>
              <a:t>vision disturbances,</a:t>
            </a:r>
            <a:r>
              <a:rPr lang="en-US" dirty="0" smtClean="0">
                <a:solidFill>
                  <a:schemeClr val="accent5"/>
                </a:solidFill>
              </a:rPr>
              <a:t> </a:t>
            </a:r>
            <a:r>
              <a:rPr lang="en-US" b="1" dirty="0" smtClean="0">
                <a:solidFill>
                  <a:schemeClr val="accent5"/>
                </a:solidFill>
              </a:rPr>
              <a:t>prenatal growth failure, lack of muscle tone, unusual facial characteristics, mental retardation, seizures, and an inability to suck and/or swallow. </a:t>
            </a:r>
            <a:endParaRPr lang="en-US" dirty="0" smtClean="0">
              <a:solidFill>
                <a:schemeClr val="accent5"/>
              </a:solidFill>
            </a:endParaRPr>
          </a:p>
          <a:p>
            <a:pPr>
              <a:buFont typeface="Wingdings" pitchFamily="2" charset="2"/>
              <a:buChar char="q"/>
            </a:pPr>
            <a:endParaRPr lang="en-US" dirty="0"/>
          </a:p>
        </p:txBody>
      </p:sp>
      <p:sp>
        <p:nvSpPr>
          <p:cNvPr id="4" name="Date Placeholder 3"/>
          <p:cNvSpPr>
            <a:spLocks noGrp="1"/>
          </p:cNvSpPr>
          <p:nvPr>
            <p:ph type="dt" sz="half" idx="10"/>
          </p:nvPr>
        </p:nvSpPr>
        <p:spPr/>
        <p:txBody>
          <a:bodyPr/>
          <a:lstStyle/>
          <a:p>
            <a:fld id="{6B2C9BB3-C2B0-49EE-9434-B5209EC522E3}"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FUNCTIONS OF FATTY ACIDS</a:t>
            </a:r>
            <a:endParaRPr lang="en-US" b="1" dirty="0"/>
          </a:p>
        </p:txBody>
      </p:sp>
      <p:sp>
        <p:nvSpPr>
          <p:cNvPr id="3" name="Subtitle 2"/>
          <p:cNvSpPr>
            <a:spLocks noGrp="1"/>
          </p:cNvSpPr>
          <p:nvPr>
            <p:ph type="subTitle" idx="1"/>
          </p:nvPr>
        </p:nvSpPr>
        <p:spPr>
          <a:xfrm>
            <a:off x="1066800" y="1524000"/>
            <a:ext cx="7848600" cy="5105400"/>
          </a:xfrm>
        </p:spPr>
        <p:txBody>
          <a:bodyPr>
            <a:normAutofit/>
          </a:bodyPr>
          <a:lstStyle/>
          <a:p>
            <a:pPr algn="l"/>
            <a:r>
              <a:rPr lang="en-US" b="0" dirty="0" smtClean="0">
                <a:solidFill>
                  <a:schemeClr val="accent6">
                    <a:lumMod val="50000"/>
                  </a:schemeClr>
                </a:solidFill>
              </a:rPr>
              <a:t>Fatty </a:t>
            </a:r>
            <a:r>
              <a:rPr lang="en-US" b="0" dirty="0">
                <a:solidFill>
                  <a:schemeClr val="accent6">
                    <a:lumMod val="50000"/>
                  </a:schemeClr>
                </a:solidFill>
              </a:rPr>
              <a:t>acids have four major physiological roles.</a:t>
            </a:r>
          </a:p>
          <a:p>
            <a:pPr algn="l"/>
            <a:r>
              <a:rPr lang="en-US" b="0" dirty="0">
                <a:solidFill>
                  <a:schemeClr val="accent6">
                    <a:lumMod val="50000"/>
                  </a:schemeClr>
                </a:solidFill>
              </a:rPr>
              <a:t>1) Fatty acids are </a:t>
            </a:r>
            <a:r>
              <a:rPr lang="en-US" b="1" dirty="0">
                <a:solidFill>
                  <a:schemeClr val="accent5"/>
                </a:solidFill>
              </a:rPr>
              <a:t>building blocks of phospholipids and glycolipids. </a:t>
            </a:r>
            <a:endParaRPr lang="en-US" b="1" dirty="0" smtClean="0">
              <a:solidFill>
                <a:schemeClr val="accent5"/>
              </a:solidFill>
            </a:endParaRPr>
          </a:p>
          <a:p>
            <a:pPr algn="l"/>
            <a:endParaRPr lang="en-US" b="1" dirty="0">
              <a:solidFill>
                <a:schemeClr val="accent5"/>
              </a:solidFill>
            </a:endParaRPr>
          </a:p>
          <a:p>
            <a:pPr algn="l"/>
            <a:r>
              <a:rPr lang="en-US" dirty="0">
                <a:solidFill>
                  <a:schemeClr val="accent6">
                    <a:lumMod val="50000"/>
                  </a:schemeClr>
                </a:solidFill>
              </a:rPr>
              <a:t>2</a:t>
            </a:r>
            <a:r>
              <a:rPr lang="en-US" b="0" dirty="0" smtClean="0">
                <a:solidFill>
                  <a:schemeClr val="accent6">
                    <a:lumMod val="50000"/>
                  </a:schemeClr>
                </a:solidFill>
              </a:rPr>
              <a:t>)</a:t>
            </a:r>
            <a:r>
              <a:rPr lang="en-US" b="0" dirty="0">
                <a:solidFill>
                  <a:schemeClr val="accent6">
                    <a:lumMod val="50000"/>
                  </a:schemeClr>
                </a:solidFill>
              </a:rPr>
              <a:t> Fatty acids are </a:t>
            </a:r>
            <a:r>
              <a:rPr lang="en-US" b="1" dirty="0">
                <a:solidFill>
                  <a:schemeClr val="accent5"/>
                </a:solidFill>
              </a:rPr>
              <a:t>fuel molecules</a:t>
            </a:r>
            <a:r>
              <a:rPr lang="en-US" b="0" dirty="0">
                <a:solidFill>
                  <a:schemeClr val="accent5"/>
                </a:solidFill>
              </a:rPr>
              <a:t>. </a:t>
            </a:r>
            <a:r>
              <a:rPr lang="en-US" b="0" dirty="0">
                <a:solidFill>
                  <a:schemeClr val="accent6">
                    <a:lumMod val="50000"/>
                  </a:schemeClr>
                </a:solidFill>
              </a:rPr>
              <a:t>They are stored as </a:t>
            </a:r>
            <a:r>
              <a:rPr lang="en-US" b="0" dirty="0" smtClean="0">
                <a:solidFill>
                  <a:schemeClr val="accent6">
                    <a:lumMod val="50000"/>
                  </a:schemeClr>
                </a:solidFill>
              </a:rPr>
              <a:t>triacylglycerols</a:t>
            </a:r>
            <a:r>
              <a:rPr lang="en-US" dirty="0" smtClean="0">
                <a:solidFill>
                  <a:schemeClr val="accent6">
                    <a:lumMod val="50000"/>
                  </a:schemeClr>
                </a:solidFill>
              </a:rPr>
              <a:t>. </a:t>
            </a:r>
            <a:r>
              <a:rPr lang="en-US" b="0" dirty="0" smtClean="0">
                <a:solidFill>
                  <a:schemeClr val="accent6">
                    <a:lumMod val="50000"/>
                  </a:schemeClr>
                </a:solidFill>
              </a:rPr>
              <a:t>Fatty </a:t>
            </a:r>
            <a:r>
              <a:rPr lang="en-US" b="0" dirty="0">
                <a:solidFill>
                  <a:schemeClr val="accent6">
                    <a:lumMod val="50000"/>
                  </a:schemeClr>
                </a:solidFill>
              </a:rPr>
              <a:t>acids mobilized from triacylglycerols are oxidized to meet the energy needs of a cell or organism.</a:t>
            </a:r>
          </a:p>
          <a:p>
            <a:pPr algn="l"/>
            <a:endParaRPr lang="en-US" dirty="0">
              <a:solidFill>
                <a:schemeClr val="accent6">
                  <a:lumMod val="50000"/>
                </a:schemeClr>
              </a:solidFill>
            </a:endParaRPr>
          </a:p>
        </p:txBody>
      </p:sp>
      <p:sp>
        <p:nvSpPr>
          <p:cNvPr id="5" name="Slide Number Placeholder 4"/>
          <p:cNvSpPr>
            <a:spLocks noGrp="1"/>
          </p:cNvSpPr>
          <p:nvPr>
            <p:ph type="sldNum" sz="quarter" idx="12"/>
          </p:nvPr>
        </p:nvSpPr>
        <p:spPr/>
        <p:txBody>
          <a:bodyPr/>
          <a:lstStyle/>
          <a:p>
            <a:fld id="{708AFCE5-FF9E-4B34-A86D-C1D74F16B1E0}" type="slidenum">
              <a:rPr lang="en-US" smtClean="0"/>
              <a:pPr/>
              <a:t>5</a:t>
            </a:fld>
            <a:endParaRPr lang="en-US"/>
          </a:p>
        </p:txBody>
      </p:sp>
    </p:spTree>
    <p:extLst>
      <p:ext uri="{BB962C8B-B14F-4D97-AF65-F5344CB8AC3E}">
        <p14:creationId xmlns:p14="http://schemas.microsoft.com/office/powerpoint/2010/main" xmlns="" val="1407589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935502"/>
          </a:xfrm>
        </p:spPr>
        <p:txBody>
          <a:bodyPr/>
          <a:lstStyle/>
          <a:p>
            <a:r>
              <a:rPr lang="en-US" b="1" dirty="0" smtClean="0"/>
              <a:t>ZELLWEGER SYNDROME</a:t>
            </a:r>
            <a:endParaRPr lang="en-US" dirty="0"/>
          </a:p>
        </p:txBody>
      </p:sp>
      <p:sp>
        <p:nvSpPr>
          <p:cNvPr id="3" name="Subtitle 2"/>
          <p:cNvSpPr>
            <a:spLocks noGrp="1"/>
          </p:cNvSpPr>
          <p:nvPr>
            <p:ph type="subTitle" idx="1"/>
          </p:nvPr>
        </p:nvSpPr>
        <p:spPr>
          <a:xfrm>
            <a:off x="990600" y="1371600"/>
            <a:ext cx="7406640" cy="3962400"/>
          </a:xfrm>
        </p:spPr>
        <p:txBody>
          <a:bodyPr>
            <a:normAutofit/>
          </a:bodyPr>
          <a:lstStyle/>
          <a:p>
            <a:pPr>
              <a:buFont typeface="Wingdings" pitchFamily="2" charset="2"/>
              <a:buChar char="q"/>
            </a:pPr>
            <a:r>
              <a:rPr lang="en-US" dirty="0" smtClean="0"/>
              <a:t> </a:t>
            </a:r>
            <a:r>
              <a:rPr lang="en-US" dirty="0" smtClean="0">
                <a:solidFill>
                  <a:schemeClr val="accent6">
                    <a:lumMod val="50000"/>
                  </a:schemeClr>
                </a:solidFill>
              </a:rPr>
              <a:t>The </a:t>
            </a:r>
            <a:r>
              <a:rPr lang="en-US" b="1" dirty="0" smtClean="0">
                <a:solidFill>
                  <a:schemeClr val="accent5"/>
                </a:solidFill>
              </a:rPr>
              <a:t>abnormally high levels of VLCFA( Very long chain fatty acids ),</a:t>
            </a:r>
            <a:r>
              <a:rPr lang="en-US" dirty="0" smtClean="0">
                <a:solidFill>
                  <a:schemeClr val="accent6">
                    <a:lumMod val="50000"/>
                  </a:schemeClr>
                </a:solidFill>
              </a:rPr>
              <a:t> are most diagnostic.</a:t>
            </a:r>
          </a:p>
          <a:p>
            <a:pPr>
              <a:buFont typeface="Wingdings" pitchFamily="2" charset="2"/>
              <a:buChar char="q"/>
            </a:pPr>
            <a:r>
              <a:rPr lang="en-US" dirty="0" smtClean="0">
                <a:solidFill>
                  <a:schemeClr val="accent6">
                    <a:lumMod val="50000"/>
                  </a:schemeClr>
                </a:solidFill>
              </a:rPr>
              <a:t> There is no cure for Zellweger syndrome, nor is there a standard course of treatment.  </a:t>
            </a:r>
          </a:p>
          <a:p>
            <a:pPr>
              <a:buFont typeface="Wingdings" pitchFamily="2" charset="2"/>
              <a:buChar char="q"/>
            </a:pPr>
            <a:r>
              <a:rPr lang="en-US" dirty="0" smtClean="0">
                <a:solidFill>
                  <a:schemeClr val="accent6">
                    <a:lumMod val="50000"/>
                  </a:schemeClr>
                </a:solidFill>
              </a:rPr>
              <a:t>Most treatments are </a:t>
            </a:r>
            <a:r>
              <a:rPr lang="en-US" b="1" dirty="0" smtClean="0">
                <a:solidFill>
                  <a:schemeClr val="accent5"/>
                </a:solidFill>
              </a:rPr>
              <a:t>symptomatic and supportive</a:t>
            </a:r>
            <a:r>
              <a:rPr lang="en-US" b="1" dirty="0" smtClean="0">
                <a:solidFill>
                  <a:schemeClr val="accent6">
                    <a:lumMod val="50000"/>
                  </a:schemeClr>
                </a:solidFill>
              </a:rPr>
              <a:t>.</a:t>
            </a:r>
          </a:p>
          <a:p>
            <a:pPr>
              <a:buFont typeface="Wingdings" pitchFamily="2" charset="2"/>
              <a:buChar char="q"/>
            </a:pPr>
            <a:r>
              <a:rPr lang="en-US" dirty="0" smtClean="0">
                <a:solidFill>
                  <a:schemeClr val="accent6">
                    <a:lumMod val="50000"/>
                  </a:schemeClr>
                </a:solidFill>
              </a:rPr>
              <a:t>Most infants do not survive past the first 6 months, and usually succumb to </a:t>
            </a:r>
            <a:r>
              <a:rPr lang="en-US" b="1" dirty="0" smtClean="0">
                <a:solidFill>
                  <a:schemeClr val="accent5"/>
                </a:solidFill>
              </a:rPr>
              <a:t>respiratory distress, gastrointestinal bleeding, or liver failure.</a:t>
            </a:r>
          </a:p>
          <a:p>
            <a:pPr>
              <a:buFont typeface="Wingdings" pitchFamily="2" charset="2"/>
              <a:buChar char="q"/>
            </a:pPr>
            <a:endParaRPr lang="en-US" dirty="0"/>
          </a:p>
        </p:txBody>
      </p:sp>
      <p:sp>
        <p:nvSpPr>
          <p:cNvPr id="4" name="Date Placeholder 3"/>
          <p:cNvSpPr>
            <a:spLocks noGrp="1"/>
          </p:cNvSpPr>
          <p:nvPr>
            <p:ph type="dt" sz="half" idx="10"/>
          </p:nvPr>
        </p:nvSpPr>
        <p:spPr/>
        <p:txBody>
          <a:bodyPr/>
          <a:lstStyle/>
          <a:p>
            <a:fld id="{335E07D1-08D1-4EDF-B35A-092929B72F7E}"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20296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1143000"/>
          </a:xfrm>
        </p:spPr>
        <p:txBody>
          <a:bodyPr/>
          <a:lstStyle/>
          <a:p>
            <a:r>
              <a:rPr lang="en-US" b="1" dirty="0" smtClean="0"/>
              <a:t>TRIGLYCERIDES</a:t>
            </a:r>
            <a:endParaRPr lang="en-US" b="1" dirty="0"/>
          </a:p>
        </p:txBody>
      </p:sp>
      <p:sp>
        <p:nvSpPr>
          <p:cNvPr id="3" name="Content Placeholder 2"/>
          <p:cNvSpPr>
            <a:spLocks noGrp="1"/>
          </p:cNvSpPr>
          <p:nvPr>
            <p:ph idx="1"/>
          </p:nvPr>
        </p:nvSpPr>
        <p:spPr>
          <a:xfrm>
            <a:off x="990600" y="1371600"/>
            <a:ext cx="7498080" cy="4800600"/>
          </a:xfrm>
        </p:spPr>
        <p:txBody>
          <a:bodyPr>
            <a:normAutofit/>
          </a:bodyPr>
          <a:lstStyle/>
          <a:p>
            <a:r>
              <a:rPr lang="en-US" dirty="0" smtClean="0">
                <a:solidFill>
                  <a:schemeClr val="accent6">
                    <a:lumMod val="50000"/>
                  </a:schemeClr>
                </a:solidFill>
              </a:rPr>
              <a:t>Triglycerides are </a:t>
            </a:r>
            <a:r>
              <a:rPr lang="en-US" b="1" dirty="0" smtClean="0">
                <a:solidFill>
                  <a:schemeClr val="accent5"/>
                </a:solidFill>
              </a:rPr>
              <a:t>a highly concentrated </a:t>
            </a:r>
            <a:r>
              <a:rPr lang="en-US" dirty="0" smtClean="0">
                <a:solidFill>
                  <a:schemeClr val="accent6">
                    <a:lumMod val="50000"/>
                  </a:schemeClr>
                </a:solidFill>
              </a:rPr>
              <a:t>stores of energy because they are </a:t>
            </a:r>
            <a:r>
              <a:rPr lang="en-US" b="1" i="1" dirty="0" smtClean="0">
                <a:solidFill>
                  <a:schemeClr val="accent5"/>
                </a:solidFill>
              </a:rPr>
              <a:t>reduced </a:t>
            </a:r>
            <a:r>
              <a:rPr lang="en-US" b="1" dirty="0" smtClean="0">
                <a:solidFill>
                  <a:schemeClr val="accent5"/>
                </a:solidFill>
              </a:rPr>
              <a:t>and </a:t>
            </a:r>
            <a:r>
              <a:rPr lang="en-US" b="1" i="1" dirty="0" smtClean="0">
                <a:solidFill>
                  <a:schemeClr val="accent5"/>
                </a:solidFill>
              </a:rPr>
              <a:t>anhydrous and stored in adipose tissue</a:t>
            </a:r>
            <a:r>
              <a:rPr lang="en-US" b="1" dirty="0" smtClean="0">
                <a:solidFill>
                  <a:schemeClr val="accent5"/>
                </a:solidFill>
              </a:rPr>
              <a:t>.</a:t>
            </a:r>
          </a:p>
          <a:p>
            <a:r>
              <a:rPr lang="en-US" dirty="0" smtClean="0">
                <a:solidFill>
                  <a:schemeClr val="accent6">
                    <a:lumMod val="50000"/>
                  </a:schemeClr>
                </a:solidFill>
              </a:rPr>
              <a:t>The yield from the complete oxidation of fatty acids is about 9 kcal g-1 (38 kJ g-1)</a:t>
            </a:r>
          </a:p>
          <a:p>
            <a:r>
              <a:rPr lang="en-US" dirty="0" smtClean="0">
                <a:solidFill>
                  <a:schemeClr val="accent6">
                    <a:lumMod val="50000"/>
                  </a:schemeClr>
                </a:solidFill>
              </a:rPr>
              <a:t>Triacylglycerols are non-polar, (Water insoluble) and are stored in a anhydrous form.</a:t>
            </a:r>
          </a:p>
          <a:p>
            <a:endParaRPr lang="en-US" dirty="0"/>
          </a:p>
        </p:txBody>
      </p:sp>
      <p:sp>
        <p:nvSpPr>
          <p:cNvPr id="5" name="Slide Number Placeholder 4"/>
          <p:cNvSpPr>
            <a:spLocks noGrp="1"/>
          </p:cNvSpPr>
          <p:nvPr>
            <p:ph type="sldNum" sz="quarter" idx="12"/>
          </p:nvPr>
        </p:nvSpPr>
        <p:spPr/>
        <p:txBody>
          <a:bodyPr/>
          <a:lstStyle/>
          <a:p>
            <a:fld id="{708AFCE5-FF9E-4B34-A86D-C1D74F16B1E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2192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4000" b="1" dirty="0" smtClean="0"/>
              <a:t>PROVISION OF FATTY ACIDS FROM ADIPOSE TISSUE</a:t>
            </a:r>
            <a:endParaRPr lang="en-US" sz="4000" b="1" dirty="0"/>
          </a:p>
        </p:txBody>
      </p:sp>
      <p:sp>
        <p:nvSpPr>
          <p:cNvPr id="3" name="Subtitle 2"/>
          <p:cNvSpPr>
            <a:spLocks noGrp="1"/>
          </p:cNvSpPr>
          <p:nvPr>
            <p:ph type="subTitle" idx="1"/>
          </p:nvPr>
        </p:nvSpPr>
        <p:spPr>
          <a:xfrm>
            <a:off x="990600" y="5867400"/>
            <a:ext cx="7406640" cy="685800"/>
          </a:xfrm>
        </p:spPr>
        <p:txBody>
          <a:bodyPr>
            <a:normAutofit fontScale="62500" lnSpcReduction="20000"/>
          </a:bodyPr>
          <a:lstStyle/>
          <a:p>
            <a:r>
              <a:rPr lang="en-US" dirty="0" smtClean="0">
                <a:solidFill>
                  <a:srgbClr val="003366"/>
                </a:solidFill>
                <a:latin typeface="Arial"/>
              </a:rPr>
              <a:t>The triacylglycerols </a:t>
            </a:r>
            <a:r>
              <a:rPr lang="en-US" dirty="0">
                <a:solidFill>
                  <a:srgbClr val="003366"/>
                </a:solidFill>
                <a:latin typeface="Arial"/>
              </a:rPr>
              <a:t>are degraded to fatty acids and </a:t>
            </a:r>
            <a:r>
              <a:rPr lang="en-US" dirty="0" smtClean="0">
                <a:solidFill>
                  <a:srgbClr val="003366"/>
                </a:solidFill>
                <a:latin typeface="Arial"/>
              </a:rPr>
              <a:t>glycerol by hormone sensitive </a:t>
            </a:r>
            <a:r>
              <a:rPr lang="en-US" dirty="0" err="1" smtClean="0">
                <a:solidFill>
                  <a:srgbClr val="003366"/>
                </a:solidFill>
                <a:latin typeface="Arial"/>
              </a:rPr>
              <a:t>lipase.The</a:t>
            </a:r>
            <a:r>
              <a:rPr lang="en-US" dirty="0" smtClean="0">
                <a:solidFill>
                  <a:srgbClr val="003366"/>
                </a:solidFill>
                <a:latin typeface="Arial"/>
              </a:rPr>
              <a:t> released fatty are </a:t>
            </a:r>
            <a:r>
              <a:rPr lang="en-US" dirty="0">
                <a:solidFill>
                  <a:srgbClr val="003366"/>
                </a:solidFill>
                <a:latin typeface="Arial"/>
              </a:rPr>
              <a:t>transported to the energy-requiring tissues.</a:t>
            </a:r>
            <a:endParaRPr lang="en-US" dirty="0"/>
          </a:p>
        </p:txBody>
      </p:sp>
      <p:pic>
        <p:nvPicPr>
          <p:cNvPr id="5" name="Picture 3"/>
          <p:cNvPicPr>
            <a:picLocks noChangeAspect="1" noChangeArrowheads="1"/>
          </p:cNvPicPr>
          <p:nvPr/>
        </p:nvPicPr>
        <p:blipFill>
          <a:blip r:embed="rId2" cstate="print"/>
          <a:srcRect r="1000" b="1051"/>
          <a:stretch>
            <a:fillRect/>
          </a:stretch>
        </p:blipFill>
        <p:spPr bwMode="auto">
          <a:xfrm>
            <a:off x="990600" y="1143000"/>
            <a:ext cx="7543800" cy="43434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708AFCE5-FF9E-4B34-A86D-C1D74F16B1E0}" type="slidenum">
              <a:rPr lang="en-US" smtClean="0"/>
              <a:pPr/>
              <a:t>7</a:t>
            </a:fld>
            <a:endParaRPr lang="en-US"/>
          </a:p>
        </p:txBody>
      </p:sp>
    </p:spTree>
    <p:extLst>
      <p:ext uri="{BB962C8B-B14F-4D97-AF65-F5344CB8AC3E}">
        <p14:creationId xmlns:p14="http://schemas.microsoft.com/office/powerpoint/2010/main" xmlns="" val="2911165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Lipolysis</a:t>
            </a:r>
            <a:r>
              <a:rPr lang="en-US" dirty="0" smtClean="0"/>
              <a:t> and </a:t>
            </a:r>
            <a:r>
              <a:rPr lang="en-US" dirty="0" err="1" smtClean="0"/>
              <a:t>Lipogenesis</a:t>
            </a:r>
            <a:endParaRPr lang="en-US" dirty="0"/>
          </a:p>
        </p:txBody>
      </p:sp>
      <p:sp>
        <p:nvSpPr>
          <p:cNvPr id="4" name="Date Placeholder 3"/>
          <p:cNvSpPr>
            <a:spLocks noGrp="1"/>
          </p:cNvSpPr>
          <p:nvPr>
            <p:ph type="dt" sz="half" idx="10"/>
          </p:nvPr>
        </p:nvSpPr>
        <p:spPr/>
        <p:txBody>
          <a:bodyPr/>
          <a:lstStyle/>
          <a:p>
            <a:fld id="{88A575D0-F127-46DE-BD9A-ED71B83660A6}" type="datetime1">
              <a:rPr lang="en-US" smtClean="0"/>
              <a:pPr/>
              <a:t>8/15/2020</a:t>
            </a:fld>
            <a:endParaRPr lang="en-US"/>
          </a:p>
        </p:txBody>
      </p:sp>
      <p:sp>
        <p:nvSpPr>
          <p:cNvPr id="5" name="Footer Placeholder 4"/>
          <p:cNvSpPr>
            <a:spLocks noGrp="1"/>
          </p:cNvSpPr>
          <p:nvPr>
            <p:ph type="ftr" sz="quarter" idx="11"/>
          </p:nvPr>
        </p:nvSpPr>
        <p:spPr/>
        <p:txBody>
          <a:bodyPr/>
          <a:lstStyle/>
          <a:p>
            <a:r>
              <a:rPr lang="en-US" smtClean="0"/>
              <a:t>Biochemistry For Medics</a:t>
            </a:r>
            <a:endParaRPr lang="en-US"/>
          </a:p>
        </p:txBody>
      </p:sp>
      <p:sp>
        <p:nvSpPr>
          <p:cNvPr id="6" name="Slide Number Placeholder 5"/>
          <p:cNvSpPr>
            <a:spLocks noGrp="1"/>
          </p:cNvSpPr>
          <p:nvPr>
            <p:ph type="sldNum" sz="quarter" idx="12"/>
          </p:nvPr>
        </p:nvSpPr>
        <p:spPr/>
        <p:txBody>
          <a:bodyPr/>
          <a:lstStyle/>
          <a:p>
            <a:fld id="{708AFCE5-FF9E-4B34-A86D-C1D74F16B1E0}" type="slidenum">
              <a:rPr lang="en-US" smtClean="0"/>
              <a:pPr/>
              <a:t>8</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828800" y="1600200"/>
            <a:ext cx="6248400" cy="2362199"/>
          </a:xfrm>
          <a:prstGeom prst="rect">
            <a:avLst/>
          </a:prstGeom>
          <a:noFill/>
          <a:ln w="9525">
            <a:noFill/>
            <a:miter lim="800000"/>
            <a:headEnd/>
            <a:tailEnd/>
          </a:ln>
        </p:spPr>
      </p:pic>
      <p:sp>
        <p:nvSpPr>
          <p:cNvPr id="8" name="TextBox 7"/>
          <p:cNvSpPr txBox="1"/>
          <p:nvPr/>
        </p:nvSpPr>
        <p:spPr>
          <a:xfrm>
            <a:off x="1447800" y="4114801"/>
            <a:ext cx="6858000" cy="2954655"/>
          </a:xfrm>
          <a:prstGeom prst="rect">
            <a:avLst/>
          </a:prstGeom>
          <a:noFill/>
        </p:spPr>
        <p:txBody>
          <a:bodyPr wrap="square" rtlCol="0">
            <a:spAutoFit/>
          </a:bodyPr>
          <a:lstStyle/>
          <a:p>
            <a:r>
              <a:rPr lang="en-US" sz="2400" dirty="0" smtClean="0"/>
              <a:t>TG are stored in adipose tissue.</a:t>
            </a:r>
          </a:p>
          <a:p>
            <a:r>
              <a:rPr lang="en-US" sz="2400" dirty="0" err="1" smtClean="0"/>
              <a:t>Lipolysis</a:t>
            </a:r>
            <a:r>
              <a:rPr lang="en-US" sz="2400" dirty="0" smtClean="0"/>
              <a:t> yields three FFA and three molecules of glycerol</a:t>
            </a:r>
          </a:p>
          <a:p>
            <a:r>
              <a:rPr lang="en-US" sz="2400" dirty="0" err="1" smtClean="0"/>
              <a:t>Lipogenesis</a:t>
            </a:r>
            <a:r>
              <a:rPr lang="en-US" sz="2400" dirty="0" smtClean="0"/>
              <a:t> is reverse of this.</a:t>
            </a:r>
          </a:p>
          <a:p>
            <a:endParaRPr lang="en-US" sz="2400" dirty="0" smtClean="0"/>
          </a:p>
          <a:p>
            <a:r>
              <a:rPr lang="en-US" sz="2400" dirty="0" smtClean="0"/>
              <a:t>FFA undergo oxidation in mitochondrion to yield energy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406640" cy="1472184"/>
          </a:xfrm>
        </p:spPr>
        <p:txBody>
          <a:bodyPr/>
          <a:lstStyle/>
          <a:p>
            <a:r>
              <a:rPr lang="en-US" b="1" dirty="0" smtClean="0"/>
              <a:t>TRANSPORTATION OF FREE FATTY ACIDS</a:t>
            </a:r>
            <a:endParaRPr lang="en-US" dirty="0"/>
          </a:p>
        </p:txBody>
      </p:sp>
      <p:sp>
        <p:nvSpPr>
          <p:cNvPr id="3" name="Subtitle 2"/>
          <p:cNvSpPr>
            <a:spLocks noGrp="1"/>
          </p:cNvSpPr>
          <p:nvPr>
            <p:ph type="subTitle" idx="1"/>
          </p:nvPr>
        </p:nvSpPr>
        <p:spPr>
          <a:xfrm>
            <a:off x="1066800" y="1600200"/>
            <a:ext cx="7772400" cy="4953000"/>
          </a:xfrm>
        </p:spPr>
        <p:txBody>
          <a:bodyPr>
            <a:normAutofit/>
          </a:bodyPr>
          <a:lstStyle/>
          <a:p>
            <a:pPr>
              <a:buFont typeface="Wingdings" pitchFamily="2" charset="2"/>
              <a:buChar char="q"/>
            </a:pPr>
            <a:r>
              <a:rPr lang="en-US" dirty="0" smtClean="0">
                <a:solidFill>
                  <a:schemeClr val="accent6">
                    <a:lumMod val="50000"/>
                  </a:schemeClr>
                </a:solidFill>
              </a:rPr>
              <a:t>Free fatty acids—also called unesterified (UFA) or nonesterified (NEFA) fatty acids—are fatty acids that are in the </a:t>
            </a:r>
            <a:r>
              <a:rPr lang="en-US" b="1" dirty="0" smtClean="0">
                <a:solidFill>
                  <a:schemeClr val="accent5"/>
                </a:solidFill>
              </a:rPr>
              <a:t>unesterified state.</a:t>
            </a:r>
          </a:p>
          <a:p>
            <a:endParaRPr lang="en-US" b="1" dirty="0" smtClean="0">
              <a:solidFill>
                <a:schemeClr val="accent5"/>
              </a:solidFill>
            </a:endParaRPr>
          </a:p>
          <a:p>
            <a:pPr>
              <a:buFont typeface="Wingdings" pitchFamily="2" charset="2"/>
              <a:buChar char="q"/>
            </a:pPr>
            <a:r>
              <a:rPr lang="en-US" dirty="0" smtClean="0">
                <a:solidFill>
                  <a:schemeClr val="accent6">
                    <a:lumMod val="50000"/>
                  </a:schemeClr>
                </a:solidFill>
              </a:rPr>
              <a:t> In plasma, longer-chain FFA are combined with </a:t>
            </a:r>
            <a:r>
              <a:rPr lang="en-US" b="1" dirty="0" smtClean="0">
                <a:solidFill>
                  <a:schemeClr val="accent5"/>
                </a:solidFill>
              </a:rPr>
              <a:t>albumin,</a:t>
            </a:r>
            <a:r>
              <a:rPr lang="en-US" dirty="0" smtClean="0">
                <a:solidFill>
                  <a:schemeClr val="accent5"/>
                </a:solidFill>
              </a:rPr>
              <a:t> </a:t>
            </a:r>
            <a:r>
              <a:rPr lang="en-US" dirty="0" smtClean="0">
                <a:solidFill>
                  <a:schemeClr val="accent6">
                    <a:lumMod val="50000"/>
                  </a:schemeClr>
                </a:solidFill>
              </a:rPr>
              <a:t>and in the cell they are attached to a </a:t>
            </a:r>
            <a:r>
              <a:rPr lang="en-US" b="1" dirty="0" smtClean="0">
                <a:solidFill>
                  <a:schemeClr val="accent5"/>
                </a:solidFill>
              </a:rPr>
              <a:t>fatty acid-binding protein.</a:t>
            </a:r>
          </a:p>
          <a:p>
            <a:endParaRPr lang="en-US" dirty="0" smtClean="0">
              <a:solidFill>
                <a:schemeClr val="accent6">
                  <a:lumMod val="50000"/>
                </a:schemeClr>
              </a:solidFill>
            </a:endParaRPr>
          </a:p>
        </p:txBody>
      </p:sp>
      <p:sp>
        <p:nvSpPr>
          <p:cNvPr id="4" name="Date Placeholder 3"/>
          <p:cNvSpPr>
            <a:spLocks noGrp="1"/>
          </p:cNvSpPr>
          <p:nvPr>
            <p:ph type="dt" sz="half" idx="10"/>
          </p:nvPr>
        </p:nvSpPr>
        <p:spPr/>
        <p:txBody>
          <a:bodyPr/>
          <a:lstStyle/>
          <a:p>
            <a:fld id="{D05863DD-A3A7-4394-AA44-331D94887EF1}" type="datetime1">
              <a:rPr lang="en-US" smtClean="0"/>
              <a:pPr/>
              <a:t>8/15/2020</a:t>
            </a:fld>
            <a:endParaRPr lang="en-US"/>
          </a:p>
        </p:txBody>
      </p:sp>
      <p:sp>
        <p:nvSpPr>
          <p:cNvPr id="5" name="Slide Number Placeholder 4"/>
          <p:cNvSpPr>
            <a:spLocks noGrp="1"/>
          </p:cNvSpPr>
          <p:nvPr>
            <p:ph type="sldNum" sz="quarter" idx="12"/>
          </p:nvPr>
        </p:nvSpPr>
        <p:spPr/>
        <p:txBody>
          <a:bodyPr/>
          <a:lstStyle/>
          <a:p>
            <a:fld id="{708AFCE5-FF9E-4B34-A86D-C1D74F16B1E0}"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Biochemistry For Medics</a:t>
            </a:r>
            <a:endParaRPr lang="en-US"/>
          </a:p>
        </p:txBody>
      </p:sp>
    </p:spTree>
    <p:extLst>
      <p:ext uri="{BB962C8B-B14F-4D97-AF65-F5344CB8AC3E}">
        <p14:creationId xmlns:p14="http://schemas.microsoft.com/office/powerpoint/2010/main" xmlns="" val="4091177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727</TotalTime>
  <Words>2006</Words>
  <Application>Microsoft Office PowerPoint</Application>
  <PresentationFormat>On-screen Show (4:3)</PresentationFormat>
  <Paragraphs>318</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Solstice</vt:lpstr>
      <vt:lpstr>FATTY ACID OXIDATION</vt:lpstr>
      <vt:lpstr>  </vt:lpstr>
      <vt:lpstr>Molecule of TG/TAG/Triacylglycerol</vt:lpstr>
      <vt:lpstr>FATTY ACIDS</vt:lpstr>
      <vt:lpstr>FUNCTIONS OF FATTY ACIDS</vt:lpstr>
      <vt:lpstr>TRIGLYCERIDES</vt:lpstr>
      <vt:lpstr>    PROVISION OF FATTY ACIDS FROM ADIPOSE TISSUE</vt:lpstr>
      <vt:lpstr>Lipolysis and Lipogenesis</vt:lpstr>
      <vt:lpstr>TRANSPORTATION OF FREE FATTY ACIDS</vt:lpstr>
      <vt:lpstr>TYPES OF FATTY ACID OXIDATION</vt:lpstr>
      <vt:lpstr>Beta oxidation</vt:lpstr>
      <vt:lpstr>Slide 12</vt:lpstr>
      <vt:lpstr>BETA OXIDATION</vt:lpstr>
      <vt:lpstr>BETA OXIDATION</vt:lpstr>
      <vt:lpstr>ACTIVATION OF FATTY ACIDS</vt:lpstr>
      <vt:lpstr>TRANSPORT OF FATTY ACID IN TO MITOCHONDRIAL MATRIX</vt:lpstr>
      <vt:lpstr>ROLE OF CARNITINE</vt:lpstr>
      <vt:lpstr>ROLE OF CARNITINE</vt:lpstr>
      <vt:lpstr>STEPS OF BETA OXIDATION</vt:lpstr>
      <vt:lpstr>STEPS OF BETA OXIDATION</vt:lpstr>
      <vt:lpstr>STEPS OF BETA OXIDATION</vt:lpstr>
      <vt:lpstr>STEPS OF BETA OXIDATION</vt:lpstr>
      <vt:lpstr>STEPS OF BETA OXIDATION</vt:lpstr>
      <vt:lpstr>STEPS OF BETA OXIDATION</vt:lpstr>
      <vt:lpstr>Summary steps of beta oxidation</vt:lpstr>
      <vt:lpstr>BETA OXIDATION</vt:lpstr>
      <vt:lpstr>BETA OXIDATION- ENERGY YIELD</vt:lpstr>
      <vt:lpstr>BETA OXIDATION- ENERGY YIELD</vt:lpstr>
      <vt:lpstr>DISORDERS ASSOCIATED WITH IMPAIRED BETA OXIDATION</vt:lpstr>
      <vt:lpstr>DISORDERS ASSOCIATED WITH IMPAIRED BETA OXIDATION</vt:lpstr>
      <vt:lpstr>DISORDERS ASSOCIATED WITH IMPAIRED BETA OXIDATION</vt:lpstr>
      <vt:lpstr>BETA OXIDATION OF ODD CHAIN FATTY ACIDS</vt:lpstr>
      <vt:lpstr>BETA OXIDATION OF UNSATURATED FATTY ACIDS</vt:lpstr>
      <vt:lpstr>BETA OXIDATION OF UNSATURATED FATTY ACIDS</vt:lpstr>
      <vt:lpstr>BETA OXIDATION OF POLY UNSATURATED FATTY ACIDS</vt:lpstr>
      <vt:lpstr>BETA OXIDATION OF POLY UNSATURATED FATTY ACIDS</vt:lpstr>
      <vt:lpstr>MINOR PATHWAYS OF FATTY ACID OXIDATION</vt:lpstr>
      <vt:lpstr>α- OXIDATION OF FATTY ACIDS</vt:lpstr>
      <vt:lpstr>BIOLOGICAL SIGNIFICANCE OF ALPHA OXIDATION</vt:lpstr>
      <vt:lpstr>Slide 40</vt:lpstr>
      <vt:lpstr>BIOLOGICAL SIGNIFICANCE OF ALPHA OXIDATION</vt:lpstr>
      <vt:lpstr>CLINICAL SIGNIFICANCE OF ALPHA OXIDATION</vt:lpstr>
      <vt:lpstr>OMEGA OXIDATION OF FATTY ACIDS</vt:lpstr>
      <vt:lpstr>OMEGA OXIDATION OF FATTY ACIDS</vt:lpstr>
      <vt:lpstr>SIGNIFICANCE OF OMEGA OXIDATION</vt:lpstr>
      <vt:lpstr>PEROXISOMAL OXIDATION OF VERY LONG CHAIN FATTY ACIDS</vt:lpstr>
      <vt:lpstr>PEROXISOMAL OXIDATION OF VERY LONG CHAIN FATTY ACIDS</vt:lpstr>
      <vt:lpstr>SIGNIFICANCE OF PEROXISOMAL OXIDATION</vt:lpstr>
      <vt:lpstr>ZELLWEGER SYNDROME </vt:lpstr>
      <vt:lpstr>ZELLWEGER SYNDROME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Fatty Acid Oxidation</dc:title>
  <dc:creator>Namrata Chhabra</dc:creator>
  <cp:lastModifiedBy>admin</cp:lastModifiedBy>
  <cp:revision>71</cp:revision>
  <dcterms:created xsi:type="dcterms:W3CDTF">2012-10-18T07:14:58Z</dcterms:created>
  <dcterms:modified xsi:type="dcterms:W3CDTF">2020-08-15T16:15:37Z</dcterms:modified>
</cp:coreProperties>
</file>