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21"/>
  </p:notesMasterIdLst>
  <p:sldIdLst>
    <p:sldId id="256" r:id="rId2"/>
    <p:sldId id="257" r:id="rId3"/>
    <p:sldId id="258" r:id="rId4"/>
    <p:sldId id="288" r:id="rId5"/>
    <p:sldId id="290" r:id="rId6"/>
    <p:sldId id="259" r:id="rId7"/>
    <p:sldId id="260" r:id="rId8"/>
    <p:sldId id="261" r:id="rId9"/>
    <p:sldId id="262" r:id="rId10"/>
    <p:sldId id="284" r:id="rId11"/>
    <p:sldId id="263" r:id="rId12"/>
    <p:sldId id="264" r:id="rId13"/>
    <p:sldId id="271" r:id="rId14"/>
    <p:sldId id="266" r:id="rId15"/>
    <p:sldId id="274" r:id="rId16"/>
    <p:sldId id="289" r:id="rId17"/>
    <p:sldId id="270" r:id="rId18"/>
    <p:sldId id="287" r:id="rId19"/>
    <p:sldId id="273"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60085F95-5D78-4BAB-B3D5-1C5AF0C888F7}">
  <a:tblStyle styleId="{60085F95-5D78-4BAB-B3D5-1C5AF0C888F7}"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66" d="100"/>
          <a:sy n="66" d="100"/>
        </p:scale>
        <p:origin x="-1506" y="-522"/>
      </p:cViewPr>
      <p:guideLst>
        <p:guide orient="horz" pos="1620"/>
        <p:guide pos="2880"/>
      </p:guideLst>
    </p:cSldViewPr>
  </p:slideViewPr>
  <p:notesTextViewPr>
    <p:cViewPr>
      <p:scale>
        <a:sx n="100" d="100"/>
        <a:sy n="100" d="100"/>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Shape 6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2" name="Shape 8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Shape 102"/>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p:nvPr/>
        </p:nvSpPr>
        <p:spPr>
          <a:xfrm>
            <a:off x="-13225" y="-6600"/>
            <a:ext cx="7076050" cy="5160000"/>
          </a:xfrm>
          <a:custGeom>
            <a:avLst/>
            <a:gdLst/>
            <a:ahLst/>
            <a:cxnLst/>
            <a:rect l="0" t="0" r="0" b="0"/>
            <a:pathLst>
              <a:path w="283042" h="206400" extrusionOk="0">
                <a:moveTo>
                  <a:pt x="83248" y="0"/>
                </a:moveTo>
                <a:lnTo>
                  <a:pt x="0" y="0"/>
                </a:lnTo>
                <a:lnTo>
                  <a:pt x="0" y="206400"/>
                </a:lnTo>
                <a:lnTo>
                  <a:pt x="283042" y="206136"/>
                </a:lnTo>
                <a:close/>
              </a:path>
            </a:pathLst>
          </a:custGeom>
          <a:solidFill>
            <a:srgbClr val="212539">
              <a:alpha val="64620"/>
            </a:srgbClr>
          </a:solidFill>
          <a:ln>
            <a:noFill/>
          </a:ln>
        </p:spPr>
      </p:sp>
      <p:sp>
        <p:nvSpPr>
          <p:cNvPr id="11" name="Shape 11"/>
          <p:cNvSpPr txBox="1">
            <a:spLocks noGrp="1"/>
          </p:cNvSpPr>
          <p:nvPr>
            <p:ph type="ctrTitle"/>
          </p:nvPr>
        </p:nvSpPr>
        <p:spPr>
          <a:xfrm>
            <a:off x="457200" y="3363425"/>
            <a:ext cx="3850500" cy="1159800"/>
          </a:xfrm>
          <a:prstGeom prst="rect">
            <a:avLst/>
          </a:prstGeom>
        </p:spPr>
        <p:txBody>
          <a:bodyPr wrap="square" lIns="91425" tIns="91425" rIns="91425" bIns="91425" anchor="b"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Shape 13"/>
          <p:cNvSpPr/>
          <p:nvPr/>
        </p:nvSpPr>
        <p:spPr>
          <a:xfrm>
            <a:off x="-13225" y="-6600"/>
            <a:ext cx="7076050" cy="5160000"/>
          </a:xfrm>
          <a:custGeom>
            <a:avLst/>
            <a:gdLst/>
            <a:ahLst/>
            <a:cxnLst/>
            <a:rect l="0" t="0" r="0" b="0"/>
            <a:pathLst>
              <a:path w="283042" h="206400" extrusionOk="0">
                <a:moveTo>
                  <a:pt x="83248" y="0"/>
                </a:moveTo>
                <a:lnTo>
                  <a:pt x="0" y="0"/>
                </a:lnTo>
                <a:lnTo>
                  <a:pt x="0" y="206400"/>
                </a:lnTo>
                <a:lnTo>
                  <a:pt x="283042" y="206136"/>
                </a:lnTo>
                <a:close/>
              </a:path>
            </a:pathLst>
          </a:custGeom>
          <a:solidFill>
            <a:srgbClr val="212539">
              <a:alpha val="64620"/>
            </a:srgbClr>
          </a:solidFill>
          <a:ln>
            <a:noFill/>
          </a:ln>
        </p:spPr>
      </p:sp>
      <p:sp>
        <p:nvSpPr>
          <p:cNvPr id="14" name="Shape 14"/>
          <p:cNvSpPr txBox="1">
            <a:spLocks noGrp="1"/>
          </p:cNvSpPr>
          <p:nvPr>
            <p:ph type="ctrTitle"/>
          </p:nvPr>
        </p:nvSpPr>
        <p:spPr>
          <a:xfrm>
            <a:off x="457200" y="2965525"/>
            <a:ext cx="3374700" cy="1007100"/>
          </a:xfrm>
          <a:prstGeom prst="rect">
            <a:avLst/>
          </a:prstGeom>
        </p:spPr>
        <p:txBody>
          <a:bodyPr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5" name="Shape 15"/>
          <p:cNvSpPr txBox="1">
            <a:spLocks noGrp="1"/>
          </p:cNvSpPr>
          <p:nvPr>
            <p:ph type="subTitle" idx="1"/>
          </p:nvPr>
        </p:nvSpPr>
        <p:spPr>
          <a:xfrm>
            <a:off x="457200" y="4056927"/>
            <a:ext cx="3374700" cy="681600"/>
          </a:xfrm>
          <a:prstGeom prst="rect">
            <a:avLst/>
          </a:prstGeom>
        </p:spPr>
        <p:txBody>
          <a:bodyPr wrap="square" lIns="91425" tIns="91425" rIns="91425" bIns="91425" anchor="t" anchorCtr="0"/>
          <a:lstStyle>
            <a:lvl1pPr lvl="0" rtl="0">
              <a:spcBef>
                <a:spcPts val="0"/>
              </a:spcBef>
              <a:spcAft>
                <a:spcPts val="0"/>
              </a:spcAft>
              <a:buSzPts val="1100"/>
              <a:buFont typeface="Raleway"/>
              <a:buNone/>
              <a:defRPr sz="1100" b="1">
                <a:latin typeface="Raleway"/>
                <a:ea typeface="Raleway"/>
                <a:cs typeface="Raleway"/>
                <a:sym typeface="Raleway"/>
              </a:defRPr>
            </a:lvl1pPr>
            <a:lvl2pPr lvl="1" rtl="0">
              <a:spcBef>
                <a:spcPts val="1000"/>
              </a:spcBef>
              <a:spcAft>
                <a:spcPts val="0"/>
              </a:spcAft>
              <a:buSzPts val="1100"/>
              <a:buFont typeface="Raleway"/>
              <a:buNone/>
              <a:defRPr sz="1100" b="1">
                <a:latin typeface="Raleway"/>
                <a:ea typeface="Raleway"/>
                <a:cs typeface="Raleway"/>
                <a:sym typeface="Raleway"/>
              </a:defRPr>
            </a:lvl2pPr>
            <a:lvl3pPr lvl="2" rtl="0">
              <a:spcBef>
                <a:spcPts val="1000"/>
              </a:spcBef>
              <a:spcAft>
                <a:spcPts val="0"/>
              </a:spcAft>
              <a:buSzPts val="1100"/>
              <a:buFont typeface="Raleway"/>
              <a:buNone/>
              <a:defRPr sz="1100" b="1">
                <a:latin typeface="Raleway"/>
                <a:ea typeface="Raleway"/>
                <a:cs typeface="Raleway"/>
                <a:sym typeface="Raleway"/>
              </a:defRPr>
            </a:lvl3pPr>
            <a:lvl4pPr lvl="3" rtl="0">
              <a:spcBef>
                <a:spcPts val="1000"/>
              </a:spcBef>
              <a:spcAft>
                <a:spcPts val="0"/>
              </a:spcAft>
              <a:buSzPts val="1100"/>
              <a:buFont typeface="Raleway"/>
              <a:buNone/>
              <a:defRPr sz="1100" b="1">
                <a:latin typeface="Raleway"/>
                <a:ea typeface="Raleway"/>
                <a:cs typeface="Raleway"/>
                <a:sym typeface="Raleway"/>
              </a:defRPr>
            </a:lvl4pPr>
            <a:lvl5pPr lvl="4" rtl="0">
              <a:spcBef>
                <a:spcPts val="1000"/>
              </a:spcBef>
              <a:spcAft>
                <a:spcPts val="0"/>
              </a:spcAft>
              <a:buSzPts val="1100"/>
              <a:buFont typeface="Raleway"/>
              <a:buNone/>
              <a:defRPr sz="1100" b="1">
                <a:latin typeface="Raleway"/>
                <a:ea typeface="Raleway"/>
                <a:cs typeface="Raleway"/>
                <a:sym typeface="Raleway"/>
              </a:defRPr>
            </a:lvl5pPr>
            <a:lvl6pPr lvl="5" rtl="0">
              <a:spcBef>
                <a:spcPts val="1000"/>
              </a:spcBef>
              <a:spcAft>
                <a:spcPts val="0"/>
              </a:spcAft>
              <a:buSzPts val="1100"/>
              <a:buFont typeface="Raleway"/>
              <a:buNone/>
              <a:defRPr sz="1100" b="1">
                <a:latin typeface="Raleway"/>
                <a:ea typeface="Raleway"/>
                <a:cs typeface="Raleway"/>
                <a:sym typeface="Raleway"/>
              </a:defRPr>
            </a:lvl6pPr>
            <a:lvl7pPr lvl="6" rtl="0">
              <a:spcBef>
                <a:spcPts val="1000"/>
              </a:spcBef>
              <a:spcAft>
                <a:spcPts val="0"/>
              </a:spcAft>
              <a:buSzPts val="1100"/>
              <a:buFont typeface="Raleway"/>
              <a:buNone/>
              <a:defRPr sz="1100" b="1">
                <a:latin typeface="Raleway"/>
                <a:ea typeface="Raleway"/>
                <a:cs typeface="Raleway"/>
                <a:sym typeface="Raleway"/>
              </a:defRPr>
            </a:lvl7pPr>
            <a:lvl8pPr lvl="7" rtl="0">
              <a:spcBef>
                <a:spcPts val="1000"/>
              </a:spcBef>
              <a:spcAft>
                <a:spcPts val="0"/>
              </a:spcAft>
              <a:buSzPts val="1100"/>
              <a:buFont typeface="Raleway"/>
              <a:buNone/>
              <a:defRPr sz="1100" b="1">
                <a:latin typeface="Raleway"/>
                <a:ea typeface="Raleway"/>
                <a:cs typeface="Raleway"/>
                <a:sym typeface="Raleway"/>
              </a:defRPr>
            </a:lvl8pPr>
            <a:lvl9pPr lvl="8" rtl="0">
              <a:spcBef>
                <a:spcPts val="1000"/>
              </a:spcBef>
              <a:spcAft>
                <a:spcPts val="1000"/>
              </a:spcAft>
              <a:buSzPts val="1100"/>
              <a:buFont typeface="Raleway"/>
              <a:buNone/>
              <a:defRPr sz="1100" b="1">
                <a:latin typeface="Raleway"/>
                <a:ea typeface="Raleway"/>
                <a:cs typeface="Raleway"/>
                <a:sym typeface="Raleway"/>
              </a:defRPr>
            </a:lvl9pPr>
          </a:lstStyle>
          <a:p>
            <a:endParaRPr/>
          </a:p>
        </p:txBody>
      </p:sp>
      <p:sp>
        <p:nvSpPr>
          <p:cNvPr id="16" name="Shape 16"/>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Shape 18"/>
          <p:cNvSpPr/>
          <p:nvPr/>
        </p:nvSpPr>
        <p:spPr>
          <a:xfrm flipH="1">
            <a:off x="66731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19" name="Shape 19"/>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20" name="Shape 20"/>
          <p:cNvSpPr txBox="1">
            <a:spLocks noGrp="1"/>
          </p:cNvSpPr>
          <p:nvPr>
            <p:ph type="body" idx="1"/>
          </p:nvPr>
        </p:nvSpPr>
        <p:spPr>
          <a:xfrm>
            <a:off x="2576800" y="832475"/>
            <a:ext cx="3990600" cy="3841200"/>
          </a:xfrm>
          <a:prstGeom prst="rect">
            <a:avLst/>
          </a:prstGeom>
        </p:spPr>
        <p:txBody>
          <a:bodyPr wrap="square" lIns="91425" tIns="91425" rIns="91425" bIns="91425" anchor="ctr" anchorCtr="0"/>
          <a:lstStyle>
            <a:lvl1pPr marL="457200" lvl="0" indent="-381000" algn="ctr" rtl="0">
              <a:spcBef>
                <a:spcPts val="0"/>
              </a:spcBef>
              <a:spcAft>
                <a:spcPts val="0"/>
              </a:spcAft>
              <a:buSzPts val="2400"/>
              <a:buChar char="╺"/>
              <a:defRPr sz="2400"/>
            </a:lvl1pPr>
            <a:lvl2pPr marL="914400" lvl="1" indent="-381000" algn="ctr" rtl="0">
              <a:spcBef>
                <a:spcPts val="1000"/>
              </a:spcBef>
              <a:spcAft>
                <a:spcPts val="0"/>
              </a:spcAft>
              <a:buSzPts val="2400"/>
              <a:buChar char="╶"/>
              <a:defRPr sz="2400"/>
            </a:lvl2pPr>
            <a:lvl3pPr marL="1371600" lvl="2" indent="-381000" algn="ctr" rtl="0">
              <a:spcBef>
                <a:spcPts val="1000"/>
              </a:spcBef>
              <a:spcAft>
                <a:spcPts val="0"/>
              </a:spcAft>
              <a:buSzPts val="2400"/>
              <a:buChar char="╶"/>
              <a:defRPr sz="2400"/>
            </a:lvl3pPr>
            <a:lvl4pPr marL="1828800" lvl="3" indent="-381000" algn="ctr" rtl="0">
              <a:spcBef>
                <a:spcPts val="1000"/>
              </a:spcBef>
              <a:spcAft>
                <a:spcPts val="0"/>
              </a:spcAft>
              <a:buSzPts val="2400"/>
              <a:buChar char="╶"/>
              <a:defRPr sz="2400"/>
            </a:lvl4pPr>
            <a:lvl5pPr marL="2286000" lvl="4" indent="-381000" algn="ctr" rtl="0">
              <a:spcBef>
                <a:spcPts val="1000"/>
              </a:spcBef>
              <a:spcAft>
                <a:spcPts val="0"/>
              </a:spcAft>
              <a:buSzPts val="2400"/>
              <a:buChar char="╶"/>
              <a:defRPr sz="2400"/>
            </a:lvl5pPr>
            <a:lvl6pPr marL="2743200" lvl="5" indent="-381000" algn="ctr" rtl="0">
              <a:spcBef>
                <a:spcPts val="1000"/>
              </a:spcBef>
              <a:spcAft>
                <a:spcPts val="0"/>
              </a:spcAft>
              <a:buSzPts val="2400"/>
              <a:buChar char="╶"/>
              <a:defRPr sz="2400"/>
            </a:lvl6pPr>
            <a:lvl7pPr marL="3200400" lvl="6" indent="-381000" algn="ctr" rtl="0">
              <a:spcBef>
                <a:spcPts val="1000"/>
              </a:spcBef>
              <a:spcAft>
                <a:spcPts val="0"/>
              </a:spcAft>
              <a:buSzPts val="2400"/>
              <a:buChar char="╶"/>
              <a:defRPr sz="2400"/>
            </a:lvl7pPr>
            <a:lvl8pPr marL="3657600" lvl="7" indent="-381000" algn="ctr" rtl="0">
              <a:spcBef>
                <a:spcPts val="1000"/>
              </a:spcBef>
              <a:spcAft>
                <a:spcPts val="0"/>
              </a:spcAft>
              <a:buSzPts val="2400"/>
              <a:buChar char="╶"/>
              <a:defRPr sz="2400"/>
            </a:lvl8pPr>
            <a:lvl9pPr marL="4114800" lvl="8" indent="-381000" algn="ctr">
              <a:spcBef>
                <a:spcPts val="1000"/>
              </a:spcBef>
              <a:spcAft>
                <a:spcPts val="1000"/>
              </a:spcAft>
              <a:buSzPts val="2400"/>
              <a:buChar char="╶"/>
              <a:defRPr sz="2400"/>
            </a:lvl9pPr>
          </a:lstStyle>
          <a:p>
            <a:endParaRPr/>
          </a:p>
        </p:txBody>
      </p:sp>
      <p:sp>
        <p:nvSpPr>
          <p:cNvPr id="21" name="Shape 21"/>
          <p:cNvSpPr txBox="1"/>
          <p:nvPr/>
        </p:nvSpPr>
        <p:spPr>
          <a:xfrm>
            <a:off x="3593400" y="-6600"/>
            <a:ext cx="1957200" cy="1011000"/>
          </a:xfrm>
          <a:prstGeom prst="rect">
            <a:avLst/>
          </a:prstGeom>
          <a:noFill/>
          <a:ln>
            <a:noFill/>
          </a:ln>
        </p:spPr>
        <p:txBody>
          <a:bodyPr wrap="square" lIns="91425" tIns="91425" rIns="91425" bIns="91425" anchor="t" anchorCtr="0">
            <a:noAutofit/>
          </a:bodyPr>
          <a:lstStyle/>
          <a:p>
            <a:pPr marL="0" lvl="0" indent="0" algn="ctr">
              <a:spcBef>
                <a:spcPts val="0"/>
              </a:spcBef>
              <a:spcAft>
                <a:spcPts val="0"/>
              </a:spcAft>
              <a:buNone/>
            </a:pPr>
            <a:r>
              <a:rPr lang="en" sz="7200">
                <a:solidFill>
                  <a:srgbClr val="FFFFFF"/>
                </a:solidFill>
                <a:latin typeface="Twentieth Century"/>
                <a:ea typeface="Twentieth Century"/>
                <a:cs typeface="Twentieth Century"/>
                <a:sym typeface="Twentieth Century"/>
              </a:rPr>
              <a:t>“</a:t>
            </a:r>
            <a:endParaRPr sz="7200">
              <a:solidFill>
                <a:srgbClr val="FFFFFF"/>
              </a:solidFill>
              <a:latin typeface="Twentieth Century"/>
              <a:ea typeface="Twentieth Century"/>
              <a:cs typeface="Twentieth Century"/>
              <a:sym typeface="Twentieth Century"/>
            </a:endParaRPr>
          </a:p>
        </p:txBody>
      </p:sp>
      <p:sp>
        <p:nvSpPr>
          <p:cNvPr id="22" name="Shape 22"/>
          <p:cNvSpPr txBox="1">
            <a:spLocks noGrp="1"/>
          </p:cNvSpPr>
          <p:nvPr>
            <p:ph type="sldNum" idx="12"/>
          </p:nvPr>
        </p:nvSpPr>
        <p:spPr>
          <a:xfrm>
            <a:off x="4297650" y="4673650"/>
            <a:ext cx="548700" cy="245100"/>
          </a:xfrm>
          <a:prstGeom prst="rect">
            <a:avLst/>
          </a:prstGeom>
        </p:spPr>
        <p:txBody>
          <a:bodyPr wrap="square" lIns="91425" tIns="91425" rIns="91425" bIns="91425" anchor="ctr" anchorCtr="0">
            <a:noAutofit/>
          </a:bodyPr>
          <a:lstStyle/>
          <a:p>
            <a:pPr marL="0" lvl="0" indent="0" algn="ctr">
              <a:spcBef>
                <a:spcPts val="0"/>
              </a:spcBef>
              <a:spcAft>
                <a:spcPts val="0"/>
              </a:spcAft>
              <a:buNone/>
            </a:pPr>
            <a:fld id="{00000000-1234-1234-1234-123412341234}" type="slidenum">
              <a:rPr lang="en"/>
              <a:pPr marL="0" lvl="0" indent="0" algn="ctr">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bg>
      <p:bgPr>
        <a:blipFill>
          <a:blip r:embed="rId2">
            <a:alphaModFix/>
          </a:blip>
          <a:stretch>
            <a:fillRect/>
          </a:stretch>
        </a:blipFill>
        <a:effectLst/>
      </p:bgPr>
    </p:bg>
    <p:spTree>
      <p:nvGrpSpPr>
        <p:cNvPr id="1" name="Shape 23"/>
        <p:cNvGrpSpPr/>
        <p:nvPr/>
      </p:nvGrpSpPr>
      <p:grpSpPr>
        <a:xfrm>
          <a:off x="0" y="0"/>
          <a:ext cx="0" cy="0"/>
          <a:chOff x="0" y="0"/>
          <a:chExt cx="0" cy="0"/>
        </a:xfrm>
      </p:grpSpPr>
      <p:sp>
        <p:nvSpPr>
          <p:cNvPr id="24" name="Shape 24"/>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25" name="Shape 25"/>
          <p:cNvSpPr txBox="1">
            <a:spLocks noGrp="1"/>
          </p:cNvSpPr>
          <p:nvPr>
            <p:ph type="title"/>
          </p:nvPr>
        </p:nvSpPr>
        <p:spPr>
          <a:xfrm>
            <a:off x="457200" y="984875"/>
            <a:ext cx="2383800" cy="629700"/>
          </a:xfrm>
          <a:prstGeom prst="rect">
            <a:avLst/>
          </a:prstGeom>
        </p:spPr>
        <p:txBody>
          <a:bodyPr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26" name="Shape 26"/>
          <p:cNvSpPr txBox="1">
            <a:spLocks noGrp="1"/>
          </p:cNvSpPr>
          <p:nvPr>
            <p:ph type="body" idx="1"/>
          </p:nvPr>
        </p:nvSpPr>
        <p:spPr>
          <a:xfrm>
            <a:off x="457200" y="1715123"/>
            <a:ext cx="4762200" cy="2736600"/>
          </a:xfrm>
          <a:prstGeom prst="rect">
            <a:avLst/>
          </a:prstGeom>
        </p:spPr>
        <p:txBody>
          <a:bodyPr wrap="square" lIns="91425" tIns="91425" rIns="91425" bIns="91425" anchor="t" anchorCtr="0"/>
          <a:lstStyle>
            <a:lvl1pPr marL="457200" lvl="0" indent="-317500">
              <a:spcBef>
                <a:spcPts val="0"/>
              </a:spcBef>
              <a:spcAft>
                <a:spcPts val="0"/>
              </a:spcAft>
              <a:buSzPts val="1400"/>
              <a:buChar char="╺"/>
              <a:defRPr/>
            </a:lvl1pPr>
            <a:lvl2pPr marL="914400" lvl="1" indent="-317500">
              <a:spcBef>
                <a:spcPts val="10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1000"/>
              </a:spcAft>
              <a:buSzPts val="1400"/>
              <a:buChar char="╶"/>
              <a:defRPr/>
            </a:lvl9pPr>
          </a:lstStyle>
          <a:p>
            <a:endParaRPr/>
          </a:p>
        </p:txBody>
      </p:sp>
      <p:sp>
        <p:nvSpPr>
          <p:cNvPr id="27" name="Shape 27"/>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Shape 29"/>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30" name="Shape 30"/>
          <p:cNvSpPr txBox="1">
            <a:spLocks noGrp="1"/>
          </p:cNvSpPr>
          <p:nvPr>
            <p:ph type="title"/>
          </p:nvPr>
        </p:nvSpPr>
        <p:spPr>
          <a:xfrm>
            <a:off x="457200" y="984875"/>
            <a:ext cx="2383800" cy="629700"/>
          </a:xfrm>
          <a:prstGeom prst="rect">
            <a:avLst/>
          </a:prstGeom>
        </p:spPr>
        <p:txBody>
          <a:bodyPr wrap="square" lIns="91425" tIns="91425" rIns="91425" bIns="91425" anchor="b" anchorCtr="0"/>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31" name="Shape 31"/>
          <p:cNvSpPr txBox="1">
            <a:spLocks noGrp="1"/>
          </p:cNvSpPr>
          <p:nvPr>
            <p:ph type="body" idx="1"/>
          </p:nvPr>
        </p:nvSpPr>
        <p:spPr>
          <a:xfrm>
            <a:off x="457200" y="1711200"/>
            <a:ext cx="2276400" cy="2748600"/>
          </a:xfrm>
          <a:prstGeom prst="rect">
            <a:avLst/>
          </a:prstGeom>
        </p:spPr>
        <p:txBody>
          <a:bodyPr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32" name="Shape 32"/>
          <p:cNvSpPr txBox="1">
            <a:spLocks noGrp="1"/>
          </p:cNvSpPr>
          <p:nvPr>
            <p:ph type="body" idx="2"/>
          </p:nvPr>
        </p:nvSpPr>
        <p:spPr>
          <a:xfrm>
            <a:off x="2870548" y="1711200"/>
            <a:ext cx="2276400" cy="2748600"/>
          </a:xfrm>
          <a:prstGeom prst="rect">
            <a:avLst/>
          </a:prstGeom>
        </p:spPr>
        <p:txBody>
          <a:bodyPr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000"/>
              </a:spcBef>
              <a:spcAft>
                <a:spcPts val="0"/>
              </a:spcAft>
              <a:buSzPts val="1200"/>
              <a:buChar char="╶"/>
              <a:defRPr sz="1200"/>
            </a:lvl2pPr>
            <a:lvl3pPr marL="1371600" lvl="2" indent="-304800">
              <a:spcBef>
                <a:spcPts val="1000"/>
              </a:spcBef>
              <a:spcAft>
                <a:spcPts val="0"/>
              </a:spcAft>
              <a:buSzPts val="1200"/>
              <a:buChar char="╶"/>
              <a:defRPr sz="1200"/>
            </a:lvl3pPr>
            <a:lvl4pPr marL="1828800" lvl="3" indent="-304800">
              <a:spcBef>
                <a:spcPts val="1000"/>
              </a:spcBef>
              <a:spcAft>
                <a:spcPts val="0"/>
              </a:spcAft>
              <a:buSzPts val="1200"/>
              <a:buChar char="╶"/>
              <a:defRPr sz="1200"/>
            </a:lvl4pPr>
            <a:lvl5pPr marL="2286000" lvl="4" indent="-304800">
              <a:spcBef>
                <a:spcPts val="1000"/>
              </a:spcBef>
              <a:spcAft>
                <a:spcPts val="0"/>
              </a:spcAft>
              <a:buSzPts val="1200"/>
              <a:buChar char="╶"/>
              <a:defRPr sz="1200"/>
            </a:lvl5pPr>
            <a:lvl6pPr marL="2743200" lvl="5" indent="-304800">
              <a:spcBef>
                <a:spcPts val="1000"/>
              </a:spcBef>
              <a:spcAft>
                <a:spcPts val="0"/>
              </a:spcAft>
              <a:buSzPts val="1200"/>
              <a:buChar char="╶"/>
              <a:defRPr sz="1200"/>
            </a:lvl6pPr>
            <a:lvl7pPr marL="3200400" lvl="6" indent="-304800">
              <a:spcBef>
                <a:spcPts val="1000"/>
              </a:spcBef>
              <a:spcAft>
                <a:spcPts val="0"/>
              </a:spcAft>
              <a:buSzPts val="1200"/>
              <a:buChar char="╶"/>
              <a:defRPr sz="1200"/>
            </a:lvl7pPr>
            <a:lvl8pPr marL="3657600" lvl="7" indent="-304800">
              <a:spcBef>
                <a:spcPts val="1000"/>
              </a:spcBef>
              <a:spcAft>
                <a:spcPts val="0"/>
              </a:spcAft>
              <a:buSzPts val="1200"/>
              <a:buChar char="╶"/>
              <a:defRPr sz="1200"/>
            </a:lvl8pPr>
            <a:lvl9pPr marL="4114800" lvl="8" indent="-304800">
              <a:spcBef>
                <a:spcPts val="1000"/>
              </a:spcBef>
              <a:spcAft>
                <a:spcPts val="1000"/>
              </a:spcAft>
              <a:buSzPts val="1200"/>
              <a:buChar char="╶"/>
              <a:defRPr sz="1200"/>
            </a:lvl9pPr>
          </a:lstStyle>
          <a:p>
            <a:endParaRPr/>
          </a:p>
        </p:txBody>
      </p:sp>
      <p:sp>
        <p:nvSpPr>
          <p:cNvPr id="33" name="Shape 33"/>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Shape 35"/>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36" name="Shape 36"/>
          <p:cNvSpPr txBox="1">
            <a:spLocks noGrp="1"/>
          </p:cNvSpPr>
          <p:nvPr>
            <p:ph type="title"/>
          </p:nvPr>
        </p:nvSpPr>
        <p:spPr>
          <a:xfrm>
            <a:off x="457200" y="984875"/>
            <a:ext cx="2383800" cy="629700"/>
          </a:xfrm>
          <a:prstGeom prst="rect">
            <a:avLst/>
          </a:prstGeom>
        </p:spPr>
        <p:txBody>
          <a:bodyPr wrap="square" lIns="91425" tIns="91425" rIns="91425" bIns="91425" anchor="b" anchorCtr="0"/>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37" name="Shape 37"/>
          <p:cNvSpPr txBox="1">
            <a:spLocks noGrp="1"/>
          </p:cNvSpPr>
          <p:nvPr>
            <p:ph type="body" idx="1"/>
          </p:nvPr>
        </p:nvSpPr>
        <p:spPr>
          <a:xfrm>
            <a:off x="457200" y="1711200"/>
            <a:ext cx="1507200" cy="2748600"/>
          </a:xfrm>
          <a:prstGeom prst="rect">
            <a:avLst/>
          </a:prstGeom>
        </p:spPr>
        <p:txBody>
          <a:bodyPr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sz="1000"/>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38" name="Shape 38"/>
          <p:cNvSpPr txBox="1">
            <a:spLocks noGrp="1"/>
          </p:cNvSpPr>
          <p:nvPr>
            <p:ph type="body" idx="2"/>
          </p:nvPr>
        </p:nvSpPr>
        <p:spPr>
          <a:xfrm>
            <a:off x="2041749" y="1711200"/>
            <a:ext cx="1507200" cy="2748600"/>
          </a:xfrm>
          <a:prstGeom prst="rect">
            <a:avLst/>
          </a:prstGeom>
        </p:spPr>
        <p:txBody>
          <a:bodyPr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sz="1000"/>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39" name="Shape 39"/>
          <p:cNvSpPr txBox="1">
            <a:spLocks noGrp="1"/>
          </p:cNvSpPr>
          <p:nvPr>
            <p:ph type="body" idx="3"/>
          </p:nvPr>
        </p:nvSpPr>
        <p:spPr>
          <a:xfrm>
            <a:off x="3626297" y="1711200"/>
            <a:ext cx="1507200" cy="2748600"/>
          </a:xfrm>
          <a:prstGeom prst="rect">
            <a:avLst/>
          </a:prstGeom>
        </p:spPr>
        <p:txBody>
          <a:bodyPr wrap="square" lIns="91425" tIns="91425" rIns="91425" bIns="91425" anchor="t" anchorCtr="0"/>
          <a:lstStyle>
            <a:lvl1pPr marL="457200" lvl="0" indent="-292100" rtl="0">
              <a:spcBef>
                <a:spcPts val="0"/>
              </a:spcBef>
              <a:spcAft>
                <a:spcPts val="0"/>
              </a:spcAft>
              <a:buSzPts val="1000"/>
              <a:buChar char="╺"/>
              <a:defRPr sz="1000"/>
            </a:lvl1pPr>
            <a:lvl2pPr marL="914400" lvl="1" indent="-292100" rtl="0">
              <a:spcBef>
                <a:spcPts val="1000"/>
              </a:spcBef>
              <a:spcAft>
                <a:spcPts val="0"/>
              </a:spcAft>
              <a:buSzPts val="1000"/>
              <a:buChar char="╶"/>
              <a:defRPr sz="1000"/>
            </a:lvl2pPr>
            <a:lvl3pPr marL="1371600" lvl="2" indent="-292100" rtl="0">
              <a:spcBef>
                <a:spcPts val="1000"/>
              </a:spcBef>
              <a:spcAft>
                <a:spcPts val="0"/>
              </a:spcAft>
              <a:buSzPts val="1000"/>
              <a:buChar char="╶"/>
              <a:defRPr sz="1000"/>
            </a:lvl3pPr>
            <a:lvl4pPr marL="1828800" lvl="3" indent="-292100" rtl="0">
              <a:spcBef>
                <a:spcPts val="1000"/>
              </a:spcBef>
              <a:spcAft>
                <a:spcPts val="0"/>
              </a:spcAft>
              <a:buSzPts val="1000"/>
              <a:buChar char="╶"/>
              <a:defRPr sz="1000"/>
            </a:lvl4pPr>
            <a:lvl5pPr marL="2286000" lvl="4" indent="-292100" rtl="0">
              <a:spcBef>
                <a:spcPts val="1000"/>
              </a:spcBef>
              <a:spcAft>
                <a:spcPts val="0"/>
              </a:spcAft>
              <a:buSzPts val="1000"/>
              <a:buChar char="╶"/>
              <a:defRPr sz="1000"/>
            </a:lvl5pPr>
            <a:lvl6pPr marL="2743200" lvl="5" indent="-292100" rtl="0">
              <a:spcBef>
                <a:spcPts val="1000"/>
              </a:spcBef>
              <a:spcAft>
                <a:spcPts val="0"/>
              </a:spcAft>
              <a:buSzPts val="1000"/>
              <a:buChar char="╶"/>
              <a:defRPr sz="1000"/>
            </a:lvl6pPr>
            <a:lvl7pPr marL="3200400" lvl="6" indent="-292100" rtl="0">
              <a:spcBef>
                <a:spcPts val="1000"/>
              </a:spcBef>
              <a:spcAft>
                <a:spcPts val="0"/>
              </a:spcAft>
              <a:buSzPts val="1000"/>
              <a:buChar char="╶"/>
              <a:defRPr sz="1000"/>
            </a:lvl7pPr>
            <a:lvl8pPr marL="3657600" lvl="7" indent="-292100" rtl="0">
              <a:spcBef>
                <a:spcPts val="1000"/>
              </a:spcBef>
              <a:spcAft>
                <a:spcPts val="0"/>
              </a:spcAft>
              <a:buSzPts val="1000"/>
              <a:buChar char="╶"/>
              <a:defRPr sz="1000"/>
            </a:lvl8pPr>
            <a:lvl9pPr marL="4114800" lvl="8" indent="-292100" rtl="0">
              <a:spcBef>
                <a:spcPts val="1000"/>
              </a:spcBef>
              <a:spcAft>
                <a:spcPts val="1000"/>
              </a:spcAft>
              <a:buSzPts val="1000"/>
              <a:buChar char="╶"/>
              <a:defRPr sz="1000"/>
            </a:lvl9pPr>
          </a:lstStyle>
          <a:p>
            <a:endParaRPr/>
          </a:p>
        </p:txBody>
      </p:sp>
      <p:sp>
        <p:nvSpPr>
          <p:cNvPr id="40" name="Shape 40"/>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aption">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Shape 46"/>
          <p:cNvSpPr/>
          <p:nvPr/>
        </p:nvSpPr>
        <p:spPr>
          <a:xfrm>
            <a:off x="0" y="-6600"/>
            <a:ext cx="8476700" cy="5153400"/>
          </a:xfrm>
          <a:custGeom>
            <a:avLst/>
            <a:gdLst/>
            <a:ahLst/>
            <a:cxnLst/>
            <a:rect l="0" t="0" r="0" b="0"/>
            <a:pathLst>
              <a:path w="339068" h="206136" extrusionOk="0">
                <a:moveTo>
                  <a:pt x="139274" y="0"/>
                </a:moveTo>
                <a:lnTo>
                  <a:pt x="0" y="264"/>
                </a:lnTo>
                <a:lnTo>
                  <a:pt x="0" y="206045"/>
                </a:lnTo>
                <a:lnTo>
                  <a:pt x="339068" y="206136"/>
                </a:lnTo>
                <a:close/>
              </a:path>
            </a:pathLst>
          </a:custGeom>
          <a:solidFill>
            <a:srgbClr val="212539">
              <a:alpha val="64620"/>
            </a:srgbClr>
          </a:solidFill>
          <a:ln>
            <a:noFill/>
          </a:ln>
        </p:spPr>
      </p:sp>
      <p:sp>
        <p:nvSpPr>
          <p:cNvPr id="47" name="Shape 47"/>
          <p:cNvSpPr txBox="1">
            <a:spLocks noGrp="1"/>
          </p:cNvSpPr>
          <p:nvPr>
            <p:ph type="body" idx="1"/>
          </p:nvPr>
        </p:nvSpPr>
        <p:spPr>
          <a:xfrm>
            <a:off x="457200" y="4253900"/>
            <a:ext cx="6112500" cy="519600"/>
          </a:xfrm>
          <a:prstGeom prst="rect">
            <a:avLst/>
          </a:prstGeom>
        </p:spPr>
        <p:txBody>
          <a:bodyPr wrap="square" lIns="91425" tIns="91425" rIns="91425" bIns="91425" anchor="b" anchorCtr="0"/>
          <a:lstStyle>
            <a:lvl1pPr marL="457200" lvl="0" indent="-228600">
              <a:spcBef>
                <a:spcPts val="360"/>
              </a:spcBef>
              <a:spcAft>
                <a:spcPts val="1000"/>
              </a:spcAft>
              <a:buSzPts val="1400"/>
              <a:buNone/>
              <a:defRPr/>
            </a:lvl1pPr>
          </a:lstStyle>
          <a:p>
            <a:endParaRPr/>
          </a:p>
        </p:txBody>
      </p:sp>
      <p:sp>
        <p:nvSpPr>
          <p:cNvPr id="48" name="Shape 48"/>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Shape 50"/>
          <p:cNvSpPr/>
          <p:nvPr/>
        </p:nvSpPr>
        <p:spPr>
          <a:xfrm>
            <a:off x="-13225" y="-6600"/>
            <a:ext cx="7076050" cy="5160000"/>
          </a:xfrm>
          <a:custGeom>
            <a:avLst/>
            <a:gdLst/>
            <a:ahLst/>
            <a:cxnLst/>
            <a:rect l="0" t="0" r="0" b="0"/>
            <a:pathLst>
              <a:path w="283042" h="206400" extrusionOk="0">
                <a:moveTo>
                  <a:pt x="83248" y="0"/>
                </a:moveTo>
                <a:lnTo>
                  <a:pt x="0" y="0"/>
                </a:lnTo>
                <a:lnTo>
                  <a:pt x="0" y="206400"/>
                </a:lnTo>
                <a:lnTo>
                  <a:pt x="283042" y="206136"/>
                </a:lnTo>
                <a:close/>
              </a:path>
            </a:pathLst>
          </a:custGeom>
          <a:solidFill>
            <a:srgbClr val="212539">
              <a:alpha val="64620"/>
            </a:srgbClr>
          </a:solidFill>
          <a:ln>
            <a:noFill/>
          </a:ln>
        </p:spPr>
      </p:sp>
      <p:sp>
        <p:nvSpPr>
          <p:cNvPr id="51" name="Shape 51"/>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otally blank">
    <p:bg>
      <p:bgPr>
        <a:blipFill>
          <a:blip r:embed="rId2">
            <a:alphaModFix/>
          </a:blip>
          <a:stretch>
            <a:fillRect/>
          </a:stretch>
        </a:blipFill>
        <a:effectLst/>
      </p:bgPr>
    </p:bg>
    <p:spTree>
      <p:nvGrpSpPr>
        <p:cNvPr id="1" name="Shape 56"/>
        <p:cNvGrpSpPr/>
        <p:nvPr/>
      </p:nvGrpSpPr>
      <p:grpSpPr>
        <a:xfrm>
          <a:off x="0" y="0"/>
          <a:ext cx="0" cy="0"/>
          <a:chOff x="0" y="0"/>
          <a:chExt cx="0" cy="0"/>
        </a:xfrm>
      </p:grpSpPr>
      <p:sp>
        <p:nvSpPr>
          <p:cNvPr id="57" name="Shape 57"/>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
        <p:nvSpPr>
          <p:cNvPr id="58" name="Shape 58"/>
          <p:cNvSpPr/>
          <p:nvPr/>
        </p:nvSpPr>
        <p:spPr>
          <a:xfrm>
            <a:off x="75" y="75"/>
            <a:ext cx="9144000" cy="5143500"/>
          </a:xfrm>
          <a:prstGeom prst="rect">
            <a:avLst/>
          </a:prstGeom>
          <a:solidFill>
            <a:srgbClr val="212539">
              <a:alpha val="64620"/>
            </a:srgbClr>
          </a:solidFill>
          <a:ln>
            <a:noFill/>
          </a:ln>
        </p:spPr>
        <p:txBody>
          <a:bodyPr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rgbClr val="76A5AF"/>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984875"/>
            <a:ext cx="2383800" cy="629700"/>
          </a:xfrm>
          <a:prstGeom prst="rect">
            <a:avLst/>
          </a:prstGeom>
          <a:noFill/>
          <a:ln>
            <a:noFill/>
          </a:ln>
        </p:spPr>
        <p:txBody>
          <a:bodyPr wrap="square" lIns="91425" tIns="91425" rIns="91425" bIns="91425" anchor="b" anchorCtr="0"/>
          <a:lstStyle>
            <a:lvl1pPr lvl="0">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1pPr>
            <a:lvl2pPr lvl="1">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2pPr>
            <a:lvl3pPr lvl="2">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3pPr>
            <a:lvl4pPr lvl="3">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4pPr>
            <a:lvl5pPr lvl="4">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5pPr>
            <a:lvl6pPr lvl="5">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6pPr>
            <a:lvl7pPr lvl="6">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7pPr>
            <a:lvl8pPr lvl="7">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8pPr>
            <a:lvl9pPr lvl="8">
              <a:spcBef>
                <a:spcPts val="0"/>
              </a:spcBef>
              <a:spcAft>
                <a:spcPts val="0"/>
              </a:spcAft>
              <a:buClr>
                <a:srgbClr val="FFFFFF"/>
              </a:buClr>
              <a:buSzPts val="1800"/>
              <a:buFont typeface="Raleway"/>
              <a:buNone/>
              <a:defRPr sz="1800" b="1">
                <a:solidFill>
                  <a:srgbClr val="FFFFFF"/>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457200" y="1715123"/>
            <a:ext cx="4762200" cy="2736600"/>
          </a:xfrm>
          <a:prstGeom prst="rect">
            <a:avLst/>
          </a:prstGeom>
          <a:noFill/>
          <a:ln>
            <a:noFill/>
          </a:ln>
        </p:spPr>
        <p:txBody>
          <a:bodyPr wrap="square" lIns="91425" tIns="91425" rIns="91425" bIns="91425" anchor="t" anchorCtr="0"/>
          <a:lstStyle>
            <a:lvl1pPr marL="457200" lvl="0" indent="-317500">
              <a:lnSpc>
                <a:spcPct val="115000"/>
              </a:lnSpc>
              <a:spcBef>
                <a:spcPts val="0"/>
              </a:spcBef>
              <a:spcAft>
                <a:spcPts val="0"/>
              </a:spcAft>
              <a:buClr>
                <a:srgbClr val="FFFFFF"/>
              </a:buClr>
              <a:buSzPts val="1400"/>
              <a:buFont typeface="Varela"/>
              <a:buChar char="╺"/>
              <a:defRPr>
                <a:solidFill>
                  <a:srgbClr val="FFFFFF"/>
                </a:solidFill>
                <a:latin typeface="Varela"/>
                <a:ea typeface="Varela"/>
                <a:cs typeface="Varela"/>
                <a:sym typeface="Varela"/>
              </a:defRPr>
            </a:lvl1pPr>
            <a:lvl2pPr marL="914400" lvl="1"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2pPr>
            <a:lvl3pPr marL="1371600" lvl="2"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3pPr>
            <a:lvl4pPr marL="1828800" lvl="3"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4pPr>
            <a:lvl5pPr marL="2286000" lvl="4"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5pPr>
            <a:lvl6pPr marL="2743200" lvl="5"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6pPr>
            <a:lvl7pPr marL="3200400" lvl="6"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7pPr>
            <a:lvl8pPr marL="3657600" lvl="7" indent="-317500">
              <a:lnSpc>
                <a:spcPct val="115000"/>
              </a:lnSpc>
              <a:spcBef>
                <a:spcPts val="1000"/>
              </a:spcBef>
              <a:spcAft>
                <a:spcPts val="0"/>
              </a:spcAft>
              <a:buClr>
                <a:srgbClr val="FFFFFF"/>
              </a:buClr>
              <a:buSzPts val="1400"/>
              <a:buFont typeface="Varela"/>
              <a:buChar char="╶"/>
              <a:defRPr>
                <a:solidFill>
                  <a:srgbClr val="FFFFFF"/>
                </a:solidFill>
                <a:latin typeface="Varela"/>
                <a:ea typeface="Varela"/>
                <a:cs typeface="Varela"/>
                <a:sym typeface="Varela"/>
              </a:defRPr>
            </a:lvl8pPr>
            <a:lvl9pPr marL="4114800" lvl="8" indent="-317500">
              <a:lnSpc>
                <a:spcPct val="115000"/>
              </a:lnSpc>
              <a:spcBef>
                <a:spcPts val="1000"/>
              </a:spcBef>
              <a:spcAft>
                <a:spcPts val="1000"/>
              </a:spcAft>
              <a:buClr>
                <a:srgbClr val="FFFFFF"/>
              </a:buClr>
              <a:buSzPts val="1400"/>
              <a:buFont typeface="Varela"/>
              <a:buChar char="╶"/>
              <a:defRPr>
                <a:solidFill>
                  <a:srgbClr val="FFFFFF"/>
                </a:solidFill>
                <a:latin typeface="Varela"/>
                <a:ea typeface="Varela"/>
                <a:cs typeface="Varela"/>
                <a:sym typeface="Varela"/>
              </a:defRPr>
            </a:lvl9pPr>
          </a:lstStyle>
          <a:p>
            <a:endParaRPr/>
          </a:p>
        </p:txBody>
      </p:sp>
      <p:sp>
        <p:nvSpPr>
          <p:cNvPr id="8" name="Shape 8"/>
          <p:cNvSpPr txBox="1">
            <a:spLocks noGrp="1"/>
          </p:cNvSpPr>
          <p:nvPr>
            <p:ph type="sldNum" idx="12"/>
          </p:nvPr>
        </p:nvSpPr>
        <p:spPr>
          <a:xfrm>
            <a:off x="457200" y="4673650"/>
            <a:ext cx="548700" cy="245100"/>
          </a:xfrm>
          <a:prstGeom prst="rect">
            <a:avLst/>
          </a:prstGeom>
          <a:noFill/>
          <a:ln>
            <a:noFill/>
          </a:ln>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sz="1000" b="1">
                <a:solidFill>
                  <a:srgbClr val="FFFFFF"/>
                </a:solidFill>
                <a:latin typeface="Twentieth Century"/>
                <a:ea typeface="Twentieth Century"/>
                <a:cs typeface="Twentieth Century"/>
                <a:sym typeface="Twentieth Century"/>
              </a:rPr>
              <a:pPr marL="0" lvl="0" indent="0">
                <a:spcBef>
                  <a:spcPts val="0"/>
                </a:spcBef>
                <a:spcAft>
                  <a:spcPts val="0"/>
                </a:spcAft>
                <a:buNone/>
              </a:pPr>
              <a:t>‹#›</a:t>
            </a:fld>
            <a:endParaRPr sz="1000" b="1">
              <a:solidFill>
                <a:srgbClr val="FFFFFF"/>
              </a:solidFill>
              <a:latin typeface="Twentieth Century"/>
              <a:ea typeface="Twentieth Century"/>
              <a:cs typeface="Twentieth Century"/>
              <a:sym typeface="Twentieth Century"/>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audio" Target="../media/audio10.wav"/><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audio" Target="../media/audio11.wav"/><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audio" Target="../media/audio12.wav"/><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audio" Target="../media/audio13.wav"/><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audio" Target="../media/audio14.wav"/><Relationship Id="rId5" Type="http://schemas.openxmlformats.org/officeDocument/2006/relationships/image" Target="../media/image10.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audio" Target="../media/audio15.wav"/></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audio" Target="../media/audio17.wav"/><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9.xml"/><Relationship Id="rId1" Type="http://schemas.openxmlformats.org/officeDocument/2006/relationships/audio" Target="../media/audio18.wav"/><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audio" Target="../media/audio19.wav"/><Relationship Id="rId5" Type="http://schemas.openxmlformats.org/officeDocument/2006/relationships/image" Target="../media/image10.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audio" Target="../media/audio2.wav"/><Relationship Id="rId5" Type="http://schemas.openxmlformats.org/officeDocument/2006/relationships/image" Target="../media/image10.pn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audio" Target="../media/audio3.wav"/><Relationship Id="rId5" Type="http://schemas.openxmlformats.org/officeDocument/2006/relationships/image" Target="../media/image10.png"/><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audio" Target="../media/audio6.wav"/><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audio" Target="../media/audio7.wav"/><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audio" Target="../media/audio8.wav"/><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audio" Target="../media/audio9.wav"/><Relationship Id="rId5" Type="http://schemas.openxmlformats.org/officeDocument/2006/relationships/image" Target="../media/image10.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457200" y="3363425"/>
            <a:ext cx="5472122" cy="1159800"/>
          </a:xfrm>
          <a:prstGeom prst="rect">
            <a:avLst/>
          </a:prstGeom>
        </p:spPr>
        <p:txBody>
          <a:bodyPr wrap="square" lIns="91425" tIns="91425" rIns="91425" bIns="91425" anchor="b" anchorCtr="0">
            <a:noAutofit/>
          </a:bodyPr>
          <a:lstStyle/>
          <a:p>
            <a:pPr marL="0" lvl="0" indent="0" algn="r">
              <a:spcBef>
                <a:spcPts val="0"/>
              </a:spcBef>
              <a:spcAft>
                <a:spcPts val="0"/>
              </a:spcAft>
              <a:buNone/>
            </a:pPr>
            <a:r>
              <a:rPr lang="en-IN" sz="4000" dirty="0" smtClean="0">
                <a:latin typeface="Book Antiqua" pitchFamily="18" charset="0"/>
              </a:rPr>
              <a:t>Local Drug Delivery</a:t>
            </a:r>
            <a:br>
              <a:rPr lang="en-IN" sz="4000" dirty="0" smtClean="0">
                <a:latin typeface="Book Antiqua" pitchFamily="18" charset="0"/>
              </a:rPr>
            </a:br>
            <a:r>
              <a:rPr lang="en-IN" sz="4000" dirty="0" smtClean="0"/>
              <a:t/>
            </a:r>
            <a:br>
              <a:rPr lang="en-IN" sz="4000" dirty="0" smtClean="0"/>
            </a:br>
            <a:r>
              <a:rPr lang="en-IN" sz="4000" dirty="0" smtClean="0"/>
              <a:t/>
            </a:r>
            <a:br>
              <a:rPr lang="en-IN" sz="4000" dirty="0" smtClean="0"/>
            </a:br>
            <a:r>
              <a:rPr lang="en-IN" dirty="0" smtClean="0"/>
              <a:t/>
            </a:r>
            <a:br>
              <a:rPr lang="en-IN" dirty="0" smtClean="0"/>
            </a:br>
            <a:r>
              <a:rPr lang="en-IN" dirty="0" smtClean="0">
                <a:latin typeface="Book Antiqua" pitchFamily="18" charset="0"/>
              </a:rPr>
              <a:t>By Jasuma  J. Rai </a:t>
            </a:r>
            <a:br>
              <a:rPr lang="en-IN" dirty="0" smtClean="0">
                <a:latin typeface="Book Antiqua" pitchFamily="18" charset="0"/>
              </a:rPr>
            </a:br>
            <a:r>
              <a:rPr lang="en-IN" dirty="0" smtClean="0">
                <a:latin typeface="Book Antiqua" pitchFamily="18" charset="0"/>
              </a:rPr>
              <a:t>01-04-2020</a:t>
            </a:r>
            <a:endParaRPr>
              <a:latin typeface="Book Antiqua" pitchFamily="18" charset="0"/>
            </a:endParaRPr>
          </a:p>
        </p:txBody>
      </p:sp>
      <p:pic>
        <p:nvPicPr>
          <p:cNvPr id="3" name="~PP3297.WAV">
            <a:hlinkClick r:id="" action="ppaction://media"/>
          </p:cNvPr>
          <p:cNvPicPr>
            <a:picLocks noRot="1" noChangeAspect="1"/>
          </p:cNvPicPr>
          <p:nvPr>
            <a:wavAudioFile r:embed="rId1" name="~PP3297.WAV"/>
          </p:nvPr>
        </p:nvPicPr>
        <p:blipFill>
          <a:blip r:embed="rId4"/>
          <a:stretch>
            <a:fillRect/>
          </a:stretch>
        </p:blipFill>
        <p:spPr>
          <a:xfrm>
            <a:off x="8669338" y="4668838"/>
            <a:ext cx="304800" cy="304800"/>
          </a:xfrm>
          <a:prstGeom prst="rect">
            <a:avLst/>
          </a:prstGeom>
        </p:spPr>
      </p:pic>
    </p:spTree>
  </p:cSld>
  <p:clrMapOvr>
    <a:masterClrMapping/>
  </p:clrMapOvr>
  <p:transition advTm="1252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ctrTitle" idx="4294967295"/>
          </p:nvPr>
        </p:nvSpPr>
        <p:spPr>
          <a:xfrm>
            <a:off x="0" y="0"/>
            <a:ext cx="9144000" cy="428610"/>
          </a:xfrm>
          <a:prstGeom prst="rect">
            <a:avLst/>
          </a:prstGeom>
        </p:spPr>
        <p:txBody>
          <a:bodyPr wrap="square" lIns="91425" tIns="91425" rIns="91425" bIns="91425" anchor="b" anchorCtr="0">
            <a:noAutofit/>
          </a:bodyPr>
          <a:lstStyle/>
          <a:p>
            <a:pPr algn="ctr"/>
            <a:r>
              <a:rPr lang="en-US" sz="2000" dirty="0" smtClean="0"/>
              <a:t>SYSTEMIC VERSUS LOCAL DRUG DELIVERY</a:t>
            </a:r>
            <a:endParaRPr lang="en-IN" sz="2000" dirty="0"/>
          </a:p>
        </p:txBody>
      </p:sp>
      <p:sp>
        <p:nvSpPr>
          <p:cNvPr id="105" name="Shape 105"/>
          <p:cNvSpPr txBox="1">
            <a:spLocks noGrp="1"/>
          </p:cNvSpPr>
          <p:nvPr>
            <p:ph type="subTitle" idx="4294967295"/>
          </p:nvPr>
        </p:nvSpPr>
        <p:spPr>
          <a:xfrm>
            <a:off x="142844" y="571486"/>
            <a:ext cx="8858312" cy="4429156"/>
          </a:xfrm>
          <a:prstGeom prst="rect">
            <a:avLst/>
          </a:prstGeom>
        </p:spPr>
        <p:txBody>
          <a:bodyPr wrap="square" lIns="91425" tIns="91425" rIns="91425" bIns="91425" anchor="t" anchorCtr="0">
            <a:noAutofit/>
          </a:bodyPr>
          <a:lstStyle/>
          <a:p>
            <a:pPr marL="0" lvl="0" indent="0" rtl="0">
              <a:spcBef>
                <a:spcPts val="0"/>
              </a:spcBef>
              <a:spcAft>
                <a:spcPts val="1000"/>
              </a:spcAft>
              <a:buNone/>
            </a:pPr>
            <a:endParaRPr/>
          </a:p>
        </p:txBody>
      </p:sp>
      <p:grpSp>
        <p:nvGrpSpPr>
          <p:cNvPr id="2" name="Shape 106"/>
          <p:cNvGrpSpPr/>
          <p:nvPr/>
        </p:nvGrpSpPr>
        <p:grpSpPr>
          <a:xfrm>
            <a:off x="1785918" y="1571618"/>
            <a:ext cx="1347989" cy="1347990"/>
            <a:chOff x="6643075" y="3664250"/>
            <a:chExt cx="407950" cy="407975"/>
          </a:xfrm>
        </p:grpSpPr>
        <p:sp>
          <p:nvSpPr>
            <p:cNvPr id="107" name="Shape 107"/>
            <p:cNvSpPr/>
            <p:nvPr/>
          </p:nvSpPr>
          <p:spPr>
            <a:xfrm>
              <a:off x="6794075" y="3815250"/>
              <a:ext cx="211300" cy="211300"/>
            </a:xfrm>
            <a:custGeom>
              <a:avLst/>
              <a:gdLst/>
              <a:ahLst/>
              <a:cxnLst/>
              <a:rect l="0" t="0" r="0" b="0"/>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08" name="Shape 108"/>
            <p:cNvSpPr/>
            <p:nvPr/>
          </p:nvSpPr>
          <p:spPr>
            <a:xfrm>
              <a:off x="6643075" y="3664250"/>
              <a:ext cx="407950" cy="407975"/>
            </a:xfrm>
            <a:custGeom>
              <a:avLst/>
              <a:gdLst/>
              <a:ahLst/>
              <a:cxnLst/>
              <a:rect l="0" t="0" r="0" b="0"/>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grpSp>
      <p:grpSp>
        <p:nvGrpSpPr>
          <p:cNvPr id="3" name="Shape 109"/>
          <p:cNvGrpSpPr/>
          <p:nvPr/>
        </p:nvGrpSpPr>
        <p:grpSpPr>
          <a:xfrm rot="-587485">
            <a:off x="971747" y="4043598"/>
            <a:ext cx="554212" cy="554181"/>
            <a:chOff x="576250" y="4319400"/>
            <a:chExt cx="442075" cy="442050"/>
          </a:xfrm>
        </p:grpSpPr>
        <p:sp>
          <p:nvSpPr>
            <p:cNvPr id="110" name="Shape 110"/>
            <p:cNvSpPr/>
            <p:nvPr/>
          </p:nvSpPr>
          <p:spPr>
            <a:xfrm>
              <a:off x="576250" y="4319400"/>
              <a:ext cx="442075" cy="442050"/>
            </a:xfrm>
            <a:custGeom>
              <a:avLst/>
              <a:gdLst/>
              <a:ahLst/>
              <a:cxnLst/>
              <a:rect l="0" t="0" r="0" b="0"/>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1" name="Shape 111"/>
            <p:cNvSpPr/>
            <p:nvPr/>
          </p:nvSpPr>
          <p:spPr>
            <a:xfrm>
              <a:off x="595725" y="4668875"/>
              <a:ext cx="73100" cy="73100"/>
            </a:xfrm>
            <a:custGeom>
              <a:avLst/>
              <a:gdLst/>
              <a:ahLst/>
              <a:cxnLst/>
              <a:rect l="0" t="0" r="0" b="0"/>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2" name="Shape 112"/>
            <p:cNvSpPr/>
            <p:nvPr/>
          </p:nvSpPr>
          <p:spPr>
            <a:xfrm>
              <a:off x="652350" y="4711500"/>
              <a:ext cx="46925" cy="46925"/>
            </a:xfrm>
            <a:custGeom>
              <a:avLst/>
              <a:gdLst/>
              <a:ahLst/>
              <a:cxnLst/>
              <a:rect l="0" t="0" r="0" b="0"/>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3" name="Shape 113"/>
            <p:cNvSpPr/>
            <p:nvPr/>
          </p:nvSpPr>
          <p:spPr>
            <a:xfrm>
              <a:off x="579300" y="4638450"/>
              <a:ext cx="46900" cy="46900"/>
            </a:xfrm>
            <a:custGeom>
              <a:avLst/>
              <a:gdLst/>
              <a:ahLst/>
              <a:cxnLst/>
              <a:rect l="0" t="0" r="0" b="0"/>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grpSp>
      <p:sp>
        <p:nvSpPr>
          <p:cNvPr id="114" name="Shape 114"/>
          <p:cNvSpPr/>
          <p:nvPr/>
        </p:nvSpPr>
        <p:spPr>
          <a:xfrm>
            <a:off x="621065" y="1158547"/>
            <a:ext cx="210697" cy="201181"/>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5" name="Shape 115"/>
          <p:cNvSpPr/>
          <p:nvPr/>
        </p:nvSpPr>
        <p:spPr>
          <a:xfrm rot="2697418">
            <a:off x="2009537" y="2188530"/>
            <a:ext cx="319833" cy="305389"/>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6" name="Shape 116"/>
          <p:cNvSpPr/>
          <p:nvPr/>
        </p:nvSpPr>
        <p:spPr>
          <a:xfrm>
            <a:off x="2262563" y="2014183"/>
            <a:ext cx="128094" cy="122381"/>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7" name="Shape 117"/>
          <p:cNvSpPr/>
          <p:nvPr/>
        </p:nvSpPr>
        <p:spPr>
          <a:xfrm rot="1279858">
            <a:off x="475086" y="1765377"/>
            <a:ext cx="128071" cy="122381"/>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8" name="Shape 118"/>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10</a:t>
            </a:fld>
            <a:endParaRPr/>
          </a:p>
        </p:txBody>
      </p:sp>
      <p:graphicFrame>
        <p:nvGraphicFramePr>
          <p:cNvPr id="18" name="Table 17"/>
          <p:cNvGraphicFramePr>
            <a:graphicFrameLocks noGrp="1"/>
          </p:cNvGraphicFramePr>
          <p:nvPr/>
        </p:nvGraphicFramePr>
        <p:xfrm>
          <a:off x="357158" y="642924"/>
          <a:ext cx="8572560" cy="4480560"/>
        </p:xfrm>
        <a:graphic>
          <a:graphicData uri="http://schemas.openxmlformats.org/drawingml/2006/table">
            <a:tbl>
              <a:tblPr firstRow="1" bandRow="1">
                <a:tableStyleId>{60085F95-5D78-4BAB-B3D5-1C5AF0C888F7}</a:tableStyleId>
              </a:tblPr>
              <a:tblGrid>
                <a:gridCol w="2857520"/>
                <a:gridCol w="2214578"/>
                <a:gridCol w="3500462"/>
              </a:tblGrid>
              <a:tr h="318922">
                <a:tc>
                  <a:txBody>
                    <a:bodyPr/>
                    <a:lstStyle/>
                    <a:p>
                      <a:pPr algn="ctr">
                        <a:lnSpc>
                          <a:spcPct val="150000"/>
                        </a:lnSpc>
                        <a:spcAft>
                          <a:spcPts val="0"/>
                        </a:spcAft>
                      </a:pPr>
                      <a:r>
                        <a:rPr lang="en-IN" sz="1400" b="1" dirty="0" smtClean="0">
                          <a:solidFill>
                            <a:schemeClr val="bg1"/>
                          </a:solidFill>
                          <a:latin typeface="Times New Roman"/>
                          <a:ea typeface="Times New Roman"/>
                        </a:rPr>
                        <a:t>Sr.</a:t>
                      </a:r>
                      <a:r>
                        <a:rPr lang="en-IN" sz="1400" b="1" baseline="0" dirty="0" smtClean="0">
                          <a:solidFill>
                            <a:schemeClr val="bg1"/>
                          </a:solidFill>
                          <a:latin typeface="Times New Roman"/>
                          <a:ea typeface="Times New Roman"/>
                        </a:rPr>
                        <a:t> No</a:t>
                      </a:r>
                      <a:endParaRPr lang="en-IN" sz="1400" b="1" dirty="0">
                        <a:solidFill>
                          <a:schemeClr val="bg1"/>
                        </a:solidFill>
                        <a:latin typeface="Times New Roman"/>
                        <a:ea typeface="Times New Roman"/>
                      </a:endParaRPr>
                    </a:p>
                  </a:txBody>
                  <a:tcPr marL="68580" marR="68580" marT="0" marB="0"/>
                </a:tc>
                <a:tc>
                  <a:txBody>
                    <a:bodyPr/>
                    <a:lstStyle/>
                    <a:p>
                      <a:pPr algn="ctr">
                        <a:lnSpc>
                          <a:spcPct val="150000"/>
                        </a:lnSpc>
                        <a:spcAft>
                          <a:spcPts val="0"/>
                        </a:spcAft>
                      </a:pPr>
                      <a:r>
                        <a:rPr lang="en-US" sz="1400" b="1" dirty="0">
                          <a:solidFill>
                            <a:schemeClr val="bg1"/>
                          </a:solidFill>
                          <a:latin typeface="Times New Roman"/>
                          <a:ea typeface="Times New Roman"/>
                        </a:rPr>
                        <a:t>Systemic</a:t>
                      </a:r>
                      <a:endParaRPr lang="en-IN" sz="1400" b="1" dirty="0">
                        <a:solidFill>
                          <a:schemeClr val="bg1"/>
                        </a:solidFill>
                        <a:latin typeface="Times New Roman"/>
                        <a:ea typeface="Times New Roman"/>
                      </a:endParaRPr>
                    </a:p>
                  </a:txBody>
                  <a:tcPr marL="68580" marR="68580" marT="0" marB="0"/>
                </a:tc>
                <a:tc>
                  <a:txBody>
                    <a:bodyPr/>
                    <a:lstStyle/>
                    <a:p>
                      <a:pPr algn="ctr">
                        <a:lnSpc>
                          <a:spcPct val="150000"/>
                        </a:lnSpc>
                        <a:spcAft>
                          <a:spcPts val="0"/>
                        </a:spcAft>
                      </a:pPr>
                      <a:r>
                        <a:rPr lang="en-US" sz="1400" b="1" dirty="0">
                          <a:solidFill>
                            <a:schemeClr val="bg1"/>
                          </a:solidFill>
                          <a:latin typeface="Times New Roman"/>
                          <a:ea typeface="Times New Roman"/>
                        </a:rPr>
                        <a:t>Local</a:t>
                      </a:r>
                      <a:endParaRPr lang="en-IN" sz="1400" b="1" dirty="0">
                        <a:solidFill>
                          <a:schemeClr val="bg1"/>
                        </a:solidFill>
                        <a:latin typeface="Times New Roman"/>
                        <a:ea typeface="Times New Roman"/>
                      </a:endParaRPr>
                    </a:p>
                  </a:txBody>
                  <a:tcPr marL="68580" marR="68580" marT="0" marB="0"/>
                </a:tc>
              </a:tr>
              <a:tr h="3895920">
                <a:tc>
                  <a:txBody>
                    <a:bodyPr/>
                    <a:lstStyle/>
                    <a:p>
                      <a:pPr marL="342900" indent="-342900" algn="l">
                        <a:lnSpc>
                          <a:spcPct val="150000"/>
                        </a:lnSpc>
                        <a:spcAft>
                          <a:spcPts val="0"/>
                        </a:spcAft>
                        <a:buFont typeface="+mj-lt"/>
                        <a:buAutoNum type="arabicPeriod" startAt="7"/>
                      </a:pPr>
                      <a:r>
                        <a:rPr lang="en-US" sz="1400" b="1" dirty="0" smtClean="0">
                          <a:solidFill>
                            <a:schemeClr val="bg1"/>
                          </a:solidFill>
                        </a:rPr>
                        <a:t>Super infection</a:t>
                      </a:r>
                    </a:p>
                    <a:p>
                      <a:pPr marL="342900" indent="-342900" algn="l">
                        <a:lnSpc>
                          <a:spcPct val="150000"/>
                        </a:lnSpc>
                        <a:spcAft>
                          <a:spcPts val="0"/>
                        </a:spcAft>
                        <a:buFont typeface="+mj-lt"/>
                        <a:buAutoNum type="arabicPeriod" startAt="7"/>
                      </a:pPr>
                      <a:endParaRPr lang="en-US" sz="1400" b="1" dirty="0" smtClean="0">
                        <a:solidFill>
                          <a:schemeClr val="bg1"/>
                        </a:solidFill>
                      </a:endParaRPr>
                    </a:p>
                    <a:p>
                      <a:pPr marL="342900" indent="-342900" algn="l">
                        <a:lnSpc>
                          <a:spcPct val="150000"/>
                        </a:lnSpc>
                        <a:spcAft>
                          <a:spcPts val="0"/>
                        </a:spcAft>
                        <a:buFont typeface="+mj-lt"/>
                        <a:buAutoNum type="arabicPeriod" startAt="7"/>
                      </a:pPr>
                      <a:r>
                        <a:rPr lang="en-US" sz="1400" b="1" dirty="0" smtClean="0">
                          <a:solidFill>
                            <a:schemeClr val="bg1"/>
                          </a:solidFill>
                        </a:rPr>
                        <a:t>Microbial resistance</a:t>
                      </a:r>
                    </a:p>
                    <a:p>
                      <a:pPr marL="342900" indent="-342900" algn="l">
                        <a:lnSpc>
                          <a:spcPct val="150000"/>
                        </a:lnSpc>
                        <a:spcAft>
                          <a:spcPts val="0"/>
                        </a:spcAft>
                        <a:buFont typeface="+mj-lt"/>
                        <a:buAutoNum type="arabicPeriod" startAt="7"/>
                      </a:pPr>
                      <a:endParaRPr lang="en-IN" sz="1600" b="1" dirty="0" smtClean="0">
                        <a:solidFill>
                          <a:schemeClr val="bg1"/>
                        </a:solidFill>
                      </a:endParaRPr>
                    </a:p>
                    <a:p>
                      <a:pPr marL="342900" indent="-342900" algn="l">
                        <a:lnSpc>
                          <a:spcPct val="150000"/>
                        </a:lnSpc>
                        <a:spcAft>
                          <a:spcPts val="0"/>
                        </a:spcAft>
                        <a:buFont typeface="+mj-lt"/>
                        <a:buAutoNum type="arabicPeriod" startAt="7"/>
                      </a:pPr>
                      <a:r>
                        <a:rPr lang="en-US" sz="1400" b="1" dirty="0" smtClean="0">
                          <a:solidFill>
                            <a:schemeClr val="bg1"/>
                          </a:solidFill>
                        </a:rPr>
                        <a:t>Patients compliance</a:t>
                      </a:r>
                    </a:p>
                    <a:p>
                      <a:pPr marL="342900" indent="-342900" algn="l">
                        <a:lnSpc>
                          <a:spcPct val="150000"/>
                        </a:lnSpc>
                        <a:spcAft>
                          <a:spcPts val="0"/>
                        </a:spcAft>
                        <a:buFont typeface="+mj-lt"/>
                        <a:buAutoNum type="arabicPeriod" startAt="7"/>
                      </a:pPr>
                      <a:endParaRPr lang="en-IN" sz="1600" b="1" dirty="0" smtClean="0">
                        <a:solidFill>
                          <a:schemeClr val="bg1"/>
                        </a:solidFill>
                      </a:endParaRPr>
                    </a:p>
                    <a:p>
                      <a:pPr marL="342900" indent="-342900" algn="l">
                        <a:lnSpc>
                          <a:spcPct val="150000"/>
                        </a:lnSpc>
                        <a:spcAft>
                          <a:spcPts val="0"/>
                        </a:spcAft>
                        <a:buFont typeface="+mj-lt"/>
                        <a:buAutoNum type="arabicPeriod" startAt="7"/>
                      </a:pPr>
                      <a:r>
                        <a:rPr lang="en-US" sz="1400" b="1" dirty="0" smtClean="0">
                          <a:solidFill>
                            <a:schemeClr val="bg1"/>
                          </a:solidFill>
                        </a:rPr>
                        <a:t>Time required</a:t>
                      </a:r>
                    </a:p>
                    <a:p>
                      <a:pPr marL="342900" indent="-342900" algn="l">
                        <a:lnSpc>
                          <a:spcPct val="150000"/>
                        </a:lnSpc>
                        <a:spcAft>
                          <a:spcPts val="0"/>
                        </a:spcAft>
                        <a:buFont typeface="+mj-lt"/>
                        <a:buAutoNum type="arabicPeriod" startAt="7"/>
                      </a:pPr>
                      <a:endParaRPr lang="en-IN" sz="1600" b="1" dirty="0" smtClean="0">
                        <a:solidFill>
                          <a:schemeClr val="bg1"/>
                        </a:solidFill>
                      </a:endParaRPr>
                    </a:p>
                    <a:p>
                      <a:pPr marL="342900" indent="-342900" algn="l">
                        <a:lnSpc>
                          <a:spcPct val="150000"/>
                        </a:lnSpc>
                        <a:spcAft>
                          <a:spcPts val="0"/>
                        </a:spcAft>
                        <a:buFont typeface="+mj-lt"/>
                        <a:buAutoNum type="arabicPeriod" startAt="7"/>
                      </a:pPr>
                      <a:r>
                        <a:rPr lang="en-US" sz="1400" b="1" dirty="0" smtClean="0">
                          <a:solidFill>
                            <a:schemeClr val="bg1"/>
                          </a:solidFill>
                        </a:rPr>
                        <a:t>Side effects</a:t>
                      </a:r>
                    </a:p>
                    <a:p>
                      <a:pPr marL="342900" indent="-342900" algn="l">
                        <a:lnSpc>
                          <a:spcPct val="150000"/>
                        </a:lnSpc>
                        <a:spcAft>
                          <a:spcPts val="0"/>
                        </a:spcAft>
                        <a:buFont typeface="+mj-lt"/>
                        <a:buAutoNum type="arabicPeriod" startAt="7"/>
                      </a:pPr>
                      <a:endParaRPr lang="en-IN" sz="1600" b="1" dirty="0" smtClean="0">
                        <a:solidFill>
                          <a:schemeClr val="bg1"/>
                        </a:solidFill>
                      </a:endParaRPr>
                    </a:p>
                    <a:p>
                      <a:pPr marL="342900" indent="-342900" algn="l">
                        <a:lnSpc>
                          <a:spcPct val="150000"/>
                        </a:lnSpc>
                        <a:spcAft>
                          <a:spcPts val="0"/>
                        </a:spcAft>
                        <a:buFont typeface="+mj-lt"/>
                        <a:buAutoNum type="arabicPeriod" startAt="7"/>
                      </a:pPr>
                      <a:r>
                        <a:rPr lang="en-US" sz="1400" b="1" baseline="0" dirty="0" smtClean="0">
                          <a:solidFill>
                            <a:schemeClr val="bg1"/>
                          </a:solidFill>
                        </a:rPr>
                        <a:t> </a:t>
                      </a:r>
                      <a:r>
                        <a:rPr lang="en-US" sz="1400" b="1" dirty="0" smtClean="0">
                          <a:solidFill>
                            <a:schemeClr val="bg1"/>
                          </a:solidFill>
                        </a:rPr>
                        <a:t>Effects of connective tissue</a:t>
                      </a:r>
                      <a:r>
                        <a:rPr lang="en-US" sz="1400" b="1" baseline="0" dirty="0" smtClean="0">
                          <a:solidFill>
                            <a:schemeClr val="bg1"/>
                          </a:solidFill>
                        </a:rPr>
                        <a:t> </a:t>
                      </a:r>
                      <a:r>
                        <a:rPr lang="en-US" sz="1400" b="1" dirty="0" smtClean="0">
                          <a:solidFill>
                            <a:schemeClr val="bg1"/>
                          </a:solidFill>
                        </a:rPr>
                        <a:t>associated plaque</a:t>
                      </a:r>
                      <a:endParaRPr lang="en-IN" sz="1400" b="1" dirty="0">
                        <a:solidFill>
                          <a:schemeClr val="bg1"/>
                        </a:solidFill>
                        <a:latin typeface="Times New Roman"/>
                        <a:ea typeface="Times New Roman"/>
                      </a:endParaRPr>
                    </a:p>
                  </a:txBody>
                  <a:tcPr marL="68580" marR="68580" marT="0" marB="0"/>
                </a:tc>
                <a:tc>
                  <a:txBody>
                    <a:bodyPr/>
                    <a:lstStyle/>
                    <a:p>
                      <a:pPr algn="l">
                        <a:lnSpc>
                          <a:spcPct val="150000"/>
                        </a:lnSpc>
                        <a:spcAft>
                          <a:spcPts val="0"/>
                        </a:spcAft>
                      </a:pPr>
                      <a:r>
                        <a:rPr lang="en-US" sz="1400" b="1" dirty="0" smtClean="0">
                          <a:solidFill>
                            <a:schemeClr val="bg1"/>
                          </a:solidFill>
                        </a:rPr>
                        <a:t>Present</a:t>
                      </a:r>
                      <a:endParaRPr lang="en-IN" sz="1600" b="1" dirty="0" smtClean="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Present</a:t>
                      </a:r>
                      <a:endParaRPr lang="en-IN" sz="1600" b="1" dirty="0" smtClean="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Required for better efficacy</a:t>
                      </a:r>
                      <a:endParaRPr lang="en-IN" sz="1600" b="1" dirty="0" smtClean="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Less time</a:t>
                      </a:r>
                      <a:endParaRPr lang="en-IN" sz="1600" b="1" dirty="0" smtClean="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More</a:t>
                      </a:r>
                      <a:endParaRPr lang="en-IN" sz="1600" b="1" dirty="0" smtClean="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Effective</a:t>
                      </a:r>
                      <a:endParaRPr lang="en-IN" sz="1600" b="1" dirty="0" smtClean="0">
                        <a:solidFill>
                          <a:schemeClr val="bg1"/>
                        </a:solidFill>
                        <a:latin typeface="Times New Roman"/>
                        <a:ea typeface="Times New Roman"/>
                      </a:endParaRPr>
                    </a:p>
                    <a:p>
                      <a:pPr algn="l">
                        <a:lnSpc>
                          <a:spcPct val="150000"/>
                        </a:lnSpc>
                        <a:spcAft>
                          <a:spcPts val="0"/>
                        </a:spcAft>
                      </a:pPr>
                      <a:endParaRPr lang="en-IN" sz="1400" b="1" dirty="0">
                        <a:solidFill>
                          <a:schemeClr val="bg1"/>
                        </a:solidFill>
                        <a:latin typeface="Times New Roman"/>
                        <a:ea typeface="Times New Roman"/>
                      </a:endParaRPr>
                    </a:p>
                  </a:txBody>
                  <a:tcPr marL="68580" marR="68580" marT="0" marB="0"/>
                </a:tc>
                <a:tc>
                  <a:txBody>
                    <a:bodyPr/>
                    <a:lstStyle/>
                    <a:p>
                      <a:pPr algn="l">
                        <a:lnSpc>
                          <a:spcPct val="150000"/>
                        </a:lnSpc>
                        <a:spcAft>
                          <a:spcPts val="0"/>
                        </a:spcAft>
                      </a:pPr>
                      <a:r>
                        <a:rPr lang="en-US" sz="1400" b="1" dirty="0" smtClean="0">
                          <a:solidFill>
                            <a:schemeClr val="bg1"/>
                          </a:solidFill>
                        </a:rPr>
                        <a:t>Limited</a:t>
                      </a:r>
                      <a:endParaRPr lang="en-IN" sz="1600" b="1" dirty="0" smtClean="0">
                        <a:solidFill>
                          <a:schemeClr val="bg1"/>
                        </a:solidFill>
                      </a:endParaRPr>
                    </a:p>
                    <a:p>
                      <a:pPr algn="l">
                        <a:lnSpc>
                          <a:spcPct val="150000"/>
                        </a:lnSpc>
                        <a:spcAft>
                          <a:spcPts val="0"/>
                        </a:spcAft>
                      </a:pPr>
                      <a:endParaRPr lang="en-US" sz="1400" b="1" dirty="0" smtClean="0">
                        <a:solidFill>
                          <a:schemeClr val="bg1"/>
                        </a:solidFill>
                      </a:endParaRPr>
                    </a:p>
                    <a:p>
                      <a:pPr marL="0" marR="0" indent="0" algn="l" defTabSz="914400" rtl="0" eaLnBrk="1" fontAlgn="auto" latinLnBrk="0" hangingPunct="1">
                        <a:lnSpc>
                          <a:spcPct val="150000"/>
                        </a:lnSpc>
                        <a:spcBef>
                          <a:spcPts val="0"/>
                        </a:spcBef>
                        <a:spcAft>
                          <a:spcPts val="0"/>
                        </a:spcAft>
                        <a:buClrTx/>
                        <a:buSzTx/>
                        <a:buFontTx/>
                        <a:buNone/>
                        <a:tabLst/>
                        <a:defRPr/>
                      </a:pPr>
                      <a:r>
                        <a:rPr lang="en-US" sz="1400" b="1" dirty="0" smtClean="0">
                          <a:solidFill>
                            <a:schemeClr val="bg1"/>
                          </a:solidFill>
                        </a:rPr>
                        <a:t>Limited</a:t>
                      </a:r>
                      <a:endParaRPr lang="en-IN" sz="1600" b="1" dirty="0" smtClean="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Patient delivered compliance required,</a:t>
                      </a:r>
                      <a:r>
                        <a:rPr lang="en-US" sz="1400" b="1" baseline="0" dirty="0" smtClean="0">
                          <a:solidFill>
                            <a:schemeClr val="bg1"/>
                          </a:solidFill>
                        </a:rPr>
                        <a:t> </a:t>
                      </a:r>
                      <a:r>
                        <a:rPr lang="en-US" sz="1400" b="1" dirty="0" smtClean="0">
                          <a:solidFill>
                            <a:schemeClr val="bg1"/>
                          </a:solidFill>
                        </a:rPr>
                        <a:t>Professional Delivered not required</a:t>
                      </a:r>
                      <a:endParaRPr lang="en-IN" sz="1600" b="1" dirty="0" smtClean="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Longer time if many sites are required</a:t>
                      </a:r>
                      <a:endParaRPr lang="en-IN" sz="1600" b="1" dirty="0" smtClean="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Limited</a:t>
                      </a:r>
                      <a:endParaRPr lang="en-IN" sz="1600" b="1" dirty="0" smtClean="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Limited</a:t>
                      </a:r>
                      <a:endParaRPr lang="en-IN" sz="1600" b="1" dirty="0" smtClean="0">
                        <a:solidFill>
                          <a:schemeClr val="bg1"/>
                        </a:solidFill>
                        <a:latin typeface="Times New Roman"/>
                        <a:ea typeface="Times New Roman"/>
                      </a:endParaRPr>
                    </a:p>
                    <a:p>
                      <a:pPr algn="l">
                        <a:lnSpc>
                          <a:spcPct val="150000"/>
                        </a:lnSpc>
                        <a:spcAft>
                          <a:spcPts val="0"/>
                        </a:spcAft>
                      </a:pPr>
                      <a:endParaRPr lang="en-IN" sz="1400" b="1" dirty="0">
                        <a:solidFill>
                          <a:schemeClr val="bg1"/>
                        </a:solidFill>
                        <a:latin typeface="Times New Roman"/>
                        <a:ea typeface="Times New Roman"/>
                      </a:endParaRPr>
                    </a:p>
                  </a:txBody>
                  <a:tcPr marL="68580" marR="68580" marT="0" marB="0"/>
                </a:tc>
              </a:tr>
            </a:tbl>
          </a:graphicData>
        </a:graphic>
      </p:graphicFrame>
      <p:pic>
        <p:nvPicPr>
          <p:cNvPr id="19" name="~PP918.WAV">
            <a:hlinkClick r:id="" action="ppaction://media"/>
          </p:cNvPr>
          <p:cNvPicPr>
            <a:picLocks noRot="1" noChangeAspect="1"/>
          </p:cNvPicPr>
          <p:nvPr>
            <a:wavAudioFile r:embed="rId1" name="~PP918.WAV"/>
          </p:nvPr>
        </p:nvPicPr>
        <p:blipFill>
          <a:blip r:embed="rId4"/>
          <a:stretch>
            <a:fillRect/>
          </a:stretch>
        </p:blipFill>
        <p:spPr>
          <a:xfrm>
            <a:off x="8669338" y="4668838"/>
            <a:ext cx="304800" cy="304800"/>
          </a:xfrm>
          <a:prstGeom prst="rect">
            <a:avLst/>
          </a:prstGeom>
        </p:spPr>
      </p:pic>
    </p:spTree>
  </p:cSld>
  <p:clrMapOvr>
    <a:masterClrMapping/>
  </p:clrMapOvr>
  <p:transition advTm="3788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457200" y="357172"/>
            <a:ext cx="8115328" cy="4643470"/>
          </a:xfrm>
          <a:prstGeom prst="rect">
            <a:avLst/>
          </a:prstGeom>
        </p:spPr>
        <p:txBody>
          <a:bodyPr wrap="square" lIns="91425" tIns="91425" rIns="91425" bIns="91425" anchor="t" anchorCtr="0">
            <a:noAutofit/>
          </a:bodyPr>
          <a:lstStyle/>
          <a:p>
            <a:pPr>
              <a:buNone/>
            </a:pPr>
            <a:r>
              <a:rPr lang="en-US" sz="1600" b="1" dirty="0" smtClean="0"/>
              <a:t>REQUIREMENTS FOR LOCAL ANTIMICROBIAL AGENTS:</a:t>
            </a:r>
            <a:endParaRPr lang="en-IN" sz="1600" b="1" dirty="0" smtClean="0"/>
          </a:p>
          <a:p>
            <a:pPr>
              <a:buNone/>
            </a:pPr>
            <a:endParaRPr lang="en-IN" sz="1600" b="1" dirty="0" smtClean="0"/>
          </a:p>
          <a:p>
            <a:pPr>
              <a:buNone/>
            </a:pPr>
            <a:r>
              <a:rPr lang="en-US" sz="2000" b="1" dirty="0" smtClean="0"/>
              <a:t>Locally applied antimicrobial agents should have the following criteria.</a:t>
            </a:r>
            <a:endParaRPr lang="en-IN" sz="2000" b="1" dirty="0" smtClean="0"/>
          </a:p>
          <a:p>
            <a:pPr lvl="0"/>
            <a:r>
              <a:rPr lang="en-US" sz="2000" b="1" dirty="0" smtClean="0"/>
              <a:t>Safety</a:t>
            </a:r>
            <a:endParaRPr lang="en-IN" sz="2000" b="1" dirty="0" smtClean="0"/>
          </a:p>
          <a:p>
            <a:pPr lvl="0"/>
            <a:r>
              <a:rPr lang="en-US" sz="2000" b="1" dirty="0" smtClean="0"/>
              <a:t>Stability</a:t>
            </a:r>
            <a:endParaRPr lang="en-IN" sz="2000" b="1" dirty="0" smtClean="0"/>
          </a:p>
          <a:p>
            <a:pPr lvl="0"/>
            <a:r>
              <a:rPr lang="en-US" sz="2000" b="1" dirty="0" err="1" smtClean="0"/>
              <a:t>Substantivity</a:t>
            </a:r>
            <a:endParaRPr lang="en-IN" sz="2000" b="1" dirty="0" smtClean="0"/>
          </a:p>
          <a:p>
            <a:pPr lvl="0"/>
            <a:r>
              <a:rPr lang="en-US" sz="2000" b="1" dirty="0" smtClean="0"/>
              <a:t>Efficacy</a:t>
            </a:r>
            <a:endParaRPr lang="en-IN" sz="2000" b="1" dirty="0" smtClean="0"/>
          </a:p>
          <a:p>
            <a:pPr lvl="0"/>
            <a:r>
              <a:rPr lang="en-US" sz="2000" b="1" dirty="0" smtClean="0"/>
              <a:t>Adequate </a:t>
            </a:r>
            <a:r>
              <a:rPr lang="en-US" sz="2000" b="1" dirty="0" err="1" smtClean="0"/>
              <a:t>subgingival</a:t>
            </a:r>
            <a:r>
              <a:rPr lang="en-US" sz="2000" b="1" dirty="0" smtClean="0"/>
              <a:t> delivery</a:t>
            </a:r>
            <a:endParaRPr lang="en-IN" sz="2000" b="1" dirty="0" smtClean="0"/>
          </a:p>
          <a:p>
            <a:pPr lvl="0"/>
            <a:r>
              <a:rPr lang="en-US" sz="2000" b="1" dirty="0" smtClean="0"/>
              <a:t>Achievement of effective concentrations.</a:t>
            </a:r>
            <a:endParaRPr lang="en-IN" sz="2000" b="1" dirty="0" smtClean="0"/>
          </a:p>
          <a:p>
            <a:pPr lvl="0"/>
            <a:r>
              <a:rPr lang="en-US" sz="2000" b="1" dirty="0" smtClean="0"/>
              <a:t>Cost-effectiveness and patient compliance.</a:t>
            </a:r>
            <a:endParaRPr lang="en-IN" sz="2000" b="1" dirty="0"/>
          </a:p>
        </p:txBody>
      </p:sp>
      <p:sp>
        <p:nvSpPr>
          <p:cNvPr id="126" name="Shape 126"/>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11</a:t>
            </a:fld>
            <a:endParaRPr/>
          </a:p>
        </p:txBody>
      </p:sp>
      <p:pic>
        <p:nvPicPr>
          <p:cNvPr id="4" name="~PP3126.WAV">
            <a:hlinkClick r:id="" action="ppaction://media"/>
          </p:cNvPr>
          <p:cNvPicPr>
            <a:picLocks noRot="1" noChangeAspect="1"/>
          </p:cNvPicPr>
          <p:nvPr>
            <a:wavAudioFile r:embed="rId1" name="~PP3126.WAV"/>
          </p:nvPr>
        </p:nvPicPr>
        <p:blipFill>
          <a:blip r:embed="rId4"/>
          <a:stretch>
            <a:fillRect/>
          </a:stretch>
        </p:blipFill>
        <p:spPr>
          <a:xfrm>
            <a:off x="8669338" y="4668838"/>
            <a:ext cx="304800" cy="304800"/>
          </a:xfrm>
          <a:prstGeom prst="rect">
            <a:avLst/>
          </a:prstGeom>
        </p:spPr>
      </p:pic>
    </p:spTree>
  </p:cSld>
  <p:clrMapOvr>
    <a:masterClrMapping/>
  </p:clrMapOvr>
  <p:transition advTm="2250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0" y="984875"/>
            <a:ext cx="4286248" cy="629700"/>
          </a:xfrm>
          <a:prstGeom prst="rect">
            <a:avLst/>
          </a:prstGeom>
        </p:spPr>
        <p:txBody>
          <a:bodyPr wrap="square" lIns="91425" tIns="91425" rIns="91425" bIns="91425" anchor="b" anchorCtr="0">
            <a:noAutofit/>
          </a:bodyPr>
          <a:lstStyle/>
          <a:p>
            <a:pPr lvl="0"/>
            <a:r>
              <a:rPr lang="en-US" dirty="0" smtClean="0"/>
              <a:t>TETRACYCLINE FIBRE (ACTISITE )</a:t>
            </a:r>
            <a:endParaRPr/>
          </a:p>
        </p:txBody>
      </p:sp>
      <p:sp>
        <p:nvSpPr>
          <p:cNvPr id="132" name="Shape 132"/>
          <p:cNvSpPr txBox="1">
            <a:spLocks noGrp="1"/>
          </p:cNvSpPr>
          <p:nvPr>
            <p:ph type="body" idx="1"/>
          </p:nvPr>
        </p:nvSpPr>
        <p:spPr>
          <a:xfrm>
            <a:off x="0" y="1711200"/>
            <a:ext cx="6215074" cy="2748600"/>
          </a:xfrm>
          <a:prstGeom prst="rect">
            <a:avLst/>
          </a:prstGeom>
        </p:spPr>
        <p:txBody>
          <a:bodyPr wrap="square" lIns="91425" tIns="91425" rIns="91425" bIns="91425" anchor="t" anchorCtr="0">
            <a:noAutofit/>
          </a:bodyPr>
          <a:lstStyle/>
          <a:p>
            <a:pPr algn="just">
              <a:buNone/>
            </a:pPr>
            <a:r>
              <a:rPr lang="en-US" sz="1600" b="1" dirty="0" smtClean="0"/>
              <a:t>The first delivery devices involved hollow fibers of cellulose acetate filled with tetracycline fibers</a:t>
            </a:r>
          </a:p>
          <a:p>
            <a:pPr algn="just"/>
            <a:endParaRPr lang="en-US" sz="1600" b="1" dirty="0" smtClean="0"/>
          </a:p>
          <a:p>
            <a:pPr algn="just"/>
            <a:r>
              <a:rPr lang="en-US" sz="1600" b="1" dirty="0" err="1" smtClean="0"/>
              <a:t>Actisite</a:t>
            </a:r>
            <a:r>
              <a:rPr lang="en-US" sz="1600" b="1" dirty="0" smtClean="0"/>
              <a:t> (Tetracycline hydrochloride) fiber for periodontal pocket placement consists of a 23 cm (9 inch) </a:t>
            </a:r>
            <a:r>
              <a:rPr lang="en-US" sz="1600" b="1" dirty="0" smtClean="0">
                <a:solidFill>
                  <a:schemeClr val="bg1"/>
                </a:solidFill>
              </a:rPr>
              <a:t>monofilament of ethylene </a:t>
            </a:r>
            <a:r>
              <a:rPr lang="en-US" sz="1600" b="1" dirty="0" smtClean="0"/>
              <a:t>vinyl acetate copolymer, 0.5mm in diameter, containing </a:t>
            </a:r>
            <a:r>
              <a:rPr lang="en-US" sz="1600" b="1" u="sng" dirty="0" smtClean="0"/>
              <a:t>12.7 m</a:t>
            </a:r>
            <a:r>
              <a:rPr lang="en-US" sz="1600" b="1" dirty="0" smtClean="0"/>
              <a:t>g of evenly dispersed tetracycline hydrochloride.  </a:t>
            </a:r>
            <a:r>
              <a:rPr lang="en-US" sz="1600" b="1" dirty="0" err="1" smtClean="0"/>
              <a:t>Actisite</a:t>
            </a:r>
            <a:r>
              <a:rPr lang="en-US" sz="1600" b="1" dirty="0" smtClean="0"/>
              <a:t> fiber provides continuous release of tetracycline for 10 days.</a:t>
            </a:r>
            <a:endParaRPr lang="en-IN" sz="1600" b="1" dirty="0"/>
          </a:p>
        </p:txBody>
      </p:sp>
      <p:sp>
        <p:nvSpPr>
          <p:cNvPr id="135" name="Shape 135"/>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12</a:t>
            </a:fld>
            <a:endParaRPr/>
          </a:p>
        </p:txBody>
      </p:sp>
      <p:pic>
        <p:nvPicPr>
          <p:cNvPr id="5" name="~PP3469.WAV">
            <a:hlinkClick r:id="" action="ppaction://media"/>
          </p:cNvPr>
          <p:cNvPicPr>
            <a:picLocks noRot="1" noChangeAspect="1"/>
          </p:cNvPicPr>
          <p:nvPr>
            <a:wavAudioFile r:embed="rId1" name="~PP3469.WAV"/>
          </p:nvPr>
        </p:nvPicPr>
        <p:blipFill>
          <a:blip r:embed="rId4"/>
          <a:stretch>
            <a:fillRect/>
          </a:stretch>
        </p:blipFill>
        <p:spPr>
          <a:xfrm>
            <a:off x="8669338" y="4668838"/>
            <a:ext cx="304800" cy="304800"/>
          </a:xfrm>
          <a:prstGeom prst="rect">
            <a:avLst/>
          </a:prstGeom>
        </p:spPr>
      </p:pic>
    </p:spTree>
  </p:cSld>
  <p:clrMapOvr>
    <a:masterClrMapping/>
  </p:clrMapOvr>
  <p:transition advTm="2884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6" name="Shape 196"/>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13</a:t>
            </a:fld>
            <a:endParaRPr/>
          </a:p>
        </p:txBody>
      </p:sp>
      <p:sp>
        <p:nvSpPr>
          <p:cNvPr id="12" name="Rectangle 11"/>
          <p:cNvSpPr/>
          <p:nvPr/>
        </p:nvSpPr>
        <p:spPr>
          <a:xfrm>
            <a:off x="0" y="2311956"/>
            <a:ext cx="6572264" cy="2523768"/>
          </a:xfrm>
          <a:prstGeom prst="rect">
            <a:avLst/>
          </a:prstGeom>
        </p:spPr>
        <p:txBody>
          <a:bodyPr wrap="square">
            <a:spAutoFit/>
          </a:bodyPr>
          <a:lstStyle/>
          <a:p>
            <a:r>
              <a:rPr lang="en-IN" sz="2000" dirty="0" smtClean="0">
                <a:solidFill>
                  <a:schemeClr val="bg1"/>
                </a:solidFill>
              </a:rPr>
              <a:t>10% </a:t>
            </a:r>
            <a:r>
              <a:rPr lang="en-IN" sz="2000" dirty="0" err="1" smtClean="0">
                <a:solidFill>
                  <a:schemeClr val="bg1"/>
                </a:solidFill>
              </a:rPr>
              <a:t>doxycycline</a:t>
            </a:r>
            <a:r>
              <a:rPr lang="en-IN" sz="2000" dirty="0" smtClean="0">
                <a:solidFill>
                  <a:schemeClr val="bg1"/>
                </a:solidFill>
              </a:rPr>
              <a:t> in a gel system using a syringe </a:t>
            </a:r>
            <a:r>
              <a:rPr lang="en-US" sz="2000" b="1" dirty="0" smtClean="0">
                <a:solidFill>
                  <a:schemeClr val="bg1"/>
                </a:solidFill>
              </a:rPr>
              <a:t>is administered  by filling the periodontal pocket with </a:t>
            </a:r>
            <a:r>
              <a:rPr lang="en-US" sz="2000" b="1" dirty="0" err="1" smtClean="0">
                <a:solidFill>
                  <a:schemeClr val="bg1"/>
                </a:solidFill>
              </a:rPr>
              <a:t>with</a:t>
            </a:r>
            <a:r>
              <a:rPr lang="en-US" sz="2000" b="1" dirty="0" smtClean="0">
                <a:solidFill>
                  <a:schemeClr val="bg1"/>
                </a:solidFill>
              </a:rPr>
              <a:t> a blunt needle.  Upon contact with the gingival crevicular fluid in the pocket, the liquid drug delivery system converts into a solid within the pocket and releases </a:t>
            </a:r>
            <a:r>
              <a:rPr lang="en-US" sz="2000" dirty="0" err="1" smtClean="0">
                <a:solidFill>
                  <a:schemeClr val="bg1"/>
                </a:solidFill>
              </a:rPr>
              <a:t>doxycycline</a:t>
            </a:r>
            <a:r>
              <a:rPr lang="en-US" sz="2000" dirty="0" smtClean="0">
                <a:solidFill>
                  <a:schemeClr val="bg1"/>
                </a:solidFill>
              </a:rPr>
              <a:t> over a period of several days (9 days).  As the polymer biodegrades, </a:t>
            </a:r>
            <a:r>
              <a:rPr lang="en-US" sz="1800" b="1" dirty="0" smtClean="0">
                <a:solidFill>
                  <a:schemeClr val="bg1"/>
                </a:solidFill>
              </a:rPr>
              <a:t>it fragments and the pieces are flushed out of the pocket.</a:t>
            </a:r>
            <a:endParaRPr lang="en-IN" sz="1800" b="1" dirty="0">
              <a:solidFill>
                <a:schemeClr val="bg1"/>
              </a:solidFill>
            </a:endParaRPr>
          </a:p>
        </p:txBody>
      </p:sp>
      <p:sp>
        <p:nvSpPr>
          <p:cNvPr id="4" name="TextBox 3"/>
          <p:cNvSpPr txBox="1"/>
          <p:nvPr/>
        </p:nvSpPr>
        <p:spPr>
          <a:xfrm>
            <a:off x="285720" y="1357304"/>
            <a:ext cx="4500594" cy="461665"/>
          </a:xfrm>
          <a:prstGeom prst="rect">
            <a:avLst/>
          </a:prstGeom>
          <a:noFill/>
        </p:spPr>
        <p:txBody>
          <a:bodyPr wrap="square" rtlCol="0">
            <a:spAutoFit/>
          </a:bodyPr>
          <a:lstStyle/>
          <a:p>
            <a:r>
              <a:rPr lang="en-US" sz="2400" b="1" dirty="0" smtClean="0">
                <a:solidFill>
                  <a:schemeClr val="bg1"/>
                </a:solidFill>
              </a:rPr>
              <a:t>Tetracycline  gel  (ATRIDOX) </a:t>
            </a:r>
            <a:endParaRPr lang="en-IN" sz="2400" b="1" dirty="0"/>
          </a:p>
        </p:txBody>
      </p:sp>
      <p:pic>
        <p:nvPicPr>
          <p:cNvPr id="5" name="~PP3128.WAV">
            <a:hlinkClick r:id="" action="ppaction://media"/>
          </p:cNvPr>
          <p:cNvPicPr>
            <a:picLocks noRot="1" noChangeAspect="1"/>
          </p:cNvPicPr>
          <p:nvPr>
            <a:wavAudioFile r:embed="rId1" name="~PP3128.WAV"/>
          </p:nvPr>
        </p:nvPicPr>
        <p:blipFill>
          <a:blip r:embed="rId4"/>
          <a:stretch>
            <a:fillRect/>
          </a:stretch>
        </p:blipFill>
        <p:spPr>
          <a:xfrm>
            <a:off x="8669338" y="4668838"/>
            <a:ext cx="304800" cy="304800"/>
          </a:xfrm>
          <a:prstGeom prst="rect">
            <a:avLst/>
          </a:prstGeom>
        </p:spPr>
      </p:pic>
    </p:spTree>
  </p:cSld>
  <p:clrMapOvr>
    <a:masterClrMapping/>
  </p:clrMapOvr>
  <p:transition advTm="2406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46"/>
        <p:cNvGrpSpPr/>
        <p:nvPr/>
      </p:nvGrpSpPr>
      <p:grpSpPr>
        <a:xfrm>
          <a:off x="0" y="0"/>
          <a:ext cx="0" cy="0"/>
          <a:chOff x="0" y="0"/>
          <a:chExt cx="0" cy="0"/>
        </a:xfrm>
      </p:grpSpPr>
      <p:sp>
        <p:nvSpPr>
          <p:cNvPr id="147" name="Shape 147"/>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14</a:t>
            </a:fld>
            <a:endParaRPr/>
          </a:p>
        </p:txBody>
      </p:sp>
      <p:sp>
        <p:nvSpPr>
          <p:cNvPr id="148" name="Shape 148"/>
          <p:cNvSpPr txBox="1">
            <a:spLocks noGrp="1"/>
          </p:cNvSpPr>
          <p:nvPr>
            <p:ph type="title" idx="4294967295"/>
          </p:nvPr>
        </p:nvSpPr>
        <p:spPr>
          <a:xfrm>
            <a:off x="214282" y="405900"/>
            <a:ext cx="4786346" cy="4737600"/>
          </a:xfrm>
          <a:prstGeom prst="rect">
            <a:avLst/>
          </a:prstGeom>
        </p:spPr>
        <p:txBody>
          <a:bodyPr wrap="square" lIns="91425" tIns="91425" rIns="91425" bIns="91425" anchor="ctr" anchorCtr="0">
            <a:noAutofit/>
          </a:bodyPr>
          <a:lstStyle/>
          <a:p>
            <a:r>
              <a:rPr lang="en-US" dirty="0" smtClean="0">
                <a:solidFill>
                  <a:schemeClr val="bg1"/>
                </a:solidFill>
              </a:rPr>
              <a:t>CHLORHEXIDINE CHIP </a:t>
            </a:r>
            <a:r>
              <a:rPr lang="en-US" dirty="0" smtClean="0">
                <a:solidFill>
                  <a:srgbClr val="002060"/>
                </a:solidFill>
              </a:rPr>
              <a:t>(PERIO-CHIP)</a:t>
            </a:r>
            <a:r>
              <a:rPr lang="en-IN" dirty="0" smtClean="0">
                <a:solidFill>
                  <a:schemeClr val="tx1"/>
                </a:solidFill>
              </a:rPr>
              <a:t/>
            </a:r>
            <a:br>
              <a:rPr lang="en-IN" dirty="0" smtClean="0">
                <a:solidFill>
                  <a:schemeClr val="tx1"/>
                </a:solidFill>
              </a:rPr>
            </a:br>
            <a:r>
              <a:rPr lang="en-US" dirty="0" smtClean="0">
                <a:solidFill>
                  <a:schemeClr val="tx1"/>
                </a:solidFill>
              </a:rPr>
              <a:t>	</a:t>
            </a:r>
            <a:r>
              <a:rPr lang="en-US" dirty="0" smtClean="0">
                <a:solidFill>
                  <a:schemeClr val="bg1"/>
                </a:solidFill>
              </a:rPr>
              <a:t>The </a:t>
            </a:r>
            <a:r>
              <a:rPr lang="en-US" dirty="0" err="1" smtClean="0">
                <a:solidFill>
                  <a:schemeClr val="bg1"/>
                </a:solidFill>
              </a:rPr>
              <a:t>perio</a:t>
            </a:r>
            <a:r>
              <a:rPr lang="en-US" dirty="0" smtClean="0">
                <a:solidFill>
                  <a:schemeClr val="bg1"/>
                </a:solidFill>
              </a:rPr>
              <a:t>-chip is a unique patented “targeted controlled rel</a:t>
            </a:r>
            <a:r>
              <a:rPr lang="en-US" dirty="0" smtClean="0">
                <a:solidFill>
                  <a:schemeClr val="accent5">
                    <a:lumMod val="50000"/>
                  </a:schemeClr>
                </a:solidFill>
              </a:rPr>
              <a:t>ease” bio </a:t>
            </a:r>
            <a:r>
              <a:rPr lang="en-US" dirty="0" smtClean="0">
                <a:solidFill>
                  <a:schemeClr val="bg1"/>
                </a:solidFill>
              </a:rPr>
              <a:t>degradable polymer containing chlorhexidine. It is a small, bullet-sha</a:t>
            </a:r>
            <a:r>
              <a:rPr lang="en-US" dirty="0" smtClean="0">
                <a:solidFill>
                  <a:schemeClr val="accent5">
                    <a:lumMod val="50000"/>
                  </a:schemeClr>
                </a:solidFill>
              </a:rPr>
              <a:t>ped</a:t>
            </a:r>
            <a:r>
              <a:rPr lang="en-US" dirty="0" smtClean="0">
                <a:solidFill>
                  <a:schemeClr val="bg1"/>
                </a:solidFill>
              </a:rPr>
              <a:t>, thin film, weighing 7.4mg. It measures </a:t>
            </a:r>
            <a:r>
              <a:rPr lang="en-US" dirty="0" smtClean="0">
                <a:solidFill>
                  <a:schemeClr val="accent5">
                    <a:lumMod val="50000"/>
                  </a:schemeClr>
                </a:solidFill>
              </a:rPr>
              <a:t>5*4 </a:t>
            </a:r>
            <a:r>
              <a:rPr lang="en-US" dirty="0" smtClean="0">
                <a:solidFill>
                  <a:schemeClr val="bg1"/>
                </a:solidFill>
              </a:rPr>
              <a:t>mm in size and 0.35 mm thickness. The chip contains </a:t>
            </a:r>
            <a:r>
              <a:rPr lang="en-US" u="sng" dirty="0" smtClean="0">
                <a:solidFill>
                  <a:schemeClr val="bg1"/>
                </a:solidFill>
              </a:rPr>
              <a:t>2.5 mg </a:t>
            </a:r>
            <a:r>
              <a:rPr lang="en-US" dirty="0" smtClean="0">
                <a:solidFill>
                  <a:schemeClr val="bg1"/>
                </a:solidFill>
              </a:rPr>
              <a:t>chlorhexidine </a:t>
            </a:r>
            <a:r>
              <a:rPr lang="en-US" dirty="0" err="1" smtClean="0">
                <a:solidFill>
                  <a:schemeClr val="bg1"/>
                </a:solidFill>
              </a:rPr>
              <a:t>gluconate</a:t>
            </a:r>
            <a:r>
              <a:rPr lang="en-US" dirty="0" smtClean="0">
                <a:solidFill>
                  <a:schemeClr val="bg1"/>
                </a:solidFill>
              </a:rPr>
              <a:t> incorporated in a biodegradable matrix of cross-linked hydrolyzed gelatin. </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Initially releasing approximately 40% of Chlorhexidine within the first 24 hours and then releasing the remaining chlorhexidine in a linear fashion for 7-10 days.</a:t>
            </a:r>
            <a:r>
              <a:rPr lang="en-IN" dirty="0" smtClean="0">
                <a:solidFill>
                  <a:schemeClr val="bg1"/>
                </a:solidFill>
              </a:rPr>
              <a:t/>
            </a:r>
            <a:br>
              <a:rPr lang="en-IN" dirty="0" smtClean="0">
                <a:solidFill>
                  <a:schemeClr val="bg1"/>
                </a:solidFill>
              </a:rPr>
            </a:br>
            <a:endParaRPr>
              <a:solidFill>
                <a:schemeClr val="bg1"/>
              </a:solidFill>
            </a:endParaRPr>
          </a:p>
        </p:txBody>
      </p:sp>
      <p:pic>
        <p:nvPicPr>
          <p:cNvPr id="4" name="~PP1000.WAV">
            <a:hlinkClick r:id="" action="ppaction://media"/>
          </p:cNvPr>
          <p:cNvPicPr>
            <a:picLocks noRot="1" noChangeAspect="1"/>
          </p:cNvPicPr>
          <p:nvPr>
            <a:wavAudioFile r:embed="rId1" name="~PP1000.WAV"/>
          </p:nvPr>
        </p:nvPicPr>
        <p:blipFill>
          <a:blip r:embed="rId5"/>
          <a:stretch>
            <a:fillRect/>
          </a:stretch>
        </p:blipFill>
        <p:spPr>
          <a:xfrm>
            <a:off x="8669338" y="4668838"/>
            <a:ext cx="304800" cy="304800"/>
          </a:xfrm>
          <a:prstGeom prst="rect">
            <a:avLst/>
          </a:prstGeom>
        </p:spPr>
      </p:pic>
    </p:spTree>
  </p:cSld>
  <p:clrMapOvr>
    <a:masterClrMapping/>
  </p:clrMapOvr>
  <p:transition advTm="3042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7158" y="873690"/>
            <a:ext cx="6210242" cy="3841200"/>
          </a:xfrm>
        </p:spPr>
        <p:txBody>
          <a:bodyPr/>
          <a:lstStyle/>
          <a:p>
            <a:pPr>
              <a:buNone/>
            </a:pPr>
            <a:r>
              <a:rPr lang="en-IN" sz="2000" b="1" dirty="0" smtClean="0"/>
              <a:t>CHLORHEXIDINE GEL (CHLOSITE</a:t>
            </a:r>
            <a:r>
              <a:rPr lang="en-IN" sz="2000" dirty="0" smtClean="0"/>
              <a:t>)</a:t>
            </a:r>
          </a:p>
          <a:p>
            <a:pPr algn="just">
              <a:buNone/>
            </a:pPr>
            <a:r>
              <a:rPr lang="en-IN" sz="2000" dirty="0" smtClean="0"/>
              <a:t>Is an agent containing 1.5 % chlorhexidine in </a:t>
            </a:r>
            <a:r>
              <a:rPr lang="en-IN" sz="2000" dirty="0" err="1" smtClean="0"/>
              <a:t>xanthan</a:t>
            </a:r>
            <a:r>
              <a:rPr lang="en-IN" sz="2000" dirty="0" smtClean="0"/>
              <a:t> gel. Sustained release of the drug is due to controlled process from the pocket within 10-30 days. </a:t>
            </a:r>
          </a:p>
          <a:p>
            <a:pPr algn="just">
              <a:buNone/>
            </a:pPr>
            <a:r>
              <a:rPr lang="en-IN" sz="2000" dirty="0" smtClean="0"/>
              <a:t>It consist of blend of two preparations: Chlorhexidine </a:t>
            </a:r>
            <a:r>
              <a:rPr lang="en-IN" sz="2000" dirty="0" err="1" smtClean="0"/>
              <a:t>dihydrochloride</a:t>
            </a:r>
            <a:r>
              <a:rPr lang="en-IN" sz="2000" dirty="0" smtClean="0"/>
              <a:t> - 1% which is slow releasing and Chlorhexidine digluconate - 0.5% with faster release</a:t>
            </a:r>
          </a:p>
          <a:p>
            <a:pPr algn="just">
              <a:buNone/>
            </a:pPr>
            <a:endParaRPr lang="en-IN" sz="2000" dirty="0"/>
          </a:p>
        </p:txBody>
      </p:sp>
      <p:pic>
        <p:nvPicPr>
          <p:cNvPr id="4" name="~PP3889.WAV">
            <a:hlinkClick r:id="" action="ppaction://media"/>
          </p:cNvPr>
          <p:cNvPicPr>
            <a:picLocks noRot="1" noChangeAspect="1"/>
          </p:cNvPicPr>
          <p:nvPr>
            <a:wavAudioFile r:embed="rId1" name="~PP3889.WAV"/>
          </p:nvPr>
        </p:nvPicPr>
        <p:blipFill>
          <a:blip r:embed="rId3"/>
          <a:stretch>
            <a:fillRect/>
          </a:stretch>
        </p:blipFill>
        <p:spPr>
          <a:xfrm>
            <a:off x="8669338" y="4668838"/>
            <a:ext cx="304800" cy="304800"/>
          </a:xfrm>
          <a:prstGeom prst="rect">
            <a:avLst/>
          </a:prstGeom>
        </p:spPr>
      </p:pic>
    </p:spTree>
  </p:cSld>
  <p:clrMapOvr>
    <a:masterClrMapping/>
  </p:clrMapOvr>
  <p:transition advTm="3547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875"/>
            <a:ext cx="4400552" cy="629700"/>
          </a:xfrm>
        </p:spPr>
        <p:txBody>
          <a:bodyPr/>
          <a:lstStyle/>
          <a:p>
            <a:r>
              <a:rPr lang="en-IN" dirty="0" smtClean="0"/>
              <a:t>METRONIDAZOLE GEL (ELYSOL)</a:t>
            </a:r>
            <a:endParaRPr lang="en-IN" dirty="0"/>
          </a:p>
        </p:txBody>
      </p:sp>
      <p:sp>
        <p:nvSpPr>
          <p:cNvPr id="3" name="Text Placeholder 2"/>
          <p:cNvSpPr>
            <a:spLocks noGrp="1"/>
          </p:cNvSpPr>
          <p:nvPr>
            <p:ph type="body" idx="1"/>
          </p:nvPr>
        </p:nvSpPr>
        <p:spPr/>
        <p:txBody>
          <a:bodyPr/>
          <a:lstStyle/>
          <a:p>
            <a:pPr algn="just"/>
            <a:r>
              <a:rPr lang="en-IN" b="1" dirty="0" smtClean="0"/>
              <a:t>ELYZOL is an oil based gel form contains 25% </a:t>
            </a:r>
            <a:r>
              <a:rPr lang="en-IN" b="1" dirty="0" err="1" smtClean="0"/>
              <a:t>metronidazole</a:t>
            </a:r>
            <a:r>
              <a:rPr lang="en-IN" b="1" dirty="0" smtClean="0"/>
              <a:t>. </a:t>
            </a:r>
          </a:p>
          <a:p>
            <a:pPr algn="just"/>
            <a:endParaRPr lang="en-IN" b="1" dirty="0" smtClean="0"/>
          </a:p>
          <a:p>
            <a:pPr algn="just"/>
            <a:r>
              <a:rPr lang="en-IN" b="1" dirty="0" err="1" smtClean="0"/>
              <a:t>Metronidazole</a:t>
            </a:r>
            <a:r>
              <a:rPr lang="en-IN" b="1" dirty="0" smtClean="0"/>
              <a:t> concentrations of above 100µ/ml were measurable in periodontal pocket for at least 8 hours and concentrations above 1µ/ml after 36 hours. </a:t>
            </a:r>
          </a:p>
          <a:p>
            <a:pPr algn="just">
              <a:buNone/>
            </a:pPr>
            <a:endParaRPr lang="en-IN" b="1" dirty="0" smtClean="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16</a:t>
            </a:fld>
            <a:endParaRPr lang="en"/>
          </a:p>
        </p:txBody>
      </p:sp>
      <p:pic>
        <p:nvPicPr>
          <p:cNvPr id="5" name="~PP1047.WAV">
            <a:hlinkClick r:id="" action="ppaction://media"/>
          </p:cNvPr>
          <p:cNvPicPr>
            <a:picLocks noRot="1" noChangeAspect="1"/>
          </p:cNvPicPr>
          <p:nvPr>
            <a:wavAudioFile r:embed="rId1" name="~PP1047.WAV"/>
          </p:nvPr>
        </p:nvPicPr>
        <p:blipFill>
          <a:blip r:embed="rId3"/>
          <a:stretch>
            <a:fillRect/>
          </a:stretch>
        </p:blipFill>
        <p:spPr>
          <a:xfrm>
            <a:off x="8669338" y="4668838"/>
            <a:ext cx="304800" cy="304800"/>
          </a:xfrm>
          <a:prstGeom prst="rect">
            <a:avLst/>
          </a:prstGeom>
        </p:spPr>
      </p:pic>
    </p:spTree>
  </p:cSld>
  <p:clrMapOvr>
    <a:masterClrMapping/>
  </p:clrMapOvr>
  <p:transition advTm="2156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4" name="Shape 184"/>
          <p:cNvSpPr txBox="1">
            <a:spLocks noGrp="1"/>
          </p:cNvSpPr>
          <p:nvPr>
            <p:ph type="subTitle" idx="4294967295"/>
          </p:nvPr>
        </p:nvSpPr>
        <p:spPr>
          <a:xfrm>
            <a:off x="428596" y="214296"/>
            <a:ext cx="8429684" cy="4929204"/>
          </a:xfrm>
          <a:prstGeom prst="rect">
            <a:avLst/>
          </a:prstGeom>
        </p:spPr>
        <p:txBody>
          <a:bodyPr wrap="square" lIns="91425" tIns="91425" rIns="91425" bIns="91425" anchor="t" anchorCtr="0">
            <a:noAutofit/>
          </a:bodyPr>
          <a:lstStyle/>
          <a:p>
            <a:pPr marL="0" lvl="0" indent="0" algn="ctr">
              <a:spcAft>
                <a:spcPts val="1000"/>
              </a:spcAft>
              <a:buNone/>
            </a:pPr>
            <a:r>
              <a:rPr lang="en-US" sz="2000" b="1" dirty="0" smtClean="0"/>
              <a:t>MINOCYCLINE MICROSPHERES (</a:t>
            </a:r>
            <a:r>
              <a:rPr lang="en-US" sz="2000" b="1" dirty="0" err="1" smtClean="0"/>
              <a:t>Arestin</a:t>
            </a:r>
            <a:r>
              <a:rPr lang="en-US" sz="2000" b="1" dirty="0" smtClean="0"/>
              <a:t>)</a:t>
            </a:r>
          </a:p>
          <a:p>
            <a:pPr marL="0" lvl="0" indent="0" algn="ctr">
              <a:spcAft>
                <a:spcPts val="1000"/>
              </a:spcAft>
              <a:buNone/>
            </a:pPr>
            <a:endParaRPr lang="en-US" dirty="0" smtClean="0"/>
          </a:p>
          <a:p>
            <a:pPr marL="0" lvl="0" indent="0" algn="just">
              <a:spcAft>
                <a:spcPts val="1000"/>
              </a:spcAft>
              <a:buNone/>
            </a:pPr>
            <a:r>
              <a:rPr lang="en-US" sz="2000" b="1" dirty="0" smtClean="0"/>
              <a:t>When delivered locally into periodontal pockets </a:t>
            </a:r>
            <a:r>
              <a:rPr lang="en-US" sz="2000" b="1" dirty="0" err="1" smtClean="0"/>
              <a:t>Minocycline</a:t>
            </a:r>
            <a:r>
              <a:rPr lang="en-US" sz="2000" b="1" dirty="0" smtClean="0"/>
              <a:t> hydrochloride has a maximum serum concentration of 0.10 </a:t>
            </a:r>
            <a:r>
              <a:rPr lang="en-US" sz="2000" b="1" dirty="0" err="1" smtClean="0"/>
              <a:t>ug</a:t>
            </a:r>
            <a:r>
              <a:rPr lang="en-US" sz="2000" b="1" dirty="0" smtClean="0"/>
              <a:t>/ml.  It is more lipid soluble than other </a:t>
            </a:r>
            <a:r>
              <a:rPr lang="en-US" sz="2000" b="1" dirty="0" err="1" smtClean="0"/>
              <a:t>tetracyclines</a:t>
            </a:r>
            <a:r>
              <a:rPr lang="en-US" sz="2000" b="1" dirty="0" smtClean="0"/>
              <a:t> and is widely distributed in body tissues and fluids including gingival crevicular fluid (GCF). </a:t>
            </a:r>
          </a:p>
          <a:p>
            <a:pPr marL="0" lvl="0" indent="0" algn="just">
              <a:spcAft>
                <a:spcPts val="1000"/>
              </a:spcAft>
              <a:buNone/>
            </a:pPr>
            <a:r>
              <a:rPr lang="en-US" sz="2000" b="1" dirty="0" err="1" smtClean="0"/>
              <a:t>Arestin</a:t>
            </a:r>
            <a:r>
              <a:rPr lang="en-US" sz="2000" b="1" dirty="0" smtClean="0"/>
              <a:t> </a:t>
            </a:r>
            <a:r>
              <a:rPr lang="en-IN" sz="2000" b="1" dirty="0" smtClean="0"/>
              <a:t>contain 3 mg </a:t>
            </a:r>
            <a:r>
              <a:rPr lang="en-IN" sz="2000" b="1" dirty="0" err="1" smtClean="0"/>
              <a:t>polyglycolide</a:t>
            </a:r>
            <a:r>
              <a:rPr lang="en-IN" sz="2000" b="1" dirty="0" smtClean="0"/>
              <a:t>-co-dl </a:t>
            </a:r>
            <a:r>
              <a:rPr lang="en-IN" sz="2000" b="1" dirty="0" err="1" smtClean="0"/>
              <a:t>lactide</a:t>
            </a:r>
            <a:r>
              <a:rPr lang="en-IN" sz="2000" b="1" dirty="0" smtClean="0"/>
              <a:t> (PGLA) copolymer and 1 mg of </a:t>
            </a:r>
            <a:r>
              <a:rPr lang="en-IN" sz="2000" b="1" dirty="0" err="1" smtClean="0"/>
              <a:t>minocycline</a:t>
            </a:r>
            <a:r>
              <a:rPr lang="en-IN" sz="2000" b="1" dirty="0" smtClean="0"/>
              <a:t> per unit (pocket) dose. As the polymer microspheres </a:t>
            </a:r>
            <a:r>
              <a:rPr lang="en-IN" sz="2000" b="1" dirty="0" err="1" smtClean="0"/>
              <a:t>resorb</a:t>
            </a:r>
            <a:r>
              <a:rPr lang="en-IN" sz="2000" b="1" dirty="0" smtClean="0"/>
              <a:t>, </a:t>
            </a:r>
            <a:r>
              <a:rPr lang="en-IN" sz="2000" b="1" dirty="0" err="1" smtClean="0"/>
              <a:t>minocycline</a:t>
            </a:r>
            <a:r>
              <a:rPr lang="en-IN" sz="2000" b="1" dirty="0" smtClean="0"/>
              <a:t> is released locally within the periodontal pocket at effective concentrations for at least 14 days.</a:t>
            </a:r>
            <a:r>
              <a:rPr lang="en-US" sz="2000" b="1" dirty="0" smtClean="0"/>
              <a:t> </a:t>
            </a:r>
            <a:endParaRPr sz="2000" b="1"/>
          </a:p>
        </p:txBody>
      </p:sp>
      <p:sp>
        <p:nvSpPr>
          <p:cNvPr id="185" name="Shape 185"/>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17</a:t>
            </a:fld>
            <a:endParaRPr/>
          </a:p>
        </p:txBody>
      </p:sp>
      <p:pic>
        <p:nvPicPr>
          <p:cNvPr id="4" name="~PP3801.WAV">
            <a:hlinkClick r:id="" action="ppaction://media"/>
          </p:cNvPr>
          <p:cNvPicPr>
            <a:picLocks noRot="1" noChangeAspect="1"/>
          </p:cNvPicPr>
          <p:nvPr>
            <a:wavAudioFile r:embed="rId1" name="~PP3801.WAV"/>
          </p:nvPr>
        </p:nvPicPr>
        <p:blipFill>
          <a:blip r:embed="rId4"/>
          <a:stretch>
            <a:fillRect/>
          </a:stretch>
        </p:blipFill>
        <p:spPr>
          <a:xfrm>
            <a:off x="8669338" y="4668838"/>
            <a:ext cx="304800" cy="304800"/>
          </a:xfrm>
          <a:prstGeom prst="rect">
            <a:avLst/>
          </a:prstGeom>
        </p:spPr>
      </p:pic>
    </p:spTree>
  </p:cSld>
  <p:clrMapOvr>
    <a:masterClrMapping/>
  </p:clrMapOvr>
  <p:transition advTm="2307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18</a:t>
            </a:fld>
            <a:endParaRPr lang="en"/>
          </a:p>
        </p:txBody>
      </p:sp>
      <p:pic>
        <p:nvPicPr>
          <p:cNvPr id="3" name="Picture 2"/>
          <p:cNvPicPr>
            <a:picLocks noChangeAspect="1" noChangeArrowheads="1"/>
          </p:cNvPicPr>
          <p:nvPr/>
        </p:nvPicPr>
        <p:blipFill>
          <a:blip r:embed="rId3"/>
          <a:srcRect l="25805" t="15625" r="30820" b="19922"/>
          <a:stretch>
            <a:fillRect/>
          </a:stretch>
        </p:blipFill>
        <p:spPr bwMode="auto">
          <a:xfrm>
            <a:off x="214282" y="500048"/>
            <a:ext cx="8715436" cy="4357718"/>
          </a:xfrm>
          <a:prstGeom prst="rect">
            <a:avLst/>
          </a:prstGeom>
          <a:ln w="88900" cap="sq" cmpd="thickThin">
            <a:solidFill>
              <a:srgbClr val="000000"/>
            </a:solidFill>
            <a:prstDash val="solid"/>
            <a:miter lim="800000"/>
          </a:ln>
          <a:effectLst>
            <a:innerShdw blurRad="76200">
              <a:srgbClr val="000000"/>
            </a:innerShdw>
          </a:effectLst>
        </p:spPr>
      </p:pic>
      <p:pic>
        <p:nvPicPr>
          <p:cNvPr id="4" name="~PP1884.WAV">
            <a:hlinkClick r:id="" action="ppaction://media"/>
          </p:cNvPr>
          <p:cNvPicPr>
            <a:picLocks noRot="1" noChangeAspect="1"/>
          </p:cNvPicPr>
          <p:nvPr>
            <a:wavAudioFile r:embed="rId1" name="~PP1884.WAV"/>
          </p:nvPr>
        </p:nvPicPr>
        <p:blipFill>
          <a:blip r:embed="rId4"/>
          <a:stretch>
            <a:fillRect/>
          </a:stretch>
        </p:blipFill>
        <p:spPr>
          <a:xfrm>
            <a:off x="8669338" y="4668838"/>
            <a:ext cx="304800" cy="304800"/>
          </a:xfrm>
          <a:prstGeom prst="rect">
            <a:avLst/>
          </a:prstGeom>
        </p:spPr>
      </p:pic>
    </p:spTree>
  </p:cSld>
  <p:clrMapOvr>
    <a:masterClrMapping/>
  </p:clrMapOvr>
  <p:transition advTm="7569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rot="19605480">
            <a:off x="2144888" y="2244074"/>
            <a:ext cx="2902041" cy="629700"/>
          </a:xfrm>
          <a:prstGeom prst="rect">
            <a:avLst/>
          </a:prstGeom>
        </p:spPr>
        <p:txBody>
          <a:bodyPr wrap="square" lIns="91425" tIns="91425" rIns="91425" bIns="91425" anchor="b" anchorCtr="0">
            <a:noAutofit/>
          </a:bodyPr>
          <a:lstStyle/>
          <a:p>
            <a:pPr marL="0" lvl="0" indent="0" rtl="0">
              <a:spcBef>
                <a:spcPts val="0"/>
              </a:spcBef>
              <a:spcAft>
                <a:spcPts val="0"/>
              </a:spcAft>
              <a:buNone/>
            </a:pPr>
            <a:r>
              <a:rPr lang="en" sz="28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THANK YOU</a:t>
            </a:r>
            <a:endParaRPr sz="280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
        <p:nvSpPr>
          <p:cNvPr id="218" name="Shape 218"/>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19</a:t>
            </a:fld>
            <a:endParaRPr/>
          </a:p>
        </p:txBody>
      </p:sp>
      <p:pic>
        <p:nvPicPr>
          <p:cNvPr id="4" name="~PP2107.WAV">
            <a:hlinkClick r:id="" action="ppaction://media"/>
          </p:cNvPr>
          <p:cNvPicPr>
            <a:picLocks noRot="1" noChangeAspect="1"/>
          </p:cNvPicPr>
          <p:nvPr>
            <a:wavAudioFile r:embed="rId1" name="~PP2107.WAV"/>
          </p:nvPr>
        </p:nvPicPr>
        <p:blipFill>
          <a:blip r:embed="rId5"/>
          <a:stretch>
            <a:fillRect/>
          </a:stretch>
        </p:blipFill>
        <p:spPr>
          <a:xfrm>
            <a:off x="8669338" y="4668838"/>
            <a:ext cx="304800" cy="304800"/>
          </a:xfrm>
          <a:prstGeom prst="rect">
            <a:avLst/>
          </a:prstGeom>
        </p:spPr>
      </p:pic>
    </p:spTree>
  </p:cSld>
  <p:clrMapOvr>
    <a:masterClrMapping/>
  </p:clrMapOvr>
  <p:transition advTm="4923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457200" y="984875"/>
            <a:ext cx="2383800" cy="629700"/>
          </a:xfrm>
          <a:prstGeom prst="rect">
            <a:avLst/>
          </a:prstGeom>
        </p:spPr>
        <p:txBody>
          <a:bodyPr wrap="square" lIns="91425" tIns="91425" rIns="91425" bIns="91425" anchor="b" anchorCtr="0">
            <a:noAutofit/>
          </a:bodyPr>
          <a:lstStyle/>
          <a:p>
            <a:pPr marL="0" lvl="0" indent="0" rtl="0">
              <a:spcBef>
                <a:spcPts val="0"/>
              </a:spcBef>
              <a:spcAft>
                <a:spcPts val="0"/>
              </a:spcAft>
              <a:buNone/>
            </a:pPr>
            <a:endParaRPr/>
          </a:p>
        </p:txBody>
      </p:sp>
      <p:sp>
        <p:nvSpPr>
          <p:cNvPr id="69" name="Shape 69"/>
          <p:cNvSpPr txBox="1">
            <a:spLocks noGrp="1"/>
          </p:cNvSpPr>
          <p:nvPr>
            <p:ph type="body" idx="2"/>
          </p:nvPr>
        </p:nvSpPr>
        <p:spPr>
          <a:xfrm>
            <a:off x="4929190" y="428610"/>
            <a:ext cx="4000528" cy="4363744"/>
          </a:xfrm>
          <a:prstGeom prst="rect">
            <a:avLst/>
          </a:prstGeom>
        </p:spPr>
        <p:txBody>
          <a:bodyPr wrap="square" lIns="91425" tIns="91425" rIns="91425" bIns="91425" anchor="t" anchorCtr="0">
            <a:noAutofit/>
          </a:bodyPr>
          <a:lstStyle/>
          <a:p>
            <a:pPr marL="0" lvl="0" indent="0">
              <a:spcAft>
                <a:spcPts val="1000"/>
              </a:spcAft>
              <a:buNone/>
            </a:pPr>
            <a:r>
              <a:rPr lang="en-US" sz="1800" b="1" i="1" dirty="0" smtClean="0"/>
              <a:t>Synonyms</a:t>
            </a:r>
            <a:r>
              <a:rPr lang="en-US" sz="1800" b="1" dirty="0" smtClean="0"/>
              <a:t>: </a:t>
            </a:r>
          </a:p>
          <a:p>
            <a:pPr marL="0" lvl="0" indent="0" algn="just">
              <a:spcAft>
                <a:spcPts val="1000"/>
              </a:spcAft>
              <a:buNone/>
            </a:pPr>
            <a:r>
              <a:rPr lang="en-US" sz="1800" b="1" dirty="0" smtClean="0"/>
              <a:t>Sustained release,</a:t>
            </a:r>
          </a:p>
          <a:p>
            <a:pPr marL="0" lvl="0" indent="0" algn="just">
              <a:spcAft>
                <a:spcPts val="1000"/>
              </a:spcAft>
              <a:buNone/>
            </a:pPr>
            <a:r>
              <a:rPr lang="en-US" sz="1800" b="1" dirty="0" smtClean="0"/>
              <a:t>Controlled release delivery (CRD), Prolonged release, </a:t>
            </a:r>
          </a:p>
          <a:p>
            <a:pPr marL="0" lvl="0" indent="0" algn="just">
              <a:spcAft>
                <a:spcPts val="1000"/>
              </a:spcAft>
              <a:buNone/>
            </a:pPr>
            <a:r>
              <a:rPr lang="en-US" sz="1800" b="1" dirty="0" smtClean="0"/>
              <a:t>timed release, </a:t>
            </a:r>
          </a:p>
          <a:p>
            <a:pPr marL="0" lvl="0" indent="0" algn="just">
              <a:spcAft>
                <a:spcPts val="1000"/>
              </a:spcAft>
              <a:buNone/>
            </a:pPr>
            <a:r>
              <a:rPr lang="en-US" sz="1800" b="1" dirty="0" smtClean="0"/>
              <a:t>slow release, </a:t>
            </a:r>
          </a:p>
          <a:p>
            <a:pPr marL="0" lvl="0" indent="0" algn="just">
              <a:spcAft>
                <a:spcPts val="1000"/>
              </a:spcAft>
              <a:buNone/>
            </a:pPr>
            <a:r>
              <a:rPr lang="en-US" sz="1800" b="1" dirty="0" smtClean="0"/>
              <a:t>sustained action, </a:t>
            </a:r>
          </a:p>
          <a:p>
            <a:pPr marL="0" lvl="0" indent="0" algn="just">
              <a:spcAft>
                <a:spcPts val="1000"/>
              </a:spcAft>
              <a:buNone/>
            </a:pPr>
            <a:r>
              <a:rPr lang="en-US" sz="1800" b="1" dirty="0" smtClean="0"/>
              <a:t>prolonged action or </a:t>
            </a:r>
          </a:p>
          <a:p>
            <a:pPr marL="0" lvl="0" indent="0" algn="just">
              <a:spcAft>
                <a:spcPts val="1000"/>
              </a:spcAft>
              <a:buNone/>
            </a:pPr>
            <a:r>
              <a:rPr lang="en-US" sz="1800" b="1" dirty="0" smtClean="0"/>
              <a:t>extended action. </a:t>
            </a:r>
            <a:endParaRPr sz="1800" b="1"/>
          </a:p>
        </p:txBody>
      </p:sp>
      <p:sp>
        <p:nvSpPr>
          <p:cNvPr id="70" name="Shape 70"/>
          <p:cNvSpPr txBox="1">
            <a:spLocks noGrp="1"/>
          </p:cNvSpPr>
          <p:nvPr>
            <p:ph type="body" idx="2"/>
          </p:nvPr>
        </p:nvSpPr>
        <p:spPr>
          <a:xfrm>
            <a:off x="457200" y="4166525"/>
            <a:ext cx="6969600" cy="413400"/>
          </a:xfrm>
          <a:prstGeom prst="rect">
            <a:avLst/>
          </a:prstGeom>
        </p:spPr>
        <p:txBody>
          <a:bodyPr wrap="square" lIns="91425" tIns="91425" rIns="91425" bIns="91425" anchor="t" anchorCtr="0">
            <a:noAutofit/>
          </a:bodyPr>
          <a:lstStyle/>
          <a:p>
            <a:pPr marL="0" lvl="0" indent="0" rtl="0">
              <a:spcBef>
                <a:spcPts val="0"/>
              </a:spcBef>
              <a:spcAft>
                <a:spcPts val="0"/>
              </a:spcAft>
              <a:buClr>
                <a:schemeClr val="dk1"/>
              </a:buClr>
              <a:buSzPts val="1100"/>
              <a:buFont typeface="Arial"/>
              <a:buNone/>
            </a:pPr>
            <a:endParaRPr sz="1000"/>
          </a:p>
          <a:p>
            <a:pPr marL="0" lvl="0" indent="0" rtl="0">
              <a:spcBef>
                <a:spcPts val="0"/>
              </a:spcBef>
              <a:spcAft>
                <a:spcPts val="0"/>
              </a:spcAft>
              <a:buNone/>
            </a:pPr>
            <a:endParaRPr lang="en-IN" sz="1000" dirty="0" smtClean="0"/>
          </a:p>
          <a:p>
            <a:pPr marL="0" lvl="0" indent="0" rtl="0">
              <a:spcBef>
                <a:spcPts val="0"/>
              </a:spcBef>
              <a:spcAft>
                <a:spcPts val="0"/>
              </a:spcAft>
              <a:buNone/>
            </a:pPr>
            <a:endParaRPr lang="en-IN" sz="1000" dirty="0" smtClean="0"/>
          </a:p>
          <a:p>
            <a:pPr marL="0" lvl="0" indent="0" rtl="0">
              <a:spcBef>
                <a:spcPts val="0"/>
              </a:spcBef>
              <a:spcAft>
                <a:spcPts val="0"/>
              </a:spcAft>
              <a:buNone/>
            </a:pPr>
            <a:endParaRPr sz="1000"/>
          </a:p>
        </p:txBody>
      </p:sp>
      <p:sp>
        <p:nvSpPr>
          <p:cNvPr id="71" name="Shape 71"/>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2</a:t>
            </a:fld>
            <a:endParaRPr/>
          </a:p>
        </p:txBody>
      </p:sp>
      <p:sp>
        <p:nvSpPr>
          <p:cNvPr id="72" name="Shape 72"/>
          <p:cNvSpPr txBox="1">
            <a:spLocks noGrp="1"/>
          </p:cNvSpPr>
          <p:nvPr>
            <p:ph type="body" idx="1"/>
          </p:nvPr>
        </p:nvSpPr>
        <p:spPr>
          <a:xfrm>
            <a:off x="457200" y="1825875"/>
            <a:ext cx="4257676" cy="1649100"/>
          </a:xfrm>
          <a:prstGeom prst="rect">
            <a:avLst/>
          </a:prstGeom>
        </p:spPr>
        <p:txBody>
          <a:bodyPr wrap="square" lIns="91425" tIns="91425" rIns="91425" bIns="91425" anchor="t" anchorCtr="0">
            <a:noAutofit/>
          </a:bodyPr>
          <a:lstStyle/>
          <a:p>
            <a:pPr algn="just">
              <a:buNone/>
            </a:pPr>
            <a:r>
              <a:rPr lang="en-IN" sz="2000" dirty="0" smtClean="0"/>
              <a:t>The concept of controlled release local delivery of therapeutic agents in the periodontal pocket was pioneered by </a:t>
            </a:r>
            <a:r>
              <a:rPr lang="en-IN" sz="2000" i="1" u="sng" dirty="0" smtClean="0"/>
              <a:t>Dr. Max Goodson  (1979).</a:t>
            </a:r>
            <a:endParaRPr sz="2000" i="1" u="sng"/>
          </a:p>
        </p:txBody>
      </p:sp>
      <p:pic>
        <p:nvPicPr>
          <p:cNvPr id="7" name="~PP1277.WAV">
            <a:hlinkClick r:id="" action="ppaction://media"/>
          </p:cNvPr>
          <p:cNvPicPr>
            <a:picLocks noRot="1" noChangeAspect="1"/>
          </p:cNvPicPr>
          <p:nvPr>
            <a:wavAudioFile r:embed="rId1" name="~PP1277.WAV"/>
          </p:nvPr>
        </p:nvPicPr>
        <p:blipFill>
          <a:blip r:embed="rId5"/>
          <a:stretch>
            <a:fillRect/>
          </a:stretch>
        </p:blipFill>
        <p:spPr>
          <a:xfrm>
            <a:off x="8669338" y="4668838"/>
            <a:ext cx="304800" cy="304800"/>
          </a:xfrm>
          <a:prstGeom prst="rect">
            <a:avLst/>
          </a:prstGeom>
        </p:spPr>
      </p:pic>
    </p:spTree>
  </p:cSld>
  <p:clrMapOvr>
    <a:masterClrMapping/>
  </p:clrMapOvr>
  <p:transition advTm="3466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98000" r="-98000"/>
          </a:stretch>
        </a:blipFill>
        <a:effectLst/>
      </p:bgPr>
    </p:bg>
    <p:spTree>
      <p:nvGrpSpPr>
        <p:cNvPr id="1" name="Shape 76"/>
        <p:cNvGrpSpPr/>
        <p:nvPr/>
      </p:nvGrpSpPr>
      <p:grpSpPr>
        <a:xfrm>
          <a:off x="0" y="0"/>
          <a:ext cx="0" cy="0"/>
          <a:chOff x="0" y="0"/>
          <a:chExt cx="0" cy="0"/>
        </a:xfrm>
      </p:grpSpPr>
      <p:sp>
        <p:nvSpPr>
          <p:cNvPr id="79" name="Shape 79"/>
          <p:cNvSpPr txBox="1">
            <a:spLocks noGrp="1"/>
          </p:cNvSpPr>
          <p:nvPr>
            <p:ph type="sldNum" idx="12"/>
          </p:nvPr>
        </p:nvSpPr>
        <p:spPr/>
        <p:txBody>
          <a:bodyPr/>
          <a:lstStyle/>
          <a:p>
            <a:pPr lvl="0"/>
            <a:fld id="{00000000-1234-1234-1234-123412341234}" type="slidenum">
              <a:rPr lang="en" smtClean="0"/>
              <a:pPr lvl="0"/>
              <a:t>3</a:t>
            </a:fld>
            <a:endParaRPr lang="en"/>
          </a:p>
        </p:txBody>
      </p:sp>
      <p:sp>
        <p:nvSpPr>
          <p:cNvPr id="78" name="Shape 78"/>
          <p:cNvSpPr txBox="1">
            <a:spLocks noGrp="1"/>
          </p:cNvSpPr>
          <p:nvPr>
            <p:ph type="subTitle" idx="4294967295"/>
          </p:nvPr>
        </p:nvSpPr>
        <p:spPr>
          <a:xfrm>
            <a:off x="214282" y="857237"/>
            <a:ext cx="8501122" cy="4071967"/>
          </a:xfrm>
          <a:prstGeom prst="rect">
            <a:avLst/>
          </a:prstGeom>
        </p:spPr>
        <p:txBody>
          <a:bodyPr wrap="square" lIns="91425" tIns="91425" rIns="91425" bIns="91425" anchor="t" anchorCtr="0">
            <a:noAutofit/>
          </a:bodyPr>
          <a:lstStyle/>
          <a:p>
            <a:pPr>
              <a:buNone/>
            </a:pPr>
            <a:r>
              <a:rPr lang="en-US" sz="1800" b="1" dirty="0" smtClean="0"/>
              <a:t>INDICATIONS</a:t>
            </a:r>
            <a:endParaRPr lang="en-IN" sz="1800" dirty="0" smtClean="0"/>
          </a:p>
          <a:p>
            <a:pPr>
              <a:buNone/>
            </a:pPr>
            <a:r>
              <a:rPr lang="en-US" b="1" dirty="0" smtClean="0"/>
              <a:t> </a:t>
            </a:r>
            <a:endParaRPr lang="en-IN" dirty="0" smtClean="0"/>
          </a:p>
          <a:p>
            <a:pPr lvl="0">
              <a:buFont typeface="Wingdings" pitchFamily="2" charset="2"/>
              <a:buChar char="Ø"/>
            </a:pPr>
            <a:r>
              <a:rPr lang="en-US" sz="2000" b="1" dirty="0" smtClean="0"/>
              <a:t>Periodontal patients with successful phase I therapy</a:t>
            </a:r>
            <a:endParaRPr lang="en-IN" sz="2000" b="1" dirty="0" smtClean="0"/>
          </a:p>
          <a:p>
            <a:pPr lvl="0">
              <a:buFont typeface="Wingdings" pitchFamily="2" charset="2"/>
              <a:buChar char="Ø"/>
            </a:pPr>
            <a:r>
              <a:rPr lang="en-US" sz="2000" b="1" dirty="0" smtClean="0"/>
              <a:t>Periodontal patients who are medically compromised where surgical therapy is contra indicative.</a:t>
            </a:r>
            <a:endParaRPr lang="en-IN" sz="2000" b="1" dirty="0" smtClean="0"/>
          </a:p>
          <a:p>
            <a:pPr lvl="0">
              <a:buFont typeface="Wingdings" pitchFamily="2" charset="2"/>
              <a:buChar char="Ø"/>
            </a:pPr>
            <a:r>
              <a:rPr lang="en-US" sz="2000" b="1" dirty="0" smtClean="0"/>
              <a:t>In combination with mechanical debridement or alone.</a:t>
            </a:r>
            <a:endParaRPr lang="en-IN" sz="2000" b="1" dirty="0" smtClean="0"/>
          </a:p>
          <a:p>
            <a:pPr lvl="0">
              <a:buFont typeface="Wingdings" pitchFamily="2" charset="2"/>
              <a:buChar char="Ø"/>
            </a:pPr>
            <a:r>
              <a:rPr lang="en-US" sz="2000" b="1" dirty="0" smtClean="0"/>
              <a:t>In-patients who are suffering from recurrent or refractory periodontitis.  </a:t>
            </a:r>
            <a:endParaRPr lang="en-IN" sz="2000" b="1" dirty="0" smtClean="0"/>
          </a:p>
          <a:p>
            <a:pPr lvl="0">
              <a:buFont typeface="Wingdings" pitchFamily="2" charset="2"/>
              <a:buChar char="Ø"/>
            </a:pPr>
            <a:r>
              <a:rPr lang="en-US" sz="2000" b="1" dirty="0" smtClean="0"/>
              <a:t>During periodontal regenerative procedures.</a:t>
            </a:r>
            <a:endParaRPr lang="en-IN" sz="2000" b="1" dirty="0" smtClean="0"/>
          </a:p>
          <a:p>
            <a:pPr marL="0" lvl="0" indent="0" rtl="0">
              <a:spcBef>
                <a:spcPts val="0"/>
              </a:spcBef>
              <a:spcAft>
                <a:spcPts val="0"/>
              </a:spcAft>
              <a:buNone/>
            </a:pPr>
            <a:endParaRPr sz="2000" b="1"/>
          </a:p>
        </p:txBody>
      </p:sp>
      <p:pic>
        <p:nvPicPr>
          <p:cNvPr id="4" name="~PP196.WAV">
            <a:hlinkClick r:id="" action="ppaction://media"/>
          </p:cNvPr>
          <p:cNvPicPr>
            <a:picLocks noRot="1" noChangeAspect="1"/>
          </p:cNvPicPr>
          <p:nvPr>
            <a:wavAudioFile r:embed="rId1" name="~PP196.WAV"/>
          </p:nvPr>
        </p:nvPicPr>
        <p:blipFill>
          <a:blip r:embed="rId5"/>
          <a:stretch>
            <a:fillRect/>
          </a:stretch>
        </p:blipFill>
        <p:spPr>
          <a:xfrm>
            <a:off x="8669338" y="4668838"/>
            <a:ext cx="304800" cy="304800"/>
          </a:xfrm>
          <a:prstGeom prst="rect">
            <a:avLst/>
          </a:prstGeom>
        </p:spPr>
      </p:pic>
    </p:spTree>
  </p:cSld>
  <p:clrMapOvr>
    <a:masterClrMapping/>
  </p:clrMapOvr>
  <p:transition advTm="314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2383800" cy="629700"/>
          </a:xfrm>
        </p:spPr>
        <p:txBody>
          <a:bodyPr/>
          <a:lstStyle/>
          <a:p>
            <a:r>
              <a:rPr lang="en-IN" dirty="0" smtClean="0"/>
              <a:t>Classification</a:t>
            </a:r>
            <a:endParaRPr lang="en-IN" dirty="0"/>
          </a:p>
        </p:txBody>
      </p:sp>
      <p:sp>
        <p:nvSpPr>
          <p:cNvPr id="3" name="Text Placeholder 2"/>
          <p:cNvSpPr>
            <a:spLocks noGrp="1"/>
          </p:cNvSpPr>
          <p:nvPr>
            <p:ph type="body" idx="1"/>
          </p:nvPr>
        </p:nvSpPr>
        <p:spPr>
          <a:xfrm>
            <a:off x="285720" y="714362"/>
            <a:ext cx="4286280" cy="3745438"/>
          </a:xfrm>
        </p:spPr>
        <p:txBody>
          <a:bodyPr/>
          <a:lstStyle/>
          <a:p>
            <a:pPr marL="552450" indent="-400050">
              <a:buAutoNum type="romanUcPeriod"/>
            </a:pPr>
            <a:r>
              <a:rPr lang="en-IN" sz="1800" b="1" dirty="0" smtClean="0"/>
              <a:t>Based on the application [Rams and Slots] 1996</a:t>
            </a:r>
          </a:p>
          <a:p>
            <a:pPr marL="552450" indent="-400050">
              <a:buNone/>
            </a:pPr>
            <a:r>
              <a:rPr lang="en-IN" sz="1800" dirty="0" smtClean="0"/>
              <a:t>1. Personally applied (in patient home self-care )</a:t>
            </a:r>
          </a:p>
          <a:p>
            <a:pPr>
              <a:buNone/>
            </a:pPr>
            <a:r>
              <a:rPr lang="en-IN" sz="1800" dirty="0" smtClean="0"/>
              <a:t>A. </a:t>
            </a:r>
            <a:r>
              <a:rPr lang="en-IN" sz="1800" dirty="0" err="1" smtClean="0"/>
              <a:t>Nonsustained</a:t>
            </a:r>
            <a:r>
              <a:rPr lang="en-IN" sz="1800" dirty="0" smtClean="0"/>
              <a:t> </a:t>
            </a:r>
            <a:r>
              <a:rPr lang="en-IN" sz="1800" dirty="0" err="1" smtClean="0"/>
              <a:t>subgingival</a:t>
            </a:r>
            <a:r>
              <a:rPr lang="en-IN" sz="1800" dirty="0" smtClean="0"/>
              <a:t> drug delivery</a:t>
            </a:r>
          </a:p>
          <a:p>
            <a:r>
              <a:rPr lang="en-IN" sz="1800" dirty="0" smtClean="0"/>
              <a:t>Home oral irrigation</a:t>
            </a:r>
          </a:p>
          <a:p>
            <a:r>
              <a:rPr lang="en-IN" sz="1800" dirty="0" smtClean="0"/>
              <a:t>Home oral irrigation jet tips</a:t>
            </a:r>
          </a:p>
          <a:p>
            <a:r>
              <a:rPr lang="en-IN" sz="1800" dirty="0" smtClean="0"/>
              <a:t>Traditional jet tips</a:t>
            </a:r>
          </a:p>
          <a:p>
            <a:r>
              <a:rPr lang="en-IN" sz="1800" dirty="0" smtClean="0"/>
              <a:t>Oral irrigation (water pick)</a:t>
            </a:r>
          </a:p>
          <a:p>
            <a:pPr>
              <a:buNone/>
            </a:pPr>
            <a:r>
              <a:rPr lang="en-IN" sz="1800" dirty="0" smtClean="0"/>
              <a:t>B. Sustained </a:t>
            </a:r>
            <a:r>
              <a:rPr lang="en-IN" sz="1800" dirty="0" err="1" smtClean="0"/>
              <a:t>subgingival</a:t>
            </a:r>
            <a:r>
              <a:rPr lang="en-IN" sz="1800" dirty="0" smtClean="0"/>
              <a:t> drug delivery</a:t>
            </a:r>
          </a:p>
        </p:txBody>
      </p:sp>
      <p:sp>
        <p:nvSpPr>
          <p:cNvPr id="7" name="Text Placeholder 6"/>
          <p:cNvSpPr>
            <a:spLocks noGrp="1"/>
          </p:cNvSpPr>
          <p:nvPr>
            <p:ph type="body" idx="2"/>
          </p:nvPr>
        </p:nvSpPr>
        <p:spPr>
          <a:xfrm>
            <a:off x="4572000" y="785800"/>
            <a:ext cx="4357718" cy="2748600"/>
          </a:xfrm>
        </p:spPr>
        <p:txBody>
          <a:bodyPr/>
          <a:lstStyle/>
          <a:p>
            <a:pPr>
              <a:buNone/>
            </a:pPr>
            <a:r>
              <a:rPr lang="en-IN" sz="1800" dirty="0" smtClean="0">
                <a:solidFill>
                  <a:srgbClr val="FFFF00"/>
                </a:solidFill>
              </a:rPr>
              <a:t>2. Professionally applied (in</a:t>
            </a:r>
          </a:p>
          <a:p>
            <a:pPr>
              <a:buNone/>
            </a:pPr>
            <a:r>
              <a:rPr lang="en-IN" sz="1800" dirty="0" smtClean="0">
                <a:solidFill>
                  <a:srgbClr val="FFFF00"/>
                </a:solidFill>
              </a:rPr>
              <a:t>dental office)</a:t>
            </a:r>
          </a:p>
          <a:p>
            <a:pPr>
              <a:buNone/>
            </a:pPr>
            <a:r>
              <a:rPr lang="en-IN" sz="1800" dirty="0" smtClean="0">
                <a:solidFill>
                  <a:srgbClr val="FFFF00"/>
                </a:solidFill>
              </a:rPr>
              <a:t>A. </a:t>
            </a:r>
            <a:r>
              <a:rPr lang="en-IN" sz="1800" dirty="0" err="1" smtClean="0">
                <a:solidFill>
                  <a:srgbClr val="FFFF00"/>
                </a:solidFill>
              </a:rPr>
              <a:t>Nonsustained</a:t>
            </a:r>
            <a:r>
              <a:rPr lang="en-IN" sz="1800" dirty="0" smtClean="0">
                <a:solidFill>
                  <a:srgbClr val="FFFF00"/>
                </a:solidFill>
              </a:rPr>
              <a:t> </a:t>
            </a:r>
            <a:r>
              <a:rPr lang="en-IN" sz="1800" dirty="0" err="1" smtClean="0">
                <a:solidFill>
                  <a:srgbClr val="FFFF00"/>
                </a:solidFill>
              </a:rPr>
              <a:t>subgingival</a:t>
            </a:r>
            <a:r>
              <a:rPr lang="en-IN" sz="1800" dirty="0" smtClean="0">
                <a:solidFill>
                  <a:srgbClr val="FFFF00"/>
                </a:solidFill>
              </a:rPr>
              <a:t> drug delivery</a:t>
            </a:r>
          </a:p>
          <a:p>
            <a:r>
              <a:rPr lang="en-IN" sz="1800" dirty="0" smtClean="0">
                <a:solidFill>
                  <a:srgbClr val="FFFF00"/>
                </a:solidFill>
              </a:rPr>
              <a:t>Professional pocket irrigation</a:t>
            </a:r>
          </a:p>
          <a:p>
            <a:endParaRPr lang="en-IN" sz="1800" dirty="0" smtClean="0">
              <a:solidFill>
                <a:srgbClr val="FFFF00"/>
              </a:solidFill>
            </a:endParaRPr>
          </a:p>
          <a:p>
            <a:pPr>
              <a:buNone/>
            </a:pPr>
            <a:r>
              <a:rPr lang="en-IN" sz="1800" dirty="0" smtClean="0">
                <a:solidFill>
                  <a:srgbClr val="FFFF00"/>
                </a:solidFill>
              </a:rPr>
              <a:t>B. Sustained </a:t>
            </a:r>
            <a:r>
              <a:rPr lang="en-IN" sz="1800" dirty="0" err="1" smtClean="0">
                <a:solidFill>
                  <a:srgbClr val="FFFF00"/>
                </a:solidFill>
              </a:rPr>
              <a:t>subgingival</a:t>
            </a:r>
            <a:r>
              <a:rPr lang="en-IN" sz="1800" dirty="0" smtClean="0">
                <a:solidFill>
                  <a:srgbClr val="FFFF00"/>
                </a:solidFill>
              </a:rPr>
              <a:t> drug delivery</a:t>
            </a:r>
          </a:p>
          <a:p>
            <a:r>
              <a:rPr lang="en-IN" sz="1800" dirty="0" smtClean="0">
                <a:solidFill>
                  <a:srgbClr val="FFFF00"/>
                </a:solidFill>
              </a:rPr>
              <a:t>Controlled release devices</a:t>
            </a:r>
          </a:p>
          <a:p>
            <a:r>
              <a:rPr lang="en-IN" sz="1800" dirty="0" smtClean="0">
                <a:solidFill>
                  <a:srgbClr val="FFFF00"/>
                </a:solidFill>
              </a:rPr>
              <a:t>Hollow fibres</a:t>
            </a:r>
          </a:p>
          <a:p>
            <a:r>
              <a:rPr lang="en-IN" sz="1800" dirty="0" smtClean="0">
                <a:solidFill>
                  <a:srgbClr val="FFFF00"/>
                </a:solidFill>
              </a:rPr>
              <a:t>Dialysis tubing</a:t>
            </a:r>
          </a:p>
          <a:p>
            <a:r>
              <a:rPr lang="en-IN" sz="1800" dirty="0" smtClean="0">
                <a:solidFill>
                  <a:srgbClr val="FFFF00"/>
                </a:solidFill>
              </a:rPr>
              <a:t>Strips</a:t>
            </a:r>
          </a:p>
          <a:p>
            <a:r>
              <a:rPr lang="en-IN" sz="1800" dirty="0" smtClean="0">
                <a:solidFill>
                  <a:srgbClr val="FFFF00"/>
                </a:solidFill>
              </a:rPr>
              <a:t>Films</a:t>
            </a:r>
            <a:endParaRPr lang="en-IN" sz="1800" dirty="0">
              <a:solidFill>
                <a:srgbClr val="FFFF00"/>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4</a:t>
            </a:fld>
            <a:endParaRPr lang="en"/>
          </a:p>
        </p:txBody>
      </p:sp>
      <p:sp>
        <p:nvSpPr>
          <p:cNvPr id="1026" name="AutoShape 2" descr="Local drug delivery systems in the management of periodontitis: A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sp>
        <p:nvSpPr>
          <p:cNvPr id="1028" name="AutoShape 4" descr="Local drug delivery systems in the management of periodontitis: A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N"/>
          </a:p>
        </p:txBody>
      </p:sp>
      <p:pic>
        <p:nvPicPr>
          <p:cNvPr id="8" name="~PP2064.WAV">
            <a:hlinkClick r:id="" action="ppaction://media"/>
          </p:cNvPr>
          <p:cNvPicPr>
            <a:picLocks noRot="1" noChangeAspect="1"/>
          </p:cNvPicPr>
          <p:nvPr>
            <a:wavAudioFile r:embed="rId1" name="~PP2064.WAV"/>
          </p:nvPr>
        </p:nvPicPr>
        <p:blipFill>
          <a:blip r:embed="rId3"/>
          <a:stretch>
            <a:fillRect/>
          </a:stretch>
        </p:blipFill>
        <p:spPr>
          <a:xfrm>
            <a:off x="8669338" y="4668838"/>
            <a:ext cx="304800" cy="304800"/>
          </a:xfrm>
          <a:prstGeom prst="rect">
            <a:avLst/>
          </a:prstGeom>
        </p:spPr>
      </p:pic>
    </p:spTree>
  </p:cSld>
  <p:clrMapOvr>
    <a:masterClrMapping/>
  </p:clrMapOvr>
  <p:transition advTm="4263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34"/>
            <a:ext cx="3643338" cy="629700"/>
          </a:xfrm>
        </p:spPr>
        <p:txBody>
          <a:bodyPr/>
          <a:lstStyle/>
          <a:p>
            <a:pPr algn="ctr"/>
            <a:r>
              <a:rPr lang="en-IN" dirty="0" smtClean="0"/>
              <a:t>CLASSIFICATION    cont…..</a:t>
            </a:r>
            <a:endParaRPr lang="en-IN" dirty="0"/>
          </a:p>
        </p:txBody>
      </p:sp>
      <p:sp>
        <p:nvSpPr>
          <p:cNvPr id="5" name="Text Placeholder 4"/>
          <p:cNvSpPr>
            <a:spLocks noGrp="1"/>
          </p:cNvSpPr>
          <p:nvPr>
            <p:ph type="body" idx="1"/>
          </p:nvPr>
        </p:nvSpPr>
        <p:spPr>
          <a:xfrm>
            <a:off x="0" y="1214428"/>
            <a:ext cx="4757710" cy="2748600"/>
          </a:xfrm>
        </p:spPr>
        <p:txBody>
          <a:bodyPr/>
          <a:lstStyle/>
          <a:p>
            <a:pPr algn="just">
              <a:buNone/>
            </a:pPr>
            <a:r>
              <a:rPr lang="en-IN" sz="1800" b="1" dirty="0" smtClean="0"/>
              <a:t>II Based on the duration of medicament release (Greenstein and </a:t>
            </a:r>
            <a:r>
              <a:rPr lang="en-IN" sz="1800" b="1" dirty="0" err="1" smtClean="0"/>
              <a:t>Tonetti</a:t>
            </a:r>
            <a:r>
              <a:rPr lang="en-IN" sz="1800" b="1" dirty="0" smtClean="0"/>
              <a:t> 2000)</a:t>
            </a:r>
          </a:p>
          <a:p>
            <a:r>
              <a:rPr lang="en-IN" sz="1800" dirty="0" smtClean="0"/>
              <a:t>A. Sustained release devices – </a:t>
            </a:r>
            <a:r>
              <a:rPr lang="en-IN" sz="1800" i="1" dirty="0" smtClean="0"/>
              <a:t>Designed to provide drug delivery for less than 24 hours</a:t>
            </a:r>
          </a:p>
          <a:p>
            <a:endParaRPr lang="en-IN" sz="1800" dirty="0" smtClean="0"/>
          </a:p>
          <a:p>
            <a:r>
              <a:rPr lang="en-IN" sz="1800" dirty="0" smtClean="0"/>
              <a:t>B. Controlled release devices – </a:t>
            </a:r>
            <a:r>
              <a:rPr lang="en-IN" sz="1800" i="1" dirty="0" smtClean="0"/>
              <a:t>Designed to provide drug release that at least exceeds 1 day or for at least 3 days following application </a:t>
            </a:r>
            <a:r>
              <a:rPr lang="en-IN" sz="1800" b="1" i="1" dirty="0" smtClean="0">
                <a:solidFill>
                  <a:srgbClr val="FFFF00"/>
                </a:solidFill>
              </a:rPr>
              <a:t>(Kornman1993)</a:t>
            </a:r>
            <a:endParaRPr lang="en-IN" sz="1800" b="1" dirty="0">
              <a:solidFill>
                <a:srgbClr val="FFFF00"/>
              </a:solidFill>
            </a:endParaRPr>
          </a:p>
        </p:txBody>
      </p:sp>
      <p:sp>
        <p:nvSpPr>
          <p:cNvPr id="6" name="Text Placeholder 5"/>
          <p:cNvSpPr>
            <a:spLocks noGrp="1"/>
          </p:cNvSpPr>
          <p:nvPr>
            <p:ph type="body" idx="2"/>
          </p:nvPr>
        </p:nvSpPr>
        <p:spPr>
          <a:xfrm>
            <a:off x="5072066" y="1142990"/>
            <a:ext cx="4071934" cy="2748600"/>
          </a:xfrm>
        </p:spPr>
        <p:txBody>
          <a:bodyPr/>
          <a:lstStyle/>
          <a:p>
            <a:pPr>
              <a:buNone/>
            </a:pPr>
            <a:r>
              <a:rPr lang="en-IN" sz="1800" b="1" dirty="0" smtClean="0">
                <a:solidFill>
                  <a:srgbClr val="FFFF00"/>
                </a:solidFill>
              </a:rPr>
              <a:t>III. Depending on degradability</a:t>
            </a:r>
          </a:p>
          <a:p>
            <a:r>
              <a:rPr lang="en-IN" sz="1800" dirty="0" smtClean="0">
                <a:solidFill>
                  <a:srgbClr val="FFFF00"/>
                </a:solidFill>
              </a:rPr>
              <a:t>1. </a:t>
            </a:r>
            <a:r>
              <a:rPr lang="en-IN" sz="1800" dirty="0" err="1" smtClean="0">
                <a:solidFill>
                  <a:srgbClr val="FFFF00"/>
                </a:solidFill>
              </a:rPr>
              <a:t>Nondegradable</a:t>
            </a:r>
            <a:r>
              <a:rPr lang="en-IN" sz="1800" dirty="0" smtClean="0">
                <a:solidFill>
                  <a:srgbClr val="FFFF00"/>
                </a:solidFill>
              </a:rPr>
              <a:t> devices (first generation)</a:t>
            </a:r>
          </a:p>
          <a:p>
            <a:endParaRPr lang="en-IN" sz="1800" dirty="0" smtClean="0">
              <a:solidFill>
                <a:srgbClr val="FFFF00"/>
              </a:solidFill>
            </a:endParaRPr>
          </a:p>
          <a:p>
            <a:r>
              <a:rPr lang="fr-FR" sz="1800" dirty="0" smtClean="0">
                <a:solidFill>
                  <a:srgbClr val="FFFF00"/>
                </a:solidFill>
              </a:rPr>
              <a:t>2. </a:t>
            </a:r>
            <a:r>
              <a:rPr lang="fr-FR" sz="1800" dirty="0" err="1" smtClean="0">
                <a:solidFill>
                  <a:srgbClr val="FFFF00"/>
                </a:solidFill>
              </a:rPr>
              <a:t>Degradable</a:t>
            </a:r>
            <a:r>
              <a:rPr lang="fr-FR" sz="1800" dirty="0" smtClean="0">
                <a:solidFill>
                  <a:srgbClr val="FFFF00"/>
                </a:solidFill>
              </a:rPr>
              <a:t> </a:t>
            </a:r>
            <a:r>
              <a:rPr lang="fr-FR" sz="1800" dirty="0" err="1" smtClean="0">
                <a:solidFill>
                  <a:srgbClr val="FFFF00"/>
                </a:solidFill>
              </a:rPr>
              <a:t>devices</a:t>
            </a:r>
            <a:r>
              <a:rPr lang="fr-FR" sz="1800" dirty="0" smtClean="0">
                <a:solidFill>
                  <a:srgbClr val="FFFF00"/>
                </a:solidFill>
              </a:rPr>
              <a:t> (second </a:t>
            </a:r>
            <a:r>
              <a:rPr lang="fr-FR" sz="1800" dirty="0" err="1" smtClean="0">
                <a:solidFill>
                  <a:srgbClr val="FFFF00"/>
                </a:solidFill>
              </a:rPr>
              <a:t>generation</a:t>
            </a:r>
            <a:r>
              <a:rPr lang="fr-FR" sz="1800" dirty="0" smtClean="0"/>
              <a:t>)</a:t>
            </a:r>
            <a:endParaRPr lang="en-IN" sz="18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5</a:t>
            </a:fld>
            <a:endParaRPr lang="en" dirty="0"/>
          </a:p>
        </p:txBody>
      </p:sp>
      <p:pic>
        <p:nvPicPr>
          <p:cNvPr id="7" name="~PP1656.WAV">
            <a:hlinkClick r:id="" action="ppaction://media"/>
          </p:cNvPr>
          <p:cNvPicPr>
            <a:picLocks noRot="1" noChangeAspect="1"/>
          </p:cNvPicPr>
          <p:nvPr>
            <a:wavAudioFile r:embed="rId1" name="~PP1656.WAV"/>
          </p:nvPr>
        </p:nvPicPr>
        <p:blipFill>
          <a:blip r:embed="rId3"/>
          <a:stretch>
            <a:fillRect/>
          </a:stretch>
        </p:blipFill>
        <p:spPr>
          <a:xfrm>
            <a:off x="8669338" y="4668838"/>
            <a:ext cx="304800" cy="304800"/>
          </a:xfrm>
          <a:prstGeom prst="rect">
            <a:avLst/>
          </a:prstGeom>
        </p:spPr>
      </p:pic>
    </p:spTree>
  </p:cSld>
  <p:clrMapOvr>
    <a:masterClrMapping/>
  </p:clrMapOvr>
  <p:transition advTm="3217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142844" y="1142990"/>
            <a:ext cx="5143536" cy="3429024"/>
          </a:xfrm>
          <a:prstGeom prst="rect">
            <a:avLst/>
          </a:prstGeom>
        </p:spPr>
        <p:txBody>
          <a:bodyPr wrap="square" lIns="91425" tIns="91425" rIns="91425" bIns="91425" anchor="b" anchorCtr="0">
            <a:noAutofit/>
          </a:bodyPr>
          <a:lstStyle/>
          <a:p>
            <a:r>
              <a:rPr lang="en-US" sz="1600" dirty="0" smtClean="0"/>
              <a:t>CONTRAINDICATIONS</a:t>
            </a:r>
            <a:r>
              <a:rPr lang="en-IN" sz="1600" dirty="0" smtClean="0"/>
              <a:t/>
            </a:r>
            <a:br>
              <a:rPr lang="en-IN" sz="1600" dirty="0" smtClean="0"/>
            </a:br>
            <a:r>
              <a:rPr lang="en-US" sz="1600" dirty="0" smtClean="0"/>
              <a:t> </a:t>
            </a:r>
            <a:r>
              <a:rPr lang="en-IN" sz="1600" dirty="0" smtClean="0"/>
              <a:t/>
            </a:r>
            <a:br>
              <a:rPr lang="en-IN" sz="1600" dirty="0" smtClean="0"/>
            </a:br>
            <a:r>
              <a:rPr lang="en-US" sz="1600" dirty="0" smtClean="0"/>
              <a:t>Periodontal patients with known hypersensitivity reaction to any of the antimicrobials used for periodontal therapy.</a:t>
            </a:r>
            <a:r>
              <a:rPr lang="en-IN" sz="1600" dirty="0" smtClean="0"/>
              <a:t/>
            </a:r>
            <a:br>
              <a:rPr lang="en-IN" sz="1600" dirty="0" smtClean="0"/>
            </a:br>
            <a:r>
              <a:rPr lang="en-IN" sz="1600" dirty="0" smtClean="0"/>
              <a:t/>
            </a:r>
            <a:br>
              <a:rPr lang="en-IN" sz="1600" dirty="0" smtClean="0"/>
            </a:br>
            <a:r>
              <a:rPr lang="en-US" sz="1600" dirty="0" smtClean="0"/>
              <a:t>With local delivery of </a:t>
            </a:r>
            <a:r>
              <a:rPr lang="en-US" sz="1600" dirty="0" err="1" smtClean="0"/>
              <a:t>Metronidazole</a:t>
            </a:r>
            <a:r>
              <a:rPr lang="en-US" sz="1600" dirty="0" smtClean="0"/>
              <a:t> preparations, contraindicated in alcoholics.</a:t>
            </a:r>
            <a:r>
              <a:rPr lang="en-IN" sz="1600" dirty="0" smtClean="0"/>
              <a:t/>
            </a:r>
            <a:br>
              <a:rPr lang="en-IN" sz="1600" dirty="0" smtClean="0"/>
            </a:br>
            <a:r>
              <a:rPr lang="en-IN" sz="1600" dirty="0" smtClean="0"/>
              <a:t/>
            </a:r>
            <a:br>
              <a:rPr lang="en-IN" sz="1600" dirty="0" smtClean="0"/>
            </a:br>
            <a:r>
              <a:rPr lang="en-US" sz="1600" dirty="0" smtClean="0"/>
              <a:t>Patients susceptible to infective </a:t>
            </a:r>
            <a:r>
              <a:rPr lang="en-US" sz="1600" dirty="0" err="1" smtClean="0"/>
              <a:t>endocarditis</a:t>
            </a:r>
            <a:r>
              <a:rPr lang="en-US" sz="1600" dirty="0" smtClean="0"/>
              <a:t> are contra indicated for irrigation devices to avoid the risk of </a:t>
            </a:r>
            <a:r>
              <a:rPr lang="en-US" sz="1600" dirty="0" err="1" smtClean="0"/>
              <a:t>bacteremia</a:t>
            </a:r>
            <a:r>
              <a:rPr lang="en-US" sz="1600" dirty="0" smtClean="0"/>
              <a:t>.</a:t>
            </a:r>
            <a:r>
              <a:rPr lang="en-IN" sz="1600" dirty="0" smtClean="0"/>
              <a:t/>
            </a:r>
            <a:br>
              <a:rPr lang="en-IN" sz="1600" dirty="0" smtClean="0"/>
            </a:br>
            <a:r>
              <a:rPr lang="en-IN" sz="1600" dirty="0" smtClean="0"/>
              <a:t/>
            </a:r>
            <a:br>
              <a:rPr lang="en-IN" sz="1600" dirty="0" smtClean="0"/>
            </a:br>
            <a:r>
              <a:rPr lang="en-US" sz="1600" dirty="0" smtClean="0"/>
              <a:t>Delivery of antimicrobial agents using ultrasonic </a:t>
            </a:r>
            <a:r>
              <a:rPr lang="en-US" sz="1600" dirty="0" err="1" smtClean="0"/>
              <a:t>scalers</a:t>
            </a:r>
            <a:r>
              <a:rPr lang="en-US" sz="1600" dirty="0" smtClean="0"/>
              <a:t> is contraindicated in asthmatics, infective conditions (AIDS, TB) and those with cardiac pacemakers.</a:t>
            </a:r>
            <a:r>
              <a:rPr lang="en-IN" sz="1600" dirty="0" smtClean="0"/>
              <a:t/>
            </a:r>
            <a:br>
              <a:rPr lang="en-IN" sz="1600" dirty="0" smtClean="0"/>
            </a:br>
            <a:endParaRPr sz="1600"/>
          </a:p>
        </p:txBody>
      </p:sp>
      <p:sp>
        <p:nvSpPr>
          <p:cNvPr id="86" name="Shape 86"/>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6</a:t>
            </a:fld>
            <a:endParaRPr/>
          </a:p>
        </p:txBody>
      </p:sp>
      <p:pic>
        <p:nvPicPr>
          <p:cNvPr id="4" name="~PP243.WAV">
            <a:hlinkClick r:id="" action="ppaction://media"/>
          </p:cNvPr>
          <p:cNvPicPr>
            <a:picLocks noRot="1" noChangeAspect="1"/>
          </p:cNvPicPr>
          <p:nvPr>
            <a:wavAudioFile r:embed="rId1" name="~PP243.WAV"/>
          </p:nvPr>
        </p:nvPicPr>
        <p:blipFill>
          <a:blip r:embed="rId4"/>
          <a:stretch>
            <a:fillRect/>
          </a:stretch>
        </p:blipFill>
        <p:spPr>
          <a:xfrm>
            <a:off x="8669338" y="4668838"/>
            <a:ext cx="304800" cy="304800"/>
          </a:xfrm>
          <a:prstGeom prst="rect">
            <a:avLst/>
          </a:prstGeom>
        </p:spPr>
      </p:pic>
    </p:spTree>
  </p:cSld>
  <p:clrMapOvr>
    <a:masterClrMapping/>
  </p:clrMapOvr>
  <p:transition advTm="3936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357158" y="142858"/>
            <a:ext cx="8429684" cy="5000641"/>
          </a:xfrm>
          <a:prstGeom prst="rect">
            <a:avLst/>
          </a:prstGeom>
        </p:spPr>
        <p:txBody>
          <a:bodyPr wrap="square" lIns="91425" tIns="91425" rIns="91425" bIns="91425" anchor="ctr" anchorCtr="0">
            <a:noAutofit/>
          </a:bodyPr>
          <a:lstStyle/>
          <a:p>
            <a:pPr>
              <a:buNone/>
            </a:pPr>
            <a:r>
              <a:rPr lang="en-US" sz="1600" b="1" dirty="0" smtClean="0"/>
              <a:t>ADVANTAGES</a:t>
            </a:r>
            <a:endParaRPr lang="en-IN" sz="1600" dirty="0" smtClean="0"/>
          </a:p>
          <a:p>
            <a:pPr>
              <a:buNone/>
            </a:pPr>
            <a:r>
              <a:rPr lang="en-US" sz="1600" b="1" dirty="0" smtClean="0"/>
              <a:t> </a:t>
            </a:r>
            <a:endParaRPr lang="en-IN" sz="1600" dirty="0" smtClean="0"/>
          </a:p>
          <a:p>
            <a:pPr lvl="0">
              <a:buFont typeface="Wingdings" pitchFamily="2" charset="2"/>
              <a:buChar char="Ø"/>
            </a:pPr>
            <a:r>
              <a:rPr lang="en-US" sz="1600" dirty="0" smtClean="0"/>
              <a:t>Local drug delivery can attain 100 folds higher concentrations of the agent in </a:t>
            </a:r>
            <a:r>
              <a:rPr lang="en-US" sz="1600" dirty="0" err="1" smtClean="0"/>
              <a:t>subgingival</a:t>
            </a:r>
            <a:r>
              <a:rPr lang="en-US" sz="1600" dirty="0" smtClean="0"/>
              <a:t> sites compared with a systemic drug regimen.</a:t>
            </a:r>
          </a:p>
          <a:p>
            <a:pPr lvl="0">
              <a:buFont typeface="Wingdings" pitchFamily="2" charset="2"/>
              <a:buChar char="Ø"/>
            </a:pPr>
            <a:endParaRPr lang="en-IN" sz="1600" dirty="0" smtClean="0"/>
          </a:p>
          <a:p>
            <a:pPr lvl="0">
              <a:buFont typeface="Wingdings" pitchFamily="2" charset="2"/>
              <a:buChar char="Ø"/>
            </a:pPr>
            <a:r>
              <a:rPr lang="en-US" sz="1600" dirty="0" smtClean="0"/>
              <a:t>Local delivery may employ antimicrobial agents not suitable for systemic administration.  </a:t>
            </a:r>
          </a:p>
          <a:p>
            <a:pPr lvl="0">
              <a:buFont typeface="Wingdings" pitchFamily="2" charset="2"/>
              <a:buChar char="Ø"/>
            </a:pPr>
            <a:endParaRPr lang="en-IN" sz="1600" dirty="0" smtClean="0"/>
          </a:p>
          <a:p>
            <a:pPr lvl="0">
              <a:buFont typeface="Wingdings" pitchFamily="2" charset="2"/>
              <a:buChar char="Ø"/>
            </a:pPr>
            <a:r>
              <a:rPr lang="en-US" sz="1600" dirty="0" smtClean="0"/>
              <a:t>Professionally applied antimicrobial regimens reduce potential problems with patient compliance that plague the use of systemic drug regimens.</a:t>
            </a:r>
          </a:p>
          <a:p>
            <a:pPr lvl="0">
              <a:buFont typeface="Wingdings" pitchFamily="2" charset="2"/>
              <a:buChar char="Ø"/>
            </a:pPr>
            <a:endParaRPr lang="en-IN" sz="1600" dirty="0" smtClean="0"/>
          </a:p>
          <a:p>
            <a:pPr lvl="0">
              <a:buFont typeface="Wingdings" pitchFamily="2" charset="2"/>
              <a:buChar char="Ø"/>
            </a:pPr>
            <a:r>
              <a:rPr lang="en-US" sz="1600" dirty="0" smtClean="0"/>
              <a:t>Local antimicrobial delivery reduces the dangers associated with systemic administration such as toxicity,  adverse reactions,  resistant strains and superimposed infections.</a:t>
            </a:r>
            <a:endParaRPr lang="en-IN" sz="1600" dirty="0" smtClean="0"/>
          </a:p>
          <a:p>
            <a:pPr marL="0" lvl="0" indent="0" algn="just">
              <a:spcBef>
                <a:spcPts val="0"/>
              </a:spcBef>
              <a:spcAft>
                <a:spcPts val="1000"/>
              </a:spcAft>
              <a:buNone/>
            </a:pPr>
            <a:endParaRPr/>
          </a:p>
        </p:txBody>
      </p:sp>
      <p:sp>
        <p:nvSpPr>
          <p:cNvPr id="92" name="Shape 92"/>
          <p:cNvSpPr txBox="1">
            <a:spLocks noGrp="1"/>
          </p:cNvSpPr>
          <p:nvPr>
            <p:ph type="sldNum" idx="12"/>
          </p:nvPr>
        </p:nvSpPr>
        <p:spPr>
          <a:xfrm>
            <a:off x="429765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7</a:t>
            </a:fld>
            <a:endParaRPr/>
          </a:p>
        </p:txBody>
      </p:sp>
      <p:pic>
        <p:nvPicPr>
          <p:cNvPr id="4" name="~PP122.WAV">
            <a:hlinkClick r:id="" action="ppaction://media"/>
          </p:cNvPr>
          <p:cNvPicPr>
            <a:picLocks noRot="1" noChangeAspect="1"/>
          </p:cNvPicPr>
          <p:nvPr>
            <a:wavAudioFile r:embed="rId1" name="~PP122.WAV"/>
          </p:nvPr>
        </p:nvPicPr>
        <p:blipFill>
          <a:blip r:embed="rId4"/>
          <a:stretch>
            <a:fillRect/>
          </a:stretch>
        </p:blipFill>
        <p:spPr>
          <a:xfrm>
            <a:off x="8669338" y="4668838"/>
            <a:ext cx="304800" cy="304800"/>
          </a:xfrm>
          <a:prstGeom prst="rect">
            <a:avLst/>
          </a:prstGeom>
        </p:spPr>
      </p:pic>
    </p:spTree>
  </p:cSld>
  <p:clrMapOvr>
    <a:masterClrMapping/>
  </p:clrMapOvr>
  <p:transition advTm="4882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28596" y="357172"/>
            <a:ext cx="2383800" cy="629700"/>
          </a:xfrm>
          <a:prstGeom prst="rect">
            <a:avLst/>
          </a:prstGeom>
        </p:spPr>
        <p:txBody>
          <a:bodyPr wrap="square" lIns="91425" tIns="91425" rIns="91425" bIns="91425" anchor="b" anchorCtr="0">
            <a:noAutofit/>
          </a:bodyPr>
          <a:lstStyle/>
          <a:p>
            <a:r>
              <a:rPr lang="en-US" dirty="0" smtClean="0">
                <a:latin typeface="Varela"/>
              </a:rPr>
              <a:t>DISADVANTAGES</a:t>
            </a:r>
            <a:r>
              <a:rPr lang="en-IN" dirty="0" smtClean="0">
                <a:latin typeface="Varela"/>
              </a:rPr>
              <a:t/>
            </a:r>
            <a:br>
              <a:rPr lang="en-IN" dirty="0" smtClean="0">
                <a:latin typeface="Varela"/>
              </a:rPr>
            </a:br>
            <a:endParaRPr>
              <a:latin typeface="Varela"/>
            </a:endParaRPr>
          </a:p>
        </p:txBody>
      </p:sp>
      <p:sp>
        <p:nvSpPr>
          <p:cNvPr id="98" name="Shape 98"/>
          <p:cNvSpPr txBox="1">
            <a:spLocks noGrp="1"/>
          </p:cNvSpPr>
          <p:nvPr>
            <p:ph type="body" idx="1"/>
          </p:nvPr>
        </p:nvSpPr>
        <p:spPr>
          <a:xfrm>
            <a:off x="0" y="1071552"/>
            <a:ext cx="5219400" cy="3380171"/>
          </a:xfrm>
          <a:prstGeom prst="rect">
            <a:avLst/>
          </a:prstGeom>
        </p:spPr>
        <p:txBody>
          <a:bodyPr wrap="square" lIns="91425" tIns="91425" rIns="91425" bIns="91425" anchor="t" anchorCtr="0">
            <a:noAutofit/>
          </a:bodyPr>
          <a:lstStyle/>
          <a:p>
            <a:pPr>
              <a:buNone/>
            </a:pPr>
            <a:endParaRPr lang="en-IN" dirty="0" smtClean="0"/>
          </a:p>
          <a:p>
            <a:pPr lvl="0">
              <a:buFont typeface="Wingdings" pitchFamily="2" charset="2"/>
              <a:buChar char="Ø"/>
            </a:pPr>
            <a:r>
              <a:rPr lang="en-US" sz="1600" b="1" dirty="0" smtClean="0"/>
              <a:t>Difficulty in placing antimicrobial </a:t>
            </a:r>
            <a:r>
              <a:rPr lang="en-US" sz="1600" b="1" dirty="0" smtClean="0">
                <a:solidFill>
                  <a:schemeClr val="bg1"/>
                </a:solidFill>
              </a:rPr>
              <a:t>agents into deeper parts of pockets and </a:t>
            </a:r>
            <a:r>
              <a:rPr lang="en-US" sz="1600" b="1" dirty="0" err="1" smtClean="0">
                <a:solidFill>
                  <a:schemeClr val="bg1"/>
                </a:solidFill>
              </a:rPr>
              <a:t>furcation</a:t>
            </a:r>
            <a:r>
              <a:rPr lang="en-US" sz="1600" b="1" dirty="0" smtClean="0">
                <a:solidFill>
                  <a:schemeClr val="bg1"/>
                </a:solidFill>
              </a:rPr>
              <a:t> lesions.</a:t>
            </a:r>
          </a:p>
          <a:p>
            <a:pPr lvl="0">
              <a:buFont typeface="Wingdings" pitchFamily="2" charset="2"/>
              <a:buChar char="Ø"/>
            </a:pPr>
            <a:endParaRPr lang="en-IN" sz="1600" b="1" dirty="0" smtClean="0">
              <a:solidFill>
                <a:srgbClr val="002060"/>
              </a:solidFill>
            </a:endParaRPr>
          </a:p>
          <a:p>
            <a:pPr lvl="0">
              <a:buFont typeface="Wingdings" pitchFamily="2" charset="2"/>
              <a:buChar char="Ø"/>
            </a:pPr>
            <a:r>
              <a:rPr lang="en-US" sz="1600" b="1" dirty="0" smtClean="0"/>
              <a:t>Locally applied antimicrobial agents do not markedly affect pathogens residing on extra-pocket oral surfaces.</a:t>
            </a:r>
            <a:endParaRPr lang="en-IN" sz="1600" b="1" dirty="0" smtClean="0"/>
          </a:p>
          <a:p>
            <a:pPr marL="457200" lvl="0" indent="-317500" rtl="0">
              <a:spcBef>
                <a:spcPts val="0"/>
              </a:spcBef>
              <a:spcAft>
                <a:spcPts val="0"/>
              </a:spcAft>
              <a:buSzPts val="1400"/>
              <a:buNone/>
            </a:pPr>
            <a:endParaRPr/>
          </a:p>
        </p:txBody>
      </p:sp>
      <p:sp>
        <p:nvSpPr>
          <p:cNvPr id="99" name="Shape 99"/>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8</a:t>
            </a:fld>
            <a:endParaRPr/>
          </a:p>
        </p:txBody>
      </p:sp>
      <p:pic>
        <p:nvPicPr>
          <p:cNvPr id="5" name="~PP2222.WAV">
            <a:hlinkClick r:id="" action="ppaction://media"/>
          </p:cNvPr>
          <p:cNvPicPr>
            <a:picLocks noRot="1" noChangeAspect="1"/>
          </p:cNvPicPr>
          <p:nvPr>
            <a:wavAudioFile r:embed="rId1" name="~PP2222.WAV"/>
          </p:nvPr>
        </p:nvPicPr>
        <p:blipFill>
          <a:blip r:embed="rId4"/>
          <a:stretch>
            <a:fillRect/>
          </a:stretch>
        </p:blipFill>
        <p:spPr>
          <a:xfrm>
            <a:off x="8669338" y="4668838"/>
            <a:ext cx="304800" cy="304800"/>
          </a:xfrm>
          <a:prstGeom prst="rect">
            <a:avLst/>
          </a:prstGeom>
        </p:spPr>
      </p:pic>
    </p:spTree>
  </p:cSld>
  <p:clrMapOvr>
    <a:masterClrMapping/>
  </p:clrMapOvr>
  <p:transition advTm="1831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103"/>
        <p:cNvGrpSpPr/>
        <p:nvPr/>
      </p:nvGrpSpPr>
      <p:grpSpPr>
        <a:xfrm>
          <a:off x="0" y="0"/>
          <a:ext cx="0" cy="0"/>
          <a:chOff x="0" y="0"/>
          <a:chExt cx="0" cy="0"/>
        </a:xfrm>
      </p:grpSpPr>
      <p:sp>
        <p:nvSpPr>
          <p:cNvPr id="104" name="Shape 104"/>
          <p:cNvSpPr txBox="1">
            <a:spLocks noGrp="1"/>
          </p:cNvSpPr>
          <p:nvPr>
            <p:ph type="ctrTitle" idx="4294967295"/>
          </p:nvPr>
        </p:nvSpPr>
        <p:spPr>
          <a:xfrm>
            <a:off x="0" y="0"/>
            <a:ext cx="9144000" cy="428610"/>
          </a:xfrm>
          <a:prstGeom prst="rect">
            <a:avLst/>
          </a:prstGeom>
        </p:spPr>
        <p:txBody>
          <a:bodyPr wrap="square" lIns="91425" tIns="91425" rIns="91425" bIns="91425" anchor="b" anchorCtr="0">
            <a:noAutofit/>
          </a:bodyPr>
          <a:lstStyle/>
          <a:p>
            <a:pPr algn="ctr"/>
            <a:r>
              <a:rPr lang="en-US" sz="2000" b="0" dirty="0" smtClean="0"/>
              <a:t>SYSTEMIC VERSUS LOCAL DRUG DELIVERY</a:t>
            </a:r>
            <a:endParaRPr lang="en-IN" sz="2000" b="0" dirty="0"/>
          </a:p>
        </p:txBody>
      </p:sp>
      <p:sp>
        <p:nvSpPr>
          <p:cNvPr id="105" name="Shape 105"/>
          <p:cNvSpPr txBox="1">
            <a:spLocks noGrp="1"/>
          </p:cNvSpPr>
          <p:nvPr>
            <p:ph type="subTitle" idx="4294967295"/>
          </p:nvPr>
        </p:nvSpPr>
        <p:spPr>
          <a:xfrm>
            <a:off x="142844" y="571486"/>
            <a:ext cx="8858312" cy="4429156"/>
          </a:xfrm>
          <a:prstGeom prst="rect">
            <a:avLst/>
          </a:prstGeom>
        </p:spPr>
        <p:txBody>
          <a:bodyPr wrap="square" lIns="91425" tIns="91425" rIns="91425" bIns="91425" anchor="t" anchorCtr="0">
            <a:noAutofit/>
          </a:bodyPr>
          <a:lstStyle/>
          <a:p>
            <a:pPr marL="0" lvl="0" indent="0" rtl="0">
              <a:spcBef>
                <a:spcPts val="0"/>
              </a:spcBef>
              <a:spcAft>
                <a:spcPts val="1000"/>
              </a:spcAft>
              <a:buNone/>
            </a:pPr>
            <a:endParaRPr/>
          </a:p>
        </p:txBody>
      </p:sp>
      <p:grpSp>
        <p:nvGrpSpPr>
          <p:cNvPr id="106" name="Shape 106"/>
          <p:cNvGrpSpPr/>
          <p:nvPr/>
        </p:nvGrpSpPr>
        <p:grpSpPr>
          <a:xfrm>
            <a:off x="1785918" y="1571618"/>
            <a:ext cx="1347989" cy="1347990"/>
            <a:chOff x="6643075" y="3664250"/>
            <a:chExt cx="407950" cy="407975"/>
          </a:xfrm>
        </p:grpSpPr>
        <p:sp>
          <p:nvSpPr>
            <p:cNvPr id="107" name="Shape 107"/>
            <p:cNvSpPr/>
            <p:nvPr/>
          </p:nvSpPr>
          <p:spPr>
            <a:xfrm>
              <a:off x="6794075" y="3815250"/>
              <a:ext cx="211300" cy="211300"/>
            </a:xfrm>
            <a:custGeom>
              <a:avLst/>
              <a:gdLst/>
              <a:ahLst/>
              <a:cxnLst/>
              <a:rect l="0" t="0" r="0" b="0"/>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08" name="Shape 108"/>
            <p:cNvSpPr/>
            <p:nvPr/>
          </p:nvSpPr>
          <p:spPr>
            <a:xfrm>
              <a:off x="6643075" y="3664250"/>
              <a:ext cx="407950" cy="407975"/>
            </a:xfrm>
            <a:custGeom>
              <a:avLst/>
              <a:gdLst/>
              <a:ahLst/>
              <a:cxnLst/>
              <a:rect l="0" t="0" r="0" b="0"/>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grpSp>
      <p:grpSp>
        <p:nvGrpSpPr>
          <p:cNvPr id="109" name="Shape 109"/>
          <p:cNvGrpSpPr/>
          <p:nvPr/>
        </p:nvGrpSpPr>
        <p:grpSpPr>
          <a:xfrm rot="-587485">
            <a:off x="864465" y="2370798"/>
            <a:ext cx="554212" cy="554181"/>
            <a:chOff x="576250" y="4319400"/>
            <a:chExt cx="442075" cy="442050"/>
          </a:xfrm>
        </p:grpSpPr>
        <p:sp>
          <p:nvSpPr>
            <p:cNvPr id="110" name="Shape 110"/>
            <p:cNvSpPr/>
            <p:nvPr/>
          </p:nvSpPr>
          <p:spPr>
            <a:xfrm>
              <a:off x="576250" y="4319400"/>
              <a:ext cx="442075" cy="442050"/>
            </a:xfrm>
            <a:custGeom>
              <a:avLst/>
              <a:gdLst/>
              <a:ahLst/>
              <a:cxnLst/>
              <a:rect l="0" t="0" r="0" b="0"/>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1" name="Shape 111"/>
            <p:cNvSpPr/>
            <p:nvPr/>
          </p:nvSpPr>
          <p:spPr>
            <a:xfrm>
              <a:off x="595725" y="4668875"/>
              <a:ext cx="73100" cy="73100"/>
            </a:xfrm>
            <a:custGeom>
              <a:avLst/>
              <a:gdLst/>
              <a:ahLst/>
              <a:cxnLst/>
              <a:rect l="0" t="0" r="0" b="0"/>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2" name="Shape 112"/>
            <p:cNvSpPr/>
            <p:nvPr/>
          </p:nvSpPr>
          <p:spPr>
            <a:xfrm>
              <a:off x="652350" y="4711500"/>
              <a:ext cx="46925" cy="46925"/>
            </a:xfrm>
            <a:custGeom>
              <a:avLst/>
              <a:gdLst/>
              <a:ahLst/>
              <a:cxnLst/>
              <a:rect l="0" t="0" r="0" b="0"/>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3" name="Shape 113"/>
            <p:cNvSpPr/>
            <p:nvPr/>
          </p:nvSpPr>
          <p:spPr>
            <a:xfrm>
              <a:off x="579300" y="4638450"/>
              <a:ext cx="46900" cy="46900"/>
            </a:xfrm>
            <a:custGeom>
              <a:avLst/>
              <a:gdLst/>
              <a:ahLst/>
              <a:cxnLst/>
              <a:rect l="0" t="0" r="0" b="0"/>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grpSp>
      <p:sp>
        <p:nvSpPr>
          <p:cNvPr id="114" name="Shape 114"/>
          <p:cNvSpPr/>
          <p:nvPr/>
        </p:nvSpPr>
        <p:spPr>
          <a:xfrm>
            <a:off x="621065" y="1158547"/>
            <a:ext cx="210697" cy="201181"/>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5" name="Shape 115"/>
          <p:cNvSpPr/>
          <p:nvPr/>
        </p:nvSpPr>
        <p:spPr>
          <a:xfrm rot="2697418">
            <a:off x="2009537" y="2188530"/>
            <a:ext cx="319833" cy="305389"/>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6" name="Shape 116"/>
          <p:cNvSpPr/>
          <p:nvPr/>
        </p:nvSpPr>
        <p:spPr>
          <a:xfrm>
            <a:off x="2262563" y="2014183"/>
            <a:ext cx="128094" cy="122381"/>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7" name="Shape 117"/>
          <p:cNvSpPr/>
          <p:nvPr/>
        </p:nvSpPr>
        <p:spPr>
          <a:xfrm rot="1279858">
            <a:off x="475086" y="1765377"/>
            <a:ext cx="128071" cy="122381"/>
          </a:xfrm>
          <a:custGeom>
            <a:avLst/>
            <a:gdLst/>
            <a:ahLst/>
            <a:cxnLst/>
            <a:rect l="0" t="0" r="0" b="0"/>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noFill/>
          <a:ln w="19050" cap="rnd" cmpd="sng">
            <a:solidFill>
              <a:srgbClr val="FFFFFF"/>
            </a:solidFill>
            <a:prstDash val="solid"/>
            <a:round/>
            <a:headEnd type="none" w="med" len="med"/>
            <a:tailEnd type="none" w="med" len="med"/>
          </a:ln>
        </p:spPr>
        <p:txBody>
          <a:bodyPr wrap="square" lIns="91425" tIns="91425" rIns="91425" bIns="91425" anchor="ctr" anchorCtr="0">
            <a:noAutofit/>
          </a:bodyPr>
          <a:lstStyle/>
          <a:p>
            <a:pPr marL="0" lvl="0" indent="0">
              <a:spcBef>
                <a:spcPts val="0"/>
              </a:spcBef>
              <a:spcAft>
                <a:spcPts val="0"/>
              </a:spcAft>
              <a:buNone/>
            </a:pPr>
            <a:endParaRPr/>
          </a:p>
        </p:txBody>
      </p:sp>
      <p:sp>
        <p:nvSpPr>
          <p:cNvPr id="118" name="Shape 118"/>
          <p:cNvSpPr txBox="1">
            <a:spLocks noGrp="1"/>
          </p:cNvSpPr>
          <p:nvPr>
            <p:ph type="sldNum" idx="12"/>
          </p:nvPr>
        </p:nvSpPr>
        <p:spPr>
          <a:xfrm>
            <a:off x="457200" y="4673650"/>
            <a:ext cx="548700" cy="245100"/>
          </a:xfrm>
          <a:prstGeom prst="rect">
            <a:avLst/>
          </a:prstGeom>
        </p:spPr>
        <p:txBody>
          <a:bodyPr wrap="square" lIns="91425" tIns="91425" rIns="91425" bIns="91425" anchor="ctr" anchorCtr="0">
            <a:noAutofit/>
          </a:bodyPr>
          <a:lstStyle/>
          <a:p>
            <a:pPr marL="0" lvl="0" indent="0">
              <a:spcBef>
                <a:spcPts val="0"/>
              </a:spcBef>
              <a:spcAft>
                <a:spcPts val="0"/>
              </a:spcAft>
              <a:buNone/>
            </a:pPr>
            <a:fld id="{00000000-1234-1234-1234-123412341234}" type="slidenum">
              <a:rPr lang="en"/>
              <a:pPr marL="0" lvl="0" indent="0">
                <a:spcBef>
                  <a:spcPts val="0"/>
                </a:spcBef>
                <a:spcAft>
                  <a:spcPts val="0"/>
                </a:spcAft>
                <a:buNone/>
              </a:pPr>
              <a:t>9</a:t>
            </a:fld>
            <a:endParaRPr/>
          </a:p>
        </p:txBody>
      </p:sp>
      <p:graphicFrame>
        <p:nvGraphicFramePr>
          <p:cNvPr id="18" name="Table 17"/>
          <p:cNvGraphicFramePr>
            <a:graphicFrameLocks noGrp="1"/>
          </p:cNvGraphicFramePr>
          <p:nvPr/>
        </p:nvGraphicFramePr>
        <p:xfrm>
          <a:off x="0" y="357171"/>
          <a:ext cx="9144000" cy="4800600"/>
        </p:xfrm>
        <a:graphic>
          <a:graphicData uri="http://schemas.openxmlformats.org/drawingml/2006/table">
            <a:tbl>
              <a:tblPr firstRow="1" bandRow="1">
                <a:tableStyleId>{60085F95-5D78-4BAB-B3D5-1C5AF0C888F7}</a:tableStyleId>
              </a:tblPr>
              <a:tblGrid>
                <a:gridCol w="2500298"/>
                <a:gridCol w="3429024"/>
                <a:gridCol w="3214678"/>
              </a:tblGrid>
              <a:tr h="4786329">
                <a:tc>
                  <a:txBody>
                    <a:bodyPr/>
                    <a:lstStyle/>
                    <a:p>
                      <a:pPr algn="ctr">
                        <a:lnSpc>
                          <a:spcPct val="150000"/>
                        </a:lnSpc>
                        <a:spcAft>
                          <a:spcPts val="0"/>
                        </a:spcAft>
                      </a:pPr>
                      <a:r>
                        <a:rPr lang="en-US" sz="1400" b="1" dirty="0" smtClean="0">
                          <a:solidFill>
                            <a:schemeClr val="bg1"/>
                          </a:solidFill>
                        </a:rPr>
                        <a:t>Sr. </a:t>
                      </a:r>
                      <a:r>
                        <a:rPr lang="en-US" sz="1400" b="1" dirty="0">
                          <a:solidFill>
                            <a:schemeClr val="bg1"/>
                          </a:solidFill>
                        </a:rPr>
                        <a:t>No.</a:t>
                      </a:r>
                      <a:endParaRPr lang="en-IN" sz="1400" b="1" dirty="0">
                        <a:solidFill>
                          <a:schemeClr val="bg1"/>
                        </a:solidFill>
                      </a:endParaRPr>
                    </a:p>
                    <a:p>
                      <a:pPr marL="228600" indent="-228600" algn="l">
                        <a:lnSpc>
                          <a:spcPct val="150000"/>
                        </a:lnSpc>
                        <a:spcAft>
                          <a:spcPts val="0"/>
                        </a:spcAft>
                        <a:buFont typeface="+mj-lt"/>
                        <a:buAutoNum type="arabicPeriod"/>
                      </a:pPr>
                      <a:r>
                        <a:rPr lang="en-US" sz="1400" b="1" dirty="0" smtClean="0">
                          <a:solidFill>
                            <a:schemeClr val="bg1"/>
                          </a:solidFill>
                        </a:rPr>
                        <a:t>  Route </a:t>
                      </a:r>
                      <a:r>
                        <a:rPr lang="en-US" sz="1400" b="1" dirty="0">
                          <a:solidFill>
                            <a:schemeClr val="bg1"/>
                          </a:solidFill>
                        </a:rPr>
                        <a:t>of </a:t>
                      </a:r>
                      <a:r>
                        <a:rPr lang="en-US" sz="1400" b="1" dirty="0" smtClean="0">
                          <a:solidFill>
                            <a:schemeClr val="bg1"/>
                          </a:solidFill>
                        </a:rPr>
                        <a:t>administration</a:t>
                      </a:r>
                    </a:p>
                    <a:p>
                      <a:pPr marL="228600" indent="-228600" algn="l">
                        <a:lnSpc>
                          <a:spcPct val="150000"/>
                        </a:lnSpc>
                        <a:spcAft>
                          <a:spcPts val="0"/>
                        </a:spcAft>
                        <a:buFont typeface="+mj-lt"/>
                        <a:buAutoNum type="arabicPeriod"/>
                      </a:pPr>
                      <a:endParaRPr lang="en-IN" sz="1400" b="1" dirty="0">
                        <a:solidFill>
                          <a:schemeClr val="bg1"/>
                        </a:solidFill>
                      </a:endParaRPr>
                    </a:p>
                    <a:p>
                      <a:pPr marL="228600" indent="-228600" algn="l">
                        <a:lnSpc>
                          <a:spcPct val="150000"/>
                        </a:lnSpc>
                        <a:spcAft>
                          <a:spcPts val="0"/>
                        </a:spcAft>
                        <a:buFont typeface="+mj-lt"/>
                        <a:buAutoNum type="arabicPeriod"/>
                      </a:pPr>
                      <a:r>
                        <a:rPr lang="en-US" sz="1400" b="1" dirty="0" smtClean="0">
                          <a:solidFill>
                            <a:schemeClr val="bg1"/>
                          </a:solidFill>
                        </a:rPr>
                        <a:t>   Pain/Discomfort</a:t>
                      </a:r>
                    </a:p>
                    <a:p>
                      <a:pPr marL="228600" indent="-228600" algn="l">
                        <a:lnSpc>
                          <a:spcPct val="150000"/>
                        </a:lnSpc>
                        <a:spcAft>
                          <a:spcPts val="0"/>
                        </a:spcAft>
                        <a:buFont typeface="+mj-lt"/>
                        <a:buAutoNum type="arabicPeriod"/>
                      </a:pPr>
                      <a:endParaRPr lang="en-IN" sz="1400" b="1" dirty="0">
                        <a:solidFill>
                          <a:schemeClr val="bg1"/>
                        </a:solidFill>
                      </a:endParaRPr>
                    </a:p>
                    <a:p>
                      <a:pPr marL="342900" lvl="0" indent="-342900" algn="l">
                        <a:lnSpc>
                          <a:spcPct val="150000"/>
                        </a:lnSpc>
                        <a:spcAft>
                          <a:spcPts val="0"/>
                        </a:spcAft>
                        <a:buFont typeface="+mj-lt"/>
                        <a:buAutoNum type="arabicPeriod"/>
                        <a:tabLst>
                          <a:tab pos="171450" algn="l"/>
                        </a:tabLst>
                      </a:pPr>
                      <a:r>
                        <a:rPr lang="en-US" sz="1400" b="1" dirty="0" smtClean="0">
                          <a:solidFill>
                            <a:schemeClr val="bg1"/>
                          </a:solidFill>
                        </a:rPr>
                        <a:t>Drug dosage</a:t>
                      </a:r>
                    </a:p>
                    <a:p>
                      <a:pPr marL="342900" lvl="0" indent="-342900" algn="l">
                        <a:lnSpc>
                          <a:spcPct val="150000"/>
                        </a:lnSpc>
                        <a:spcAft>
                          <a:spcPts val="0"/>
                        </a:spcAft>
                        <a:buFont typeface="+mj-lt"/>
                        <a:buAutoNum type="arabicPeriod"/>
                        <a:tabLst>
                          <a:tab pos="171450" algn="l"/>
                        </a:tabLst>
                      </a:pPr>
                      <a:endParaRPr lang="en-IN" sz="1400" b="1" dirty="0" smtClean="0">
                        <a:solidFill>
                          <a:schemeClr val="bg1"/>
                        </a:solidFill>
                      </a:endParaRPr>
                    </a:p>
                    <a:p>
                      <a:pPr marL="342900" lvl="0" indent="-342900" algn="l">
                        <a:lnSpc>
                          <a:spcPct val="150000"/>
                        </a:lnSpc>
                        <a:spcAft>
                          <a:spcPts val="0"/>
                        </a:spcAft>
                        <a:buFont typeface="+mj-lt"/>
                        <a:buAutoNum type="arabicPeriod"/>
                        <a:tabLst>
                          <a:tab pos="266700" algn="l"/>
                        </a:tabLst>
                      </a:pPr>
                      <a:r>
                        <a:rPr lang="en-US" sz="1400" b="1" dirty="0" smtClean="0">
                          <a:solidFill>
                            <a:schemeClr val="bg1"/>
                          </a:solidFill>
                        </a:rPr>
                        <a:t>Peak levels</a:t>
                      </a:r>
                    </a:p>
                    <a:p>
                      <a:pPr marL="342900" lvl="0" indent="-342900" algn="l">
                        <a:lnSpc>
                          <a:spcPct val="150000"/>
                        </a:lnSpc>
                        <a:spcAft>
                          <a:spcPts val="0"/>
                        </a:spcAft>
                        <a:buFont typeface="+mj-lt"/>
                        <a:buAutoNum type="arabicPeriod"/>
                        <a:tabLst>
                          <a:tab pos="266700" algn="l"/>
                        </a:tabLst>
                      </a:pPr>
                      <a:endParaRPr lang="en-IN" sz="1400" b="1" dirty="0" smtClean="0">
                        <a:solidFill>
                          <a:schemeClr val="bg1"/>
                        </a:solidFill>
                      </a:endParaRPr>
                    </a:p>
                    <a:p>
                      <a:pPr marL="342900" lvl="0" indent="-342900" algn="l">
                        <a:lnSpc>
                          <a:spcPct val="150000"/>
                        </a:lnSpc>
                        <a:spcAft>
                          <a:spcPts val="0"/>
                        </a:spcAft>
                        <a:buFont typeface="+mj-lt"/>
                        <a:buAutoNum type="arabicPeriod"/>
                        <a:tabLst>
                          <a:tab pos="266700" algn="l"/>
                        </a:tabLst>
                      </a:pPr>
                      <a:r>
                        <a:rPr lang="en-US" sz="1400" b="1" dirty="0" smtClean="0">
                          <a:solidFill>
                            <a:schemeClr val="bg1"/>
                          </a:solidFill>
                        </a:rPr>
                        <a:t>Pharmacokinetics</a:t>
                      </a:r>
                    </a:p>
                    <a:p>
                      <a:pPr marL="342900" lvl="0" indent="-342900" algn="l">
                        <a:lnSpc>
                          <a:spcPct val="150000"/>
                        </a:lnSpc>
                        <a:spcAft>
                          <a:spcPts val="0"/>
                        </a:spcAft>
                        <a:buFont typeface="+mj-lt"/>
                        <a:buAutoNum type="arabicPeriod"/>
                        <a:tabLst>
                          <a:tab pos="266700" algn="l"/>
                        </a:tabLst>
                      </a:pPr>
                      <a:endParaRPr lang="en-IN" sz="1400" b="1" dirty="0">
                        <a:solidFill>
                          <a:schemeClr val="bg1"/>
                        </a:solidFill>
                      </a:endParaRPr>
                    </a:p>
                    <a:p>
                      <a:pPr marL="342900" lvl="0" indent="-342900" algn="l">
                        <a:lnSpc>
                          <a:spcPct val="150000"/>
                        </a:lnSpc>
                        <a:spcAft>
                          <a:spcPts val="0"/>
                        </a:spcAft>
                        <a:buFont typeface="+mj-lt"/>
                        <a:buAutoNum type="arabicPeriod"/>
                        <a:tabLst>
                          <a:tab pos="266700" algn="l"/>
                        </a:tabLst>
                      </a:pPr>
                      <a:endParaRPr lang="en-US" sz="1400" b="1" dirty="0" smtClean="0">
                        <a:solidFill>
                          <a:schemeClr val="bg1"/>
                        </a:solidFill>
                      </a:endParaRPr>
                    </a:p>
                    <a:p>
                      <a:pPr marL="342900" lvl="0" indent="-342900" algn="l">
                        <a:lnSpc>
                          <a:spcPct val="150000"/>
                        </a:lnSpc>
                        <a:spcAft>
                          <a:spcPts val="0"/>
                        </a:spcAft>
                        <a:buFont typeface="+mj-lt"/>
                        <a:buAutoNum type="arabicPeriod"/>
                        <a:tabLst>
                          <a:tab pos="266700" algn="l"/>
                        </a:tabLst>
                      </a:pPr>
                      <a:endParaRPr lang="en-US" sz="1400" b="1" dirty="0" smtClean="0">
                        <a:solidFill>
                          <a:schemeClr val="bg1"/>
                        </a:solidFill>
                      </a:endParaRPr>
                    </a:p>
                    <a:p>
                      <a:pPr marL="342900" lvl="0" indent="-342900" algn="l">
                        <a:lnSpc>
                          <a:spcPct val="150000"/>
                        </a:lnSpc>
                        <a:spcAft>
                          <a:spcPts val="0"/>
                        </a:spcAft>
                        <a:buFont typeface="+mj-lt"/>
                        <a:buAutoNum type="arabicPeriod"/>
                        <a:tabLst>
                          <a:tab pos="266700" algn="l"/>
                        </a:tabLst>
                      </a:pPr>
                      <a:r>
                        <a:rPr lang="en-US" sz="1400" b="1" dirty="0" smtClean="0">
                          <a:solidFill>
                            <a:schemeClr val="bg1"/>
                          </a:solidFill>
                        </a:rPr>
                        <a:t>Frequency</a:t>
                      </a:r>
                      <a:endParaRPr lang="en-IN" sz="1400" b="1" dirty="0">
                        <a:solidFill>
                          <a:schemeClr val="bg1"/>
                        </a:solidFill>
                      </a:endParaRPr>
                    </a:p>
                  </a:txBody>
                  <a:tcPr marL="68580" marR="68580" marT="0" marB="0"/>
                </a:tc>
                <a:tc>
                  <a:txBody>
                    <a:bodyPr/>
                    <a:lstStyle/>
                    <a:p>
                      <a:pPr algn="ctr">
                        <a:lnSpc>
                          <a:spcPct val="150000"/>
                        </a:lnSpc>
                        <a:spcAft>
                          <a:spcPts val="0"/>
                        </a:spcAft>
                      </a:pPr>
                      <a:r>
                        <a:rPr lang="en-US" sz="1400" b="1" dirty="0">
                          <a:solidFill>
                            <a:schemeClr val="bg1"/>
                          </a:solidFill>
                        </a:rPr>
                        <a:t>Systemic</a:t>
                      </a:r>
                      <a:endParaRPr lang="en-IN" sz="1400" b="1" dirty="0">
                        <a:solidFill>
                          <a:schemeClr val="bg1"/>
                        </a:solidFill>
                      </a:endParaRPr>
                    </a:p>
                    <a:p>
                      <a:pPr algn="l">
                        <a:lnSpc>
                          <a:spcPct val="150000"/>
                        </a:lnSpc>
                        <a:spcAft>
                          <a:spcPts val="0"/>
                        </a:spcAft>
                      </a:pPr>
                      <a:r>
                        <a:rPr lang="en-US" sz="1400" b="1" dirty="0">
                          <a:solidFill>
                            <a:schemeClr val="bg1"/>
                          </a:solidFill>
                        </a:rPr>
                        <a:t>Orally or Parental</a:t>
                      </a:r>
                      <a:endParaRPr lang="en-IN" sz="1400" b="1" dirty="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Not </a:t>
                      </a:r>
                      <a:r>
                        <a:rPr lang="en-US" sz="1400" b="1" dirty="0">
                          <a:solidFill>
                            <a:schemeClr val="bg1"/>
                          </a:solidFill>
                        </a:rPr>
                        <a:t>painful</a:t>
                      </a:r>
                      <a:endParaRPr lang="en-IN" sz="1400" b="1" dirty="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Higher </a:t>
                      </a:r>
                      <a:r>
                        <a:rPr lang="en-US" sz="1400" b="1" dirty="0">
                          <a:solidFill>
                            <a:schemeClr val="bg1"/>
                          </a:solidFill>
                        </a:rPr>
                        <a:t>drug dosage</a:t>
                      </a:r>
                      <a:endParaRPr lang="en-IN" sz="1400" b="1" dirty="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a:t>
                      </a:r>
                      <a:r>
                        <a:rPr lang="en-US" sz="1400" b="1" dirty="0">
                          <a:solidFill>
                            <a:schemeClr val="bg1"/>
                          </a:solidFill>
                        </a:rPr>
                        <a:t>in mg)</a:t>
                      </a:r>
                      <a:endParaRPr lang="en-IN" sz="1400" b="1" dirty="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Few </a:t>
                      </a:r>
                      <a:r>
                        <a:rPr lang="en-US" sz="1400" b="1" dirty="0">
                          <a:solidFill>
                            <a:schemeClr val="bg1"/>
                          </a:solidFill>
                        </a:rPr>
                        <a:t>hours in plasma</a:t>
                      </a:r>
                      <a:endParaRPr lang="en-IN" sz="1400" b="1" dirty="0">
                        <a:solidFill>
                          <a:schemeClr val="bg1"/>
                        </a:solidFill>
                      </a:endParaRPr>
                    </a:p>
                    <a:p>
                      <a:pPr algn="l">
                        <a:lnSpc>
                          <a:spcPct val="150000"/>
                        </a:lnSpc>
                        <a:spcAft>
                          <a:spcPts val="0"/>
                        </a:spcAft>
                      </a:pPr>
                      <a:r>
                        <a:rPr lang="en-US" sz="1400" b="1" dirty="0">
                          <a:solidFill>
                            <a:schemeClr val="bg1"/>
                          </a:solidFill>
                        </a:rPr>
                        <a:t>Distribution in various compartments where antimicrobial effect may not be required.</a:t>
                      </a:r>
                      <a:endParaRPr lang="en-IN" sz="1400" b="1" dirty="0">
                        <a:solidFill>
                          <a:schemeClr val="bg1"/>
                        </a:solidFill>
                      </a:endParaRPr>
                    </a:p>
                    <a:p>
                      <a:pPr algn="l">
                        <a:lnSpc>
                          <a:spcPct val="150000"/>
                        </a:lnSpc>
                        <a:spcAft>
                          <a:spcPts val="0"/>
                        </a:spcAft>
                      </a:pPr>
                      <a:r>
                        <a:rPr lang="en-US" sz="1400" b="1" dirty="0" smtClean="0">
                          <a:solidFill>
                            <a:schemeClr val="bg1"/>
                          </a:solidFill>
                        </a:rPr>
                        <a:t>Once </a:t>
                      </a:r>
                      <a:r>
                        <a:rPr lang="en-US" sz="1400" b="1" dirty="0">
                          <a:solidFill>
                            <a:schemeClr val="bg1"/>
                          </a:solidFill>
                        </a:rPr>
                        <a:t>in 6-12 </a:t>
                      </a:r>
                      <a:r>
                        <a:rPr lang="en-US" sz="1400" b="1" dirty="0" smtClean="0">
                          <a:solidFill>
                            <a:schemeClr val="bg1"/>
                          </a:solidFill>
                        </a:rPr>
                        <a:t>hours</a:t>
                      </a:r>
                      <a:endParaRPr lang="en-IN" sz="1400" b="1" dirty="0">
                        <a:solidFill>
                          <a:schemeClr val="bg1"/>
                        </a:solidFill>
                      </a:endParaRPr>
                    </a:p>
                  </a:txBody>
                  <a:tcPr marL="68580" marR="68580" marT="0" marB="0"/>
                </a:tc>
                <a:tc>
                  <a:txBody>
                    <a:bodyPr/>
                    <a:lstStyle/>
                    <a:p>
                      <a:pPr algn="ctr">
                        <a:lnSpc>
                          <a:spcPct val="150000"/>
                        </a:lnSpc>
                        <a:spcAft>
                          <a:spcPts val="0"/>
                        </a:spcAft>
                      </a:pPr>
                      <a:r>
                        <a:rPr lang="en-US" sz="1400" b="1" dirty="0">
                          <a:solidFill>
                            <a:schemeClr val="bg1"/>
                          </a:solidFill>
                        </a:rPr>
                        <a:t>Local</a:t>
                      </a:r>
                      <a:endParaRPr lang="en-IN" sz="1400" b="1" dirty="0">
                        <a:solidFill>
                          <a:schemeClr val="bg1"/>
                        </a:solidFill>
                      </a:endParaRPr>
                    </a:p>
                    <a:p>
                      <a:pPr algn="l">
                        <a:lnSpc>
                          <a:spcPct val="150000"/>
                        </a:lnSpc>
                        <a:spcAft>
                          <a:spcPts val="0"/>
                        </a:spcAft>
                      </a:pPr>
                      <a:r>
                        <a:rPr lang="en-US" sz="1400" b="1" dirty="0">
                          <a:solidFill>
                            <a:schemeClr val="bg1"/>
                          </a:solidFill>
                        </a:rPr>
                        <a:t>Site Specific</a:t>
                      </a:r>
                      <a:endParaRPr lang="en-IN" sz="1400" b="1" dirty="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Nil</a:t>
                      </a:r>
                      <a:endParaRPr lang="en-IN" sz="1400" b="1" dirty="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Lower </a:t>
                      </a:r>
                      <a:r>
                        <a:rPr lang="en-US" sz="1400" b="1" dirty="0">
                          <a:solidFill>
                            <a:schemeClr val="bg1"/>
                          </a:solidFill>
                        </a:rPr>
                        <a:t>dosage</a:t>
                      </a:r>
                      <a:endParaRPr lang="en-IN" sz="1400" b="1" dirty="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a:t>
                      </a:r>
                      <a:r>
                        <a:rPr lang="en-US" sz="1400" b="1" dirty="0">
                          <a:solidFill>
                            <a:schemeClr val="bg1"/>
                          </a:solidFill>
                        </a:rPr>
                        <a:t>in micrograms)</a:t>
                      </a:r>
                      <a:endParaRPr lang="en-IN" sz="1400" b="1" dirty="0">
                        <a:solidFill>
                          <a:schemeClr val="bg1"/>
                        </a:solidFill>
                      </a:endParaRPr>
                    </a:p>
                    <a:p>
                      <a:pPr algn="l">
                        <a:lnSpc>
                          <a:spcPct val="150000"/>
                        </a:lnSpc>
                        <a:spcAft>
                          <a:spcPts val="0"/>
                        </a:spcAft>
                      </a:pPr>
                      <a:endParaRPr lang="en-US" sz="1400" b="1" dirty="0" smtClean="0">
                        <a:solidFill>
                          <a:schemeClr val="bg1"/>
                        </a:solidFill>
                      </a:endParaRPr>
                    </a:p>
                    <a:p>
                      <a:pPr algn="l">
                        <a:lnSpc>
                          <a:spcPct val="150000"/>
                        </a:lnSpc>
                        <a:spcAft>
                          <a:spcPts val="0"/>
                        </a:spcAft>
                      </a:pPr>
                      <a:r>
                        <a:rPr lang="en-US" sz="1400" b="1" dirty="0" smtClean="0">
                          <a:solidFill>
                            <a:schemeClr val="bg1"/>
                          </a:solidFill>
                        </a:rPr>
                        <a:t>Within </a:t>
                      </a:r>
                      <a:r>
                        <a:rPr lang="en-US" sz="1400" b="1" dirty="0">
                          <a:solidFill>
                            <a:schemeClr val="bg1"/>
                          </a:solidFill>
                        </a:rPr>
                        <a:t>few    minutes in GCF</a:t>
                      </a:r>
                      <a:endParaRPr lang="en-IN" sz="1400" b="1" dirty="0">
                        <a:solidFill>
                          <a:schemeClr val="bg1"/>
                        </a:solidFill>
                      </a:endParaRPr>
                    </a:p>
                    <a:p>
                      <a:pPr algn="l">
                        <a:lnSpc>
                          <a:spcPct val="150000"/>
                        </a:lnSpc>
                        <a:spcAft>
                          <a:spcPts val="0"/>
                        </a:spcAft>
                      </a:pPr>
                      <a:r>
                        <a:rPr lang="en-US" sz="1400" b="1" dirty="0">
                          <a:solidFill>
                            <a:schemeClr val="bg1"/>
                          </a:solidFill>
                        </a:rPr>
                        <a:t>Minimal body distribution to different compartments with max concentration at delivered sites.</a:t>
                      </a:r>
                      <a:endParaRPr lang="en-IN" sz="1400" b="1" dirty="0">
                        <a:solidFill>
                          <a:schemeClr val="bg1"/>
                        </a:solidFill>
                      </a:endParaRPr>
                    </a:p>
                    <a:p>
                      <a:pPr algn="l">
                        <a:lnSpc>
                          <a:spcPct val="150000"/>
                        </a:lnSpc>
                        <a:spcAft>
                          <a:spcPts val="0"/>
                        </a:spcAft>
                      </a:pPr>
                      <a:r>
                        <a:rPr lang="en-US" sz="1400" b="1" dirty="0">
                          <a:solidFill>
                            <a:schemeClr val="bg1"/>
                          </a:solidFill>
                        </a:rPr>
                        <a:t>Usually once a week</a:t>
                      </a:r>
                      <a:endParaRPr lang="en-IN" sz="1400" b="1" dirty="0">
                        <a:solidFill>
                          <a:schemeClr val="bg1"/>
                        </a:solidFill>
                      </a:endParaRPr>
                    </a:p>
                    <a:p>
                      <a:pPr algn="l">
                        <a:lnSpc>
                          <a:spcPct val="150000"/>
                        </a:lnSpc>
                        <a:spcAft>
                          <a:spcPts val="0"/>
                        </a:spcAft>
                      </a:pPr>
                      <a:endParaRPr lang="en-IN" sz="1400" b="1" dirty="0">
                        <a:solidFill>
                          <a:schemeClr val="bg1"/>
                        </a:solidFill>
                      </a:endParaRPr>
                    </a:p>
                  </a:txBody>
                  <a:tcPr marL="68580" marR="68580" marT="0" marB="0"/>
                </a:tc>
              </a:tr>
            </a:tbl>
          </a:graphicData>
        </a:graphic>
      </p:graphicFrame>
      <p:pic>
        <p:nvPicPr>
          <p:cNvPr id="19" name="~PP3831.WAV">
            <a:hlinkClick r:id="" action="ppaction://media"/>
          </p:cNvPr>
          <p:cNvPicPr>
            <a:picLocks noRot="1" noChangeAspect="1"/>
          </p:cNvPicPr>
          <p:nvPr>
            <a:wavAudioFile r:embed="rId1" name="~PP3831.WAV"/>
          </p:nvPr>
        </p:nvPicPr>
        <p:blipFill>
          <a:blip r:embed="rId5"/>
          <a:stretch>
            <a:fillRect/>
          </a:stretch>
        </p:blipFill>
        <p:spPr>
          <a:xfrm>
            <a:off x="8669338" y="4668838"/>
            <a:ext cx="304800" cy="304800"/>
          </a:xfrm>
          <a:prstGeom prst="rect">
            <a:avLst/>
          </a:prstGeom>
        </p:spPr>
      </p:pic>
    </p:spTree>
  </p:cSld>
  <p:clrMapOvr>
    <a:masterClrMapping/>
  </p:clrMapOvr>
  <p:transition advTm="5874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Ragozine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TotalTime>
  <Words>794</Words>
  <Application>Microsoft Office PowerPoint</Application>
  <PresentationFormat>On-screen Show (16:9)</PresentationFormat>
  <Paragraphs>185</Paragraphs>
  <Slides>19</Slides>
  <Notes>14</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Ragozine template</vt:lpstr>
      <vt:lpstr>Local Drug Delivery    By Jasuma  J. Rai  01-04-2020</vt:lpstr>
      <vt:lpstr>Slide 2</vt:lpstr>
      <vt:lpstr>Slide 3</vt:lpstr>
      <vt:lpstr>Classification</vt:lpstr>
      <vt:lpstr>CLASSIFICATION    cont…..</vt:lpstr>
      <vt:lpstr>CONTRAINDICATIONS   Periodontal patients with known hypersensitivity reaction to any of the antimicrobials used for periodontal therapy.  With local delivery of Metronidazole preparations, contraindicated in alcoholics.  Patients susceptible to infective endocarditis are contra indicated for irrigation devices to avoid the risk of bacteremia.  Delivery of antimicrobial agents using ultrasonic scalers is contraindicated in asthmatics, infective conditions (AIDS, TB) and those with cardiac pacemakers. </vt:lpstr>
      <vt:lpstr>Slide 7</vt:lpstr>
      <vt:lpstr>DISADVANTAGES </vt:lpstr>
      <vt:lpstr>SYSTEMIC VERSUS LOCAL DRUG DELIVERY</vt:lpstr>
      <vt:lpstr>SYSTEMIC VERSUS LOCAL DRUG DELIVERY</vt:lpstr>
      <vt:lpstr>Slide 11</vt:lpstr>
      <vt:lpstr>TETRACYCLINE FIBRE (ACTISITE )</vt:lpstr>
      <vt:lpstr>Slide 13</vt:lpstr>
      <vt:lpstr>CHLORHEXIDINE CHIP (PERIO-CHIP)  The perio-chip is a unique patented “targeted controlled release” bio degradable polymer containing chlorhexidine. It is a small, bullet-shaped, thin film, weighing 7.4mg. It measures 5*4 mm in size and 0.35 mm thickness. The chip contains 2.5 mg chlorhexidine gluconate incorporated in a biodegradable matrix of cross-linked hydrolyzed gelatin.   Initially releasing approximately 40% of Chlorhexidine within the first 24 hours and then releasing the remaining chlorhexidine in a linear fashion for 7-10 days. </vt:lpstr>
      <vt:lpstr>Slide 15</vt:lpstr>
      <vt:lpstr>METRONIDAZOLE GEL (ELYSOL)</vt:lpstr>
      <vt:lpstr>Slide 17</vt:lpstr>
      <vt:lpstr>Slide 18</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JASUMA RAI</dc:creator>
  <cp:lastModifiedBy>Dr. Ankit Sant</cp:lastModifiedBy>
  <cp:revision>61</cp:revision>
  <dcterms:modified xsi:type="dcterms:W3CDTF">2020-08-25T05:19:16Z</dcterms:modified>
</cp:coreProperties>
</file>