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75" r:id="rId9"/>
    <p:sldId id="263" r:id="rId10"/>
    <p:sldId id="264" r:id="rId11"/>
    <p:sldId id="265" r:id="rId12"/>
    <p:sldId id="262" r:id="rId13"/>
    <p:sldId id="266" r:id="rId14"/>
    <p:sldId id="286" r:id="rId15"/>
    <p:sldId id="287" r:id="rId16"/>
    <p:sldId id="267" r:id="rId17"/>
    <p:sldId id="289" r:id="rId18"/>
    <p:sldId id="288" r:id="rId19"/>
    <p:sldId id="274" r:id="rId20"/>
    <p:sldId id="268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76" r:id="rId29"/>
    <p:sldId id="269" r:id="rId30"/>
    <p:sldId id="272" r:id="rId31"/>
    <p:sldId id="270" r:id="rId32"/>
    <p:sldId id="271" r:id="rId33"/>
    <p:sldId id="291" r:id="rId34"/>
    <p:sldId id="292" r:id="rId35"/>
    <p:sldId id="293" r:id="rId36"/>
    <p:sldId id="273" r:id="rId37"/>
    <p:sldId id="29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</a:t>
            </a:r>
            <a:r>
              <a:rPr lang="en-US" smtClean="0"/>
              <a:t>&amp; DEVELOPMENT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DR MANISH RASANIA</a:t>
            </a:r>
            <a:br>
              <a:rPr lang="en-US" smtClean="0"/>
            </a:br>
            <a:r>
              <a:rPr lang="en-US" smtClean="0"/>
              <a:t>Professor</a:t>
            </a:r>
            <a:br>
              <a:rPr lang="en-US" smtClean="0"/>
            </a:br>
            <a:r>
              <a:rPr lang="en-US" smtClean="0"/>
              <a:t>SBKS MIRC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45 to 55 cm</a:t>
            </a:r>
          </a:p>
          <a:p>
            <a:r>
              <a:rPr lang="en-US" dirty="0" smtClean="0"/>
              <a:t>6 months – 65 – 67 cm</a:t>
            </a:r>
          </a:p>
          <a:p>
            <a:r>
              <a:rPr lang="en-US" dirty="0" smtClean="0"/>
              <a:t>1 year – 75 cm</a:t>
            </a:r>
          </a:p>
          <a:p>
            <a:r>
              <a:rPr lang="en-US" dirty="0" smtClean="0"/>
              <a:t>2 year – 87 cm</a:t>
            </a:r>
          </a:p>
          <a:p>
            <a:r>
              <a:rPr lang="en-US" dirty="0" smtClean="0"/>
              <a:t>Then about 5 cm/year till puberty</a:t>
            </a:r>
          </a:p>
          <a:p>
            <a:r>
              <a:rPr lang="en-US" dirty="0" smtClean="0"/>
              <a:t>Mid adolescence – about 8 to 10 cm/year</a:t>
            </a:r>
          </a:p>
          <a:p>
            <a:r>
              <a:rPr lang="en-US" dirty="0" smtClean="0"/>
              <a:t>Late adolescence – little increase (2-3 cm/year)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Head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35 cm</a:t>
            </a:r>
          </a:p>
          <a:p>
            <a:r>
              <a:rPr lang="en-US" dirty="0" smtClean="0"/>
              <a:t>First 3 months – 2 cm/month</a:t>
            </a:r>
          </a:p>
          <a:p>
            <a:r>
              <a:rPr lang="en-US" dirty="0" smtClean="0"/>
              <a:t>3 to 9 months – 1 cm/year</a:t>
            </a:r>
          </a:p>
          <a:p>
            <a:r>
              <a:rPr lang="en-US" dirty="0" smtClean="0"/>
              <a:t>9 to 12 months – 0.5 cm/year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year – 2 cm/year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year – 1 cm/year</a:t>
            </a:r>
          </a:p>
          <a:p>
            <a:r>
              <a:rPr lang="en-US" dirty="0" smtClean="0"/>
              <a:t>Then – little/no increase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Weight measurement</a:t>
            </a:r>
          </a:p>
          <a:p>
            <a:r>
              <a:rPr lang="en-US" dirty="0" smtClean="0"/>
              <a:t>Height measurement</a:t>
            </a:r>
          </a:p>
          <a:p>
            <a:r>
              <a:rPr lang="en-US" dirty="0" smtClean="0"/>
              <a:t>Head size measurement</a:t>
            </a:r>
          </a:p>
          <a:p>
            <a:pPr>
              <a:buNone/>
            </a:pPr>
            <a:r>
              <a:rPr lang="en-US" dirty="0" smtClean="0"/>
              <a:t>Plotting them on appropriate growth charts. (between 97</a:t>
            </a:r>
            <a:r>
              <a:rPr lang="en-US" baseline="30000" dirty="0" smtClean="0"/>
              <a:t>th</a:t>
            </a:r>
            <a:r>
              <a:rPr lang="en-US" dirty="0" smtClean="0"/>
              <a:t> percentile and 3</a:t>
            </a:r>
            <a:r>
              <a:rPr lang="en-US" baseline="30000" dirty="0" smtClean="0"/>
              <a:t>rd</a:t>
            </a:r>
            <a:r>
              <a:rPr lang="en-US" dirty="0" smtClean="0"/>
              <a:t> percentile is considered as normal)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Expected Weight for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&lt; 1 year of age – (age in months + 9)/2</a:t>
            </a:r>
          </a:p>
          <a:p>
            <a:r>
              <a:rPr lang="en-US" dirty="0" smtClean="0"/>
              <a:t>2 to 6 years – (2 × age in years) + 8</a:t>
            </a:r>
          </a:p>
          <a:p>
            <a:r>
              <a:rPr lang="en-US" dirty="0" smtClean="0"/>
              <a:t>7 to 12 years – ((7 × age in years) – 5)/2</a:t>
            </a:r>
          </a:p>
          <a:p>
            <a:pPr>
              <a:buNone/>
            </a:pPr>
            <a:r>
              <a:rPr lang="en-US" dirty="0" smtClean="0"/>
              <a:t>Up to 80% of expected is considered as normal.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304800"/>
            <a:ext cx="8382000" cy="62484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792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81000"/>
            <a:ext cx="8382000" cy="61722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857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Height for 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2 years of age – (6 × age in years) + 77</a:t>
            </a:r>
          </a:p>
          <a:p>
            <a:pPr>
              <a:buNone/>
            </a:pPr>
            <a:r>
              <a:rPr lang="en-US" dirty="0" smtClean="0"/>
              <a:t>&lt; 90% of expected is considered as abnormal.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5334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465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9180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Malnutrition </a:t>
            </a:r>
          </a:p>
          <a:p>
            <a:r>
              <a:rPr lang="en-US" dirty="0" smtClean="0"/>
              <a:t>Obesity </a:t>
            </a:r>
          </a:p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Tall stature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Growth – increase in size/mass – due to increase in number of cells (multiplication) or increase in size of cells   </a:t>
            </a:r>
          </a:p>
          <a:p>
            <a:r>
              <a:rPr lang="en-US" dirty="0" smtClean="0"/>
              <a:t>Development – maturation/differentiation of functions, acquiring various skills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Gross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neck (head) holding</a:t>
            </a:r>
          </a:p>
          <a:p>
            <a:r>
              <a:rPr lang="en-US" dirty="0" smtClean="0"/>
              <a:t>5 months – rolls over (first from prone to supine)</a:t>
            </a:r>
          </a:p>
          <a:p>
            <a:r>
              <a:rPr lang="en-US" dirty="0" smtClean="0"/>
              <a:t>6 months – sitting with support, rolls from supine to..</a:t>
            </a:r>
          </a:p>
          <a:p>
            <a:r>
              <a:rPr lang="en-US" dirty="0" smtClean="0"/>
              <a:t>8 months – sitting without support</a:t>
            </a:r>
          </a:p>
          <a:p>
            <a:r>
              <a:rPr lang="en-US" dirty="0" smtClean="0"/>
              <a:t>9 months – crawling</a:t>
            </a:r>
          </a:p>
          <a:p>
            <a:r>
              <a:rPr lang="en-US" dirty="0" smtClean="0"/>
              <a:t>10 months – standing with support</a:t>
            </a:r>
          </a:p>
          <a:p>
            <a:r>
              <a:rPr lang="en-US" dirty="0" smtClean="0"/>
              <a:t>12 months – standing without support, walking with support</a:t>
            </a:r>
          </a:p>
          <a:p>
            <a:r>
              <a:rPr lang="en-US" dirty="0" smtClean="0"/>
              <a:t>13 months – walking without support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Holding – 3 Months</a:t>
            </a:r>
            <a:endParaRPr lang="en-US" dirty="0"/>
          </a:p>
        </p:txBody>
      </p:sp>
      <p:pic>
        <p:nvPicPr>
          <p:cNvPr id="1026" name="Picture 2" descr="C:\Documents and Settings\user\Desktop\New Folder\infant-holding-his-head-up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4267199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Desktop\New Folder\milestone-7mo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981200"/>
            <a:ext cx="2381250" cy="16764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Desktop\New Folder\file_337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86200"/>
            <a:ext cx="15716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 Support – 6 Months</a:t>
            </a:r>
            <a:endParaRPr lang="en-US" dirty="0"/>
          </a:p>
        </p:txBody>
      </p:sp>
      <p:pic>
        <p:nvPicPr>
          <p:cNvPr id="2050" name="Picture 2" descr="C:\Documents and Settings\user\Desktop\New Folder\ss_10151891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New Folder\small-baby-b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514600"/>
            <a:ext cx="190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without Support – 8 Months</a:t>
            </a:r>
            <a:endParaRPr lang="en-US" dirty="0"/>
          </a:p>
        </p:txBody>
      </p:sp>
      <p:pic>
        <p:nvPicPr>
          <p:cNvPr id="3074" name="Picture 2" descr="C:\Documents and Settings\user\Desktop\New Folder\image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– 9 Months</a:t>
            </a:r>
            <a:endParaRPr lang="en-US" dirty="0"/>
          </a:p>
        </p:txBody>
      </p:sp>
      <p:pic>
        <p:nvPicPr>
          <p:cNvPr id="4098" name="Picture 2" descr="C:\Documents and Settings\user\Desktop\New Folder\crawling_baby_mileston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05000"/>
            <a:ext cx="4419600" cy="428625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Desktop\New Folder\BabyMilest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with Support – 10 Months</a:t>
            </a:r>
            <a:endParaRPr lang="en-US" dirty="0"/>
          </a:p>
        </p:txBody>
      </p:sp>
      <p:pic>
        <p:nvPicPr>
          <p:cNvPr id="5122" name="Picture 2" descr="C:\Documents and Settings\user\Desktop\New Folder\image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1905000"/>
            <a:ext cx="2705100" cy="3606800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New Folder\baby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447800"/>
            <a:ext cx="3949700" cy="5010150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New Folder\12_mon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0"/>
            <a:ext cx="215265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without Support, Walking with Support – 12 Months</a:t>
            </a:r>
            <a:endParaRPr lang="en-US" dirty="0"/>
          </a:p>
        </p:txBody>
      </p:sp>
      <p:pic>
        <p:nvPicPr>
          <p:cNvPr id="6146" name="Picture 2" descr="C:\Documents and Settings\user\Desktop\New Folder\180929165-260x26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2476500" cy="2476500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New Folder\baby-w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667000"/>
            <a:ext cx="1885950" cy="2428875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New Folder\abb48-url-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438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Walking without Support – 13 Months</a:t>
            </a:r>
            <a:endParaRPr lang="en-US" dirty="0"/>
          </a:p>
        </p:txBody>
      </p:sp>
      <p:pic>
        <p:nvPicPr>
          <p:cNvPr id="8194" name="Picture 2" descr="C:\Documents and Settings\user\Desktop\New Folder\baby-growth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429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15 months – walks backwards or sidewise pulling a toy</a:t>
            </a:r>
          </a:p>
          <a:p>
            <a:r>
              <a:rPr lang="en-US" dirty="0" smtClean="0"/>
              <a:t>18 months – running crudely</a:t>
            </a:r>
          </a:p>
          <a:p>
            <a:r>
              <a:rPr lang="en-US" dirty="0" smtClean="0"/>
              <a:t>24 months – runs well, walking upstairs one step at a time</a:t>
            </a:r>
          </a:p>
          <a:p>
            <a:r>
              <a:rPr lang="en-US" dirty="0" smtClean="0"/>
              <a:t>36 months – climbs upstairs one foot per step, tricycle riding, jumps with both feet</a:t>
            </a:r>
          </a:p>
          <a:p>
            <a:r>
              <a:rPr lang="en-US" dirty="0" smtClean="0"/>
              <a:t>4 years – standing with one foot</a:t>
            </a:r>
          </a:p>
          <a:p>
            <a:r>
              <a:rPr lang="en-US" dirty="0" smtClean="0"/>
              <a:t>5 years – hopping – on one feet - &amp; both feet</a:t>
            </a:r>
          </a:p>
          <a:p>
            <a:r>
              <a:rPr lang="en-US" dirty="0" smtClean="0"/>
              <a:t>7 years – skipping rope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Fine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– 5 months – hand regard</a:t>
            </a:r>
          </a:p>
          <a:p>
            <a:r>
              <a:rPr lang="en-US" dirty="0" smtClean="0"/>
              <a:t>4 months – grasps a rattle or rings when placed in hand</a:t>
            </a:r>
          </a:p>
          <a:p>
            <a:r>
              <a:rPr lang="en-US" dirty="0" smtClean="0"/>
              <a:t>5 months – reaches out to an object and holds it with both hands (</a:t>
            </a:r>
            <a:r>
              <a:rPr lang="en-US" dirty="0" err="1" smtClean="0"/>
              <a:t>bidextrous</a:t>
            </a:r>
            <a:r>
              <a:rPr lang="en-US" dirty="0" smtClean="0"/>
              <a:t> approach) </a:t>
            </a:r>
          </a:p>
          <a:p>
            <a:r>
              <a:rPr lang="en-US" dirty="0" smtClean="0"/>
              <a:t>6 months - </a:t>
            </a:r>
            <a:r>
              <a:rPr lang="en-US" dirty="0" err="1" smtClean="0"/>
              <a:t>unidextrous</a:t>
            </a:r>
            <a:r>
              <a:rPr lang="en-US" dirty="0" smtClean="0"/>
              <a:t> approach, transfers objects from one hand to other. Plays with feet, takes feet to mouth. Mouthing </a:t>
            </a:r>
          </a:p>
          <a:p>
            <a:r>
              <a:rPr lang="en-US" dirty="0" smtClean="0"/>
              <a:t>7 months – holds object with crude grasp from </a:t>
            </a:r>
            <a:r>
              <a:rPr lang="en-US" dirty="0" err="1" smtClean="0"/>
              <a:t>plam</a:t>
            </a:r>
            <a:r>
              <a:rPr lang="en-US" dirty="0" smtClean="0"/>
              <a:t> – palmar grasp (ulnar grasp) (8 </a:t>
            </a:r>
            <a:r>
              <a:rPr lang="en-US" dirty="0" err="1" smtClean="0"/>
              <a:t>mo</a:t>
            </a:r>
            <a:r>
              <a:rPr lang="en-US" dirty="0" smtClean="0"/>
              <a:t> – radial grasp)</a:t>
            </a:r>
          </a:p>
          <a:p>
            <a:r>
              <a:rPr lang="en-US" dirty="0" smtClean="0"/>
              <a:t>9 months – holding small objects like a pellet between index finger and thumb – pincer grasp (with ulnar support) (1 year – without ulnar support) (1 year – releases object on request, casting)</a:t>
            </a:r>
          </a:p>
          <a:p>
            <a:r>
              <a:rPr lang="en-US" dirty="0" smtClean="0"/>
              <a:t>1 year – tries self feeding with spoon with spilling</a:t>
            </a:r>
          </a:p>
          <a:p>
            <a:r>
              <a:rPr lang="en-US" dirty="0" smtClean="0"/>
              <a:t>15 months – self feeding with spoon without spilling</a:t>
            </a:r>
          </a:p>
          <a:p>
            <a:r>
              <a:rPr lang="en-US" dirty="0" smtClean="0"/>
              <a:t>18 months – self feeding with cup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Factors – Parental traits (height, body structure, I.Q), Race, Sex, Chromosomal (Turner, Down, </a:t>
            </a:r>
            <a:r>
              <a:rPr lang="en-US" dirty="0" err="1" smtClean="0"/>
              <a:t>Klienfelter</a:t>
            </a:r>
            <a:r>
              <a:rPr lang="en-US" dirty="0" smtClean="0"/>
              <a:t>), Genetic disorders (MPS, </a:t>
            </a:r>
            <a:r>
              <a:rPr lang="en-US" dirty="0" err="1" smtClean="0"/>
              <a:t>Galactosemia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Environmental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Prenatal Period – maternal </a:t>
            </a:r>
            <a:r>
              <a:rPr lang="en-US" dirty="0" err="1" smtClean="0"/>
              <a:t>undernutrition</a:t>
            </a:r>
            <a:r>
              <a:rPr lang="en-US" dirty="0" smtClean="0"/>
              <a:t>, maternal anemia, maternal hypertension, diabetes, maternal tobacco  and alcohol abuse, maternal use of </a:t>
            </a:r>
            <a:r>
              <a:rPr lang="en-US" dirty="0" err="1" smtClean="0"/>
              <a:t>teratogenic</a:t>
            </a:r>
            <a:r>
              <a:rPr lang="en-US" dirty="0" smtClean="0"/>
              <a:t> drugs, maternal infections (TORCHS, HIV)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13 months – can turn 2 to 3 pages of a book at a time</a:t>
            </a:r>
          </a:p>
          <a:p>
            <a:r>
              <a:rPr lang="en-US" dirty="0" smtClean="0"/>
              <a:t>24 months – can turn one page of a book at a time</a:t>
            </a:r>
          </a:p>
          <a:p>
            <a:r>
              <a:rPr lang="en-US" dirty="0" smtClean="0"/>
              <a:t>12 months – scribbling</a:t>
            </a:r>
          </a:p>
          <a:p>
            <a:r>
              <a:rPr lang="en-US" dirty="0" smtClean="0"/>
              <a:t>2 years – horizontal or vertical line</a:t>
            </a:r>
          </a:p>
          <a:p>
            <a:r>
              <a:rPr lang="en-US" dirty="0" smtClean="0"/>
              <a:t>3 years – circle</a:t>
            </a:r>
          </a:p>
          <a:p>
            <a:r>
              <a:rPr lang="en-US" dirty="0" smtClean="0"/>
              <a:t>4 years – + sign, rectangle</a:t>
            </a:r>
          </a:p>
          <a:p>
            <a:r>
              <a:rPr lang="en-US" dirty="0" smtClean="0"/>
              <a:t>5 years - × sign, triangle</a:t>
            </a:r>
          </a:p>
          <a:p>
            <a:r>
              <a:rPr lang="en-US" dirty="0" smtClean="0"/>
              <a:t>3 years – dresses and undresses, takes off shoes &amp; socks</a:t>
            </a:r>
          </a:p>
          <a:p>
            <a:r>
              <a:rPr lang="en-US" dirty="0" smtClean="0"/>
              <a:t>5 years – tie shoelace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Language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cooing, babbling</a:t>
            </a:r>
          </a:p>
          <a:p>
            <a:r>
              <a:rPr lang="en-US" dirty="0" smtClean="0"/>
              <a:t>4 months – laughs aloud</a:t>
            </a:r>
          </a:p>
          <a:p>
            <a:r>
              <a:rPr lang="en-US" dirty="0" smtClean="0"/>
              <a:t>6 months – monosyllables (ma, </a:t>
            </a:r>
            <a:r>
              <a:rPr lang="en-US" dirty="0" err="1" smtClean="0"/>
              <a:t>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9 months – </a:t>
            </a:r>
            <a:r>
              <a:rPr lang="en-US" dirty="0" err="1" smtClean="0"/>
              <a:t>bisyllables</a:t>
            </a:r>
            <a:r>
              <a:rPr lang="en-US" dirty="0" smtClean="0"/>
              <a:t> (mama, </a:t>
            </a:r>
            <a:r>
              <a:rPr lang="en-US" dirty="0" err="1" smtClean="0"/>
              <a:t>baba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12 months – 2 words with meaning</a:t>
            </a:r>
          </a:p>
          <a:p>
            <a:r>
              <a:rPr lang="en-US" dirty="0" smtClean="0"/>
              <a:t>18 months – 10 words with meaning</a:t>
            </a:r>
          </a:p>
          <a:p>
            <a:r>
              <a:rPr lang="en-US" dirty="0" smtClean="0"/>
              <a:t>24 months – simple sentences</a:t>
            </a:r>
          </a:p>
          <a:p>
            <a:r>
              <a:rPr lang="en-US" dirty="0" smtClean="0"/>
              <a:t>36 months – tells a story, nursery rhyme</a:t>
            </a:r>
          </a:p>
          <a:p>
            <a:r>
              <a:rPr lang="en-US" dirty="0" smtClean="0"/>
              <a:t>48 months – narrate recent event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Personal Social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months – social smile (watches mother when spoken to, and smiles)</a:t>
            </a:r>
          </a:p>
          <a:p>
            <a:r>
              <a:rPr lang="en-US" dirty="0" smtClean="0"/>
              <a:t>3 months – recognizes mother</a:t>
            </a:r>
          </a:p>
          <a:p>
            <a:r>
              <a:rPr lang="en-US" dirty="0" smtClean="0"/>
              <a:t>4 months – excited at the sight of food</a:t>
            </a:r>
          </a:p>
          <a:p>
            <a:r>
              <a:rPr lang="en-US" dirty="0" smtClean="0"/>
              <a:t>6 months – smiles at mirror image, shows displeasure when toy is pulled off</a:t>
            </a:r>
          </a:p>
          <a:p>
            <a:r>
              <a:rPr lang="en-US" dirty="0" smtClean="0"/>
              <a:t>7 months – stranger anxiety</a:t>
            </a:r>
          </a:p>
          <a:p>
            <a:r>
              <a:rPr lang="en-US" dirty="0" smtClean="0"/>
              <a:t>9 months – waves bye-bye, responds to name, stops in response to “no”</a:t>
            </a:r>
          </a:p>
          <a:p>
            <a:r>
              <a:rPr lang="en-US" dirty="0" smtClean="0"/>
              <a:t>12 months – plays a simple ball game. Indicates his wants, mainly by pointing. Kisses parents on request.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18 months – mimics action of others. Calls mother when he wants </a:t>
            </a:r>
            <a:r>
              <a:rPr lang="en-US" dirty="0" err="1" smtClean="0"/>
              <a:t>potty</a:t>
            </a:r>
            <a:r>
              <a:rPr lang="en-US" dirty="0" smtClean="0"/>
              <a:t>. Points to three parts of body on request.</a:t>
            </a:r>
          </a:p>
          <a:p>
            <a:r>
              <a:rPr lang="en-US" dirty="0" smtClean="0"/>
              <a:t>24 months – points to four parts of body on request. Listens to stories.</a:t>
            </a:r>
          </a:p>
          <a:p>
            <a:r>
              <a:rPr lang="en-US" dirty="0" smtClean="0"/>
              <a:t>36 months – knows age &amp; gender, parallel play</a:t>
            </a:r>
          </a:p>
          <a:p>
            <a:r>
              <a:rPr lang="en-US" dirty="0" smtClean="0"/>
              <a:t>4 years – washes face, brushes teeth. Use toilet by self.</a:t>
            </a:r>
          </a:p>
          <a:p>
            <a:r>
              <a:rPr lang="en-US" dirty="0" smtClean="0"/>
              <a:t>5 years – domestic role play</a:t>
            </a:r>
          </a:p>
          <a:p>
            <a:endParaRPr lang="hi-IN" dirty="0"/>
          </a:p>
        </p:txBody>
      </p:sp>
    </p:spTree>
    <p:extLst>
      <p:ext uri="{BB962C8B-B14F-4D97-AF65-F5344CB8AC3E}">
        <p14:creationId xmlns="" xmlns:p14="http://schemas.microsoft.com/office/powerpoint/2010/main" val="3494091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Overall Developmental quotient</a:t>
            </a:r>
          </a:p>
          <a:p>
            <a:r>
              <a:rPr lang="en-US" dirty="0" smtClean="0"/>
              <a:t>Separate quotient of each domain</a:t>
            </a:r>
          </a:p>
          <a:p>
            <a:r>
              <a:rPr lang="en-US" dirty="0" smtClean="0"/>
              <a:t>Up to 85% is considered as normal</a:t>
            </a:r>
          </a:p>
          <a:p>
            <a:r>
              <a:rPr lang="en-US" dirty="0" smtClean="0"/>
              <a:t>Motor age – gross motor &amp; fine motor</a:t>
            </a:r>
          </a:p>
          <a:p>
            <a:r>
              <a:rPr lang="en-US" dirty="0" smtClean="0"/>
              <a:t>Mental age – language &amp; social</a:t>
            </a:r>
            <a:endParaRPr lang="hi-IN" dirty="0"/>
          </a:p>
        </p:txBody>
      </p:sp>
    </p:spTree>
    <p:extLst>
      <p:ext uri="{BB962C8B-B14F-4D97-AF65-F5344CB8AC3E}">
        <p14:creationId xmlns="" xmlns:p14="http://schemas.microsoft.com/office/powerpoint/2010/main" val="2082711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developmental delay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Prenatal – genetic disorders (Down’s), maternal drugs, alcohol abuse, smoking, radiation, malnutrition, maternal infections, obstetric problems</a:t>
            </a:r>
          </a:p>
          <a:p>
            <a:r>
              <a:rPr lang="en-US" dirty="0" smtClean="0"/>
              <a:t>Neonatal – prematurity, asphyxia, kernicterus, hypoglycemia, meningitis</a:t>
            </a:r>
          </a:p>
          <a:p>
            <a:r>
              <a:rPr lang="en-US" dirty="0" smtClean="0"/>
              <a:t>Postnatal – malnutrition, hypothyroidism, </a:t>
            </a:r>
            <a:r>
              <a:rPr lang="en-US" dirty="0" err="1" smtClean="0"/>
              <a:t>meninigitis</a:t>
            </a:r>
            <a:r>
              <a:rPr lang="en-US" dirty="0" smtClean="0"/>
              <a:t>, encephalitis, environmental toxins – lead &amp; mercury, emotional &amp; psychological problems, lack </a:t>
            </a:r>
            <a:r>
              <a:rPr lang="en-US" smtClean="0"/>
              <a:t>of stimulation</a:t>
            </a:r>
            <a:endParaRPr lang="hi-IN" dirty="0"/>
          </a:p>
        </p:txBody>
      </p:sp>
    </p:spTree>
    <p:extLst>
      <p:ext uri="{BB962C8B-B14F-4D97-AF65-F5344CB8AC3E}">
        <p14:creationId xmlns="" xmlns:p14="http://schemas.microsoft.com/office/powerpoint/2010/main" val="1192743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Developmental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delay – Cerebral palsy, Down’s syndrome, congenital hypothyroidism</a:t>
            </a:r>
          </a:p>
          <a:p>
            <a:r>
              <a:rPr lang="en-US" dirty="0" smtClean="0"/>
              <a:t>Isolated motor delay – cerebral palsy, spinal muscular atrophy, </a:t>
            </a:r>
            <a:r>
              <a:rPr lang="en-US" dirty="0" err="1" smtClean="0"/>
              <a:t>myopathies</a:t>
            </a:r>
            <a:r>
              <a:rPr lang="en-US" dirty="0" smtClean="0"/>
              <a:t>, neuromuscular disorders</a:t>
            </a:r>
          </a:p>
          <a:p>
            <a:r>
              <a:rPr lang="en-US" dirty="0" smtClean="0"/>
              <a:t>Isolated speech delay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THANK YOU !</a:t>
            </a:r>
            <a:endParaRPr lang="en-GB" sz="8000" dirty="0"/>
          </a:p>
        </p:txBody>
      </p:sp>
    </p:spTree>
    <p:extLst>
      <p:ext uri="{BB962C8B-B14F-4D97-AF65-F5344CB8AC3E}">
        <p14:creationId xmlns="" xmlns:p14="http://schemas.microsoft.com/office/powerpoint/2010/main" val="1158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Postnatal Period – protein energy malnutrition, anemia and vitamin deficiencies, infections, chronic diseases, socioeconomic status, emotional disturbances (parental discord/separation/death, alcohol abuse), cultural factors (infant feeding and child rearing practice)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Hormonal Influence – thyroid hormones, growth hormone, sex hormones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Growth and development is a continuous and orderly process</a:t>
            </a:r>
          </a:p>
          <a:p>
            <a:r>
              <a:rPr lang="en-US" dirty="0" smtClean="0"/>
              <a:t>Growth of every individual is unique</a:t>
            </a:r>
          </a:p>
          <a:p>
            <a:r>
              <a:rPr lang="en-US" dirty="0" smtClean="0"/>
              <a:t>Different tissues of the body grow at different rates –Somatic growth (general body growth) is rapid during fetal life, during first year of life, and during puberty. </a:t>
            </a:r>
          </a:p>
          <a:p>
            <a:pPr marL="0" indent="0">
              <a:buNone/>
            </a:pPr>
            <a:r>
              <a:rPr lang="en-US" dirty="0" smtClean="0"/>
              <a:t>   Brain growth is maximum during first year of life.                                                       Gonadal growth is maximum during puberty. </a:t>
            </a:r>
          </a:p>
          <a:p>
            <a:pPr marL="0" indent="0">
              <a:buNone/>
            </a:pPr>
            <a:r>
              <a:rPr lang="en-US" dirty="0" smtClean="0"/>
              <a:t>  Lymphoid growth is maximum during mid-childhood (between 4 to 8 years of age)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pic>
        <p:nvPicPr>
          <p:cNvPr id="7170" name="Picture 2" descr="C:\Documents and Settings\user\Desktop\New Folder\kids-growin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475" y="2114550"/>
            <a:ext cx="60960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Ovum – 0 to 14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Embryo – 14 days to 9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Fetus – 9 weeks to birth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Postnatal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Newborn – birth to 4 weeks of life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Infancy – first year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Toddler – 1 to 3 years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Preschool – 3 to 6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School – 6 to 10 years (girls), 6 to 12 years (boys)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Adolescence – 10 to 19 years</a:t>
            </a:r>
          </a:p>
          <a:p>
            <a:pPr>
              <a:buNone/>
            </a:pPr>
            <a:r>
              <a:rPr lang="en-US" dirty="0" smtClean="0"/>
              <a:t>Periods of fast growth – first year and adolescence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Weight Gain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Birth weight – 2.5 to 3.5 kg</a:t>
            </a:r>
          </a:p>
          <a:p>
            <a:r>
              <a:rPr lang="en-US" dirty="0" smtClean="0"/>
              <a:t>First 4 months – 30 gm/day</a:t>
            </a:r>
          </a:p>
          <a:p>
            <a:r>
              <a:rPr lang="en-US" dirty="0" smtClean="0"/>
              <a:t>Second 4 months – 20 gm/day</a:t>
            </a:r>
          </a:p>
          <a:p>
            <a:r>
              <a:rPr lang="en-US" dirty="0" smtClean="0"/>
              <a:t>Last 4 months – 10 gm/day</a:t>
            </a:r>
          </a:p>
          <a:p>
            <a:r>
              <a:rPr lang="en-US" dirty="0" smtClean="0"/>
              <a:t>Then about 2 kg/year up to 6 years</a:t>
            </a:r>
          </a:p>
          <a:p>
            <a:r>
              <a:rPr lang="en-US" dirty="0" smtClean="0"/>
              <a:t>Then about 3 kg/year till pubertal growth spurt</a:t>
            </a:r>
          </a:p>
          <a:p>
            <a:r>
              <a:rPr lang="en-US" dirty="0" smtClean="0"/>
              <a:t>Mid adolescence – 3-4 kg/year</a:t>
            </a:r>
          </a:p>
          <a:p>
            <a:r>
              <a:rPr lang="en-US" dirty="0" smtClean="0"/>
              <a:t>Late </a:t>
            </a:r>
            <a:r>
              <a:rPr lang="en-US" dirty="0" err="1" smtClean="0"/>
              <a:t>adoleacence</a:t>
            </a:r>
            <a:r>
              <a:rPr lang="en-US" dirty="0" smtClean="0"/>
              <a:t> – 1 kg/year</a:t>
            </a:r>
          </a:p>
          <a:p>
            <a:r>
              <a:rPr lang="en-US" dirty="0" smtClean="0"/>
              <a:t>Birth weight doubles at 5 months, triples at 1 year, four times at 2 years of age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320</TotalTime>
  <Words>1392</Words>
  <Application>Microsoft Office PowerPoint</Application>
  <PresentationFormat>On-screen Show (4:3)</PresentationFormat>
  <Paragraphs>153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Median</vt:lpstr>
      <vt:lpstr>GROWTH &amp; DEVELOPMENT   DR MANISH RASANIA Professor SBKS MIRC</vt:lpstr>
      <vt:lpstr>Definition</vt:lpstr>
      <vt:lpstr>Factors Affecting Growth &amp; Development</vt:lpstr>
      <vt:lpstr>Slide 4</vt:lpstr>
      <vt:lpstr>Laws of Growth</vt:lpstr>
      <vt:lpstr>Periods of Growth</vt:lpstr>
      <vt:lpstr>Periods of Growth</vt:lpstr>
      <vt:lpstr>Slide 8</vt:lpstr>
      <vt:lpstr>Pattern of Weight Gain </vt:lpstr>
      <vt:lpstr>Pattern of Height Gain</vt:lpstr>
      <vt:lpstr>Pattern of Head Growth</vt:lpstr>
      <vt:lpstr>Assessment of Growth</vt:lpstr>
      <vt:lpstr>Expected Weight for Age</vt:lpstr>
      <vt:lpstr>Slide 14</vt:lpstr>
      <vt:lpstr>Slide 15</vt:lpstr>
      <vt:lpstr>Expected Height for Age </vt:lpstr>
      <vt:lpstr>Slide 17</vt:lpstr>
      <vt:lpstr>Slide 18</vt:lpstr>
      <vt:lpstr>Disorders of Growth</vt:lpstr>
      <vt:lpstr>Key Gross Motor Milestones</vt:lpstr>
      <vt:lpstr>Head Holding – 3 Months</vt:lpstr>
      <vt:lpstr>Sitting with Support – 6 Months</vt:lpstr>
      <vt:lpstr>Sitting without Support – 8 Months</vt:lpstr>
      <vt:lpstr>Crawling – 9 Months</vt:lpstr>
      <vt:lpstr>Standing with Support – 10 Months</vt:lpstr>
      <vt:lpstr>Standing without Support, Walking with Support – 12 Months</vt:lpstr>
      <vt:lpstr>Walking without Support – 13 Months</vt:lpstr>
      <vt:lpstr>Slide 28</vt:lpstr>
      <vt:lpstr>Key Fine Motor Milestones</vt:lpstr>
      <vt:lpstr>Slide 30</vt:lpstr>
      <vt:lpstr>Key Language Milestones</vt:lpstr>
      <vt:lpstr>Key Personal Social Milestones</vt:lpstr>
      <vt:lpstr>Slide 33</vt:lpstr>
      <vt:lpstr>Slide 34</vt:lpstr>
      <vt:lpstr>Causes of developmental delay</vt:lpstr>
      <vt:lpstr>Patterns of Developmental Delay</vt:lpstr>
      <vt:lpstr>Slide 37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&amp; DEVELOPMENT</dc:title>
  <dc:creator>user</dc:creator>
  <cp:lastModifiedBy>Anusha</cp:lastModifiedBy>
  <cp:revision>70</cp:revision>
  <dcterms:created xsi:type="dcterms:W3CDTF">2013-09-13T08:21:46Z</dcterms:created>
  <dcterms:modified xsi:type="dcterms:W3CDTF">2020-08-17T06:06:11Z</dcterms:modified>
</cp:coreProperties>
</file>