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4"/>
  </p:notesMasterIdLst>
  <p:sldIdLst>
    <p:sldId id="271" r:id="rId3"/>
    <p:sldId id="277" r:id="rId4"/>
    <p:sldId id="273" r:id="rId5"/>
    <p:sldId id="278" r:id="rId6"/>
    <p:sldId id="274" r:id="rId7"/>
    <p:sldId id="352" r:id="rId8"/>
    <p:sldId id="284" r:id="rId9"/>
    <p:sldId id="285" r:id="rId10"/>
    <p:sldId id="286" r:id="rId11"/>
    <p:sldId id="287" r:id="rId12"/>
    <p:sldId id="353" r:id="rId13"/>
    <p:sldId id="288" r:id="rId14"/>
    <p:sldId id="289" r:id="rId15"/>
    <p:sldId id="290" r:id="rId16"/>
    <p:sldId id="276" r:id="rId17"/>
    <p:sldId id="256" r:id="rId18"/>
    <p:sldId id="257" r:id="rId19"/>
    <p:sldId id="258" r:id="rId20"/>
    <p:sldId id="259" r:id="rId21"/>
    <p:sldId id="260" r:id="rId22"/>
    <p:sldId id="261" r:id="rId23"/>
    <p:sldId id="263" r:id="rId24"/>
    <p:sldId id="279" r:id="rId25"/>
    <p:sldId id="280" r:id="rId26"/>
    <p:sldId id="281" r:id="rId27"/>
    <p:sldId id="265" r:id="rId28"/>
    <p:sldId id="266" r:id="rId29"/>
    <p:sldId id="267" r:id="rId30"/>
    <p:sldId id="268" r:id="rId31"/>
    <p:sldId id="269" r:id="rId32"/>
    <p:sldId id="270" r:id="rId33"/>
    <p:sldId id="294" r:id="rId34"/>
    <p:sldId id="291" r:id="rId35"/>
    <p:sldId id="292" r:id="rId36"/>
    <p:sldId id="282" r:id="rId37"/>
    <p:sldId id="296" r:id="rId38"/>
    <p:sldId id="300" r:id="rId39"/>
    <p:sldId id="301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590"/>
  </p:normalViewPr>
  <p:slideViewPr>
    <p:cSldViewPr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33150-571A-412F-941A-EC91C87FC95F}" type="datetimeFigureOut">
              <a:rPr lang="en-US" smtClean="0"/>
              <a:pPr/>
              <a:t>8/24/20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433F-1240-4511-B8CC-715DD38A365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641A3-9F9B-4CDB-8E11-2C7A5BE93BBA}" type="slidenum">
              <a:rPr lang="en-US"/>
              <a:pPr/>
              <a:t>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98857-3054-447F-A7C1-7FBC7C5CCA3D}" type="slidenum">
              <a:rPr lang="en-US"/>
              <a:pPr/>
              <a:t>14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D3DC-448A-427B-B494-BD329C6E7660}" type="slidenum">
              <a:rPr lang="en-US"/>
              <a:pPr/>
              <a:t>16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E76C4-1748-4308-A992-25C1BB649C16}" type="slidenum">
              <a:rPr lang="en-US"/>
              <a:pPr/>
              <a:t>17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85F26-2256-4FBF-AD84-31C2E48E74EE}" type="slidenum">
              <a:rPr lang="en-US"/>
              <a:pPr/>
              <a:t>18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96C91-BF0B-4A95-8A0B-53C60F35E057}" type="slidenum">
              <a:rPr lang="en-US"/>
              <a:pPr/>
              <a:t>19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85957-832A-4EC3-8DA0-FA089747D4CE}" type="slidenum">
              <a:rPr lang="en-US"/>
              <a:pPr/>
              <a:t>20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4F803-5E62-4730-B582-6167250F5E7C}" type="slidenum">
              <a:rPr lang="en-US"/>
              <a:pPr/>
              <a:t>21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384FB-DAAE-474F-AC06-D150763F8AC1}" type="slidenum">
              <a:rPr lang="en-US"/>
              <a:pPr/>
              <a:t>22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08D35-4AAA-4D24-B1A5-B28490CCE1E8}" type="slidenum">
              <a:rPr lang="en-US"/>
              <a:pPr/>
              <a:t>26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96466-73B6-4622-99AD-BC4A2D2DCC9D}" type="slidenum">
              <a:rPr lang="en-US"/>
              <a:pPr/>
              <a:t>27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A38FC-09B4-40BC-B23F-8DD81A984D9D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1B675-46C1-47CB-B58C-D439A1C977A0}" type="slidenum">
              <a:rPr lang="en-US"/>
              <a:pPr/>
              <a:t>28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3275-5EDD-4BD6-9914-6904BDC51F9F}" type="slidenum">
              <a:rPr lang="en-US"/>
              <a:pPr/>
              <a:t>29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8788F-67AF-41CD-A5A7-85B76CC3C5E4}" type="slidenum">
              <a:rPr lang="en-US"/>
              <a:pPr/>
              <a:t>30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B8307-5C5C-45A9-84D1-BBEA79536B63}" type="slidenum">
              <a:rPr lang="en-US"/>
              <a:pPr/>
              <a:t>31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19939-0085-438D-8AAE-07623A52C1E9}" type="slidenum">
              <a:rPr lang="en-US"/>
              <a:pPr/>
              <a:t>32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15378-DFBE-4AC2-AC72-B821C996F088}" type="slidenum">
              <a:rPr lang="en-US"/>
              <a:pPr/>
              <a:t>33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FB31A-2D46-41FA-861F-A6C97EF2F636}" type="slidenum">
              <a:rPr lang="en-US"/>
              <a:pPr/>
              <a:t>34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16A89-5AA6-4868-8352-1278A5D82BE0}" type="slidenum">
              <a:rPr lang="en-US"/>
              <a:pPr/>
              <a:t>36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D593E-6363-41DC-81EA-CD32C762BB90}" type="slidenum">
              <a:rPr lang="en-US"/>
              <a:pPr/>
              <a:t>39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1A08F-B746-4FF4-B51D-B3AB1BBE08EC}" type="slidenum">
              <a:rPr lang="en-US"/>
              <a:pPr/>
              <a:t>40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CA69F-E1FF-4402-BD27-98984F56D4C9}" type="slidenum">
              <a:rPr lang="en-US"/>
              <a:pPr/>
              <a:t>5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0F56E-5BCD-4684-96DC-6730F79EF93F}" type="slidenum">
              <a:rPr lang="en-US"/>
              <a:pPr/>
              <a:t>41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E284E-A894-43B5-9B72-285B3ACC55FB}" type="slidenum">
              <a:rPr lang="en-US"/>
              <a:pPr/>
              <a:t>7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C6B0F-6341-4884-B7C4-FF4DD5ABE5E2}" type="slidenum">
              <a:rPr lang="en-US"/>
              <a:pPr/>
              <a:t>8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CB7F-F2DE-4FF3-AC8E-708BD2A37B37}" type="slidenum">
              <a:rPr lang="en-US"/>
              <a:pPr/>
              <a:t>9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B1563-01C9-4A5C-A03C-AC03AC4A26D7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4025C-D30E-4624-B014-2A0B446D78CD}" type="slidenum">
              <a:rPr lang="en-US"/>
              <a:pPr/>
              <a:t>12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91DCE-AD73-4328-B841-D2B7162F374C}" type="slidenum">
              <a:rPr lang="en-US"/>
              <a:pPr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7F2CF-BFB6-4D58-9830-AC8D889543D1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4A44D-E318-422E-99CF-760B78B10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3.m4a"/><Relationship Id="rId7" Type="http://schemas.openxmlformats.org/officeDocument/2006/relationships/image" Target="../media/image2.png"/><Relationship Id="rId2" Type="http://schemas.microsoft.com/office/2007/relationships/media" Target="../media/media33.m4a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lgerian" pitchFamily="82" charset="0"/>
              </a:rPr>
              <a:t>FURCATION INVOLVEMENT AND ITS MANAGEMENT</a:t>
            </a:r>
            <a:endParaRPr lang="en-IN" sz="4800" dirty="0">
              <a:latin typeface="Algerian" pitchFamily="8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 t="51466" r="54083" b="5882"/>
          <a:stretch>
            <a:fillRect/>
          </a:stretch>
        </p:blipFill>
        <p:spPr bwMode="auto">
          <a:xfrm>
            <a:off x="2819400" y="3962400"/>
            <a:ext cx="3352800" cy="2667000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E097DE3-73AE-594F-B389-CD97107BA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57"/>
    </mc:Choice>
    <mc:Fallback>
      <p:transition spd="slow" advTm="12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800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Char char="ü"/>
            </a:pPr>
            <a:r>
              <a:rPr lang="en-US" sz="2400" b="0" dirty="0"/>
              <a:t> </a:t>
            </a:r>
            <a:r>
              <a:rPr lang="en-US" sz="2400" b="0" dirty="0">
                <a:solidFill>
                  <a:srgbClr val="FF0000"/>
                </a:solidFill>
              </a:rPr>
              <a:t>F</a:t>
            </a:r>
            <a:r>
              <a:rPr lang="en-US" sz="3200" i="1" dirty="0">
                <a:solidFill>
                  <a:srgbClr val="FF0000"/>
                </a:solidFill>
              </a:rPr>
              <a:t>urcation</a:t>
            </a:r>
            <a:r>
              <a:rPr lang="en-US" sz="3200" b="0" dirty="0"/>
              <a:t> is the area located between individual root cones and it refers to the anatomic area of a </a:t>
            </a:r>
            <a:r>
              <a:rPr lang="en-US" sz="3200" b="0" dirty="0" err="1"/>
              <a:t>multirooted</a:t>
            </a:r>
            <a:r>
              <a:rPr lang="en-US" sz="3200" b="0" dirty="0"/>
              <a:t> tooth where the roots divide or diverge from the common root trunk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7AFD97-D113-5642-A548-791EA4DA4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31"/>
    </mc:Choice>
    <mc:Fallback>
      <p:transition spd="slow" advTm="16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Char char="ü"/>
            </a:pPr>
            <a:r>
              <a:rPr lang="en-US" sz="3200" i="1" dirty="0">
                <a:solidFill>
                  <a:srgbClr val="7030A0"/>
                </a:solidFill>
              </a:rPr>
              <a:t>Roof</a:t>
            </a:r>
            <a:r>
              <a:rPr lang="en-US" sz="3200" i="1" dirty="0"/>
              <a:t> </a:t>
            </a:r>
            <a:r>
              <a:rPr lang="en-US" sz="3200" dirty="0"/>
              <a:t>which is the base of the root trunk and contains bifurcation ridge </a:t>
            </a:r>
          </a:p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Char char="ü"/>
            </a:pPr>
            <a:r>
              <a:rPr lang="en-US" sz="3200" i="1" dirty="0">
                <a:solidFill>
                  <a:srgbClr val="7030A0"/>
                </a:solidFill>
              </a:rPr>
              <a:t>Flute</a:t>
            </a:r>
            <a:r>
              <a:rPr lang="en-US" sz="3200" dirty="0"/>
              <a:t> </a:t>
            </a:r>
            <a:r>
              <a:rPr lang="en-US" sz="3200" i="1" dirty="0"/>
              <a:t>Usually</a:t>
            </a:r>
            <a:r>
              <a:rPr lang="en-US" sz="3200" dirty="0"/>
              <a:t> concave or grooving of the root trunk, extending from the cervical line and blending into the actual furca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C3020B7-2773-7445-B53F-9338F72C6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90"/>
    </mc:Choice>
    <mc:Fallback>
      <p:transition spd="slow" advTm="18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152400" y="914400"/>
            <a:ext cx="54102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chemeClr val="tx2">
                    <a:lumMod val="75000"/>
                  </a:schemeClr>
                </a:solidFill>
              </a:rPr>
              <a:t>Furcation entrance</a:t>
            </a:r>
            <a:r>
              <a:rPr lang="en-US" sz="3200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0" dirty="0"/>
              <a:t>the transitional area between the undivided and the divided part of the root</a:t>
            </a:r>
          </a:p>
          <a:p>
            <a:pPr>
              <a:lnSpc>
                <a:spcPct val="130000"/>
              </a:lnSpc>
            </a:pPr>
            <a:endParaRPr lang="en-US" sz="3200" b="0" dirty="0"/>
          </a:p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7030A0"/>
                </a:solidFill>
              </a:rPr>
              <a:t>Furcation fornix</a:t>
            </a:r>
            <a:r>
              <a:rPr lang="en-US" sz="3200" b="0" i="1" dirty="0">
                <a:solidFill>
                  <a:srgbClr val="7030A0"/>
                </a:solidFill>
              </a:rPr>
              <a:t> </a:t>
            </a:r>
            <a:r>
              <a:rPr lang="en-US" sz="3200" b="0" i="1" dirty="0"/>
              <a:t>is the</a:t>
            </a:r>
            <a:r>
              <a:rPr lang="en-US" sz="3200" b="0" dirty="0"/>
              <a:t> roof of the furcation</a:t>
            </a:r>
          </a:p>
        </p:txBody>
      </p:sp>
      <p:pic>
        <p:nvPicPr>
          <p:cNvPr id="423941" name="Picture 5" descr="fi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057400"/>
            <a:ext cx="2590800" cy="2273300"/>
          </a:xfrm>
          <a:prstGeom prst="rect">
            <a:avLst/>
          </a:prstGeom>
          <a:noFill/>
          <a:ln w="57150" cmpd="thinThick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538DF7-E290-0C40-8B3F-2B9A1064B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33"/>
    </mc:Choice>
    <mc:Fallback>
      <p:transition spd="slow" advTm="19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Rot="1" noChangeArrowheads="1"/>
          </p:cNvSpPr>
          <p:nvPr/>
        </p:nvSpPr>
        <p:spPr bwMode="auto">
          <a:xfrm>
            <a:off x="152400" y="7620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75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900" dirty="0">
                <a:solidFill>
                  <a:srgbClr val="7030A0"/>
                </a:solidFill>
              </a:rPr>
              <a:t>Degree of separation</a:t>
            </a:r>
            <a:r>
              <a:rPr lang="en-US" sz="2900" dirty="0">
                <a:solidFill>
                  <a:schemeClr val="accent1"/>
                </a:solidFill>
              </a:rPr>
              <a:t>:</a:t>
            </a:r>
            <a:r>
              <a:rPr lang="en-US" sz="2900" dirty="0"/>
              <a:t> The angle of separation between two roots (cones)</a:t>
            </a:r>
          </a:p>
          <a:p>
            <a:pPr marL="342900" indent="-342900" algn="just">
              <a:lnSpc>
                <a:spcPct val="175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Divergence:</a:t>
            </a:r>
            <a:r>
              <a:rPr lang="en-US" sz="2900" dirty="0"/>
              <a:t> Is the distance between two roots</a:t>
            </a:r>
            <a:endParaRPr lang="en-US" sz="2900" dirty="0">
              <a:solidFill>
                <a:schemeClr val="accent1"/>
              </a:solidFill>
            </a:endParaRPr>
          </a:p>
        </p:txBody>
      </p:sp>
      <p:pic>
        <p:nvPicPr>
          <p:cNvPr id="88068" name="Picture 4" descr="fi3"/>
          <p:cNvPicPr>
            <a:picLocks noChangeAspect="1" noChangeArrowheads="1"/>
          </p:cNvPicPr>
          <p:nvPr/>
        </p:nvPicPr>
        <p:blipFill>
          <a:blip r:embed="rId5">
            <a:lum bright="12000" contrast="30000"/>
          </a:blip>
          <a:srcRect l="10884"/>
          <a:stretch>
            <a:fillRect/>
          </a:stretch>
        </p:blipFill>
        <p:spPr bwMode="auto">
          <a:xfrm>
            <a:off x="5410200" y="2362200"/>
            <a:ext cx="3409950" cy="3067050"/>
          </a:xfrm>
          <a:prstGeom prst="rect">
            <a:avLst/>
          </a:prstGeom>
          <a:noFill/>
          <a:ln w="57150" cmpd="thinThick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423B4A-57E0-9348-8A1B-3E1E0490B0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64"/>
    </mc:Choice>
    <mc:Fallback>
      <p:transition spd="slow" advTm="12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8" name="Picture 4" descr="DSCN2218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648200" y="1885950"/>
            <a:ext cx="3946525" cy="3371850"/>
          </a:xfrm>
          <a:prstGeom prst="rect">
            <a:avLst/>
          </a:prstGeom>
          <a:noFill/>
          <a:ln w="57150" cmpd="thinThick">
            <a:solidFill>
              <a:srgbClr val="9966FF"/>
            </a:solidFill>
            <a:miter lim="800000"/>
            <a:headEnd/>
            <a:tailEnd/>
          </a:ln>
        </p:spPr>
      </p:pic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304800" y="1015353"/>
            <a:ext cx="3810000" cy="500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5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800" b="0" dirty="0">
                <a:solidFill>
                  <a:schemeClr val="tx2">
                    <a:lumMod val="75000"/>
                  </a:schemeClr>
                </a:solidFill>
              </a:rPr>
              <a:t>Coefficient of separation: </a:t>
            </a:r>
            <a:r>
              <a:rPr lang="en-US" sz="2800" b="0" dirty="0"/>
              <a:t>The length of the root cones in relation to the length of the root complex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95E039-559F-F043-A607-DD99B18640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89"/>
    </mc:Choice>
    <mc:Fallback>
      <p:transition spd="slow" advTm="1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89422"/>
            <a:ext cx="8305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ETIOLOGIC FACTORS OF FURCATION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PROBLEM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DIAGNOSIS AND CLASSIFICATION OF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FURCATION DEFECT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CLASSIFICATION OF FURCATION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INVOLVEMENT 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LOCAL ANATOMIC FACTORS IN TREATMENT OF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FURCATIONS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THE TOOTH</a:t>
            </a:r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16468"/>
            <a:ext cx="342900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Contents  </a:t>
            </a:r>
            <a:endParaRPr lang="en-IN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Rot="1" noChangeArrowheads="1"/>
          </p:cNvSpPr>
          <p:nvPr/>
        </p:nvSpPr>
        <p:spPr bwMode="auto">
          <a:xfrm>
            <a:off x="304800" y="3810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u="sng" dirty="0">
                <a:solidFill>
                  <a:srgbClr val="CC3300"/>
                </a:solidFill>
              </a:rPr>
              <a:t>Etiology of Furcation Invasions</a:t>
            </a:r>
            <a:r>
              <a:rPr lang="en-US" sz="3600" b="0" dirty="0"/>
              <a:t> </a:t>
            </a:r>
          </a:p>
        </p:txBody>
      </p:sp>
      <p:sp>
        <p:nvSpPr>
          <p:cNvPr id="156675" name="Rectangle 3"/>
          <p:cNvSpPr>
            <a:spLocks noRot="1" noChangeArrowheads="1"/>
          </p:cNvSpPr>
          <p:nvPr/>
        </p:nvSpPr>
        <p:spPr bwMode="auto">
          <a:xfrm>
            <a:off x="301625" y="1292225"/>
            <a:ext cx="88423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Ø"/>
            </a:pPr>
            <a:r>
              <a:rPr lang="en-US" sz="3000" b="0" dirty="0"/>
              <a:t>   Primary factor - Bacterial plaque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Ø"/>
            </a:pPr>
            <a:r>
              <a:rPr lang="en-US" sz="3000" b="0" dirty="0"/>
              <a:t>   Predisposing factors - Anatomical considerations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000" b="0" dirty="0"/>
              <a:t>			-</a:t>
            </a:r>
            <a:r>
              <a:rPr lang="en-US" sz="2400" b="1" dirty="0"/>
              <a:t>Root concavities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/>
              <a:t>			-Enamel pearls and projections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/>
              <a:t>			-Accessory pulp canals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/>
              <a:t>			-Bifurcation ridges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/>
              <a:t>			-Location of furcation relative to CEJ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/>
              <a:t>			-Location and diameter of furcation 								entrance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800" b="0" dirty="0"/>
              <a:t>		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E95E5A-270F-6043-82F8-5CEEFE231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16"/>
    </mc:Choice>
    <mc:Fallback>
      <p:transition spd="slow" advTm="30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Rot="1" noChangeArrowheads="1"/>
          </p:cNvSpPr>
          <p:nvPr/>
        </p:nvSpPr>
        <p:spPr bwMode="auto">
          <a:xfrm>
            <a:off x="301625" y="5334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Isolated molar furcation invasions 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Char char="v"/>
            </a:pPr>
            <a:r>
              <a:rPr lang="en-US" sz="2600" b="0" dirty="0"/>
              <a:t>	Trauma from occlusion 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Char char="v"/>
            </a:pPr>
            <a:r>
              <a:rPr lang="en-US" sz="2600" b="0" dirty="0"/>
              <a:t>	</a:t>
            </a:r>
            <a:r>
              <a:rPr lang="en-US" sz="2600" b="0" dirty="0" err="1"/>
              <a:t>Pulpal</a:t>
            </a:r>
            <a:r>
              <a:rPr lang="en-US" sz="2600" b="0" dirty="0"/>
              <a:t> periodontal disease 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Char char="v"/>
            </a:pPr>
            <a:r>
              <a:rPr lang="en-US" sz="2600" b="0" dirty="0"/>
              <a:t>	Iatrogenic cofactors 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Char char="v"/>
            </a:pPr>
            <a:r>
              <a:rPr lang="en-US" sz="2600" b="0" dirty="0"/>
              <a:t>	Root fractures involving </a:t>
            </a:r>
            <a:r>
              <a:rPr lang="en-US" sz="2600" b="0" dirty="0" err="1"/>
              <a:t>furcations</a:t>
            </a:r>
            <a:r>
              <a:rPr lang="en-US" sz="2600" b="0" dirty="0"/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5E8B7F-2FB7-234E-9EAC-02D5D2282A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9"/>
    </mc:Choice>
    <mc:Fallback>
      <p:transition spd="slow" advTm="15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8153400" cy="53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>
                <a:solidFill>
                  <a:srgbClr val="993300"/>
                </a:solidFill>
              </a:rPr>
              <a:t>Primary factor – Bacterial plaque</a:t>
            </a:r>
          </a:p>
          <a:p>
            <a:pPr algn="just">
              <a:lnSpc>
                <a:spcPct val="170000"/>
              </a:lnSpc>
              <a:spcBef>
                <a:spcPct val="50000"/>
              </a:spcBef>
            </a:pPr>
            <a:r>
              <a:rPr lang="en-US" sz="2400" b="0" dirty="0"/>
              <a:t>	Bacterial plaque – Most common cause of furcation in marginal periodontitis</a:t>
            </a:r>
            <a:r>
              <a:rPr lang="en-US" sz="2400" b="0" dirty="0">
                <a:cs typeface="Times New Roman" pitchFamily="18" charset="0"/>
              </a:rPr>
              <a:t>, which progressively invades one or more furcation areas to varying degrees, resulting in irreversible bone loss in the inter </a:t>
            </a:r>
            <a:r>
              <a:rPr lang="en-US" sz="2400" b="0" dirty="0" err="1">
                <a:cs typeface="Times New Roman" pitchFamily="18" charset="0"/>
              </a:rPr>
              <a:t>radicular</a:t>
            </a:r>
            <a:r>
              <a:rPr lang="en-US" sz="2400" b="0" dirty="0">
                <a:cs typeface="Times New Roman" pitchFamily="18" charset="0"/>
              </a:rPr>
              <a:t> area. </a:t>
            </a:r>
          </a:p>
          <a:p>
            <a:pPr algn="just">
              <a:lnSpc>
                <a:spcPct val="170000"/>
              </a:lnSpc>
              <a:spcBef>
                <a:spcPct val="50000"/>
              </a:spcBef>
            </a:pPr>
            <a:r>
              <a:rPr lang="en-US" sz="2400" b="0" dirty="0">
                <a:cs typeface="Times New Roman" pitchFamily="18" charset="0"/>
              </a:rPr>
              <a:t>	Glickman 1950 reported that they present no </a:t>
            </a:r>
            <a:r>
              <a:rPr lang="en-US" sz="2400" b="0" dirty="0" err="1">
                <a:cs typeface="Times New Roman" pitchFamily="18" charset="0"/>
              </a:rPr>
              <a:t>histologic</a:t>
            </a:r>
            <a:r>
              <a:rPr lang="en-US" sz="2400" b="0" dirty="0">
                <a:cs typeface="Times New Roman" pitchFamily="18" charset="0"/>
              </a:rPr>
              <a:t> features to make them unique entities 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89C82C-AFC3-6D46-828F-CDD87A8E5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01"/>
    </mc:Choice>
    <mc:Fallback>
      <p:transition spd="slow" advTm="25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76200" y="8382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90000"/>
              </a:lnSpc>
              <a:spcBef>
                <a:spcPct val="50000"/>
              </a:spcBef>
            </a:pPr>
            <a:r>
              <a:rPr lang="en-US" sz="2800" b="0" dirty="0"/>
              <a:t>	The furcation are phase in the </a:t>
            </a:r>
            <a:r>
              <a:rPr lang="en-US" sz="2800" b="0" dirty="0" err="1"/>
              <a:t>rootward</a:t>
            </a:r>
            <a:r>
              <a:rPr lang="en-US" sz="2800" b="0" dirty="0"/>
              <a:t> extension of the periodontal pockets in the region of furcation</a:t>
            </a:r>
          </a:p>
          <a:p>
            <a:pPr algn="just">
              <a:lnSpc>
                <a:spcPct val="190000"/>
              </a:lnSpc>
              <a:spcBef>
                <a:spcPct val="50000"/>
              </a:spcBef>
            </a:pPr>
            <a:r>
              <a:rPr lang="en-US" sz="2800" b="0" dirty="0">
                <a:cs typeface="Times New Roman" pitchFamily="18" charset="0"/>
              </a:rPr>
              <a:t>	Although plaque is the main etiological factors ,many cofactors predisposes  to it.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A17648-2643-1146-AC9B-A554844816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13"/>
    </mc:Choice>
    <mc:Fallback>
      <p:transition spd="slow" advTm="14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High rate of periodontal destruction</a:t>
            </a:r>
          </a:p>
          <a:p>
            <a:pPr algn="ctr">
              <a:buNone/>
            </a:pPr>
            <a:r>
              <a:rPr lang="en-US" sz="1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 </a:t>
            </a:r>
            <a:endParaRPr lang="en-IN" sz="1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A146A2-AAE0-5640-A257-5D9CC070A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29"/>
    </mc:Choice>
    <mc:Fallback>
      <p:transition spd="slow" advTm="15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Rot="1" noChangeArrowheads="1"/>
          </p:cNvSpPr>
          <p:nvPr/>
        </p:nvSpPr>
        <p:spPr bwMode="auto">
          <a:xfrm>
            <a:off x="222250" y="152400"/>
            <a:ext cx="85407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600" b="0" u="sng" dirty="0" err="1">
                <a:solidFill>
                  <a:srgbClr val="CC3300"/>
                </a:solidFill>
              </a:rPr>
              <a:t>Pulpal</a:t>
            </a:r>
            <a:r>
              <a:rPr lang="en-US" sz="3600" b="0" u="sng" dirty="0">
                <a:solidFill>
                  <a:srgbClr val="CC3300"/>
                </a:solidFill>
              </a:rPr>
              <a:t> periodontal disease:</a:t>
            </a:r>
            <a:r>
              <a:rPr lang="en-US" sz="3600" b="0" dirty="0"/>
              <a:t> </a:t>
            </a:r>
          </a:p>
          <a:p>
            <a:pPr marL="342900" indent="-342900" algn="just">
              <a:lnSpc>
                <a:spcPct val="180000"/>
              </a:lnSpc>
              <a:spcBef>
                <a:spcPct val="20000"/>
              </a:spcBef>
              <a:buClr>
                <a:schemeClr val="accent1"/>
              </a:buClr>
              <a:buSzPct val="130000"/>
              <a:buFontTx/>
              <a:buChar char="•"/>
            </a:pPr>
            <a:r>
              <a:rPr lang="en-US" sz="3000" b="0" dirty="0"/>
              <a:t>  The high percentage of molar teeth with patent accessory canal opening into the furcation suggests that </a:t>
            </a:r>
            <a:r>
              <a:rPr lang="en-US" sz="3000" b="0" dirty="0" err="1"/>
              <a:t>pulpal</a:t>
            </a:r>
            <a:r>
              <a:rPr lang="en-US" sz="3000" b="0" dirty="0"/>
              <a:t> disease could be an initiating cofactor in the development of furcation involvement</a:t>
            </a:r>
          </a:p>
          <a:p>
            <a:pPr marL="342900" indent="-342900" algn="just">
              <a:lnSpc>
                <a:spcPct val="180000"/>
              </a:lnSpc>
              <a:spcBef>
                <a:spcPct val="20000"/>
              </a:spcBef>
              <a:buClr>
                <a:schemeClr val="accent1"/>
              </a:buClr>
              <a:buSzPct val="130000"/>
              <a:buFontTx/>
              <a:buChar char="•"/>
            </a:pPr>
            <a:r>
              <a:rPr lang="en-US" sz="3000" b="0" dirty="0"/>
              <a:t>  Furcation involvement - combined endodontic </a:t>
            </a:r>
            <a:r>
              <a:rPr lang="en-US" sz="3000" b="0" dirty="0" err="1"/>
              <a:t>periodontic</a:t>
            </a:r>
            <a:r>
              <a:rPr lang="en-US" sz="3000" b="0" dirty="0"/>
              <a:t> defect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B57E16-B10A-074A-8E1D-8C315FA73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13"/>
    </mc:Choice>
    <mc:Fallback>
      <p:transition spd="slow" advTm="17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457200" y="533400"/>
            <a:ext cx="81534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130000"/>
              <a:buFontTx/>
              <a:buChar char="•"/>
            </a:pPr>
            <a:r>
              <a:rPr lang="en-US" sz="3000" b="0"/>
              <a:t>% of Accessory canals connecting the pulp chamber floor to the furcation </a:t>
            </a:r>
          </a:p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130000"/>
            </a:pPr>
            <a:r>
              <a:rPr lang="en-US" sz="3000" b="0"/>
              <a:t>              36% -- Maxillary first molars</a:t>
            </a:r>
          </a:p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130000"/>
            </a:pPr>
            <a:r>
              <a:rPr lang="en-US" sz="3000" b="0"/>
              <a:t>             12%  Maxillary second molars</a:t>
            </a:r>
          </a:p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130000"/>
            </a:pPr>
            <a:r>
              <a:rPr lang="en-US" sz="3000" b="0"/>
              <a:t>             32% -- Mandibular first molars </a:t>
            </a:r>
          </a:p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130000"/>
            </a:pPr>
            <a:r>
              <a:rPr lang="en-US" sz="3000" b="0"/>
              <a:t>	 24% -- Mandibular second molars</a:t>
            </a:r>
          </a:p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130000"/>
            </a:pPr>
            <a:r>
              <a:rPr lang="en-US" sz="3000" b="0"/>
              <a:t>				(</a:t>
            </a:r>
            <a:r>
              <a:rPr lang="en-US" sz="3000" b="0">
                <a:solidFill>
                  <a:srgbClr val="3399FF"/>
                </a:solidFill>
              </a:rPr>
              <a:t>Vertucci &amp; Antony 1986)</a:t>
            </a:r>
          </a:p>
          <a:p>
            <a:pPr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SzPct val="130000"/>
            </a:pPr>
            <a:endParaRPr lang="en-US" sz="3000" b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43EF30-963F-0145-9985-861EF1CC8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93"/>
    </mc:Choice>
    <mc:Fallback>
      <p:transition spd="slow" advTm="20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Rot="1" noChangeArrowheads="1"/>
          </p:cNvSpPr>
          <p:nvPr/>
        </p:nvSpPr>
        <p:spPr bwMode="auto">
          <a:xfrm>
            <a:off x="301625" y="990600"/>
            <a:ext cx="8540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175"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000" b="0" u="sng" dirty="0">
                <a:solidFill>
                  <a:srgbClr val="CC3300"/>
                </a:solidFill>
              </a:rPr>
              <a:t>Trauma from occlusion</a:t>
            </a:r>
            <a:r>
              <a:rPr lang="en-US" sz="3000" b="0" i="1" dirty="0">
                <a:solidFill>
                  <a:srgbClr val="CC3300"/>
                </a:solidFill>
              </a:rPr>
              <a:t>:</a:t>
            </a:r>
            <a:r>
              <a:rPr lang="en-US" sz="3000" b="0" dirty="0"/>
              <a:t> </a:t>
            </a:r>
          </a:p>
          <a:p>
            <a:pPr indent="3175"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000" b="0" dirty="0">
                <a:solidFill>
                  <a:srgbClr val="9966FF"/>
                </a:solidFill>
              </a:rPr>
              <a:t>	TFO as a Predisposing cofactor</a:t>
            </a:r>
            <a:r>
              <a:rPr lang="en-US" sz="3000" b="0" dirty="0"/>
              <a:t> for rapid formation of furcation involvement is controversial </a:t>
            </a:r>
          </a:p>
          <a:p>
            <a:pPr indent="3175" algn="just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000" b="0" dirty="0">
                <a:solidFill>
                  <a:srgbClr val="9966FF"/>
                </a:solidFill>
              </a:rPr>
              <a:t>Glickman (1961)</a:t>
            </a:r>
            <a:r>
              <a:rPr lang="en-US" sz="3000" b="0" dirty="0"/>
              <a:t> assign a key role to trauma , since furcation areas are most sensitive to injury from excessive </a:t>
            </a:r>
            <a:r>
              <a:rPr lang="en-US" sz="3000" b="0" dirty="0" err="1"/>
              <a:t>occlusal</a:t>
            </a:r>
            <a:r>
              <a:rPr lang="en-US" sz="3000" b="0" dirty="0"/>
              <a:t> forces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CCBDBB3-2063-2F4D-9E7A-C43AFF140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66"/>
    </mc:Choice>
    <mc:Fallback>
      <p:transition spd="slow" advTm="24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DIAGNOSIS AND CLASSIFICATION OF FURCATION DEFECTS</a:t>
            </a:r>
            <a:endParaRPr lang="en-IN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68817"/>
            <a:ext cx="8534400" cy="44319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THOROUGH CLINICAL EXAMINATION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CAREFUL PROBING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TO DETERMINE PRESENCE AND EXTENT OF INVOLMENT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TRANSGINGIVAL SOUNDING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TO FURTHER DEFINE THE ANATOMY OF FURCATON DEFECT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54B9738-35E8-2C4E-BB60-A25026F18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21"/>
    </mc:Choice>
    <mc:Fallback>
      <p:transition spd="slow" advTm="2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153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-TO IDENTIFY AND CLASSIFY THE EXTENT OF FURCATION INVOLVEMENT AND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-TO IDENTIFY FACTORS THAT MAY HAVE CONTRIBUTED TO THE DEVELOPMENT OF FURCATION DEFECT OR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FACTORS THAT COULD AFFECT TREATMENT OUTCOME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6400800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GOAL OF CLINICAL EXAMINATION </a:t>
            </a:r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B7FB5AF-92B4-8643-9598-FB4DFE9316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01"/>
    </mc:Choice>
    <mc:Fallback>
      <p:transition spd="slow" advTm="18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32795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MORPHOLOGY OF AFFECTED TOOTH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LOCAL ANATOMY OF THE ALVEOLAR BONE 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CONFIGURATION OF ANY BONY DEFECTS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PRESENCE OF CARIES AND PULPAL NECROSIS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EF1800A-D4F3-464A-A354-1CFC126C18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29"/>
    </mc:Choice>
    <mc:Fallback>
      <p:transition spd="slow" advTm="17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/>
          </p:cNvSpPr>
          <p:nvPr/>
        </p:nvSpPr>
        <p:spPr bwMode="auto">
          <a:xfrm>
            <a:off x="609600" y="304800"/>
            <a:ext cx="73945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None/>
            </a:pPr>
            <a:r>
              <a:rPr lang="en-US" sz="2800" u="sng" dirty="0">
                <a:solidFill>
                  <a:schemeClr val="tx2">
                    <a:lumMod val="75000"/>
                  </a:schemeClr>
                </a:solidFill>
              </a:rPr>
              <a:t>Classification Of Furcation Involvement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AutoNum type="arabicPeriod"/>
            </a:pPr>
            <a:r>
              <a:rPr lang="en-US" sz="2600" dirty="0"/>
              <a:t>  Glickman (1958)</a:t>
            </a:r>
            <a:r>
              <a:rPr lang="en-US" sz="2600" b="0" dirty="0"/>
              <a:t> 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AutoNum type="arabicPeriod"/>
            </a:pPr>
            <a:r>
              <a:rPr lang="en-US" sz="2600" dirty="0"/>
              <a:t>  </a:t>
            </a:r>
            <a:r>
              <a:rPr lang="en-US" sz="2600" dirty="0" err="1"/>
              <a:t>Staffileno</a:t>
            </a:r>
            <a:r>
              <a:rPr lang="en-US" sz="2600" dirty="0"/>
              <a:t> (1969)</a:t>
            </a:r>
            <a:r>
              <a:rPr lang="en-US" sz="2600" b="0" dirty="0"/>
              <a:t> 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AutoNum type="arabicPeriod"/>
            </a:pPr>
            <a:r>
              <a:rPr lang="en-US" sz="2600" dirty="0"/>
              <a:t>  Goldman and Cohen's (1980)</a:t>
            </a:r>
            <a:r>
              <a:rPr lang="en-US" sz="2600" b="0" dirty="0"/>
              <a:t> 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AutoNum type="arabicPeriod"/>
            </a:pPr>
            <a:r>
              <a:rPr lang="en-US" sz="2600" dirty="0"/>
              <a:t>  </a:t>
            </a:r>
            <a:r>
              <a:rPr lang="en-US" sz="2600" dirty="0" err="1"/>
              <a:t>Heins</a:t>
            </a:r>
            <a:r>
              <a:rPr lang="en-US" sz="2600" dirty="0"/>
              <a:t> &amp; Canter (1968)</a:t>
            </a:r>
            <a:r>
              <a:rPr lang="en-US" sz="2600" b="0" dirty="0"/>
              <a:t> 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AutoNum type="arabicPeriod"/>
            </a:pPr>
            <a:r>
              <a:rPr lang="en-US" sz="2600" dirty="0"/>
              <a:t>  Easley &amp; </a:t>
            </a:r>
            <a:r>
              <a:rPr lang="en-US" sz="2600" dirty="0" err="1"/>
              <a:t>Drennan’s</a:t>
            </a:r>
            <a:r>
              <a:rPr lang="en-US" sz="2600" dirty="0"/>
              <a:t> classification (1969)</a:t>
            </a:r>
            <a:endParaRPr lang="en-US" sz="2600" b="0" dirty="0"/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AutoNum type="arabicPeriod"/>
            </a:pPr>
            <a:r>
              <a:rPr lang="en-US" sz="2600" dirty="0"/>
              <a:t>  </a:t>
            </a:r>
            <a:r>
              <a:rPr lang="en-US" sz="2600" dirty="0" err="1"/>
              <a:t>Hamp</a:t>
            </a:r>
            <a:r>
              <a:rPr lang="en-US" sz="2600" dirty="0"/>
              <a:t> et al (1975)</a:t>
            </a:r>
            <a:r>
              <a:rPr lang="en-US" sz="2600" b="0" dirty="0"/>
              <a:t> 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AutoNum type="arabicPeriod"/>
            </a:pPr>
            <a:r>
              <a:rPr lang="en-US" sz="2600" dirty="0"/>
              <a:t>  </a:t>
            </a:r>
            <a:r>
              <a:rPr lang="en-US" sz="2600" dirty="0" err="1"/>
              <a:t>Lindhe</a:t>
            </a:r>
            <a:r>
              <a:rPr lang="en-US" sz="2600" dirty="0"/>
              <a:t> &amp; </a:t>
            </a:r>
            <a:r>
              <a:rPr lang="en-US" sz="3000" dirty="0"/>
              <a:t>Nyman</a:t>
            </a:r>
            <a:r>
              <a:rPr lang="en-US" sz="2600" dirty="0"/>
              <a:t> (1975)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AutoNum type="arabicPeriod"/>
            </a:pPr>
            <a:r>
              <a:rPr lang="en-US" sz="2600" dirty="0"/>
              <a:t> </a:t>
            </a:r>
            <a:r>
              <a:rPr lang="en-US" sz="2600" dirty="0" err="1"/>
              <a:t>Ramjford</a:t>
            </a:r>
            <a:r>
              <a:rPr lang="en-US" sz="2600" dirty="0"/>
              <a:t> &amp; Ash (1979)</a:t>
            </a:r>
            <a:r>
              <a:rPr lang="en-US" sz="2600" b="0" dirty="0"/>
              <a:t> 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FC0ED9-8F41-FC46-AA5A-5C38B4C3F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59"/>
    </mc:Choice>
    <mc:Fallback>
      <p:transition spd="slow" advTm="16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524000" y="776288"/>
            <a:ext cx="54102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AutoNum type="arabicPeriod" startAt="9"/>
            </a:pPr>
            <a:r>
              <a:rPr lang="en-US" sz="2600"/>
              <a:t>   Riccheti (1982)</a:t>
            </a:r>
            <a:endParaRPr lang="en-US" sz="2600" b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AutoNum type="arabicPeriod" startAt="9"/>
            </a:pPr>
            <a:r>
              <a:rPr lang="en-US" sz="2600"/>
              <a:t>  Lindhe (1983</a:t>
            </a:r>
            <a:r>
              <a:rPr lang="en-US" sz="2600" b="0"/>
              <a:t>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AutoNum type="arabicPeriod" startAt="9"/>
            </a:pPr>
            <a:r>
              <a:rPr lang="en-US" sz="2600"/>
              <a:t>  Eskow and Kapin (1984)</a:t>
            </a:r>
            <a:r>
              <a:rPr lang="en-US" sz="2600" b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AutoNum type="arabicPeriod" startAt="9"/>
            </a:pPr>
            <a:r>
              <a:rPr lang="en-US" sz="2600"/>
              <a:t>  Tarnow &amp; Fletcher</a:t>
            </a: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600"/>
              <a:t>(1984)</a:t>
            </a:r>
            <a:r>
              <a:rPr lang="en-US" sz="2600" b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AutoNum type="arabicPeriod" startAt="9"/>
            </a:pPr>
            <a:r>
              <a:rPr lang="en-US" sz="2400"/>
              <a:t>   Fedi (1985)</a:t>
            </a:r>
            <a:r>
              <a:rPr lang="en-US" sz="2400" b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AutoNum type="arabicPeriod" startAt="9"/>
            </a:pPr>
            <a:r>
              <a:rPr lang="en-US" sz="2400"/>
              <a:t>   Basaraba (1990)</a:t>
            </a:r>
            <a:r>
              <a:rPr lang="en-US" sz="2400" b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966FF"/>
              </a:buClr>
              <a:buFont typeface="Wingdings" pitchFamily="2" charset="2"/>
              <a:buAutoNum type="arabicPeriod" startAt="9"/>
            </a:pPr>
            <a:r>
              <a:rPr lang="en-US" sz="2400"/>
              <a:t>   Hou</a:t>
            </a:r>
            <a:r>
              <a:rPr lang="en-US" sz="2400" b="0"/>
              <a:t> </a:t>
            </a:r>
            <a:r>
              <a:rPr lang="en-US" sz="2400"/>
              <a:t>et al (1998</a:t>
            </a:r>
            <a:r>
              <a:rPr lang="en-US" sz="3000"/>
              <a:t>)</a:t>
            </a:r>
            <a:r>
              <a:rPr lang="en-US" sz="3000" b="0"/>
              <a:t> </a:t>
            </a:r>
            <a:endParaRPr lang="en-US" sz="2600" b="0"/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rabicPeriod" startAt="9"/>
            </a:pPr>
            <a:endParaRPr lang="en-US" sz="24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0DC684-521E-1248-9B3A-3F80230FD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0"/>
    </mc:Choice>
    <mc:Fallback>
      <p:transition spd="slow" advTm="2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Rot="1" noChangeArrowheads="1"/>
          </p:cNvSpPr>
          <p:nvPr/>
        </p:nvSpPr>
        <p:spPr bwMode="auto">
          <a:xfrm>
            <a:off x="1143000" y="0"/>
            <a:ext cx="6556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u="sng" dirty="0">
                <a:solidFill>
                  <a:schemeClr val="tx2">
                    <a:lumMod val="75000"/>
                  </a:schemeClr>
                </a:solidFill>
              </a:rPr>
              <a:t>Glickman (1958)</a:t>
            </a:r>
          </a:p>
        </p:txBody>
      </p:sp>
      <p:sp>
        <p:nvSpPr>
          <p:cNvPr id="77829" name="Rectangle 5"/>
          <p:cNvSpPr>
            <a:spLocks noRot="1" noChangeArrowheads="1"/>
          </p:cNvSpPr>
          <p:nvPr/>
        </p:nvSpPr>
        <p:spPr bwMode="auto">
          <a:xfrm>
            <a:off x="0" y="1066800"/>
            <a:ext cx="556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400" b="0" u="sng" dirty="0"/>
              <a:t>Grade-I</a:t>
            </a:r>
            <a:r>
              <a:rPr lang="en-US" sz="2400" b="0" dirty="0"/>
              <a:t>: There is soft-tissue lesion or pocket extending into the flute of the furcation, but the inter-</a:t>
            </a:r>
            <a:r>
              <a:rPr lang="en-US" sz="2400" b="0" dirty="0" err="1"/>
              <a:t>radicular</a:t>
            </a:r>
            <a:r>
              <a:rPr lang="en-US" sz="2400" b="0" dirty="0"/>
              <a:t> bone is intact. 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400" b="0" dirty="0"/>
              <a:t>There is no radiographic evidence of bone loss</a:t>
            </a:r>
            <a:endParaRPr lang="en-US" sz="2400" b="0" u="sng" dirty="0"/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5"/>
          <a:srcRect r="55627" b="50479"/>
          <a:stretch>
            <a:fillRect/>
          </a:stretch>
        </p:blipFill>
        <p:spPr bwMode="auto">
          <a:xfrm>
            <a:off x="5638800" y="2133600"/>
            <a:ext cx="3048000" cy="2551112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D6E677-CF05-114B-98FC-9C1975FF96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63"/>
    </mc:Choice>
    <mc:Fallback>
      <p:transition spd="slow" advTm="20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228600" y="0"/>
            <a:ext cx="4038600" cy="619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22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400" b="0" u="sng" dirty="0"/>
              <a:t>Grade-II</a:t>
            </a:r>
            <a:r>
              <a:rPr lang="en-US" sz="2400" b="0" dirty="0"/>
              <a:t>: Loss of inter-</a:t>
            </a:r>
            <a:r>
              <a:rPr lang="en-US" sz="2400" b="0" dirty="0" err="1"/>
              <a:t>radicular</a:t>
            </a:r>
            <a:r>
              <a:rPr lang="en-US" sz="2400" b="0" dirty="0"/>
              <a:t> bone &amp; pocket formation of varying depths into the furcation but not completely through the opposite side of the tooth</a:t>
            </a:r>
            <a:endParaRPr lang="en-US" sz="2400" b="0" u="sng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5"/>
          <a:srcRect l="50000" r="3773" b="50479"/>
          <a:stretch>
            <a:fillRect/>
          </a:stretch>
        </p:blipFill>
        <p:spPr bwMode="auto">
          <a:xfrm>
            <a:off x="4724400" y="2411413"/>
            <a:ext cx="3733800" cy="2998787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E7619B-E644-DA43-A4D9-CB0FC5866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89"/>
    </mc:Choice>
    <mc:Fallback>
      <p:transition spd="slow" advTm="11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28600" y="25908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algn="just">
              <a:lnSpc>
                <a:spcPct val="195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2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Molars are the tooth type demonstrating the highest rate of periodontal destruction in untreated disease and suffer the highest frequency 	of loss for periodontal reasons. </a:t>
            </a:r>
          </a:p>
        </p:txBody>
      </p:sp>
      <p:pic>
        <p:nvPicPr>
          <p:cNvPr id="3" name="Picture 10" descr="DSCN22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4600" y="205953"/>
            <a:ext cx="4078674" cy="2689647"/>
          </a:xfrm>
          <a:prstGeom prst="rect">
            <a:avLst/>
          </a:prstGeom>
          <a:noFill/>
          <a:ln/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E4CAE1-6622-C44E-AECB-F31426731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56"/>
    </mc:Choice>
    <mc:Fallback>
      <p:transition spd="slow" advTm="13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Rot="1" noChangeArrowheads="1"/>
          </p:cNvSpPr>
          <p:nvPr/>
        </p:nvSpPr>
        <p:spPr bwMode="auto">
          <a:xfrm>
            <a:off x="0" y="0"/>
            <a:ext cx="56387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0" u="sng" dirty="0"/>
          </a:p>
          <a:p>
            <a:pPr marL="342900" indent="-342900" algn="just">
              <a:lnSpc>
                <a:spcPct val="14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400" b="0" u="sng" dirty="0"/>
              <a:t>Grade-III</a:t>
            </a:r>
            <a:r>
              <a:rPr lang="en-US" sz="2400" b="0" dirty="0"/>
              <a:t>: Complete loss of inter-</a:t>
            </a:r>
            <a:r>
              <a:rPr lang="en-US" sz="2400" b="0" dirty="0" err="1"/>
              <a:t>radicular</a:t>
            </a:r>
            <a:r>
              <a:rPr lang="en-US" sz="2400" b="0" dirty="0"/>
              <a:t> bone with radiographic evidence presenting a small triangular </a:t>
            </a:r>
            <a:r>
              <a:rPr lang="en-US" sz="2400" b="0" dirty="0" err="1"/>
              <a:t>radiolucency</a:t>
            </a:r>
            <a:r>
              <a:rPr lang="en-US" sz="2400" b="0" dirty="0"/>
              <a:t> at the furcation area. </a:t>
            </a:r>
          </a:p>
          <a:p>
            <a:pPr marL="342900" indent="-342900" algn="just">
              <a:lnSpc>
                <a:spcPct val="14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400" b="0" dirty="0"/>
              <a:t>There is a pocket formation that is completely probable to the opposite side of the tooth</a:t>
            </a:r>
            <a:r>
              <a:rPr lang="en-US" sz="2000" b="0" dirty="0"/>
              <a:t>. </a:t>
            </a:r>
          </a:p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400" b="0" dirty="0"/>
              <a:t>The furcation is not visible clinically</a:t>
            </a:r>
            <a:endParaRPr lang="en-US" sz="2400" b="0" u="sng" dirty="0"/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5"/>
          <a:srcRect t="51466" r="54083" b="5882"/>
          <a:stretch>
            <a:fillRect/>
          </a:stretch>
        </p:blipFill>
        <p:spPr bwMode="auto">
          <a:xfrm>
            <a:off x="5715000" y="1981200"/>
            <a:ext cx="3352800" cy="2667000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017B08-DE28-024F-8DF4-D594D1A86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57"/>
    </mc:Choice>
    <mc:Fallback>
      <p:transition spd="slow" advTm="21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5"/>
          <a:srcRect t="51466" r="50952" b="5882"/>
          <a:stretch>
            <a:fillRect/>
          </a:stretch>
        </p:blipFill>
        <p:spPr bwMode="auto">
          <a:xfrm>
            <a:off x="5410200" y="2057400"/>
            <a:ext cx="3124200" cy="2057400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143000" y="1828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28600" y="977051"/>
            <a:ext cx="4876800" cy="420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  <a:spcBef>
                <a:spcPct val="50000"/>
              </a:spcBef>
            </a:pPr>
            <a:r>
              <a:rPr lang="en-US" sz="2400" u="sng" dirty="0"/>
              <a:t>Grade-IV:</a:t>
            </a:r>
            <a:r>
              <a:rPr lang="en-US" sz="2400" dirty="0"/>
              <a:t> Same features as those of Grade III except that loss of periodontal attachment &amp; gingival recession has makes  the furcation clearly visible to a clinical examination.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88425B-282F-B44E-8946-96E899E1F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69"/>
    </mc:Choice>
    <mc:Fallback>
      <p:transition spd="slow" advTm="14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Rot="1" noChangeArrowheads="1"/>
          </p:cNvSpPr>
          <p:nvPr/>
        </p:nvSpPr>
        <p:spPr bwMode="auto">
          <a:xfrm>
            <a:off x="606425" y="-228600"/>
            <a:ext cx="51085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24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200" u="sng" dirty="0" err="1">
                <a:solidFill>
                  <a:schemeClr val="tx2">
                    <a:lumMod val="75000"/>
                  </a:schemeClr>
                </a:solidFill>
                <a:latin typeface="Script MT Bold" pitchFamily="66" charset="0"/>
              </a:rPr>
              <a:t>Hamp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Script MT Bold" pitchFamily="66" charset="0"/>
              </a:rPr>
              <a:t> et al (1975)</a:t>
            </a:r>
            <a:endParaRPr lang="en-US" sz="4000" u="sng" dirty="0">
              <a:solidFill>
                <a:schemeClr val="tx2">
                  <a:lumMod val="75000"/>
                </a:schemeClr>
              </a:solidFill>
              <a:latin typeface="Script MT Bold" pitchFamily="66" charset="0"/>
            </a:endParaRPr>
          </a:p>
          <a:p>
            <a:pPr marL="342900" indent="-342900">
              <a:lnSpc>
                <a:spcPct val="21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2800" u="sng" dirty="0">
                <a:solidFill>
                  <a:srgbClr val="7030A0"/>
                </a:solidFill>
              </a:rPr>
              <a:t>Degree I / class 1</a:t>
            </a:r>
            <a:r>
              <a:rPr lang="en-US" sz="2800" i="1" dirty="0">
                <a:solidFill>
                  <a:srgbClr val="7030A0"/>
                </a:solidFill>
              </a:rPr>
              <a:t>: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Represents horizontal attachment loss of less than 3 mm within the furcation involvement</a:t>
            </a:r>
            <a:endParaRPr lang="en-US" sz="3200" dirty="0"/>
          </a:p>
        </p:txBody>
      </p:sp>
      <p:pic>
        <p:nvPicPr>
          <p:cNvPr id="75780" name="Picture 4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065338"/>
            <a:ext cx="2632075" cy="2201862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AAEC60-FD7E-E742-AD63-6F6B7BDF4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92"/>
    </mc:Choice>
    <mc:Fallback>
      <p:transition spd="slow" advTm="12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438400"/>
            <a:ext cx="2514600" cy="2116138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</p:pic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5181600" cy="566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3200" b="0" u="sng" dirty="0">
                <a:solidFill>
                  <a:srgbClr val="7030A0"/>
                </a:solidFill>
              </a:rPr>
              <a:t>Class-II</a:t>
            </a:r>
            <a:r>
              <a:rPr lang="en-US" sz="3200" b="0" i="1" dirty="0">
                <a:solidFill>
                  <a:schemeClr val="accent1"/>
                </a:solidFill>
              </a:rPr>
              <a:t>:</a:t>
            </a:r>
            <a:r>
              <a:rPr lang="en-US" sz="3200" b="0" dirty="0"/>
              <a:t> Represents horizontal loss greater than 3 mm but not encompassing the total width of the furcation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3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97E8E5-1CBB-2247-97E1-0E33245F1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1"/>
    </mc:Choice>
    <mc:Fallback>
      <p:transition spd="slow" advTm="8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057400"/>
            <a:ext cx="2590800" cy="2303463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76200" y="76200"/>
            <a:ext cx="56388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40000"/>
              </a:lnSpc>
              <a:spcBef>
                <a:spcPct val="20000"/>
              </a:spcBef>
              <a:buClr>
                <a:srgbClr val="9966FF"/>
              </a:buClr>
              <a:buSzPct val="130000"/>
              <a:buFont typeface="Wingdings" pitchFamily="2" charset="2"/>
              <a:buChar char="ü"/>
            </a:pPr>
            <a:r>
              <a:rPr lang="en-US" sz="3200" b="0" u="sng" dirty="0">
                <a:solidFill>
                  <a:srgbClr val="7030A0"/>
                </a:solidFill>
              </a:rPr>
              <a:t>Class-III:</a:t>
            </a:r>
            <a:r>
              <a:rPr lang="en-US" sz="3200" b="0" dirty="0">
                <a:solidFill>
                  <a:srgbClr val="7030A0"/>
                </a:solidFill>
              </a:rPr>
              <a:t> </a:t>
            </a:r>
            <a:r>
              <a:rPr lang="en-US" sz="2800" b="0" dirty="0"/>
              <a:t>Denotes horizontal through and through destruction. </a:t>
            </a:r>
            <a:endParaRPr lang="en-US" sz="3200" dirty="0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6200" y="38100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 dirty="0"/>
              <a:t>This classification is similar to that described by </a:t>
            </a:r>
            <a:r>
              <a:rPr lang="en-US" sz="2800" u="sng" dirty="0" err="1">
                <a:solidFill>
                  <a:schemeClr val="tx2">
                    <a:lumMod val="50000"/>
                  </a:schemeClr>
                </a:solidFill>
              </a:rPr>
              <a:t>Lindhe</a:t>
            </a:r>
            <a:r>
              <a:rPr lang="en-US" sz="2800" u="sng" dirty="0">
                <a:solidFill>
                  <a:schemeClr val="tx2">
                    <a:lumMod val="50000"/>
                  </a:schemeClr>
                </a:solidFill>
              </a:rPr>
              <a:t> &amp; Nyman (1975)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CE8CFF-DCD8-934E-BF4B-CFCA801BDA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7"/>
    </mc:Choice>
    <mc:Fallback>
      <p:transition spd="slow" advTm="7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47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10850"/>
            <a:ext cx="6553200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LOCAL ANATOMIC FACTORS IN TREATMENT OF FURCATIONS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TOOTH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895600"/>
            <a:ext cx="50292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Root trunk length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Root  length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Root form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Interradicular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dimension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Anatomy of furcation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Cervical enamel projections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C184F73-2424-8B42-A6FA-54004C8F3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52"/>
    </mc:Choice>
    <mc:Fallback>
      <p:transition spd="slow" advTm="17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76200" y="762000"/>
            <a:ext cx="54102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130000"/>
            </a:pP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</a:rPr>
              <a:t>Short root trunk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0" dirty="0"/>
              <a:t>– Furcation become involved early in the disease process </a:t>
            </a: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</a:rPr>
              <a:t>Long root trunk</a:t>
            </a:r>
            <a:r>
              <a:rPr lang="en-US" sz="24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0" dirty="0"/>
              <a:t>– Furcation -invaded later - more difficult to reach and instrument</a:t>
            </a:r>
          </a:p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0" dirty="0"/>
              <a:t>	First molars generally have shorter root trunks than 2</a:t>
            </a:r>
            <a:r>
              <a:rPr lang="en-US" sz="2400" b="0" baseline="30000" dirty="0"/>
              <a:t>nd</a:t>
            </a:r>
            <a:r>
              <a:rPr lang="en-US" sz="2400" b="0" dirty="0"/>
              <a:t>  molars</a:t>
            </a:r>
          </a:p>
        </p:txBody>
      </p:sp>
      <p:pic>
        <p:nvPicPr>
          <p:cNvPr id="435206" name="Picture 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812622"/>
            <a:ext cx="3581400" cy="306417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3352800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Root trunk length</a:t>
            </a:r>
          </a:p>
          <a:p>
            <a:endParaRPr lang="en-IN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882206E-3949-4547-BEB6-797507FB0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83"/>
    </mc:Choice>
    <mc:Fallback>
      <p:transition spd="slow" advTm="26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2672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/>
              <a:t>Root length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r>
              <a:rPr lang="en-US" sz="2800" dirty="0"/>
              <a:t>Directly related to the quantity of attachment supporting tissue</a:t>
            </a:r>
          </a:p>
          <a:p>
            <a:r>
              <a:rPr lang="en-US" sz="2800" dirty="0"/>
              <a:t>Long root trunk and short root –</a:t>
            </a:r>
          </a:p>
          <a:p>
            <a:pPr algn="ctr">
              <a:buNone/>
            </a:pPr>
            <a:r>
              <a:rPr lang="en-US" sz="2800" dirty="0"/>
              <a:t>		</a:t>
            </a:r>
            <a:r>
              <a:rPr lang="en-US" sz="2800" b="1" dirty="0"/>
              <a:t>easy or difficult to treat ???</a:t>
            </a:r>
          </a:p>
          <a:p>
            <a:pPr>
              <a:buNone/>
            </a:pPr>
            <a:r>
              <a:rPr lang="en-US" sz="2800" dirty="0"/>
              <a:t>    Teeth with long roots and short /moderate root trunk </a:t>
            </a:r>
          </a:p>
          <a:p>
            <a:pPr algn="ctr">
              <a:buNone/>
            </a:pPr>
            <a:r>
              <a:rPr lang="en-US" sz="2800" b="1" dirty="0"/>
              <a:t>	 easy or difficult to treat ???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778300"/>
            <a:ext cx="2590800" cy="20035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7DF05F4-A9DA-984D-BB68-183CECC88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46"/>
    </mc:Choice>
    <mc:Fallback>
      <p:transition spd="slow" advTm="21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562"/>
            <a:ext cx="7162800" cy="655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INTERRADICULAR DIMENSION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382000" cy="3657600"/>
          </a:xfrm>
        </p:spPr>
        <p:txBody>
          <a:bodyPr/>
          <a:lstStyle/>
          <a:p>
            <a:r>
              <a:rPr lang="en-US" sz="2800" dirty="0"/>
              <a:t>Degree of </a:t>
            </a:r>
            <a:r>
              <a:rPr lang="en-US" sz="2800" dirty="0" err="1"/>
              <a:t>seperation</a:t>
            </a:r>
            <a:r>
              <a:rPr lang="en-US" sz="2800" dirty="0"/>
              <a:t> – important factor in treatment planning </a:t>
            </a:r>
          </a:p>
          <a:p>
            <a:endParaRPr lang="en-US" sz="2800" dirty="0"/>
          </a:p>
          <a:p>
            <a:r>
              <a:rPr lang="en-US" sz="2800" dirty="0"/>
              <a:t>Closely approximated or fused roots –preclude instrumentation during scaling, root </a:t>
            </a:r>
            <a:r>
              <a:rPr lang="en-US" sz="2800" dirty="0" err="1"/>
              <a:t>planing</a:t>
            </a:r>
            <a:r>
              <a:rPr lang="en-US" sz="2800" dirty="0"/>
              <a:t> and surgery</a:t>
            </a:r>
          </a:p>
          <a:p>
            <a:endParaRPr lang="en-US" sz="2800" dirty="0"/>
          </a:p>
          <a:p>
            <a:r>
              <a:rPr lang="en-US" sz="2800" dirty="0"/>
              <a:t>Widely </a:t>
            </a:r>
            <a:r>
              <a:rPr lang="en-US" sz="2800" dirty="0" err="1"/>
              <a:t>seperated</a:t>
            </a:r>
            <a:r>
              <a:rPr lang="en-US" sz="2800" dirty="0"/>
              <a:t> roots- readily treated</a:t>
            </a:r>
            <a:endParaRPr lang="en-IN" sz="28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0AC653-857A-5E42-9E29-488924B18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68"/>
    </mc:Choice>
    <mc:Fallback>
      <p:transition spd="slow" advTm="22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Rectangle 5"/>
          <p:cNvSpPr>
            <a:spLocks noChangeArrowheads="1"/>
          </p:cNvSpPr>
          <p:nvPr/>
        </p:nvSpPr>
        <p:spPr bwMode="auto">
          <a:xfrm>
            <a:off x="914400" y="1292225"/>
            <a:ext cx="7772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200" b="0" dirty="0"/>
              <a:t>is “an extension of the cervical enamel margin either toward or into the root furcation area </a:t>
            </a:r>
          </a:p>
          <a:p>
            <a:pPr algn="just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200" b="0" dirty="0"/>
              <a:t>According </a:t>
            </a:r>
            <a:r>
              <a:rPr lang="en-US" sz="3200" b="0" dirty="0" err="1">
                <a:solidFill>
                  <a:srgbClr val="3399FF"/>
                </a:solidFill>
              </a:rPr>
              <a:t>Moskow</a:t>
            </a:r>
            <a:r>
              <a:rPr lang="en-US" sz="3200" b="0" dirty="0">
                <a:solidFill>
                  <a:srgbClr val="3399FF"/>
                </a:solidFill>
              </a:rPr>
              <a:t> &amp; </a:t>
            </a:r>
            <a:r>
              <a:rPr lang="en-US" sz="3200" b="0" dirty="0" err="1">
                <a:solidFill>
                  <a:srgbClr val="3399FF"/>
                </a:solidFill>
              </a:rPr>
              <a:t>Canut</a:t>
            </a:r>
            <a:r>
              <a:rPr lang="en-US" sz="3200" b="0" dirty="0"/>
              <a:t> 1990, incidence rate --- 1.1 – 9.7%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81000"/>
            <a:ext cx="556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ENAMEL PROJECTION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E54B84-BD18-B14E-AD5D-9BC0CB497E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11"/>
    </mc:Choice>
    <mc:Fallback>
      <p:transition spd="slow" advTm="9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Rot="1" noChangeArrowheads="1"/>
          </p:cNvSpPr>
          <p:nvPr/>
        </p:nvSpPr>
        <p:spPr bwMode="auto">
          <a:xfrm>
            <a:off x="301625" y="381000"/>
            <a:ext cx="8540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175" algn="just">
              <a:spcBef>
                <a:spcPct val="20000"/>
              </a:spcBef>
              <a:buClr>
                <a:schemeClr val="accent1"/>
              </a:buClr>
            </a:pPr>
            <a:endParaRPr lang="en-US" sz="4800" b="1" i="1" u="sng" dirty="0">
              <a:solidFill>
                <a:schemeClr val="accent1"/>
              </a:solidFill>
              <a:latin typeface="Bradley Hand ITC" pitchFamily="66" charset="0"/>
            </a:endParaRPr>
          </a:p>
          <a:p>
            <a:pPr indent="3175" algn="just">
              <a:spcBef>
                <a:spcPct val="20000"/>
              </a:spcBef>
              <a:buClr>
                <a:schemeClr val="accent1"/>
              </a:buClr>
            </a:pPr>
            <a:r>
              <a:rPr lang="en-US" sz="4800" b="1" i="1" u="sng" dirty="0">
                <a:solidFill>
                  <a:srgbClr val="7030A0"/>
                </a:solidFill>
                <a:latin typeface="Bradley Hand ITC" pitchFamily="66" charset="0"/>
              </a:rPr>
              <a:t>Definition </a:t>
            </a:r>
          </a:p>
          <a:p>
            <a:pPr indent="3175" algn="just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5"/>
              </a:buBlip>
            </a:pPr>
            <a:r>
              <a:rPr lang="en-US" sz="3400" b="0" dirty="0"/>
              <a:t>The term </a:t>
            </a:r>
            <a:r>
              <a:rPr lang="en-US" sz="3400" b="0" dirty="0">
                <a:solidFill>
                  <a:srgbClr val="3399FF"/>
                </a:solidFill>
              </a:rPr>
              <a:t>Furcation involvement</a:t>
            </a:r>
            <a:r>
              <a:rPr lang="en-US" sz="3400" b="0" dirty="0"/>
              <a:t> refers to the invasion of the bifurcation and trifurcation of multi-rooted teeth by periodontal disease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5D09CB-D504-1C45-A7B5-6492C8F4A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33"/>
    </mc:Choice>
    <mc:Fallback>
      <p:transition spd="slow" advTm="11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Rot="1" noChangeArrowheads="1"/>
          </p:cNvSpPr>
          <p:nvPr/>
        </p:nvSpPr>
        <p:spPr bwMode="auto">
          <a:xfrm>
            <a:off x="304800" y="381000"/>
            <a:ext cx="441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175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0" i="1" dirty="0">
                <a:solidFill>
                  <a:schemeClr val="tx2"/>
                </a:solidFill>
              </a:rPr>
              <a:t>Master &amp; Hoskins (1964)</a:t>
            </a:r>
            <a:r>
              <a:rPr lang="en-US" sz="2400" b="0" dirty="0">
                <a:solidFill>
                  <a:schemeClr val="tx2"/>
                </a:solidFill>
              </a:rPr>
              <a:t> </a:t>
            </a:r>
          </a:p>
          <a:p>
            <a:pPr indent="3175" algn="just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000" b="0" i="1" dirty="0">
                <a:solidFill>
                  <a:schemeClr val="tx2">
                    <a:lumMod val="50000"/>
                  </a:schemeClr>
                </a:solidFill>
              </a:rPr>
              <a:t>Grade I</a:t>
            </a:r>
            <a:r>
              <a:rPr lang="en-US" sz="2000" b="0" i="1" dirty="0"/>
              <a:t>:  S</a:t>
            </a:r>
            <a:r>
              <a:rPr lang="en-US" sz="2000" b="0" dirty="0"/>
              <a:t>hort CEP from CEJ</a:t>
            </a:r>
          </a:p>
          <a:p>
            <a:pPr indent="3175" algn="just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000" b="0" dirty="0"/>
          </a:p>
          <a:p>
            <a:pPr indent="3175" algn="just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000" b="0" i="1" dirty="0">
                <a:solidFill>
                  <a:schemeClr val="tx2">
                    <a:lumMod val="50000"/>
                  </a:schemeClr>
                </a:solidFill>
              </a:rPr>
              <a:t>Grade II: </a:t>
            </a:r>
            <a:r>
              <a:rPr lang="en-US" sz="2000" b="0" i="1" dirty="0"/>
              <a:t>L</a:t>
            </a:r>
            <a:r>
              <a:rPr lang="en-US" sz="2000" b="0" dirty="0"/>
              <a:t>onger CEP and approaches the furcation area </a:t>
            </a:r>
          </a:p>
          <a:p>
            <a:pPr indent="3175" algn="just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000" b="0" i="1" dirty="0">
              <a:solidFill>
                <a:schemeClr val="tx2">
                  <a:lumMod val="50000"/>
                </a:schemeClr>
              </a:solidFill>
            </a:endParaRPr>
          </a:p>
          <a:p>
            <a:pPr indent="3175" algn="just">
              <a:lnSpc>
                <a:spcPct val="1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000" b="0" i="1" dirty="0">
                <a:solidFill>
                  <a:schemeClr val="tx2">
                    <a:lumMod val="50000"/>
                  </a:schemeClr>
                </a:solidFill>
              </a:rPr>
              <a:t>Grade III:</a:t>
            </a:r>
            <a:r>
              <a:rPr lang="en-US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0" dirty="0"/>
              <a:t>CEP that extends directly into the furcation	</a:t>
            </a:r>
          </a:p>
        </p:txBody>
      </p:sp>
      <p:pic>
        <p:nvPicPr>
          <p:cNvPr id="157702" name="Picture 6" descr="7"/>
          <p:cNvPicPr>
            <a:picLocks noChangeAspect="1" noChangeArrowheads="1"/>
          </p:cNvPicPr>
          <p:nvPr/>
        </p:nvPicPr>
        <p:blipFill>
          <a:blip r:embed="rId5" cstate="print">
            <a:lum bright="24000" contrast="78000"/>
          </a:blip>
          <a:srcRect l="10909" t="3226"/>
          <a:stretch>
            <a:fillRect/>
          </a:stretch>
        </p:blipFill>
        <p:spPr bwMode="auto">
          <a:xfrm>
            <a:off x="4800600" y="1295400"/>
            <a:ext cx="3733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880AD2-952E-9545-AEEA-7DD541591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0"/>
    </mc:Choice>
    <mc:Fallback>
      <p:transition spd="slow" advTm="1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75438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900" b="0" dirty="0"/>
              <a:t>They favor plaque accumulation and must be removed to facilitate scaling and root </a:t>
            </a:r>
            <a:r>
              <a:rPr lang="en-US" sz="2900" b="0" dirty="0" err="1"/>
              <a:t>planing</a:t>
            </a:r>
            <a:endParaRPr lang="en-US" sz="2900" b="0" dirty="0"/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900" b="0" dirty="0"/>
              <a:t>Buccal surface more common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900" b="0" dirty="0"/>
              <a:t>Max 1</a:t>
            </a:r>
            <a:r>
              <a:rPr lang="en-US" sz="2900" b="0" baseline="30000" dirty="0"/>
              <a:t>st</a:t>
            </a:r>
            <a:r>
              <a:rPr lang="en-US" sz="2900" b="0" dirty="0"/>
              <a:t> &gt; </a:t>
            </a:r>
            <a:r>
              <a:rPr lang="en-US" sz="2900" b="0" dirty="0" err="1"/>
              <a:t>Mand</a:t>
            </a:r>
            <a:r>
              <a:rPr lang="en-US" sz="2900" b="0" dirty="0"/>
              <a:t> 1</a:t>
            </a:r>
            <a:r>
              <a:rPr lang="en-US" sz="2900" b="0" baseline="30000" dirty="0"/>
              <a:t>st</a:t>
            </a:r>
            <a:r>
              <a:rPr lang="en-US" sz="2900" b="0" dirty="0"/>
              <a:t> &gt; Max  2</a:t>
            </a:r>
            <a:r>
              <a:rPr lang="en-US" sz="2900" b="0" baseline="30000" dirty="0"/>
              <a:t>nd</a:t>
            </a:r>
            <a:r>
              <a:rPr lang="en-US" sz="2900" b="0" dirty="0"/>
              <a:t> &gt; </a:t>
            </a:r>
            <a:r>
              <a:rPr lang="en-US" sz="2900" b="0" dirty="0" err="1"/>
              <a:t>Mand</a:t>
            </a:r>
            <a:r>
              <a:rPr lang="en-US" sz="2900" b="0" dirty="0"/>
              <a:t> 2</a:t>
            </a:r>
            <a:r>
              <a:rPr lang="en-US" sz="2900" b="0" baseline="30000" dirty="0"/>
              <a:t>nd</a:t>
            </a:r>
            <a:r>
              <a:rPr lang="en-US" sz="2900" b="0" dirty="0"/>
              <a:t> molar</a:t>
            </a:r>
            <a:endParaRPr lang="en-US" sz="3000" b="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3EF216-EA6D-D048-8A15-451D6A9CEC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26"/>
    </mc:Choice>
    <mc:Fallback>
      <p:transition spd="slow" advTm="18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152400" y="457200"/>
            <a:ext cx="876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algn="ctr">
              <a:lnSpc>
                <a:spcPct val="195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800" dirty="0"/>
              <a:t>Glossary of periodontal terms defines </a:t>
            </a:r>
            <a:r>
              <a:rPr lang="en-US" sz="2800" dirty="0">
                <a:solidFill>
                  <a:srgbClr val="FF0000"/>
                </a:solidFill>
              </a:rPr>
              <a:t>Furcation</a:t>
            </a:r>
            <a:r>
              <a:rPr lang="en-US" sz="2800" dirty="0"/>
              <a:t> as “</a:t>
            </a:r>
            <a:r>
              <a:rPr lang="en-US" sz="2800" i="1" u="sng" dirty="0"/>
              <a:t>the area of a multi-rooted tooth where the roots diverge</a:t>
            </a:r>
            <a:r>
              <a:rPr lang="en-US" sz="2800" dirty="0"/>
              <a:t>”. It defines a furcation invasion as the “</a:t>
            </a:r>
            <a:r>
              <a:rPr lang="en-US" sz="2800" u="sng" dirty="0"/>
              <a:t>pathologic resorption of bone within a furcation</a:t>
            </a:r>
            <a:r>
              <a:rPr lang="en-US" sz="2800" dirty="0"/>
              <a:t>”</a:t>
            </a:r>
            <a:r>
              <a:rPr lang="en-US" sz="22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273050" indent="-273050" algn="ctr">
              <a:lnSpc>
                <a:spcPct val="195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400" b="0" dirty="0">
                <a:latin typeface="Times New Roman" pitchFamily="18" charset="0"/>
                <a:cs typeface="Times New Roman" pitchFamily="18" charset="0"/>
              </a:rPr>
              <a:t>Such a condition is reported to considerably increase the risk for tooth loss. </a:t>
            </a:r>
          </a:p>
          <a:p>
            <a:pPr marL="273050" indent="-273050" algn="just">
              <a:lnSpc>
                <a:spcPct val="195000"/>
              </a:lnSpc>
            </a:pPr>
            <a:r>
              <a:rPr lang="en-US" sz="3600" b="0" dirty="0"/>
              <a:t>		</a:t>
            </a:r>
            <a:endParaRPr lang="en-US" sz="3400" b="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D65DC6-7AB0-8B46-9C0F-3A5DB37DE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68"/>
    </mc:Choice>
    <mc:Fallback>
      <p:transition spd="slow" advTm="23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Therefore, furcation defects represent a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formidable problem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the treatment of periodontal disease,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principally related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to the complex and irregular anatomy of furcation.</a:t>
            </a:r>
            <a:endParaRPr lang="en-IN" sz="36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1673EDB-E3D6-8140-B274-37942DDB0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26"/>
    </mc:Choice>
    <mc:Fallback>
      <p:transition spd="slow" advTm="14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/>
          </p:cNvSpPr>
          <p:nvPr/>
        </p:nvSpPr>
        <p:spPr bwMode="auto">
          <a:xfrm>
            <a:off x="2743200" y="-1524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99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</a:rPr>
              <a:t>Terminology</a:t>
            </a:r>
            <a:r>
              <a:rPr lang="en-US" sz="3600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endParaRPr lang="en-US" sz="3600" b="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90116" name="Rectangle 4"/>
          <p:cNvSpPr>
            <a:spLocks noRot="1" noChangeArrowheads="1"/>
          </p:cNvSpPr>
          <p:nvPr/>
        </p:nvSpPr>
        <p:spPr bwMode="auto">
          <a:xfrm>
            <a:off x="301625" y="609600"/>
            <a:ext cx="5108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FontTx/>
              <a:buBlip>
                <a:blip r:embed="rId5"/>
              </a:buBlip>
            </a:pPr>
            <a:r>
              <a:rPr lang="en-US" sz="3200" b="1" i="1" dirty="0">
                <a:solidFill>
                  <a:srgbClr val="FF0000"/>
                </a:solidFill>
              </a:rPr>
              <a:t>Root complex </a:t>
            </a:r>
            <a:r>
              <a:rPr lang="en-US" sz="3200" i="1" dirty="0"/>
              <a:t>is the portion of a tooth that is located </a:t>
            </a:r>
            <a:r>
              <a:rPr lang="en-US" sz="3200" b="1" i="1" dirty="0">
                <a:solidFill>
                  <a:srgbClr val="FF0000"/>
                </a:solidFill>
              </a:rPr>
              <a:t>apical of the </a:t>
            </a:r>
            <a:r>
              <a:rPr lang="en-US" sz="3200" b="1" i="1" dirty="0" err="1">
                <a:solidFill>
                  <a:srgbClr val="FF0000"/>
                </a:solidFill>
              </a:rPr>
              <a:t>cementoenamel</a:t>
            </a:r>
            <a:r>
              <a:rPr lang="en-US" sz="3200" b="1" i="1" dirty="0">
                <a:solidFill>
                  <a:srgbClr val="FF0000"/>
                </a:solidFill>
              </a:rPr>
              <a:t> junction </a:t>
            </a:r>
            <a:r>
              <a:rPr lang="en-US" sz="3200" i="1" dirty="0"/>
              <a:t>(CEJ) i.e., the portion that normally is covered with a root cementum</a:t>
            </a:r>
            <a:r>
              <a:rPr lang="en-US" sz="3200" b="0" dirty="0"/>
              <a:t> </a:t>
            </a:r>
            <a:endParaRPr lang="en-US" sz="3200" i="1" dirty="0"/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</a:pPr>
            <a:r>
              <a:rPr lang="en-US" sz="3300" b="0" dirty="0"/>
              <a:t>		- </a:t>
            </a:r>
            <a:r>
              <a:rPr lang="en-US" sz="3300" b="1" dirty="0">
                <a:solidFill>
                  <a:srgbClr val="FF0000"/>
                </a:solidFill>
              </a:rPr>
              <a:t>Root trunk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</a:pPr>
            <a:r>
              <a:rPr lang="en-US" sz="3300" b="1" dirty="0">
                <a:solidFill>
                  <a:srgbClr val="FF0000"/>
                </a:solidFill>
              </a:rPr>
              <a:t>		- Root cone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</a:pPr>
            <a:endParaRPr lang="en-US" sz="3300" b="0" dirty="0"/>
          </a:p>
        </p:txBody>
      </p:sp>
      <p:pic>
        <p:nvPicPr>
          <p:cNvPr id="90117" name="Picture 5" descr="DSCN2224"/>
          <p:cNvPicPr>
            <a:picLocks noChangeAspect="1" noChangeArrowheads="1"/>
          </p:cNvPicPr>
          <p:nvPr/>
        </p:nvPicPr>
        <p:blipFill>
          <a:blip r:embed="rId6" cstate="print"/>
          <a:srcRect t="2138"/>
          <a:stretch>
            <a:fillRect/>
          </a:stretch>
        </p:blipFill>
        <p:spPr bwMode="auto">
          <a:xfrm>
            <a:off x="5768975" y="2133600"/>
            <a:ext cx="2917825" cy="2762250"/>
          </a:xfrm>
          <a:prstGeom prst="rect">
            <a:avLst/>
          </a:prstGeom>
          <a:noFill/>
          <a:ln w="57150" cmpd="thinThick">
            <a:solidFill>
              <a:srgbClr val="9966FF"/>
            </a:solidFill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A6AB0C-68BC-784F-9130-2ED6A739D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10"/>
    </mc:Choice>
    <mc:Fallback>
      <p:transition spd="slow" advTm="29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2" name="Picture 4" descr="DSCN2224"/>
          <p:cNvPicPr>
            <a:picLocks noChangeAspect="1" noChangeArrowheads="1"/>
          </p:cNvPicPr>
          <p:nvPr/>
        </p:nvPicPr>
        <p:blipFill>
          <a:blip r:embed="rId5" cstate="print"/>
          <a:srcRect t="2138"/>
          <a:stretch>
            <a:fillRect/>
          </a:stretch>
        </p:blipFill>
        <p:spPr bwMode="auto">
          <a:xfrm>
            <a:off x="6149975" y="76200"/>
            <a:ext cx="2917825" cy="2762250"/>
          </a:xfrm>
          <a:prstGeom prst="rect">
            <a:avLst/>
          </a:prstGeom>
          <a:noFill/>
          <a:ln w="57150" cmpd="thinThick">
            <a:solidFill>
              <a:srgbClr val="9966FF"/>
            </a:solidFill>
            <a:miter lim="800000"/>
            <a:headEnd/>
            <a:tailEnd/>
          </a:ln>
        </p:spPr>
      </p:pic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152400" y="644331"/>
            <a:ext cx="5638800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spcBef>
                <a:spcPct val="50000"/>
              </a:spcBef>
            </a:pPr>
            <a:r>
              <a:rPr lang="en-US" sz="2800" dirty="0"/>
              <a:t>The </a:t>
            </a:r>
            <a:r>
              <a:rPr lang="en-US" sz="2800" i="1" u="sng" dirty="0">
                <a:solidFill>
                  <a:srgbClr val="009900"/>
                </a:solidFill>
              </a:rPr>
              <a:t>root trunk</a:t>
            </a:r>
            <a:r>
              <a:rPr lang="en-US" sz="2800" dirty="0"/>
              <a:t> represents the </a:t>
            </a:r>
            <a:r>
              <a:rPr lang="en-US" sz="2800" i="1" dirty="0"/>
              <a:t>undivided region</a:t>
            </a:r>
            <a:r>
              <a:rPr lang="en-US" sz="2800" dirty="0"/>
              <a:t> of the root. The height of the root trunk is defined as the distance between the CEJ and the separation line (furcation) between two root cones (roots).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58BA7D-92B6-B545-A14D-BBB2DBF20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65"/>
    </mc:Choice>
    <mc:Fallback>
      <p:transition spd="slow" advTm="18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6" name="Picture 4" descr="DSCN2224"/>
          <p:cNvPicPr>
            <a:picLocks noChangeAspect="1" noChangeArrowheads="1"/>
          </p:cNvPicPr>
          <p:nvPr/>
        </p:nvPicPr>
        <p:blipFill>
          <a:blip r:embed="rId5" cstate="print"/>
          <a:srcRect t="2138"/>
          <a:stretch>
            <a:fillRect/>
          </a:stretch>
        </p:blipFill>
        <p:spPr bwMode="auto">
          <a:xfrm>
            <a:off x="5768975" y="2133600"/>
            <a:ext cx="2917825" cy="2762250"/>
          </a:xfrm>
          <a:prstGeom prst="rect">
            <a:avLst/>
          </a:prstGeom>
          <a:noFill/>
          <a:ln w="57150" cmpd="thinThick">
            <a:solidFill>
              <a:srgbClr val="9966FF"/>
            </a:solidFill>
            <a:miter lim="800000"/>
            <a:headEnd/>
            <a:tailEnd/>
          </a:ln>
        </p:spPr>
      </p:pic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685800" y="2590800"/>
            <a:ext cx="4724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b="0" dirty="0"/>
              <a:t>The </a:t>
            </a:r>
            <a:r>
              <a:rPr lang="en-US" sz="3200" b="0" i="1" u="sng" dirty="0">
                <a:solidFill>
                  <a:srgbClr val="009900"/>
                </a:solidFill>
              </a:rPr>
              <a:t>root cone</a:t>
            </a:r>
            <a:r>
              <a:rPr lang="en-US" sz="3200" b="0" dirty="0"/>
              <a:t> is included in the </a:t>
            </a:r>
            <a:r>
              <a:rPr lang="en-US" sz="3200" b="0" i="1" dirty="0"/>
              <a:t>divided region</a:t>
            </a:r>
            <a:r>
              <a:rPr lang="en-US" sz="3200" b="0" dirty="0"/>
              <a:t> of the root complex</a:t>
            </a:r>
            <a:r>
              <a:rPr lang="en-US" sz="3200" dirty="0"/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E12F15-1190-7743-B9FA-111146998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5"/>
    </mc:Choice>
    <mc:Fallback>
      <p:transition spd="slow" advTm="7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Theme1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1091</TotalTime>
  <Words>1367</Words>
  <Application>Microsoft Macintosh PowerPoint</Application>
  <PresentationFormat>On-screen Show (4:3)</PresentationFormat>
  <Paragraphs>189</Paragraphs>
  <Slides>41</Slides>
  <Notes>30</Notes>
  <HiddenSlides>0</HiddenSlides>
  <MMClips>40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Algerian</vt:lpstr>
      <vt:lpstr>Arial</vt:lpstr>
      <vt:lpstr>Arial Narrow</vt:lpstr>
      <vt:lpstr>Bradley Hand ITC</vt:lpstr>
      <vt:lpstr>Calibri</vt:lpstr>
      <vt:lpstr>Comic Sans MS</vt:lpstr>
      <vt:lpstr>Script MT Bold</vt:lpstr>
      <vt:lpstr>Tahoma</vt:lpstr>
      <vt:lpstr>Times New Roman</vt:lpstr>
      <vt:lpstr>Wingdings</vt:lpstr>
      <vt:lpstr>Theme1</vt:lpstr>
      <vt:lpstr>2_Custom Design</vt:lpstr>
      <vt:lpstr>FURCATION INVOLVEMENT AND ITS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Root length</vt:lpstr>
      <vt:lpstr>INTERRADICULAR DIMENSION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Monali Shah</cp:lastModifiedBy>
  <cp:revision>154</cp:revision>
  <dcterms:created xsi:type="dcterms:W3CDTF">2006-08-16T00:00:00Z</dcterms:created>
  <dcterms:modified xsi:type="dcterms:W3CDTF">2020-08-24T06:56:38Z</dcterms:modified>
</cp:coreProperties>
</file>