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61" r:id="rId13"/>
    <p:sldId id="262" r:id="rId14"/>
    <p:sldId id="263" r:id="rId15"/>
    <p:sldId id="264" r:id="rId16"/>
    <p:sldId id="265" r:id="rId17"/>
    <p:sldId id="26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387E1-992E-499D-9B6E-EE5717A5C393}" type="doc">
      <dgm:prSet loTypeId="urn:microsoft.com/office/officeart/2005/8/layout/pyramid2" loCatId="pyramid" qsTypeId="urn:microsoft.com/office/officeart/2005/8/quickstyle/3d9" qsCatId="3D" csTypeId="urn:microsoft.com/office/officeart/2005/8/colors/colorful5" csCatId="colorful" phldr="1"/>
      <dgm:spPr/>
    </dgm:pt>
    <dgm:pt modelId="{5CB7C82D-AFA5-4B56-A50B-8AAC324C8145}">
      <dgm:prSet phldrT="[Text]"/>
      <dgm:spPr/>
      <dgm:t>
        <a:bodyPr/>
        <a:lstStyle/>
        <a:p>
          <a:r>
            <a:rPr lang="en-US" dirty="0" smtClean="0"/>
            <a:t>Excellent</a:t>
          </a:r>
          <a:endParaRPr lang="en-US" dirty="0"/>
        </a:p>
      </dgm:t>
    </dgm:pt>
    <dgm:pt modelId="{192D574F-F19C-4E9D-83CA-A32EE7134163}" type="parTrans" cxnId="{C9F573FA-5899-4BF0-B0C3-FD1019A43824}">
      <dgm:prSet/>
      <dgm:spPr/>
      <dgm:t>
        <a:bodyPr/>
        <a:lstStyle/>
        <a:p>
          <a:endParaRPr lang="en-US"/>
        </a:p>
      </dgm:t>
    </dgm:pt>
    <dgm:pt modelId="{C6A4AE18-5B42-44DF-988C-2322A6DDCAEC}" type="sibTrans" cxnId="{C9F573FA-5899-4BF0-B0C3-FD1019A43824}">
      <dgm:prSet/>
      <dgm:spPr/>
      <dgm:t>
        <a:bodyPr/>
        <a:lstStyle/>
        <a:p>
          <a:endParaRPr lang="en-US"/>
        </a:p>
      </dgm:t>
    </dgm:pt>
    <dgm:pt modelId="{9968EA7A-6D03-4B73-9553-8CAD27482373}">
      <dgm:prSet phldrT="[Text]"/>
      <dgm:spPr/>
      <dgm:t>
        <a:bodyPr/>
        <a:lstStyle/>
        <a:p>
          <a:r>
            <a:rPr lang="en-US" dirty="0" smtClean="0"/>
            <a:t>Good</a:t>
          </a:r>
          <a:endParaRPr lang="en-US" dirty="0"/>
        </a:p>
      </dgm:t>
    </dgm:pt>
    <dgm:pt modelId="{19E65F81-0C8D-4962-A3CB-A1DEF43AC1FC}" type="parTrans" cxnId="{561F2EC3-066D-4FBB-B83B-6F2A67EC257C}">
      <dgm:prSet/>
      <dgm:spPr/>
      <dgm:t>
        <a:bodyPr/>
        <a:lstStyle/>
        <a:p>
          <a:endParaRPr lang="en-US"/>
        </a:p>
      </dgm:t>
    </dgm:pt>
    <dgm:pt modelId="{B99475D7-6A97-4771-8B7E-0863ECAA6950}" type="sibTrans" cxnId="{561F2EC3-066D-4FBB-B83B-6F2A67EC257C}">
      <dgm:prSet/>
      <dgm:spPr/>
      <dgm:t>
        <a:bodyPr/>
        <a:lstStyle/>
        <a:p>
          <a:endParaRPr lang="en-US"/>
        </a:p>
      </dgm:t>
    </dgm:pt>
    <dgm:pt modelId="{7FA855C8-FCDD-4DAB-A408-AFD092E1461A}">
      <dgm:prSet phldrT="[Text]"/>
      <dgm:spPr/>
      <dgm:t>
        <a:bodyPr/>
        <a:lstStyle/>
        <a:p>
          <a:r>
            <a:rPr lang="en-US" dirty="0" smtClean="0"/>
            <a:t>Fair</a:t>
          </a:r>
          <a:endParaRPr lang="en-US" dirty="0"/>
        </a:p>
      </dgm:t>
    </dgm:pt>
    <dgm:pt modelId="{87589BE0-F86C-4827-8CD7-5F049FAD7D89}" type="parTrans" cxnId="{69C5C807-610A-4836-A5A5-CF45953736D8}">
      <dgm:prSet/>
      <dgm:spPr/>
      <dgm:t>
        <a:bodyPr/>
        <a:lstStyle/>
        <a:p>
          <a:endParaRPr lang="en-US"/>
        </a:p>
      </dgm:t>
    </dgm:pt>
    <dgm:pt modelId="{E8CD6E5D-0C39-4A86-8FB2-CE3BE6B05EF4}" type="sibTrans" cxnId="{69C5C807-610A-4836-A5A5-CF45953736D8}">
      <dgm:prSet/>
      <dgm:spPr/>
      <dgm:t>
        <a:bodyPr/>
        <a:lstStyle/>
        <a:p>
          <a:endParaRPr lang="en-US"/>
        </a:p>
      </dgm:t>
    </dgm:pt>
    <dgm:pt modelId="{2578C62A-BD77-4462-98A8-4C4A8687A5BE}">
      <dgm:prSet phldrT="[Text]"/>
      <dgm:spPr/>
      <dgm:t>
        <a:bodyPr/>
        <a:lstStyle/>
        <a:p>
          <a:r>
            <a:rPr lang="en-US" dirty="0" smtClean="0"/>
            <a:t>Poor</a:t>
          </a:r>
          <a:endParaRPr lang="en-US" dirty="0"/>
        </a:p>
      </dgm:t>
    </dgm:pt>
    <dgm:pt modelId="{DC9800F4-6F44-43F6-9B4F-BF0E7C2BA834}" type="parTrans" cxnId="{F14F32FB-21C8-48C0-AC48-4AE65A514FC7}">
      <dgm:prSet/>
      <dgm:spPr/>
      <dgm:t>
        <a:bodyPr/>
        <a:lstStyle/>
        <a:p>
          <a:endParaRPr lang="en-US"/>
        </a:p>
      </dgm:t>
    </dgm:pt>
    <dgm:pt modelId="{E4129D0E-D367-4317-9152-8233FF9A79EB}" type="sibTrans" cxnId="{F14F32FB-21C8-48C0-AC48-4AE65A514FC7}">
      <dgm:prSet/>
      <dgm:spPr/>
      <dgm:t>
        <a:bodyPr/>
        <a:lstStyle/>
        <a:p>
          <a:endParaRPr lang="en-US"/>
        </a:p>
      </dgm:t>
    </dgm:pt>
    <dgm:pt modelId="{45068046-064C-48D7-B51F-6E5BFB27DE04}">
      <dgm:prSet phldrT="[Text]"/>
      <dgm:spPr/>
      <dgm:t>
        <a:bodyPr/>
        <a:lstStyle/>
        <a:p>
          <a:r>
            <a:rPr lang="en-US" dirty="0" smtClean="0"/>
            <a:t>Questionable</a:t>
          </a:r>
          <a:endParaRPr lang="en-US" dirty="0"/>
        </a:p>
      </dgm:t>
    </dgm:pt>
    <dgm:pt modelId="{318BE149-F792-4BCD-A632-60428C8B4B8C}" type="parTrans" cxnId="{09C38C57-CE45-4698-B6C2-219B054E6ABA}">
      <dgm:prSet/>
      <dgm:spPr/>
      <dgm:t>
        <a:bodyPr/>
        <a:lstStyle/>
        <a:p>
          <a:endParaRPr lang="en-US"/>
        </a:p>
      </dgm:t>
    </dgm:pt>
    <dgm:pt modelId="{D9C1715A-D4C2-4BB4-AF44-8010376BD843}" type="sibTrans" cxnId="{09C38C57-CE45-4698-B6C2-219B054E6ABA}">
      <dgm:prSet/>
      <dgm:spPr/>
      <dgm:t>
        <a:bodyPr/>
        <a:lstStyle/>
        <a:p>
          <a:endParaRPr lang="en-US"/>
        </a:p>
      </dgm:t>
    </dgm:pt>
    <dgm:pt modelId="{75D12D0F-665B-4C4A-B758-17D51CCA5FE9}">
      <dgm:prSet phldrT="[Text]"/>
      <dgm:spPr/>
      <dgm:t>
        <a:bodyPr/>
        <a:lstStyle/>
        <a:p>
          <a:r>
            <a:rPr lang="en-US" dirty="0" smtClean="0"/>
            <a:t>Hopeless</a:t>
          </a:r>
          <a:endParaRPr lang="en-US" dirty="0"/>
        </a:p>
      </dgm:t>
    </dgm:pt>
    <dgm:pt modelId="{4B675F35-DF01-48D6-97DE-1234818840BF}" type="parTrans" cxnId="{7C3B5E20-405F-4D49-8365-01A312FF7544}">
      <dgm:prSet/>
      <dgm:spPr/>
      <dgm:t>
        <a:bodyPr/>
        <a:lstStyle/>
        <a:p>
          <a:endParaRPr lang="en-US"/>
        </a:p>
      </dgm:t>
    </dgm:pt>
    <dgm:pt modelId="{99BC2BA7-93B5-4D7B-8E4A-2205DA48D400}" type="sibTrans" cxnId="{7C3B5E20-405F-4D49-8365-01A312FF7544}">
      <dgm:prSet/>
      <dgm:spPr/>
      <dgm:t>
        <a:bodyPr/>
        <a:lstStyle/>
        <a:p>
          <a:endParaRPr lang="en-US"/>
        </a:p>
      </dgm:t>
    </dgm:pt>
    <dgm:pt modelId="{B0A75BCF-1B8B-45DC-838E-9F42A0411CF1}" type="pres">
      <dgm:prSet presAssocID="{3AE387E1-992E-499D-9B6E-EE5717A5C393}" presName="compositeShape" presStyleCnt="0">
        <dgm:presLayoutVars>
          <dgm:dir/>
          <dgm:resizeHandles/>
        </dgm:presLayoutVars>
      </dgm:prSet>
      <dgm:spPr/>
    </dgm:pt>
    <dgm:pt modelId="{B1EAAD37-14DE-428A-A283-EFA1183C661C}" type="pres">
      <dgm:prSet presAssocID="{3AE387E1-992E-499D-9B6E-EE5717A5C393}" presName="pyramid" presStyleLbl="node1" presStyleIdx="0" presStyleCnt="1"/>
      <dgm:spPr/>
    </dgm:pt>
    <dgm:pt modelId="{FF261C8F-5273-42B7-B23B-A564C1F86535}" type="pres">
      <dgm:prSet presAssocID="{3AE387E1-992E-499D-9B6E-EE5717A5C393}" presName="theList" presStyleCnt="0"/>
      <dgm:spPr/>
    </dgm:pt>
    <dgm:pt modelId="{0A454F1B-BF9D-4390-8265-AE1D005A1C3C}" type="pres">
      <dgm:prSet presAssocID="{5CB7C82D-AFA5-4B56-A50B-8AAC324C8145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FB2FA-5DA1-4681-853D-53CAABE939FA}" type="pres">
      <dgm:prSet presAssocID="{5CB7C82D-AFA5-4B56-A50B-8AAC324C8145}" presName="aSpace" presStyleCnt="0"/>
      <dgm:spPr/>
    </dgm:pt>
    <dgm:pt modelId="{6F0B3285-96AF-4344-A9F8-32F52BD36B1F}" type="pres">
      <dgm:prSet presAssocID="{9968EA7A-6D03-4B73-9553-8CAD27482373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82BA4-C44E-4485-804A-31B3C12E53DE}" type="pres">
      <dgm:prSet presAssocID="{9968EA7A-6D03-4B73-9553-8CAD27482373}" presName="aSpace" presStyleCnt="0"/>
      <dgm:spPr/>
    </dgm:pt>
    <dgm:pt modelId="{3B3C5B3E-091A-44CC-A28E-B6AD06AD61A1}" type="pres">
      <dgm:prSet presAssocID="{7FA855C8-FCDD-4DAB-A408-AFD092E1461A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394A7-F6E9-4DD1-9A57-D11F07571CC2}" type="pres">
      <dgm:prSet presAssocID="{7FA855C8-FCDD-4DAB-A408-AFD092E1461A}" presName="aSpace" presStyleCnt="0"/>
      <dgm:spPr/>
    </dgm:pt>
    <dgm:pt modelId="{FB396A59-FCB9-47F9-8F2E-3B2067BF33B2}" type="pres">
      <dgm:prSet presAssocID="{2578C62A-BD77-4462-98A8-4C4A8687A5BE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4148A-A787-418E-B1F6-5CA6B34E318E}" type="pres">
      <dgm:prSet presAssocID="{2578C62A-BD77-4462-98A8-4C4A8687A5BE}" presName="aSpace" presStyleCnt="0"/>
      <dgm:spPr/>
    </dgm:pt>
    <dgm:pt modelId="{E76E478E-53C8-487B-BD38-181B8595F577}" type="pres">
      <dgm:prSet presAssocID="{45068046-064C-48D7-B51F-6E5BFB27DE04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44265-380B-4A44-B487-F90620D33815}" type="pres">
      <dgm:prSet presAssocID="{45068046-064C-48D7-B51F-6E5BFB27DE04}" presName="aSpace" presStyleCnt="0"/>
      <dgm:spPr/>
    </dgm:pt>
    <dgm:pt modelId="{7E8D1172-9066-45D7-AAAE-D5D152EDB63F}" type="pres">
      <dgm:prSet presAssocID="{75D12D0F-665B-4C4A-B758-17D51CCA5FE9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6DA23-C01B-409C-B23A-997886B716B5}" type="pres">
      <dgm:prSet presAssocID="{75D12D0F-665B-4C4A-B758-17D51CCA5FE9}" presName="aSpace" presStyleCnt="0"/>
      <dgm:spPr/>
    </dgm:pt>
  </dgm:ptLst>
  <dgm:cxnLst>
    <dgm:cxn modelId="{D3785631-0AE1-4944-97B2-5F841CAD83FE}" type="presOf" srcId="{75D12D0F-665B-4C4A-B758-17D51CCA5FE9}" destId="{7E8D1172-9066-45D7-AAAE-D5D152EDB63F}" srcOrd="0" destOrd="0" presId="urn:microsoft.com/office/officeart/2005/8/layout/pyramid2"/>
    <dgm:cxn modelId="{BC88F857-3738-4A92-9E42-18189DA6F23D}" type="presOf" srcId="{2578C62A-BD77-4462-98A8-4C4A8687A5BE}" destId="{FB396A59-FCB9-47F9-8F2E-3B2067BF33B2}" srcOrd="0" destOrd="0" presId="urn:microsoft.com/office/officeart/2005/8/layout/pyramid2"/>
    <dgm:cxn modelId="{01989D5B-907B-4399-92B0-0A04341A8424}" type="presOf" srcId="{45068046-064C-48D7-B51F-6E5BFB27DE04}" destId="{E76E478E-53C8-487B-BD38-181B8595F577}" srcOrd="0" destOrd="0" presId="urn:microsoft.com/office/officeart/2005/8/layout/pyramid2"/>
    <dgm:cxn modelId="{F14F32FB-21C8-48C0-AC48-4AE65A514FC7}" srcId="{3AE387E1-992E-499D-9B6E-EE5717A5C393}" destId="{2578C62A-BD77-4462-98A8-4C4A8687A5BE}" srcOrd="3" destOrd="0" parTransId="{DC9800F4-6F44-43F6-9B4F-BF0E7C2BA834}" sibTransId="{E4129D0E-D367-4317-9152-8233FF9A79EB}"/>
    <dgm:cxn modelId="{7C3B5E20-405F-4D49-8365-01A312FF7544}" srcId="{3AE387E1-992E-499D-9B6E-EE5717A5C393}" destId="{75D12D0F-665B-4C4A-B758-17D51CCA5FE9}" srcOrd="5" destOrd="0" parTransId="{4B675F35-DF01-48D6-97DE-1234818840BF}" sibTransId="{99BC2BA7-93B5-4D7B-8E4A-2205DA48D400}"/>
    <dgm:cxn modelId="{7D3881BA-D030-4DDB-A56A-3AFF070940AF}" type="presOf" srcId="{3AE387E1-992E-499D-9B6E-EE5717A5C393}" destId="{B0A75BCF-1B8B-45DC-838E-9F42A0411CF1}" srcOrd="0" destOrd="0" presId="urn:microsoft.com/office/officeart/2005/8/layout/pyramid2"/>
    <dgm:cxn modelId="{561F2EC3-066D-4FBB-B83B-6F2A67EC257C}" srcId="{3AE387E1-992E-499D-9B6E-EE5717A5C393}" destId="{9968EA7A-6D03-4B73-9553-8CAD27482373}" srcOrd="1" destOrd="0" parTransId="{19E65F81-0C8D-4962-A3CB-A1DEF43AC1FC}" sibTransId="{B99475D7-6A97-4771-8B7E-0863ECAA6950}"/>
    <dgm:cxn modelId="{F0CBC933-8BC4-42FD-80A7-570EBB7933F6}" type="presOf" srcId="{5CB7C82D-AFA5-4B56-A50B-8AAC324C8145}" destId="{0A454F1B-BF9D-4390-8265-AE1D005A1C3C}" srcOrd="0" destOrd="0" presId="urn:microsoft.com/office/officeart/2005/8/layout/pyramid2"/>
    <dgm:cxn modelId="{21423ADB-1D4A-4AEC-BB44-C3A354497998}" type="presOf" srcId="{9968EA7A-6D03-4B73-9553-8CAD27482373}" destId="{6F0B3285-96AF-4344-A9F8-32F52BD36B1F}" srcOrd="0" destOrd="0" presId="urn:microsoft.com/office/officeart/2005/8/layout/pyramid2"/>
    <dgm:cxn modelId="{C9F573FA-5899-4BF0-B0C3-FD1019A43824}" srcId="{3AE387E1-992E-499D-9B6E-EE5717A5C393}" destId="{5CB7C82D-AFA5-4B56-A50B-8AAC324C8145}" srcOrd="0" destOrd="0" parTransId="{192D574F-F19C-4E9D-83CA-A32EE7134163}" sibTransId="{C6A4AE18-5B42-44DF-988C-2322A6DDCAEC}"/>
    <dgm:cxn modelId="{69C5C807-610A-4836-A5A5-CF45953736D8}" srcId="{3AE387E1-992E-499D-9B6E-EE5717A5C393}" destId="{7FA855C8-FCDD-4DAB-A408-AFD092E1461A}" srcOrd="2" destOrd="0" parTransId="{87589BE0-F86C-4827-8CD7-5F049FAD7D89}" sibTransId="{E8CD6E5D-0C39-4A86-8FB2-CE3BE6B05EF4}"/>
    <dgm:cxn modelId="{8E6EEEE9-B914-4206-820F-5D6457394064}" type="presOf" srcId="{7FA855C8-FCDD-4DAB-A408-AFD092E1461A}" destId="{3B3C5B3E-091A-44CC-A28E-B6AD06AD61A1}" srcOrd="0" destOrd="0" presId="urn:microsoft.com/office/officeart/2005/8/layout/pyramid2"/>
    <dgm:cxn modelId="{09C38C57-CE45-4698-B6C2-219B054E6ABA}" srcId="{3AE387E1-992E-499D-9B6E-EE5717A5C393}" destId="{45068046-064C-48D7-B51F-6E5BFB27DE04}" srcOrd="4" destOrd="0" parTransId="{318BE149-F792-4BCD-A632-60428C8B4B8C}" sibTransId="{D9C1715A-D4C2-4BB4-AF44-8010376BD843}"/>
    <dgm:cxn modelId="{C098961F-7F82-4C10-A310-EB517EF63893}" type="presParOf" srcId="{B0A75BCF-1B8B-45DC-838E-9F42A0411CF1}" destId="{B1EAAD37-14DE-428A-A283-EFA1183C661C}" srcOrd="0" destOrd="0" presId="urn:microsoft.com/office/officeart/2005/8/layout/pyramid2"/>
    <dgm:cxn modelId="{2B602E8A-996B-4E79-881B-D6BE548475FF}" type="presParOf" srcId="{B0A75BCF-1B8B-45DC-838E-9F42A0411CF1}" destId="{FF261C8F-5273-42B7-B23B-A564C1F86535}" srcOrd="1" destOrd="0" presId="urn:microsoft.com/office/officeart/2005/8/layout/pyramid2"/>
    <dgm:cxn modelId="{ACBA598F-347C-4310-B0F0-ED9DC2FEAF5C}" type="presParOf" srcId="{FF261C8F-5273-42B7-B23B-A564C1F86535}" destId="{0A454F1B-BF9D-4390-8265-AE1D005A1C3C}" srcOrd="0" destOrd="0" presId="urn:microsoft.com/office/officeart/2005/8/layout/pyramid2"/>
    <dgm:cxn modelId="{B0BD065A-1E55-4D07-B962-E38797EBE441}" type="presParOf" srcId="{FF261C8F-5273-42B7-B23B-A564C1F86535}" destId="{894FB2FA-5DA1-4681-853D-53CAABE939FA}" srcOrd="1" destOrd="0" presId="urn:microsoft.com/office/officeart/2005/8/layout/pyramid2"/>
    <dgm:cxn modelId="{33CC9E69-E588-4E63-B439-EEBE1AC634EA}" type="presParOf" srcId="{FF261C8F-5273-42B7-B23B-A564C1F86535}" destId="{6F0B3285-96AF-4344-A9F8-32F52BD36B1F}" srcOrd="2" destOrd="0" presId="urn:microsoft.com/office/officeart/2005/8/layout/pyramid2"/>
    <dgm:cxn modelId="{0E1C1909-A7DB-48E8-B695-48726D0DC803}" type="presParOf" srcId="{FF261C8F-5273-42B7-B23B-A564C1F86535}" destId="{DCA82BA4-C44E-4485-804A-31B3C12E53DE}" srcOrd="3" destOrd="0" presId="urn:microsoft.com/office/officeart/2005/8/layout/pyramid2"/>
    <dgm:cxn modelId="{A03B4003-E1BA-4D80-B377-856E55BD6FAD}" type="presParOf" srcId="{FF261C8F-5273-42B7-B23B-A564C1F86535}" destId="{3B3C5B3E-091A-44CC-A28E-B6AD06AD61A1}" srcOrd="4" destOrd="0" presId="urn:microsoft.com/office/officeart/2005/8/layout/pyramid2"/>
    <dgm:cxn modelId="{4F38802A-5004-4AA8-A147-CEC37E6FBBF8}" type="presParOf" srcId="{FF261C8F-5273-42B7-B23B-A564C1F86535}" destId="{F1B394A7-F6E9-4DD1-9A57-D11F07571CC2}" srcOrd="5" destOrd="0" presId="urn:microsoft.com/office/officeart/2005/8/layout/pyramid2"/>
    <dgm:cxn modelId="{8FF64BF6-4627-478F-A466-2044D882A7CD}" type="presParOf" srcId="{FF261C8F-5273-42B7-B23B-A564C1F86535}" destId="{FB396A59-FCB9-47F9-8F2E-3B2067BF33B2}" srcOrd="6" destOrd="0" presId="urn:microsoft.com/office/officeart/2005/8/layout/pyramid2"/>
    <dgm:cxn modelId="{D33FD14B-711E-487F-BE92-50B1F93777D8}" type="presParOf" srcId="{FF261C8F-5273-42B7-B23B-A564C1F86535}" destId="{54E4148A-A787-418E-B1F6-5CA6B34E318E}" srcOrd="7" destOrd="0" presId="urn:microsoft.com/office/officeart/2005/8/layout/pyramid2"/>
    <dgm:cxn modelId="{9042AA1D-FDB6-4958-A8B6-D5856B487329}" type="presParOf" srcId="{FF261C8F-5273-42B7-B23B-A564C1F86535}" destId="{E76E478E-53C8-487B-BD38-181B8595F577}" srcOrd="8" destOrd="0" presId="urn:microsoft.com/office/officeart/2005/8/layout/pyramid2"/>
    <dgm:cxn modelId="{2EAB864E-1528-4DC6-B44D-02604B57FAFD}" type="presParOf" srcId="{FF261C8F-5273-42B7-B23B-A564C1F86535}" destId="{C6E44265-380B-4A44-B487-F90620D33815}" srcOrd="9" destOrd="0" presId="urn:microsoft.com/office/officeart/2005/8/layout/pyramid2"/>
    <dgm:cxn modelId="{1922B89D-1335-438E-AAAF-14FB6606F736}" type="presParOf" srcId="{FF261C8F-5273-42B7-B23B-A564C1F86535}" destId="{7E8D1172-9066-45D7-AAAE-D5D152EDB63F}" srcOrd="10" destOrd="0" presId="urn:microsoft.com/office/officeart/2005/8/layout/pyramid2"/>
    <dgm:cxn modelId="{7F5C2A2E-F88F-4240-BCA5-B9AB84F52221}" type="presParOf" srcId="{FF261C8F-5273-42B7-B23B-A564C1F86535}" destId="{8226DA23-C01B-409C-B23A-997886B716B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B5AFF-6F74-49DD-815E-92B5B6D787B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B0C7035-F8B9-4935-8C13-0E543B862E48}">
      <dgm:prSet phldrT="[Text]"/>
      <dgm:spPr/>
      <dgm:t>
        <a:bodyPr/>
        <a:lstStyle/>
        <a:p>
          <a:r>
            <a:rPr lang="en-US" dirty="0" smtClean="0"/>
            <a:t>Increased plaque accumulation</a:t>
          </a:r>
          <a:endParaRPr lang="en-US" dirty="0"/>
        </a:p>
      </dgm:t>
    </dgm:pt>
    <dgm:pt modelId="{92C1C68B-D623-4914-B9A8-69D91FDB13DB}" type="parTrans" cxnId="{E426D458-EA9A-46E2-97FC-30ECC0717357}">
      <dgm:prSet/>
      <dgm:spPr/>
      <dgm:t>
        <a:bodyPr/>
        <a:lstStyle/>
        <a:p>
          <a:endParaRPr lang="en-US"/>
        </a:p>
      </dgm:t>
    </dgm:pt>
    <dgm:pt modelId="{72730DD5-345B-44A9-9363-209940535F72}" type="sibTrans" cxnId="{E426D458-EA9A-46E2-97FC-30ECC0717357}">
      <dgm:prSet/>
      <dgm:spPr/>
      <dgm:t>
        <a:bodyPr/>
        <a:lstStyle/>
        <a:p>
          <a:endParaRPr lang="en-US"/>
        </a:p>
      </dgm:t>
    </dgm:pt>
    <dgm:pt modelId="{8DA63ABF-E9BE-42C5-A129-F0A4D42AAB5B}">
      <dgm:prSet phldrT="[Text]"/>
      <dgm:spPr/>
      <dgm:t>
        <a:bodyPr/>
        <a:lstStyle/>
        <a:p>
          <a:r>
            <a:rPr lang="en-US" dirty="0" smtClean="0"/>
            <a:t>Increased inflammation</a:t>
          </a:r>
          <a:endParaRPr lang="en-US" dirty="0"/>
        </a:p>
      </dgm:t>
    </dgm:pt>
    <dgm:pt modelId="{CDA96D4B-687F-45E6-9F6C-9C190A5236F2}" type="parTrans" cxnId="{E4C463F6-901F-437C-8426-71B927F1D8D5}">
      <dgm:prSet/>
      <dgm:spPr/>
      <dgm:t>
        <a:bodyPr/>
        <a:lstStyle/>
        <a:p>
          <a:endParaRPr lang="en-US"/>
        </a:p>
      </dgm:t>
    </dgm:pt>
    <dgm:pt modelId="{DF29CA90-A151-4FF3-8276-815066FF849C}" type="sibTrans" cxnId="{E4C463F6-901F-437C-8426-71B927F1D8D5}">
      <dgm:prSet/>
      <dgm:spPr/>
      <dgm:t>
        <a:bodyPr/>
        <a:lstStyle/>
        <a:p>
          <a:endParaRPr lang="en-US"/>
        </a:p>
      </dgm:t>
    </dgm:pt>
    <dgm:pt modelId="{A1CE8339-5335-4EDA-BC6B-AFCD07DC5726}">
      <dgm:prSet phldrT="[Text]"/>
      <dgm:spPr/>
      <dgm:t>
        <a:bodyPr/>
        <a:lstStyle/>
        <a:p>
          <a:r>
            <a:rPr lang="en-US" dirty="0" smtClean="0"/>
            <a:t>Increased bone loss</a:t>
          </a:r>
          <a:endParaRPr lang="en-US" dirty="0"/>
        </a:p>
      </dgm:t>
    </dgm:pt>
    <dgm:pt modelId="{BBB023DE-B9CA-48D9-82F0-A0158A6C3F0B}" type="parTrans" cxnId="{7783670B-312F-42C5-9BBB-57621E55A62B}">
      <dgm:prSet/>
      <dgm:spPr/>
      <dgm:t>
        <a:bodyPr/>
        <a:lstStyle/>
        <a:p>
          <a:endParaRPr lang="en-US"/>
        </a:p>
      </dgm:t>
    </dgm:pt>
    <dgm:pt modelId="{C921D58A-781D-432F-97BE-FC216BA4717F}" type="sibTrans" cxnId="{7783670B-312F-42C5-9BBB-57621E55A62B}">
      <dgm:prSet/>
      <dgm:spPr/>
      <dgm:t>
        <a:bodyPr/>
        <a:lstStyle/>
        <a:p>
          <a:endParaRPr lang="en-US"/>
        </a:p>
      </dgm:t>
    </dgm:pt>
    <dgm:pt modelId="{C3149555-F5F2-4B69-A989-768C9BE9F5D8}" type="pres">
      <dgm:prSet presAssocID="{195B5AFF-6F74-49DD-815E-92B5B6D787BE}" presName="CompostProcess" presStyleCnt="0">
        <dgm:presLayoutVars>
          <dgm:dir/>
          <dgm:resizeHandles val="exact"/>
        </dgm:presLayoutVars>
      </dgm:prSet>
      <dgm:spPr/>
    </dgm:pt>
    <dgm:pt modelId="{A00C40DB-D998-42F1-A060-9E8EDA401C47}" type="pres">
      <dgm:prSet presAssocID="{195B5AFF-6F74-49DD-815E-92B5B6D787BE}" presName="arrow" presStyleLbl="bgShp" presStyleIdx="0" presStyleCnt="1"/>
      <dgm:spPr/>
    </dgm:pt>
    <dgm:pt modelId="{E67825DB-1244-4EDB-9FE8-D41337A0BF82}" type="pres">
      <dgm:prSet presAssocID="{195B5AFF-6F74-49DD-815E-92B5B6D787BE}" presName="linearProcess" presStyleCnt="0"/>
      <dgm:spPr/>
    </dgm:pt>
    <dgm:pt modelId="{BD3FAF62-ABB4-4402-8524-ACE2BAD68522}" type="pres">
      <dgm:prSet presAssocID="{6B0C7035-F8B9-4935-8C13-0E543B862E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A9F2C-FEB3-4E69-A030-F3C035B5815D}" type="pres">
      <dgm:prSet presAssocID="{72730DD5-345B-44A9-9363-209940535F72}" presName="sibTrans" presStyleCnt="0"/>
      <dgm:spPr/>
    </dgm:pt>
    <dgm:pt modelId="{1E482679-3B9D-4914-80FC-D5EFA1733CB7}" type="pres">
      <dgm:prSet presAssocID="{8DA63ABF-E9BE-42C5-A129-F0A4D42AAB5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8142E-DDA6-4B07-8669-C4CC24CAD756}" type="pres">
      <dgm:prSet presAssocID="{DF29CA90-A151-4FF3-8276-815066FF849C}" presName="sibTrans" presStyleCnt="0"/>
      <dgm:spPr/>
    </dgm:pt>
    <dgm:pt modelId="{7468C858-3D1D-4EE4-AE7A-E69482496B38}" type="pres">
      <dgm:prSet presAssocID="{A1CE8339-5335-4EDA-BC6B-AFCD07DC572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6D458-EA9A-46E2-97FC-30ECC0717357}" srcId="{195B5AFF-6F74-49DD-815E-92B5B6D787BE}" destId="{6B0C7035-F8B9-4935-8C13-0E543B862E48}" srcOrd="0" destOrd="0" parTransId="{92C1C68B-D623-4914-B9A8-69D91FDB13DB}" sibTransId="{72730DD5-345B-44A9-9363-209940535F72}"/>
    <dgm:cxn modelId="{2F76750C-9DE4-4B5A-A67A-F78D0974F2AC}" type="presOf" srcId="{A1CE8339-5335-4EDA-BC6B-AFCD07DC5726}" destId="{7468C858-3D1D-4EE4-AE7A-E69482496B38}" srcOrd="0" destOrd="0" presId="urn:microsoft.com/office/officeart/2005/8/layout/hProcess9"/>
    <dgm:cxn modelId="{18313827-8290-4B08-8539-4ACFFFBB7C4E}" type="presOf" srcId="{6B0C7035-F8B9-4935-8C13-0E543B862E48}" destId="{BD3FAF62-ABB4-4402-8524-ACE2BAD68522}" srcOrd="0" destOrd="0" presId="urn:microsoft.com/office/officeart/2005/8/layout/hProcess9"/>
    <dgm:cxn modelId="{1ADCA6D6-0BD1-4C69-BE35-A0B2E6205CC9}" type="presOf" srcId="{195B5AFF-6F74-49DD-815E-92B5B6D787BE}" destId="{C3149555-F5F2-4B69-A989-768C9BE9F5D8}" srcOrd="0" destOrd="0" presId="urn:microsoft.com/office/officeart/2005/8/layout/hProcess9"/>
    <dgm:cxn modelId="{203EB23D-D538-499D-B8A1-5AD7F7C2AEC7}" type="presOf" srcId="{8DA63ABF-E9BE-42C5-A129-F0A4D42AAB5B}" destId="{1E482679-3B9D-4914-80FC-D5EFA1733CB7}" srcOrd="0" destOrd="0" presId="urn:microsoft.com/office/officeart/2005/8/layout/hProcess9"/>
    <dgm:cxn modelId="{7783670B-312F-42C5-9BBB-57621E55A62B}" srcId="{195B5AFF-6F74-49DD-815E-92B5B6D787BE}" destId="{A1CE8339-5335-4EDA-BC6B-AFCD07DC5726}" srcOrd="2" destOrd="0" parTransId="{BBB023DE-B9CA-48D9-82F0-A0158A6C3F0B}" sibTransId="{C921D58A-781D-432F-97BE-FC216BA4717F}"/>
    <dgm:cxn modelId="{E4C463F6-901F-437C-8426-71B927F1D8D5}" srcId="{195B5AFF-6F74-49DD-815E-92B5B6D787BE}" destId="{8DA63ABF-E9BE-42C5-A129-F0A4D42AAB5B}" srcOrd="1" destOrd="0" parTransId="{CDA96D4B-687F-45E6-9F6C-9C190A5236F2}" sibTransId="{DF29CA90-A151-4FF3-8276-815066FF849C}"/>
    <dgm:cxn modelId="{1A9728D1-5ECF-4126-B71E-61D94BCA3FDB}" type="presParOf" srcId="{C3149555-F5F2-4B69-A989-768C9BE9F5D8}" destId="{A00C40DB-D998-42F1-A060-9E8EDA401C47}" srcOrd="0" destOrd="0" presId="urn:microsoft.com/office/officeart/2005/8/layout/hProcess9"/>
    <dgm:cxn modelId="{DC21896B-3F41-4636-ACE1-682CDF4185CC}" type="presParOf" srcId="{C3149555-F5F2-4B69-A989-768C9BE9F5D8}" destId="{E67825DB-1244-4EDB-9FE8-D41337A0BF82}" srcOrd="1" destOrd="0" presId="urn:microsoft.com/office/officeart/2005/8/layout/hProcess9"/>
    <dgm:cxn modelId="{30C7A51B-D481-4415-93B8-F7DFF70E1F8E}" type="presParOf" srcId="{E67825DB-1244-4EDB-9FE8-D41337A0BF82}" destId="{BD3FAF62-ABB4-4402-8524-ACE2BAD68522}" srcOrd="0" destOrd="0" presId="urn:microsoft.com/office/officeart/2005/8/layout/hProcess9"/>
    <dgm:cxn modelId="{81A81604-785E-49EC-A6D9-D6961D26E2EE}" type="presParOf" srcId="{E67825DB-1244-4EDB-9FE8-D41337A0BF82}" destId="{8E1A9F2C-FEB3-4E69-A030-F3C035B5815D}" srcOrd="1" destOrd="0" presId="urn:microsoft.com/office/officeart/2005/8/layout/hProcess9"/>
    <dgm:cxn modelId="{08E252AD-70CF-43A3-9991-19AC4C003187}" type="presParOf" srcId="{E67825DB-1244-4EDB-9FE8-D41337A0BF82}" destId="{1E482679-3B9D-4914-80FC-D5EFA1733CB7}" srcOrd="2" destOrd="0" presId="urn:microsoft.com/office/officeart/2005/8/layout/hProcess9"/>
    <dgm:cxn modelId="{CD4C5E89-4671-4950-A133-895C8C773214}" type="presParOf" srcId="{E67825DB-1244-4EDB-9FE8-D41337A0BF82}" destId="{B778142E-DDA6-4B07-8669-C4CC24CAD756}" srcOrd="3" destOrd="0" presId="urn:microsoft.com/office/officeart/2005/8/layout/hProcess9"/>
    <dgm:cxn modelId="{BD4D678E-5333-4336-9D98-06BC84159E01}" type="presParOf" srcId="{E67825DB-1244-4EDB-9FE8-D41337A0BF82}" destId="{7468C858-3D1D-4EE4-AE7A-E69482496B3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AAD37-14DE-428A-A283-EFA1183C661C}">
      <dsp:nvSpPr>
        <dsp:cNvPr id="0" name=""/>
        <dsp:cNvSpPr/>
      </dsp:nvSpPr>
      <dsp:spPr>
        <a:xfrm>
          <a:off x="796261" y="0"/>
          <a:ext cx="5373806" cy="537380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454F1B-BF9D-4390-8265-AE1D005A1C3C}">
      <dsp:nvSpPr>
        <dsp:cNvPr id="0" name=""/>
        <dsp:cNvSpPr/>
      </dsp:nvSpPr>
      <dsp:spPr>
        <a:xfrm>
          <a:off x="3483164" y="540266"/>
          <a:ext cx="3492973" cy="636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Excellent</a:t>
          </a:r>
          <a:endParaRPr lang="en-US" sz="2600" kern="1200" dirty="0"/>
        </a:p>
      </dsp:txBody>
      <dsp:txXfrm>
        <a:off x="3514213" y="571315"/>
        <a:ext cx="3430875" cy="573942"/>
      </dsp:txXfrm>
    </dsp:sp>
    <dsp:sp modelId="{6F0B3285-96AF-4344-A9F8-32F52BD36B1F}">
      <dsp:nvSpPr>
        <dsp:cNvPr id="0" name=""/>
        <dsp:cNvSpPr/>
      </dsp:nvSpPr>
      <dsp:spPr>
        <a:xfrm>
          <a:off x="3483164" y="1255812"/>
          <a:ext cx="3492973" cy="636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0127"/>
              <a:satOff val="-5780"/>
              <a:lumOff val="824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Good</a:t>
          </a:r>
          <a:endParaRPr lang="en-US" sz="2600" kern="1200" dirty="0"/>
        </a:p>
      </dsp:txBody>
      <dsp:txXfrm>
        <a:off x="3514213" y="1286861"/>
        <a:ext cx="3430875" cy="573942"/>
      </dsp:txXfrm>
    </dsp:sp>
    <dsp:sp modelId="{3B3C5B3E-091A-44CC-A28E-B6AD06AD61A1}">
      <dsp:nvSpPr>
        <dsp:cNvPr id="0" name=""/>
        <dsp:cNvSpPr/>
      </dsp:nvSpPr>
      <dsp:spPr>
        <a:xfrm>
          <a:off x="3483164" y="1971357"/>
          <a:ext cx="3492973" cy="636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0254"/>
              <a:satOff val="-11560"/>
              <a:lumOff val="1647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Fair</a:t>
          </a:r>
          <a:endParaRPr lang="en-US" sz="2600" kern="1200" dirty="0"/>
        </a:p>
      </dsp:txBody>
      <dsp:txXfrm>
        <a:off x="3514213" y="2002406"/>
        <a:ext cx="3430875" cy="573942"/>
      </dsp:txXfrm>
    </dsp:sp>
    <dsp:sp modelId="{FB396A59-FCB9-47F9-8F2E-3B2067BF33B2}">
      <dsp:nvSpPr>
        <dsp:cNvPr id="0" name=""/>
        <dsp:cNvSpPr/>
      </dsp:nvSpPr>
      <dsp:spPr>
        <a:xfrm>
          <a:off x="3483164" y="2686902"/>
          <a:ext cx="3492973" cy="636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0381"/>
              <a:satOff val="-17341"/>
              <a:lumOff val="2471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Poor</a:t>
          </a:r>
          <a:endParaRPr lang="en-US" sz="2600" kern="1200" dirty="0"/>
        </a:p>
      </dsp:txBody>
      <dsp:txXfrm>
        <a:off x="3514213" y="2717951"/>
        <a:ext cx="3430875" cy="573942"/>
      </dsp:txXfrm>
    </dsp:sp>
    <dsp:sp modelId="{E76E478E-53C8-487B-BD38-181B8595F577}">
      <dsp:nvSpPr>
        <dsp:cNvPr id="0" name=""/>
        <dsp:cNvSpPr/>
      </dsp:nvSpPr>
      <dsp:spPr>
        <a:xfrm>
          <a:off x="3483164" y="3402448"/>
          <a:ext cx="3492973" cy="636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0508"/>
              <a:satOff val="-23121"/>
              <a:lumOff val="3294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Questionable</a:t>
          </a:r>
          <a:endParaRPr lang="en-US" sz="2600" kern="1200" dirty="0"/>
        </a:p>
      </dsp:txBody>
      <dsp:txXfrm>
        <a:off x="3514213" y="3433497"/>
        <a:ext cx="3430875" cy="573942"/>
      </dsp:txXfrm>
    </dsp:sp>
    <dsp:sp modelId="{7E8D1172-9066-45D7-AAAE-D5D152EDB63F}">
      <dsp:nvSpPr>
        <dsp:cNvPr id="0" name=""/>
        <dsp:cNvSpPr/>
      </dsp:nvSpPr>
      <dsp:spPr>
        <a:xfrm>
          <a:off x="3483164" y="4117993"/>
          <a:ext cx="3492973" cy="636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Hopeless</a:t>
          </a:r>
          <a:endParaRPr lang="en-US" sz="2600" kern="1200" dirty="0"/>
        </a:p>
      </dsp:txBody>
      <dsp:txXfrm>
        <a:off x="3514213" y="4149042"/>
        <a:ext cx="3430875" cy="573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C40DB-D998-42F1-A060-9E8EDA401C47}">
      <dsp:nvSpPr>
        <dsp:cNvPr id="0" name=""/>
        <dsp:cNvSpPr/>
      </dsp:nvSpPr>
      <dsp:spPr>
        <a:xfrm>
          <a:off x="605789" y="0"/>
          <a:ext cx="6865620" cy="236219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FAF62-ABB4-4402-8524-ACE2BAD68522}">
      <dsp:nvSpPr>
        <dsp:cNvPr id="0" name=""/>
        <dsp:cNvSpPr/>
      </dsp:nvSpPr>
      <dsp:spPr>
        <a:xfrm>
          <a:off x="273709" y="708659"/>
          <a:ext cx="2423160" cy="944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Increased plaque accumulation</a:t>
          </a:r>
          <a:endParaRPr lang="en-US" sz="2400" kern="1200" dirty="0"/>
        </a:p>
      </dsp:txBody>
      <dsp:txXfrm>
        <a:off x="319834" y="754784"/>
        <a:ext cx="2330910" cy="852630"/>
      </dsp:txXfrm>
    </dsp:sp>
    <dsp:sp modelId="{1E482679-3B9D-4914-80FC-D5EFA1733CB7}">
      <dsp:nvSpPr>
        <dsp:cNvPr id="0" name=""/>
        <dsp:cNvSpPr/>
      </dsp:nvSpPr>
      <dsp:spPr>
        <a:xfrm>
          <a:off x="2827020" y="708659"/>
          <a:ext cx="2423160" cy="944880"/>
        </a:xfrm>
        <a:prstGeom prst="roundRec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Increased inflammation</a:t>
          </a:r>
          <a:endParaRPr lang="en-US" sz="2400" kern="1200" dirty="0"/>
        </a:p>
      </dsp:txBody>
      <dsp:txXfrm>
        <a:off x="2873145" y="754784"/>
        <a:ext cx="2330910" cy="852630"/>
      </dsp:txXfrm>
    </dsp:sp>
    <dsp:sp modelId="{7468C858-3D1D-4EE4-AE7A-E69482496B38}">
      <dsp:nvSpPr>
        <dsp:cNvPr id="0" name=""/>
        <dsp:cNvSpPr/>
      </dsp:nvSpPr>
      <dsp:spPr>
        <a:xfrm>
          <a:off x="5380330" y="708659"/>
          <a:ext cx="2423160" cy="944880"/>
        </a:xfrm>
        <a:prstGeom prst="round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Increased bone loss</a:t>
          </a:r>
          <a:endParaRPr lang="en-US" sz="2400" kern="1200" dirty="0"/>
        </a:p>
      </dsp:txBody>
      <dsp:txXfrm>
        <a:off x="5426455" y="754784"/>
        <a:ext cx="2330910" cy="852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2C14-8967-46C2-B6EB-420830417D4E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3B376-8252-41D7-9991-3CDF740E5F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26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B376-8252-41D7-9991-3CDF740E5F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86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231F98D-3845-4F95-BA16-2A64EFF45C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FA53644-D958-4229-BA48-52DB1CB02333}" type="datetimeFigureOut">
              <a:rPr lang="en-US" smtClean="0"/>
              <a:pPr/>
              <a:t>8/21/2020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audio22.wav"/><Relationship Id="rId1" Type="http://schemas.openxmlformats.org/officeDocument/2006/relationships/tags" Target="../tags/tag2.xml"/><Relationship Id="rId6" Type="http://schemas.openxmlformats.org/officeDocument/2006/relationships/image" Target="../media/image29.gif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5.wav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6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audio5.wav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4267200"/>
          </a:xfrm>
        </p:spPr>
        <p:txBody>
          <a:bodyPr/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</a:t>
            </a:r>
            <a:r>
              <a:rPr lang="en-US" sz="2800" b="1" dirty="0" smtClean="0"/>
              <a:t>Dr. </a:t>
            </a:r>
            <a:r>
              <a:rPr lang="en-US" sz="2800" b="1" dirty="0" err="1" smtClean="0"/>
              <a:t>Ekta</a:t>
            </a:r>
            <a:r>
              <a:rPr lang="en-US" sz="2800" b="1" dirty="0" smtClean="0"/>
              <a:t> Shah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Dept. of Periodontology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F:\Images\022004 ex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392" y="0"/>
            <a:ext cx="3699808" cy="44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~PP1347.WAV">
            <a:hlinkClick r:id="" action="ppaction://media"/>
          </p:cNvPr>
          <p:cNvPicPr>
            <a:picLocks noRot="1" noChangeAspect="1"/>
          </p:cNvPicPr>
          <p:nvPr>
            <a:wavAudioFile r:embed="rId1" name="~PP134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509458"/>
      </p:ext>
    </p:extLst>
  </p:cSld>
  <p:clrMapOvr>
    <a:masterClrMapping/>
  </p:clrMapOvr>
  <p:transition spd="slow" advTm="43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Questionable Prognosis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bone loss</a:t>
            </a:r>
          </a:p>
          <a:p>
            <a:r>
              <a:rPr lang="en-US" dirty="0" smtClean="0"/>
              <a:t>Grade II and III furcation involvements</a:t>
            </a:r>
          </a:p>
          <a:p>
            <a:r>
              <a:rPr lang="en-US" dirty="0" smtClean="0"/>
              <a:t>Tooth mobility</a:t>
            </a:r>
          </a:p>
          <a:p>
            <a:r>
              <a:rPr lang="en-US" dirty="0" smtClean="0"/>
              <a:t>Inaccessible areas</a:t>
            </a:r>
          </a:p>
          <a:p>
            <a:r>
              <a:rPr lang="en-US" dirty="0" smtClean="0"/>
              <a:t>Presence of systemic or environmental factors</a:t>
            </a:r>
          </a:p>
        </p:txBody>
      </p:sp>
      <p:pic>
        <p:nvPicPr>
          <p:cNvPr id="9218" name="Picture 2" descr="http://www.intellisec.com/images/photos/Corporate%20Intelligence/questionable_background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0000" l="10000" r="90000">
                        <a14:foregroundMark x1="36538" y1="72308" x2="36538" y2="7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~PP1049.WAV">
            <a:hlinkClick r:id="" action="ppaction://media"/>
          </p:cNvPr>
          <p:cNvPicPr>
            <a:picLocks noRot="1" noChangeAspect="1"/>
          </p:cNvPicPr>
          <p:nvPr>
            <a:wavAudioFile r:embed="rId1" name="~PP104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892264"/>
      </p:ext>
    </p:extLst>
  </p:cSld>
  <p:clrMapOvr>
    <a:masterClrMapping/>
  </p:clrMapOvr>
  <p:transition spd="slow" advTm="157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Hopeless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bone loss</a:t>
            </a:r>
          </a:p>
          <a:p>
            <a:r>
              <a:rPr lang="en-US" dirty="0" err="1" smtClean="0"/>
              <a:t>Nonmaintainable</a:t>
            </a:r>
            <a:r>
              <a:rPr lang="en-US" dirty="0" smtClean="0"/>
              <a:t> areas</a:t>
            </a:r>
          </a:p>
          <a:p>
            <a:r>
              <a:rPr lang="en-US" dirty="0" smtClean="0"/>
              <a:t>Extraction(s) indicated</a:t>
            </a:r>
          </a:p>
          <a:p>
            <a:r>
              <a:rPr lang="en-US" dirty="0" smtClean="0"/>
              <a:t>Presence of uncontrolled systemic or environmental factors</a:t>
            </a:r>
            <a:endParaRPr lang="en-US" dirty="0"/>
          </a:p>
        </p:txBody>
      </p:sp>
      <p:pic>
        <p:nvPicPr>
          <p:cNvPr id="8194" name="Picture 2" descr="F:\Images\crying_smil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2894">
            <a:off x="5512330" y="592436"/>
            <a:ext cx="2605997" cy="17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~PP591.WAV">
            <a:hlinkClick r:id="" action="ppaction://media"/>
          </p:cNvPr>
          <p:cNvPicPr>
            <a:picLocks noRot="1" noChangeAspect="1"/>
          </p:cNvPicPr>
          <p:nvPr>
            <a:wavAudioFile r:embed="rId1" name="~PP59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909485"/>
      </p:ext>
    </p:extLst>
  </p:cSld>
  <p:clrMapOvr>
    <a:masterClrMapping/>
  </p:clrMapOvr>
  <p:transition spd="slow" advTm="240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The provisional prognosis </a:t>
            </a:r>
            <a:r>
              <a:rPr lang="en-US" dirty="0" smtClean="0"/>
              <a:t>allows the clinician to initiate treatment of teeth that have a </a:t>
            </a:r>
            <a:r>
              <a:rPr lang="en-US" u="sng" dirty="0" smtClean="0"/>
              <a:t>doubtful outlook </a:t>
            </a:r>
            <a:r>
              <a:rPr lang="en-US" dirty="0" smtClean="0"/>
              <a:t>in the hope that a favorable response may tip the balance and allow teeth to be retained.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Until Phase I therapy</a:t>
            </a:r>
            <a:endParaRPr lang="en-US" dirty="0"/>
          </a:p>
          <a:p>
            <a:pPr algn="just"/>
            <a:r>
              <a:rPr lang="en-US" dirty="0" smtClean="0"/>
              <a:t>Reevaluation phase </a:t>
            </a:r>
          </a:p>
          <a:p>
            <a:pPr algn="just"/>
            <a:r>
              <a:rPr lang="en-US" dirty="0" smtClean="0"/>
              <a:t>Patient’s compliance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3314" name="Picture 2" descr="http://blsciblogs.baruch.cuny.edu/aubry3025/files/2010/05/confusedfaceblogpi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3238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~PP728.WAV">
            <a:hlinkClick r:id="" action="ppaction://media"/>
          </p:cNvPr>
          <p:cNvPicPr>
            <a:picLocks noRot="1" noChangeAspect="1"/>
          </p:cNvPicPr>
          <p:nvPr>
            <a:wavAudioFile r:embed="rId1" name="~PP72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375420"/>
      </p:ext>
    </p:extLst>
  </p:cSld>
  <p:clrMapOvr>
    <a:masterClrMapping/>
  </p:clrMapOvr>
  <p:transition spd="slow" advTm="451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concerned with dentition as whole.</a:t>
            </a:r>
          </a:p>
          <a:p>
            <a:pPr lvl="1"/>
            <a:r>
              <a:rPr lang="en-US" b="1" dirty="0" smtClean="0"/>
              <a:t>Factors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patient age, </a:t>
            </a:r>
          </a:p>
          <a:p>
            <a:pPr lvl="2"/>
            <a:r>
              <a:rPr lang="en-US" dirty="0" smtClean="0"/>
              <a:t>current severity of disease, </a:t>
            </a:r>
          </a:p>
          <a:p>
            <a:pPr lvl="2"/>
            <a:r>
              <a:rPr lang="en-US" dirty="0" smtClean="0"/>
              <a:t>systemic factors, </a:t>
            </a:r>
          </a:p>
          <a:p>
            <a:pPr lvl="2"/>
            <a:r>
              <a:rPr lang="en-US" dirty="0" smtClean="0"/>
              <a:t>smoking, </a:t>
            </a:r>
          </a:p>
          <a:p>
            <a:pPr lvl="2"/>
            <a:r>
              <a:rPr lang="en-US" dirty="0" smtClean="0"/>
              <a:t>the presence of plaque, </a:t>
            </a:r>
          </a:p>
          <a:p>
            <a:pPr lvl="2"/>
            <a:r>
              <a:rPr lang="en-US" dirty="0" smtClean="0"/>
              <a:t>calculus and other local factors, </a:t>
            </a:r>
          </a:p>
          <a:p>
            <a:pPr lvl="2"/>
            <a:r>
              <a:rPr lang="en-US" dirty="0" smtClean="0"/>
              <a:t>patient compliance, and </a:t>
            </a:r>
          </a:p>
          <a:p>
            <a:pPr lvl="2"/>
            <a:r>
              <a:rPr lang="en-US" dirty="0" smtClean="0"/>
              <a:t>prosthetic possibilities.</a:t>
            </a:r>
            <a:endParaRPr lang="en-US" dirty="0"/>
          </a:p>
        </p:txBody>
      </p:sp>
      <p:pic>
        <p:nvPicPr>
          <p:cNvPr id="14338" name="Picture 2" descr="http://img.tfd.com/mosby/thumbs/500063-f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1724"/>
            <a:ext cx="3816286" cy="259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~PP431.WAV">
            <a:hlinkClick r:id="" action="ppaction://media"/>
          </p:cNvPr>
          <p:cNvPicPr>
            <a:picLocks noRot="1" noChangeAspect="1"/>
          </p:cNvPicPr>
          <p:nvPr>
            <a:wavAudioFile r:embed="rId1" name="~PP43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886155"/>
      </p:ext>
    </p:extLst>
  </p:cSld>
  <p:clrMapOvr>
    <a:masterClrMapping/>
  </p:clrMapOvr>
  <p:transition spd="slow" advTm="365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Tooth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Determined after the overall prognosis and is affected by it.</a:t>
            </a:r>
          </a:p>
          <a:p>
            <a:r>
              <a:rPr lang="en-US" dirty="0" smtClean="0"/>
              <a:t>Ex: Patient with a poor overall prognosis, attempt should not be made to retain a tooth that has a questionable prognosis.</a:t>
            </a:r>
          </a:p>
          <a:p>
            <a:endParaRPr lang="en-US" dirty="0"/>
          </a:p>
        </p:txBody>
      </p:sp>
      <p:pic>
        <p:nvPicPr>
          <p:cNvPr id="15362" name="Picture 2" descr="http://www.teethpen.com/wp-content/uploads/2009/10/types-of-tee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140" b="86822" l="0" r="1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597" b="17389"/>
          <a:stretch/>
        </p:blipFill>
        <p:spPr bwMode="auto">
          <a:xfrm>
            <a:off x="685800" y="2971800"/>
            <a:ext cx="733567" cy="20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eethpen.com/wp-content/uploads/2009/10/types-of-teeth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88760" l="28000" r="40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70" r="59761" b="10633"/>
          <a:stretch/>
        </p:blipFill>
        <p:spPr bwMode="auto">
          <a:xfrm rot="21222473">
            <a:off x="3029937" y="3903828"/>
            <a:ext cx="641445" cy="21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eethpen.com/wp-content/uploads/2009/10/types-of-teeth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8" b="89535" l="53600" r="6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81" r="32131" b="11669"/>
          <a:stretch/>
        </p:blipFill>
        <p:spPr bwMode="auto">
          <a:xfrm rot="779437">
            <a:off x="5105400" y="2971800"/>
            <a:ext cx="723332" cy="21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eethpen.com/wp-content/uploads/2009/10/types-of-teeth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8" b="82946" l="8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49" b="14289"/>
          <a:stretch/>
        </p:blipFill>
        <p:spPr bwMode="auto">
          <a:xfrm rot="21147823">
            <a:off x="7054471" y="4517553"/>
            <a:ext cx="1002542" cy="210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Images\qmark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797" y="3200400"/>
            <a:ext cx="823913" cy="10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~PP2291.WAV">
            <a:hlinkClick r:id="" action="ppaction://media"/>
          </p:cNvPr>
          <p:cNvPicPr>
            <a:picLocks noRot="1" noChangeAspect="1"/>
          </p:cNvPicPr>
          <p:nvPr>
            <a:wavAudioFile r:embed="rId1" name="~PP2291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55404"/>
      </p:ext>
    </p:extLst>
  </p:cSld>
  <p:clrMapOvr>
    <a:masterClrMapping/>
  </p:clrMapOvr>
  <p:transition spd="slow" advTm="509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733800" cy="4419600"/>
          </a:xfrm>
        </p:spPr>
        <p:txBody>
          <a:bodyPr>
            <a:normAutofit/>
          </a:bodyPr>
          <a:lstStyle/>
          <a:p>
            <a:r>
              <a:rPr lang="en-US" sz="1900" b="1" dirty="0" smtClean="0"/>
              <a:t>Overall Clinical Factors</a:t>
            </a:r>
          </a:p>
          <a:p>
            <a:pPr lvl="1"/>
            <a:r>
              <a:rPr lang="en-US" sz="1500" dirty="0" smtClean="0"/>
              <a:t>Patient age</a:t>
            </a:r>
          </a:p>
          <a:p>
            <a:pPr lvl="1"/>
            <a:r>
              <a:rPr lang="en-US" sz="1500" dirty="0" smtClean="0"/>
              <a:t>Disease severity</a:t>
            </a:r>
          </a:p>
          <a:p>
            <a:pPr lvl="1"/>
            <a:r>
              <a:rPr lang="en-US" sz="1500" dirty="0" smtClean="0"/>
              <a:t>Plaque control</a:t>
            </a:r>
          </a:p>
          <a:p>
            <a:pPr lvl="1"/>
            <a:r>
              <a:rPr lang="en-US" sz="1500" dirty="0" smtClean="0"/>
              <a:t>Patient compliance</a:t>
            </a:r>
          </a:p>
          <a:p>
            <a:pPr lvl="1"/>
            <a:endParaRPr lang="en-US" dirty="0"/>
          </a:p>
          <a:p>
            <a:r>
              <a:rPr lang="en-US" sz="1900" b="1" dirty="0" smtClean="0"/>
              <a:t>Systemic and Environmental Factors</a:t>
            </a:r>
          </a:p>
          <a:p>
            <a:pPr lvl="1"/>
            <a:r>
              <a:rPr lang="en-US" sz="1500" dirty="0" smtClean="0"/>
              <a:t>Smoking</a:t>
            </a:r>
          </a:p>
          <a:p>
            <a:pPr lvl="1"/>
            <a:r>
              <a:rPr lang="en-US" sz="1500" dirty="0" smtClean="0"/>
              <a:t>Systemic disease or condition</a:t>
            </a:r>
          </a:p>
          <a:p>
            <a:pPr lvl="1"/>
            <a:r>
              <a:rPr lang="en-US" sz="1500" dirty="0" smtClean="0"/>
              <a:t>Genetic factors</a:t>
            </a:r>
          </a:p>
          <a:p>
            <a:pPr lvl="1"/>
            <a:r>
              <a:rPr lang="en-US" sz="1500" dirty="0" smtClean="0"/>
              <a:t>Stress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1371600"/>
            <a:ext cx="3962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Local factors</a:t>
            </a:r>
          </a:p>
          <a:p>
            <a:pPr lvl="1"/>
            <a:r>
              <a:rPr lang="en-US" dirty="0" smtClean="0"/>
              <a:t>Plaque and calculus</a:t>
            </a:r>
          </a:p>
          <a:p>
            <a:pPr lvl="1"/>
            <a:r>
              <a:rPr lang="en-US" dirty="0" err="1" smtClean="0"/>
              <a:t>Subgingival</a:t>
            </a:r>
            <a:r>
              <a:rPr lang="en-US" dirty="0" smtClean="0"/>
              <a:t> restorations</a:t>
            </a:r>
          </a:p>
          <a:p>
            <a:pPr lvl="1"/>
            <a:r>
              <a:rPr lang="en-US" dirty="0" smtClean="0"/>
              <a:t>Anatomic factors</a:t>
            </a:r>
          </a:p>
          <a:p>
            <a:pPr lvl="2"/>
            <a:r>
              <a:rPr lang="en-US" dirty="0" smtClean="0"/>
              <a:t>Short tapered roots</a:t>
            </a:r>
          </a:p>
          <a:p>
            <a:pPr lvl="2"/>
            <a:r>
              <a:rPr lang="en-US" dirty="0" smtClean="0"/>
              <a:t>CEP</a:t>
            </a:r>
          </a:p>
          <a:p>
            <a:pPr lvl="2"/>
            <a:r>
              <a:rPr lang="en-US" dirty="0" smtClean="0"/>
              <a:t>Enamel pearls</a:t>
            </a:r>
          </a:p>
          <a:p>
            <a:pPr lvl="2"/>
            <a:r>
              <a:rPr lang="en-US" dirty="0" smtClean="0"/>
              <a:t>Bifurcation ridges</a:t>
            </a:r>
          </a:p>
          <a:p>
            <a:pPr lvl="2"/>
            <a:r>
              <a:rPr lang="en-US" dirty="0" smtClean="0"/>
              <a:t>Root concavities</a:t>
            </a:r>
          </a:p>
          <a:p>
            <a:pPr lvl="2"/>
            <a:r>
              <a:rPr lang="en-US" dirty="0" smtClean="0"/>
              <a:t>Developmental grooves</a:t>
            </a:r>
          </a:p>
          <a:p>
            <a:pPr lvl="2"/>
            <a:r>
              <a:rPr lang="en-US" dirty="0" smtClean="0"/>
              <a:t>Root proximity</a:t>
            </a:r>
          </a:p>
          <a:p>
            <a:pPr lvl="2"/>
            <a:r>
              <a:rPr lang="en-US" dirty="0" smtClean="0"/>
              <a:t>Furcation involvement</a:t>
            </a:r>
          </a:p>
          <a:p>
            <a:pPr lvl="1"/>
            <a:r>
              <a:rPr lang="en-US" dirty="0" smtClean="0"/>
              <a:t>Tooth mobility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b="1" dirty="0" smtClean="0"/>
              <a:t>Prosthetic and Restorative Factors</a:t>
            </a:r>
          </a:p>
          <a:p>
            <a:pPr lvl="1"/>
            <a:r>
              <a:rPr lang="en-US" dirty="0" smtClean="0"/>
              <a:t>Abutment</a:t>
            </a:r>
            <a:r>
              <a:rPr lang="en-US" dirty="0"/>
              <a:t> </a:t>
            </a:r>
            <a:r>
              <a:rPr lang="en-US" dirty="0" smtClean="0"/>
              <a:t>selection</a:t>
            </a:r>
          </a:p>
          <a:p>
            <a:pPr lvl="1"/>
            <a:r>
              <a:rPr lang="en-US" dirty="0" smtClean="0"/>
              <a:t>Caries</a:t>
            </a:r>
          </a:p>
          <a:p>
            <a:pPr lvl="1"/>
            <a:r>
              <a:rPr lang="en-US" dirty="0" err="1" smtClean="0"/>
              <a:t>Nonvital</a:t>
            </a:r>
            <a:r>
              <a:rPr lang="en-US" dirty="0" smtClean="0"/>
              <a:t> teeth</a:t>
            </a:r>
          </a:p>
          <a:p>
            <a:pPr lvl="1"/>
            <a:r>
              <a:rPr lang="en-US" dirty="0" smtClean="0"/>
              <a:t>Root resorption</a:t>
            </a:r>
          </a:p>
        </p:txBody>
      </p:sp>
      <p:pic>
        <p:nvPicPr>
          <p:cNvPr id="5" name="~PP2837.WAV">
            <a:hlinkClick r:id="" action="ppaction://media"/>
          </p:cNvPr>
          <p:cNvPicPr>
            <a:picLocks noRot="1" noChangeAspect="1"/>
          </p:cNvPicPr>
          <p:nvPr>
            <a:wavAudioFile r:embed="rId1" name="~PP283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935073"/>
      </p:ext>
    </p:extLst>
  </p:cSld>
  <p:clrMapOvr>
    <a:masterClrMapping/>
  </p:clrMapOvr>
  <p:transition spd="slow" advTm="875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If same amount of attachment loss</a:t>
            </a:r>
          </a:p>
          <a:p>
            <a:pPr lvl="1" algn="just"/>
            <a:r>
              <a:rPr lang="en-US" dirty="0"/>
              <a:t>Older </a:t>
            </a:r>
            <a:r>
              <a:rPr lang="en-US" dirty="0" smtClean="0"/>
              <a:t>patient is considered to have</a:t>
            </a:r>
          </a:p>
          <a:p>
            <a:pPr lvl="1" algn="just">
              <a:buNone/>
            </a:pPr>
            <a:r>
              <a:rPr lang="en-US" dirty="0" smtClean="0"/>
              <a:t>	good prognosis as destruction has</a:t>
            </a:r>
          </a:p>
          <a:p>
            <a:pPr lvl="1" algn="just">
              <a:buNone/>
            </a:pPr>
            <a:r>
              <a:rPr lang="en-US" dirty="0" smtClean="0"/>
              <a:t>	happen over </a:t>
            </a:r>
            <a:r>
              <a:rPr lang="en-US" dirty="0"/>
              <a:t>long period of time</a:t>
            </a:r>
          </a:p>
          <a:p>
            <a:pPr lvl="1" algn="just"/>
            <a:r>
              <a:rPr lang="en-US" dirty="0" smtClean="0"/>
              <a:t>Younger patient with same amount of </a:t>
            </a:r>
          </a:p>
          <a:p>
            <a:pPr lvl="1" algn="just">
              <a:buNone/>
            </a:pPr>
            <a:r>
              <a:rPr lang="en-US" dirty="0" smtClean="0"/>
              <a:t>	destruction, the prognosis is </a:t>
            </a:r>
            <a:r>
              <a:rPr lang="en-US" b="1" dirty="0" smtClean="0"/>
              <a:t>Not good </a:t>
            </a:r>
            <a:r>
              <a:rPr lang="en-US" dirty="0" smtClean="0"/>
              <a:t>as more aggressive destruction has occurred in short duration of time.</a:t>
            </a:r>
          </a:p>
          <a:p>
            <a:pPr algn="just"/>
            <a:r>
              <a:rPr lang="en-US" b="1" dirty="0" smtClean="0"/>
              <a:t>Repair</a:t>
            </a:r>
          </a:p>
          <a:p>
            <a:pPr lvl="1" algn="just"/>
            <a:r>
              <a:rPr lang="en-US" dirty="0" smtClean="0"/>
              <a:t>Younger would be expected to have a greater reparative capacity</a:t>
            </a:r>
          </a:p>
          <a:p>
            <a:pPr lvl="1" algn="just"/>
            <a:r>
              <a:rPr lang="en-US" dirty="0" smtClean="0"/>
              <a:t>But destruction in a relatively short period would exceed any naturally occurring periodontal repair.</a:t>
            </a:r>
          </a:p>
        </p:txBody>
      </p:sp>
      <p:pic>
        <p:nvPicPr>
          <p:cNvPr id="16387" name="Picture 3" descr="F:\Images\RotatingYoungOldWom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5481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~PP1533.WAV">
            <a:hlinkClick r:id="" action="ppaction://media"/>
          </p:cNvPr>
          <p:cNvPicPr>
            <a:picLocks noRot="1" noChangeAspect="1"/>
          </p:cNvPicPr>
          <p:nvPr>
            <a:wavAudioFile r:embed="rId1" name="~PP153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958372"/>
      </p:ext>
    </p:extLst>
  </p:cSld>
  <p:clrMapOvr>
    <a:masterClrMapping/>
  </p:clrMapOvr>
  <p:transition spd="slow" advTm="1050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Level of clinical attachment loss, poor prognosis</a:t>
            </a:r>
          </a:p>
          <a:p>
            <a:r>
              <a:rPr lang="en-US" dirty="0" smtClean="0"/>
              <a:t>Base of the pocket – close to root apex, poor prognosis</a:t>
            </a:r>
          </a:p>
          <a:p>
            <a:r>
              <a:rPr lang="en-US" dirty="0" smtClean="0"/>
              <a:t>Less height of remaining bone, poor prognosis</a:t>
            </a:r>
          </a:p>
          <a:p>
            <a:r>
              <a:rPr lang="en-US" dirty="0" smtClean="0"/>
              <a:t>Type of defect- 1 wall defect has poor prognosis compared to 3 wall defect.</a:t>
            </a:r>
          </a:p>
          <a:p>
            <a:endParaRPr lang="en-US" dirty="0"/>
          </a:p>
        </p:txBody>
      </p:sp>
      <p:pic>
        <p:nvPicPr>
          <p:cNvPr id="4" name="Picture 2" descr="F:\Images\Perio\Periodontal_Defec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599" y="3614737"/>
            <a:ext cx="3519237" cy="278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~PP2498.WAV">
            <a:hlinkClick r:id="" action="ppaction://media"/>
          </p:cNvPr>
          <p:cNvPicPr>
            <a:picLocks noRot="1" noChangeAspect="1"/>
          </p:cNvPicPr>
          <p:nvPr>
            <a:wavAudioFile r:embed="rId1" name="~PP249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179444"/>
      </p:ext>
    </p:extLst>
  </p:cSld>
  <p:clrMapOvr>
    <a:masterClrMapping/>
  </p:clrMapOvr>
  <p:transition spd="slow" advTm="745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Plaque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Etiology of periodontal disease</a:t>
            </a:r>
          </a:p>
          <a:p>
            <a:r>
              <a:rPr lang="en-US" dirty="0" smtClean="0"/>
              <a:t>Therefore effective removal on daily basis is critical</a:t>
            </a:r>
          </a:p>
          <a:p>
            <a:r>
              <a:rPr lang="en-US" dirty="0" smtClean="0"/>
              <a:t>Poor plaque control- poor prognosis</a:t>
            </a:r>
            <a:endParaRPr lang="en-US" dirty="0"/>
          </a:p>
        </p:txBody>
      </p:sp>
      <p:pic>
        <p:nvPicPr>
          <p:cNvPr id="18435" name="Picture 3" descr="F:\Images\F1.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2667000" cy="32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~PP3981.WAV">
            <a:hlinkClick r:id="" action="ppaction://media"/>
          </p:cNvPr>
          <p:cNvPicPr>
            <a:picLocks noRot="1" noChangeAspect="1"/>
          </p:cNvPicPr>
          <p:nvPr>
            <a:wavAudioFile r:embed="rId1" name="~PP398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711185"/>
      </p:ext>
    </p:extLst>
  </p:cSld>
  <p:clrMapOvr>
    <a:masterClrMapping/>
  </p:clrMapOvr>
  <p:transition spd="slow" advTm="224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Compliance and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Patient’s attitude, desire to retain the natural teeth, and willingness and ability to maintain good oral hygiene.</a:t>
            </a:r>
          </a:p>
          <a:p>
            <a:endParaRPr lang="en-US" dirty="0"/>
          </a:p>
          <a:p>
            <a:r>
              <a:rPr lang="en-US" dirty="0" smtClean="0"/>
              <a:t>Patient unwilling or unable to maintain adequate plaque control or regular checkups: the dentist can:</a:t>
            </a:r>
          </a:p>
          <a:p>
            <a:pPr lvl="1"/>
            <a:r>
              <a:rPr lang="en-US" dirty="0" smtClean="0"/>
              <a:t>Refuse to accept the patient for treatment</a:t>
            </a:r>
          </a:p>
          <a:p>
            <a:pPr lvl="1"/>
            <a:r>
              <a:rPr lang="en-US" dirty="0" smtClean="0"/>
              <a:t>Extract the teeth that have a hopeless or poor prognosis</a:t>
            </a:r>
          </a:p>
        </p:txBody>
      </p:sp>
      <p:pic>
        <p:nvPicPr>
          <p:cNvPr id="4" name="Picture 2" descr="http://www.funnybeez.com/funnypictures/cat-brushing-tee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9600"/>
            <a:ext cx="2743200" cy="2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~PP2906.WAV">
            <a:hlinkClick r:id="" action="ppaction://media"/>
          </p:cNvPr>
          <p:cNvPicPr>
            <a:picLocks noRot="1" noChangeAspect="1"/>
          </p:cNvPicPr>
          <p:nvPr>
            <a:wavAudioFile r:embed="rId1" name="~PP290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823512"/>
      </p:ext>
    </p:extLst>
  </p:cSld>
  <p:clrMapOvr>
    <a:masterClrMapping/>
  </p:clrMapOvr>
  <p:transition spd="slow" advTm="275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The prognosis </a:t>
            </a:r>
            <a:r>
              <a:rPr lang="en-US" dirty="0" smtClean="0"/>
              <a:t>is a prediction of the </a:t>
            </a:r>
            <a:r>
              <a:rPr lang="en-US" u="sng" dirty="0" smtClean="0"/>
              <a:t>probable course, duration, and outcome</a:t>
            </a:r>
            <a:r>
              <a:rPr lang="en-US" dirty="0" smtClean="0"/>
              <a:t> of a disease based on a general knowledge of the pathogenesis of the disease and the presence of risk factors for the disease.</a:t>
            </a:r>
          </a:p>
          <a:p>
            <a:pPr marL="11430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Its established </a:t>
            </a:r>
            <a:r>
              <a:rPr lang="en-US" dirty="0"/>
              <a:t>after diagnosis and before the treatment plan.</a:t>
            </a:r>
          </a:p>
          <a:p>
            <a:pPr algn="just"/>
            <a:endParaRPr lang="en-US" dirty="0"/>
          </a:p>
        </p:txBody>
      </p:sp>
      <p:pic>
        <p:nvPicPr>
          <p:cNvPr id="3076" name="Picture 4" descr="http://www.kilgoreinternational.com/xcart/images/T/P23PD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31" b="28149"/>
          <a:stretch/>
        </p:blipFill>
        <p:spPr bwMode="auto">
          <a:xfrm>
            <a:off x="914399" y="4114800"/>
            <a:ext cx="686923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~PP789.WAV">
            <a:hlinkClick r:id="" action="ppaction://media"/>
          </p:cNvPr>
          <p:cNvPicPr>
            <a:picLocks noRot="1" noChangeAspect="1"/>
          </p:cNvPicPr>
          <p:nvPr>
            <a:wavAudioFile r:embed="rId1" name="~PP78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22542"/>
      </p:ext>
    </p:extLst>
  </p:cSld>
  <p:clrMapOvr>
    <a:masterClrMapping/>
  </p:clrMapOvr>
  <p:transition spd="slow" advTm="198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Direct relationship exists between smoking and the prevalence and incidence of periodontitis.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Prognosis in patients who smoke: </a:t>
            </a:r>
          </a:p>
          <a:p>
            <a:pPr lvl="1" algn="just"/>
            <a:r>
              <a:rPr lang="en-US" dirty="0" smtClean="0"/>
              <a:t>Slight to moderate periodontitis -&gt; fair to poor.</a:t>
            </a:r>
          </a:p>
          <a:p>
            <a:pPr lvl="1" algn="just"/>
            <a:r>
              <a:rPr lang="en-US" dirty="0"/>
              <a:t>S</a:t>
            </a:r>
            <a:r>
              <a:rPr lang="en-US" dirty="0" smtClean="0"/>
              <a:t>evere periodontitis -&gt; poor to hopeless.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Prognosis in patient who cease smoking</a:t>
            </a:r>
            <a:r>
              <a:rPr lang="en-US" dirty="0" smtClean="0"/>
              <a:t> </a:t>
            </a:r>
          </a:p>
          <a:p>
            <a:pPr lvl="1" algn="just"/>
            <a:r>
              <a:rPr lang="en-US" dirty="0"/>
              <a:t>S</a:t>
            </a:r>
            <a:r>
              <a:rPr lang="en-US" dirty="0" smtClean="0"/>
              <a:t>light to moderate periodontitis -&gt; good prognosis</a:t>
            </a:r>
          </a:p>
          <a:p>
            <a:pPr lvl="1" algn="just"/>
            <a:r>
              <a:rPr lang="en-US" dirty="0" smtClean="0"/>
              <a:t>Severe periodontitis -&gt; fair prognosis</a:t>
            </a:r>
            <a:endParaRPr lang="en-US" dirty="0"/>
          </a:p>
        </p:txBody>
      </p:sp>
      <p:pic>
        <p:nvPicPr>
          <p:cNvPr id="19458" name="Picture 2" descr="F:\Images\oral-cancer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96" b="97605" l="4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04087">
            <a:off x="5728835" y="4816750"/>
            <a:ext cx="251067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~PP1152.WAV">
            <a:hlinkClick r:id="" action="ppaction://media"/>
          </p:cNvPr>
          <p:cNvPicPr>
            <a:picLocks noRot="1" noChangeAspect="1"/>
          </p:cNvPicPr>
          <p:nvPr>
            <a:wavAudioFile r:embed="rId1" name="~PP115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596278"/>
      </p:ext>
    </p:extLst>
  </p:cSld>
  <p:clrMapOvr>
    <a:masterClrMapping/>
  </p:clrMapOvr>
  <p:transition spd="slow" advTm="576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Disease or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overall prognosis</a:t>
            </a:r>
          </a:p>
          <a:p>
            <a:r>
              <a:rPr lang="en-US" dirty="0" smtClean="0"/>
              <a:t>Prognosis can be upgraded if its well controlled</a:t>
            </a:r>
          </a:p>
          <a:p>
            <a:pPr lvl="1"/>
            <a:r>
              <a:rPr lang="en-US" dirty="0" smtClean="0"/>
              <a:t>Ex. Well controlled diabetic patients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  slight to moderate periodontitis -&gt; good prognosis</a:t>
            </a:r>
          </a:p>
          <a:p>
            <a:pPr lvl="1"/>
            <a:r>
              <a:rPr lang="en-US" dirty="0" smtClean="0"/>
              <a:t>Surgical periodontal treatment is required but cannot be provided because of patient’s health -&gt; Questionable prognosis</a:t>
            </a:r>
          </a:p>
        </p:txBody>
      </p:sp>
      <p:pic>
        <p:nvPicPr>
          <p:cNvPr id="4" name="Picture 2" descr="F:\Images\110px-Red_Ribbon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886200"/>
            <a:ext cx="2133600" cy="3181004"/>
          </a:xfrm>
          <a:prstGeom prst="rect">
            <a:avLst/>
          </a:prstGeom>
          <a:noFill/>
        </p:spPr>
      </p:pic>
      <p:pic>
        <p:nvPicPr>
          <p:cNvPr id="6" name="~PP3061.WAV">
            <a:hlinkClick r:id="" action="ppaction://media"/>
          </p:cNvPr>
          <p:cNvPicPr>
            <a:picLocks noRot="1" noChangeAspect="1"/>
          </p:cNvPicPr>
          <p:nvPr>
            <a:wavAudioFile r:embed="rId1" name="~PP306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459854"/>
      </p:ext>
    </p:extLst>
  </p:cSld>
  <p:clrMapOvr>
    <a:masterClrMapping/>
  </p:clrMapOvr>
  <p:transition spd="slow" advTm="427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Periodontal disease = microbial challenge x host’s response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Chronic periodontitis:</a:t>
            </a:r>
          </a:p>
          <a:p>
            <a:pPr lvl="1"/>
            <a:r>
              <a:rPr lang="en-US" dirty="0" smtClean="0"/>
              <a:t>Genetic polymorphisms in Interleukin-1 (IL-1) genes</a:t>
            </a:r>
          </a:p>
          <a:p>
            <a:pPr lvl="1"/>
            <a:endParaRPr lang="en-US" dirty="0"/>
          </a:p>
          <a:p>
            <a:r>
              <a:rPr lang="en-US" dirty="0" smtClean="0"/>
              <a:t>Aggressive periodontitis:</a:t>
            </a:r>
          </a:p>
          <a:p>
            <a:pPr lvl="1"/>
            <a:r>
              <a:rPr lang="en-US" dirty="0" smtClean="0"/>
              <a:t>Serum IgG2 antibody</a:t>
            </a:r>
          </a:p>
          <a:p>
            <a:pPr lvl="1"/>
            <a:r>
              <a:rPr lang="en-US" dirty="0" smtClean="0"/>
              <a:t>Expression of Fc</a:t>
            </a:r>
            <a:r>
              <a:rPr lang="el-GR" dirty="0" smtClean="0"/>
              <a:t>γ</a:t>
            </a:r>
            <a:r>
              <a:rPr lang="en-US" dirty="0" smtClean="0"/>
              <a:t>RII receptors on the neutrophil</a:t>
            </a:r>
          </a:p>
          <a:p>
            <a:pPr lvl="1"/>
            <a:r>
              <a:rPr lang="en-US" dirty="0" smtClean="0"/>
              <a:t>Leucocyte adhesion deficiency type 1</a:t>
            </a:r>
          </a:p>
          <a:p>
            <a:pPr lvl="1"/>
            <a:r>
              <a:rPr lang="en-US" dirty="0" smtClean="0"/>
              <a:t>Familial aggregation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such cases early diagnosis, intervention and alterations in the treatment regimen -&gt; improved prognosis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89972">
            <a:off x="4606029" y="420277"/>
            <a:ext cx="1448034" cy="169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:\Poster\Spinning_DN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6977244" y="2867496"/>
            <a:ext cx="990601" cy="2454719"/>
          </a:xfrm>
          <a:prstGeom prst="rect">
            <a:avLst/>
          </a:prstGeom>
          <a:ln w="317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~PP1993.WAV">
            <a:hlinkClick r:id="" action="ppaction://media"/>
          </p:cNvPr>
          <p:cNvPicPr>
            <a:picLocks noRot="1" noChangeAspect="1"/>
          </p:cNvPicPr>
          <p:nvPr>
            <a:wavAudioFile r:embed="rId2" name="~PP1993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95477942"/>
      </p:ext>
    </p:extLst>
  </p:cSld>
  <p:clrMapOvr>
    <a:masterClrMapping/>
  </p:clrMapOvr>
  <p:transition spd="slow" advTm="602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and emotional stress – alter patient’s ability to respond to periodontal treatment performed.</a:t>
            </a:r>
          </a:p>
          <a:p>
            <a:r>
              <a:rPr lang="en-US" dirty="0" err="1" smtClean="0"/>
              <a:t>Incresed</a:t>
            </a:r>
            <a:r>
              <a:rPr lang="en-US" dirty="0" smtClean="0"/>
              <a:t> stress – poor prognosis.</a:t>
            </a:r>
            <a:endParaRPr lang="en-US" dirty="0"/>
          </a:p>
        </p:txBody>
      </p:sp>
      <p:pic>
        <p:nvPicPr>
          <p:cNvPr id="20482" name="Picture 2" descr="F:\Images\image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86325"/>
            <a:ext cx="182689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~PP1060.WAV">
            <a:hlinkClick r:id="" action="ppaction://media"/>
          </p:cNvPr>
          <p:cNvPicPr>
            <a:picLocks noRot="1" noChangeAspect="1"/>
          </p:cNvPicPr>
          <p:nvPr>
            <a:wavAudioFile r:embed="rId1" name="~PP1060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394525"/>
      </p:ext>
    </p:extLst>
  </p:cSld>
  <p:clrMapOvr>
    <a:masterClrMapping/>
  </p:clrMapOvr>
  <p:transition spd="slow" advTm="194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Factors:</a:t>
            </a:r>
            <a:br>
              <a:rPr lang="en-US" dirty="0" smtClean="0"/>
            </a:br>
            <a:r>
              <a:rPr lang="en-US" dirty="0" smtClean="0"/>
              <a:t>Plaque and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prognosis depends on the ability of the patient and the clinician to remove thesis etiologic factors.</a:t>
            </a:r>
            <a:endParaRPr lang="en-US" dirty="0"/>
          </a:p>
        </p:txBody>
      </p:sp>
      <p:pic>
        <p:nvPicPr>
          <p:cNvPr id="21506" name="Picture 2" descr="F:\Images\tobacco images\Img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~PP3113.WAV">
            <a:hlinkClick r:id="" action="ppaction://media"/>
          </p:cNvPr>
          <p:cNvPicPr>
            <a:picLocks noRot="1" noChangeAspect="1"/>
          </p:cNvPicPr>
          <p:nvPr>
            <a:wavAudioFile r:embed="rId1" name="~PP311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620211"/>
      </p:ext>
    </p:extLst>
  </p:cSld>
  <p:clrMapOvr>
    <a:masterClrMapping/>
  </p:clrMapOvr>
  <p:transition spd="slow" advTm="265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Factors:</a:t>
            </a:r>
            <a:br>
              <a:rPr lang="en-US" dirty="0" smtClean="0"/>
            </a:br>
            <a:r>
              <a:rPr lang="en-US" dirty="0" err="1" smtClean="0"/>
              <a:t>Subgingival</a:t>
            </a:r>
            <a:r>
              <a:rPr lang="en-US" dirty="0" smtClean="0"/>
              <a:t> Restorations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137671"/>
              </p:ext>
            </p:extLst>
          </p:nvPr>
        </p:nvGraphicFramePr>
        <p:xfrm>
          <a:off x="304800" y="1524000"/>
          <a:ext cx="8077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86200"/>
            <a:ext cx="7620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Size of discrepancies,</a:t>
            </a:r>
          </a:p>
          <a:p>
            <a:r>
              <a:rPr lang="en-US" dirty="0" smtClean="0"/>
              <a:t>Duration of presence</a:t>
            </a:r>
          </a:p>
          <a:p>
            <a:endParaRPr lang="en-US" dirty="0"/>
          </a:p>
          <a:p>
            <a:r>
              <a:rPr lang="en-US" dirty="0" smtClean="0"/>
              <a:t>Poor prognosis</a:t>
            </a:r>
            <a:endParaRPr lang="en-US" dirty="0"/>
          </a:p>
        </p:txBody>
      </p:sp>
      <p:pic>
        <p:nvPicPr>
          <p:cNvPr id="7" name="~PP2491.WAV">
            <a:hlinkClick r:id="" action="ppaction://media"/>
          </p:cNvPr>
          <p:cNvPicPr>
            <a:picLocks noRot="1" noChangeAspect="1"/>
          </p:cNvPicPr>
          <p:nvPr>
            <a:wavAudioFile r:embed="rId1" name="~PP2491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702625"/>
      </p:ext>
    </p:extLst>
  </p:cSld>
  <p:clrMapOvr>
    <a:masterClrMapping/>
  </p:clrMapOvr>
  <p:transition spd="slow" advTm="566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Factors:</a:t>
            </a:r>
            <a:br>
              <a:rPr lang="en-US" dirty="0" smtClean="0"/>
            </a:br>
            <a:r>
              <a:rPr lang="en-US" dirty="0" smtClean="0"/>
              <a:t>Anatomic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C:R ratio:</a:t>
            </a:r>
          </a:p>
          <a:p>
            <a:pPr lvl="1"/>
            <a:r>
              <a:rPr lang="en-US" dirty="0" smtClean="0"/>
              <a:t>Poor prognosis  - short, tapered roots and relatively large crowns</a:t>
            </a:r>
          </a:p>
          <a:p>
            <a:pPr lvl="1"/>
            <a:r>
              <a:rPr lang="en-US" dirty="0" smtClean="0"/>
              <a:t>Susceptible to injury by </a:t>
            </a:r>
            <a:r>
              <a:rPr lang="en-US" dirty="0" err="1" smtClean="0"/>
              <a:t>occlusal</a:t>
            </a:r>
            <a:r>
              <a:rPr lang="en-US" dirty="0" smtClean="0"/>
              <a:t> forces</a:t>
            </a:r>
          </a:p>
          <a:p>
            <a:r>
              <a:rPr lang="en-US" b="1" dirty="0" smtClean="0"/>
              <a:t>CEP:</a:t>
            </a:r>
          </a:p>
          <a:p>
            <a:pPr lvl="1"/>
            <a:r>
              <a:rPr lang="en-US" dirty="0" smtClean="0"/>
              <a:t>Flat, ectopic extensions of enamel that exceeds beyond normal CEJ.</a:t>
            </a:r>
          </a:p>
          <a:p>
            <a:pPr lvl="1"/>
            <a:r>
              <a:rPr lang="en-US" dirty="0" smtClean="0"/>
              <a:t>Interfere with the attachment apparatus and may prevent regenerative procedures.</a:t>
            </a:r>
          </a:p>
          <a:p>
            <a:pPr lvl="1"/>
            <a:r>
              <a:rPr lang="en-US" dirty="0" smtClean="0"/>
              <a:t>Negative effect on the prognosis of individual tooth.</a:t>
            </a:r>
          </a:p>
          <a:p>
            <a:r>
              <a:rPr lang="en-US" b="1" dirty="0" smtClean="0"/>
              <a:t>Enamel pearls:</a:t>
            </a:r>
          </a:p>
          <a:p>
            <a:pPr lvl="1"/>
            <a:r>
              <a:rPr lang="en-US" dirty="0" smtClean="0"/>
              <a:t>Larger, round deposits of enamel in </a:t>
            </a:r>
            <a:r>
              <a:rPr lang="en-US" dirty="0" err="1" smtClean="0"/>
              <a:t>furcations</a:t>
            </a:r>
            <a:endParaRPr lang="en-US" dirty="0" smtClean="0"/>
          </a:p>
          <a:p>
            <a:pPr lvl="1"/>
            <a:r>
              <a:rPr lang="en-US" dirty="0" smtClean="0"/>
              <a:t>1.1 – 5.7% of permanent molars; 75% maxillary molars.</a:t>
            </a:r>
          </a:p>
          <a:p>
            <a:pPr lvl="1"/>
            <a:endParaRPr lang="en-US" dirty="0"/>
          </a:p>
        </p:txBody>
      </p:sp>
      <p:pic>
        <p:nvPicPr>
          <p:cNvPr id="5" name="~PP2026.WAV">
            <a:hlinkClick r:id="" action="ppaction://media"/>
          </p:cNvPr>
          <p:cNvPicPr>
            <a:picLocks noRot="1" noChangeAspect="1"/>
          </p:cNvPicPr>
          <p:nvPr>
            <a:wavAudioFile r:embed="rId1" name="~PP2026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355080"/>
      </p:ext>
    </p:extLst>
  </p:cSld>
  <p:clrMapOvr>
    <a:masterClrMapping/>
  </p:clrMapOvr>
  <p:transition spd="slow" advTm="854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Factors:</a:t>
            </a:r>
            <a:br>
              <a:rPr lang="en-US" dirty="0" smtClean="0"/>
            </a:br>
            <a:r>
              <a:rPr lang="en-US" dirty="0" smtClean="0"/>
              <a:t>Anatomic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Accessibility problems:</a:t>
            </a:r>
          </a:p>
          <a:p>
            <a:pPr lvl="1"/>
            <a:r>
              <a:rPr lang="en-US" u="sng" dirty="0" smtClean="0"/>
              <a:t>Root concavities </a:t>
            </a:r>
            <a:r>
              <a:rPr lang="en-US" dirty="0" smtClean="0"/>
              <a:t>– especially on maxillary premolars, molars (MB root), mandibular molars, mandibular incisors</a:t>
            </a:r>
          </a:p>
          <a:p>
            <a:pPr lvl="1"/>
            <a:r>
              <a:rPr lang="en-US" u="sng" dirty="0" smtClean="0"/>
              <a:t>Developmental grooves </a:t>
            </a:r>
            <a:r>
              <a:rPr lang="en-US" dirty="0" smtClean="0"/>
              <a:t>-  maxillary lateral/central incisors (</a:t>
            </a:r>
            <a:r>
              <a:rPr lang="en-US" dirty="0" err="1" smtClean="0"/>
              <a:t>palatogingival</a:t>
            </a:r>
            <a:r>
              <a:rPr lang="en-US" dirty="0" smtClean="0"/>
              <a:t> groove), lower incisors.</a:t>
            </a:r>
          </a:p>
          <a:p>
            <a:pPr lvl="1"/>
            <a:r>
              <a:rPr lang="en-US" u="sng" dirty="0" smtClean="0"/>
              <a:t>Root proximity</a:t>
            </a:r>
          </a:p>
          <a:p>
            <a:pPr lvl="1"/>
            <a:r>
              <a:rPr lang="en-US" u="sng" dirty="0" smtClean="0"/>
              <a:t>Access to the furcation </a:t>
            </a:r>
            <a:r>
              <a:rPr lang="en-US" dirty="0" smtClean="0"/>
              <a:t>– opening narrower than instruments</a:t>
            </a:r>
          </a:p>
          <a:p>
            <a:pPr lvl="2"/>
            <a:r>
              <a:rPr lang="en-US" dirty="0" smtClean="0"/>
              <a:t>Maxillary premolar – most difficult, unfavorable prognosis</a:t>
            </a:r>
          </a:p>
          <a:p>
            <a:pPr lvl="2"/>
            <a:r>
              <a:rPr lang="en-US" dirty="0" smtClean="0"/>
              <a:t>Maxillary molars – root resection improves prognosis</a:t>
            </a:r>
          </a:p>
          <a:p>
            <a:pPr lvl="2"/>
            <a:r>
              <a:rPr lang="en-US" dirty="0" err="1" smtClean="0"/>
              <a:t>Mandiublar</a:t>
            </a:r>
            <a:r>
              <a:rPr lang="en-US" dirty="0" smtClean="0"/>
              <a:t> / maxillary </a:t>
            </a:r>
            <a:r>
              <a:rPr lang="en-US" dirty="0" err="1" smtClean="0"/>
              <a:t>buccal</a:t>
            </a:r>
            <a:r>
              <a:rPr lang="en-US" dirty="0" smtClean="0"/>
              <a:t> furcation – good access – better prognosis</a:t>
            </a:r>
          </a:p>
          <a:p>
            <a:r>
              <a:rPr lang="en-US" b="1" dirty="0" smtClean="0"/>
              <a:t>Tooth mobility: </a:t>
            </a:r>
            <a:r>
              <a:rPr lang="en-US" dirty="0" smtClean="0"/>
              <a:t>- inflammation, TFO, loss of bone</a:t>
            </a:r>
          </a:p>
          <a:p>
            <a:pPr lvl="1"/>
            <a:r>
              <a:rPr lang="en-US" dirty="0" smtClean="0"/>
              <a:t>Pockets on clinically mobile teeth does not respond well</a:t>
            </a:r>
          </a:p>
          <a:p>
            <a:pPr lvl="1"/>
            <a:r>
              <a:rPr lang="en-US" dirty="0" smtClean="0"/>
              <a:t>Splinting may have beneficial impact on the overall and individual tooth prognosis.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~PP1238.WAV">
            <a:hlinkClick r:id="" action="ppaction://media"/>
          </p:cNvPr>
          <p:cNvPicPr>
            <a:picLocks noRot="1" noChangeAspect="1"/>
          </p:cNvPicPr>
          <p:nvPr>
            <a:wavAudioFile r:embed="rId1" name="~PP123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234135"/>
      </p:ext>
    </p:extLst>
  </p:cSld>
  <p:clrMapOvr>
    <a:masterClrMapping/>
  </p:clrMapOvr>
  <p:transition spd="slow" advTm="1297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Prosthetic &amp; Restorative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prognosis and individual prognosis overlap</a:t>
            </a:r>
          </a:p>
          <a:p>
            <a:r>
              <a:rPr lang="en-US" dirty="0" smtClean="0"/>
              <a:t>Ex: saving or losing a key tooth may determine whether other teeth are save or extracted or whether the prosthesis used is fixed or removable.</a:t>
            </a:r>
          </a:p>
          <a:p>
            <a:r>
              <a:rPr lang="en-US" dirty="0" smtClean="0"/>
              <a:t>Abutments  with more functional demands needs good periodontal support.</a:t>
            </a:r>
            <a:endParaRPr lang="en-US" dirty="0"/>
          </a:p>
        </p:txBody>
      </p:sp>
      <p:pic>
        <p:nvPicPr>
          <p:cNvPr id="6" name="~PP257.WAV">
            <a:hlinkClick r:id="" action="ppaction://media"/>
          </p:cNvPr>
          <p:cNvPicPr>
            <a:picLocks noRot="1" noChangeAspect="1"/>
          </p:cNvPicPr>
          <p:nvPr>
            <a:wavAudioFile r:embed="rId1" name="~PP25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355080"/>
      </p:ext>
    </p:extLst>
  </p:cSld>
  <p:clrMapOvr>
    <a:masterClrMapping/>
  </p:clrMapOvr>
  <p:transition spd="slow" advTm="562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Caries, </a:t>
            </a:r>
            <a:r>
              <a:rPr lang="en-US" dirty="0" err="1" smtClean="0"/>
              <a:t>Nonvital</a:t>
            </a:r>
            <a:r>
              <a:rPr lang="en-US" dirty="0" smtClean="0"/>
              <a:t>, Root Resorption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Severely mutilated teeth due to caries – feasibility of adequate restoration should be considered first before periodontal treatment</a:t>
            </a:r>
          </a:p>
          <a:p>
            <a:r>
              <a:rPr lang="en-US" dirty="0" smtClean="0"/>
              <a:t>Root resorption – less stability for periodontal treatment – poor prognosis</a:t>
            </a:r>
          </a:p>
          <a:p>
            <a:r>
              <a:rPr lang="en-US" dirty="0" err="1" smtClean="0"/>
              <a:t>Nonvital</a:t>
            </a:r>
            <a:r>
              <a:rPr lang="en-US" dirty="0" smtClean="0"/>
              <a:t> teeth does not differ from vital teeth in periodontal prognosis until and unless they can be restored adequately.</a:t>
            </a:r>
            <a:endParaRPr lang="en-US" dirty="0"/>
          </a:p>
        </p:txBody>
      </p:sp>
      <p:pic>
        <p:nvPicPr>
          <p:cNvPr id="6" name="~PP3691.WAV">
            <a:hlinkClick r:id="" action="ppaction://media"/>
          </p:cNvPr>
          <p:cNvPicPr>
            <a:picLocks noRot="1" noChangeAspect="1"/>
          </p:cNvPicPr>
          <p:nvPr>
            <a:wavAudioFile r:embed="rId1" name="~PP369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355080"/>
      </p:ext>
    </p:extLst>
  </p:cSld>
  <p:clrMapOvr>
    <a:masterClrMapping/>
  </p:clrMapOvr>
  <p:transition spd="slow" advTm="606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Risk factors </a:t>
            </a:r>
            <a:r>
              <a:rPr lang="en-US" dirty="0" smtClean="0"/>
              <a:t>are those characteristics of an individual that put the person at increased risk for developing disease.</a:t>
            </a:r>
            <a:endParaRPr lang="en-US" dirty="0"/>
          </a:p>
        </p:txBody>
      </p:sp>
      <p:pic>
        <p:nvPicPr>
          <p:cNvPr id="4" name="Picture 2" descr="http://www.perioimplant.com/media/animations/di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895600"/>
            <a:ext cx="45719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~PP4000.WAV">
            <a:hlinkClick r:id="" action="ppaction://media"/>
          </p:cNvPr>
          <p:cNvPicPr>
            <a:picLocks noRot="1" noChangeAspect="1"/>
          </p:cNvPicPr>
          <p:nvPr>
            <a:wavAudioFile r:embed="rId1" name="~PP4000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645770"/>
      </p:ext>
    </p:extLst>
  </p:cSld>
  <p:clrMapOvr>
    <a:masterClrMapping/>
  </p:clrMapOvr>
  <p:transition spd="slow" advTm="113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for Gingival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Dental Plaque-Induced </a:t>
            </a:r>
            <a:r>
              <a:rPr lang="en-US" b="1" dirty="0"/>
              <a:t>G</a:t>
            </a:r>
            <a:r>
              <a:rPr lang="en-US" b="1" dirty="0" smtClean="0"/>
              <a:t>ingival </a:t>
            </a:r>
            <a:r>
              <a:rPr lang="en-US" b="1" dirty="0"/>
              <a:t>D</a:t>
            </a:r>
            <a:r>
              <a:rPr lang="en-US" b="1" dirty="0" smtClean="0"/>
              <a:t>iseases:</a:t>
            </a:r>
          </a:p>
          <a:p>
            <a:pPr lvl="1"/>
            <a:r>
              <a:rPr lang="en-US" u="sng" dirty="0" smtClean="0"/>
              <a:t>Gingivitis associated with Dental-plaque:</a:t>
            </a:r>
          </a:p>
          <a:p>
            <a:pPr lvl="2"/>
            <a:r>
              <a:rPr lang="en-US" dirty="0" smtClean="0"/>
              <a:t>No attachment loss</a:t>
            </a:r>
          </a:p>
          <a:p>
            <a:pPr lvl="2"/>
            <a:r>
              <a:rPr lang="en-US" dirty="0" smtClean="0"/>
              <a:t>Good prognosis, provided all local factors are eliminated</a:t>
            </a:r>
          </a:p>
          <a:p>
            <a:pPr lvl="2"/>
            <a:r>
              <a:rPr lang="en-US" dirty="0" smtClean="0"/>
              <a:t>Patient cooperates by maintenance good oral hygiene</a:t>
            </a:r>
          </a:p>
          <a:p>
            <a:pPr lvl="1"/>
            <a:r>
              <a:rPr lang="en-US" u="sng" dirty="0" smtClean="0"/>
              <a:t>Modified by systemic factors:</a:t>
            </a:r>
          </a:p>
          <a:p>
            <a:pPr lvl="2"/>
            <a:r>
              <a:rPr lang="en-US" dirty="0" smtClean="0"/>
              <a:t>Prognosis depends on how well the systemic factors are controlled</a:t>
            </a:r>
          </a:p>
          <a:p>
            <a:pPr lvl="1"/>
            <a:r>
              <a:rPr lang="en-US" u="sng" dirty="0" smtClean="0"/>
              <a:t>Modified by medications:</a:t>
            </a:r>
          </a:p>
          <a:p>
            <a:pPr lvl="2"/>
            <a:r>
              <a:rPr lang="en-US" dirty="0" smtClean="0"/>
              <a:t>Prognosis depends on the continued use of the drugs</a:t>
            </a:r>
          </a:p>
          <a:p>
            <a:pPr lvl="3"/>
            <a:r>
              <a:rPr lang="en-US" dirty="0" smtClean="0"/>
              <a:t>Ex. Phenytoin, oral contraceptive, cyclosporine, </a:t>
            </a:r>
            <a:r>
              <a:rPr lang="en-US" dirty="0" err="1" smtClean="0"/>
              <a:t>nifedipine</a:t>
            </a:r>
            <a:endParaRPr lang="en-US" dirty="0" smtClean="0"/>
          </a:p>
          <a:p>
            <a:pPr lvl="1"/>
            <a:r>
              <a:rPr lang="en-US" u="sng" dirty="0" smtClean="0"/>
              <a:t>Modified by malnutrition:</a:t>
            </a:r>
          </a:p>
          <a:p>
            <a:pPr lvl="2"/>
            <a:r>
              <a:rPr lang="en-US" dirty="0" smtClean="0"/>
              <a:t>Vitamin C deficiency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~PP523.WAV">
            <a:hlinkClick r:id="" action="ppaction://media"/>
          </p:cNvPr>
          <p:cNvPicPr>
            <a:picLocks noRot="1" noChangeAspect="1"/>
          </p:cNvPicPr>
          <p:nvPr>
            <a:wavAudioFile r:embed="rId1" name="~PP523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672459"/>
      </p:ext>
    </p:extLst>
  </p:cSld>
  <p:clrMapOvr>
    <a:masterClrMapping/>
  </p:clrMapOvr>
  <p:transition spd="slow" advTm="636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for Gingival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Non-Plaque-Induced </a:t>
            </a:r>
            <a:r>
              <a:rPr lang="en-US" b="1" dirty="0"/>
              <a:t>G</a:t>
            </a:r>
            <a:r>
              <a:rPr lang="en-US" b="1" dirty="0" smtClean="0"/>
              <a:t>ingival </a:t>
            </a:r>
            <a:r>
              <a:rPr lang="en-US" b="1" dirty="0"/>
              <a:t>D</a:t>
            </a:r>
            <a:r>
              <a:rPr lang="en-US" b="1" dirty="0" smtClean="0"/>
              <a:t>iseases:</a:t>
            </a:r>
          </a:p>
          <a:p>
            <a:pPr lvl="1"/>
            <a:r>
              <a:rPr lang="en-US" sz="1800" dirty="0" smtClean="0"/>
              <a:t>Bacterial,  fungal, and viral infections</a:t>
            </a:r>
          </a:p>
          <a:p>
            <a:pPr lvl="1"/>
            <a:r>
              <a:rPr lang="en-US" sz="1800" dirty="0" smtClean="0"/>
              <a:t>Dermatologic disorders</a:t>
            </a:r>
          </a:p>
          <a:p>
            <a:pPr lvl="2"/>
            <a:r>
              <a:rPr lang="en-US" sz="1600" dirty="0" smtClean="0"/>
              <a:t>Lichen </a:t>
            </a:r>
            <a:r>
              <a:rPr lang="en-US" sz="1600" dirty="0" err="1" smtClean="0"/>
              <a:t>planus</a:t>
            </a:r>
            <a:endParaRPr lang="en-US" sz="1600" dirty="0" smtClean="0"/>
          </a:p>
          <a:p>
            <a:pPr lvl="2"/>
            <a:r>
              <a:rPr lang="en-US" sz="1600" dirty="0" err="1" smtClean="0"/>
              <a:t>Pemphigoid</a:t>
            </a:r>
            <a:endParaRPr lang="en-US" sz="1600" dirty="0" smtClean="0"/>
          </a:p>
          <a:p>
            <a:pPr lvl="2"/>
            <a:r>
              <a:rPr lang="en-US" sz="1600" dirty="0" smtClean="0"/>
              <a:t>Pemphigus vulgaris</a:t>
            </a:r>
          </a:p>
          <a:p>
            <a:pPr lvl="2"/>
            <a:r>
              <a:rPr lang="en-US" sz="1600" dirty="0" smtClean="0"/>
              <a:t>Erythema </a:t>
            </a:r>
            <a:r>
              <a:rPr lang="en-US" sz="1600" dirty="0" err="1" smtClean="0"/>
              <a:t>multiforme</a:t>
            </a:r>
            <a:endParaRPr lang="en-US" sz="1600" dirty="0" smtClean="0"/>
          </a:p>
          <a:p>
            <a:pPr lvl="2"/>
            <a:r>
              <a:rPr lang="en-US" sz="1600" dirty="0" smtClean="0"/>
              <a:t>Lupus </a:t>
            </a:r>
            <a:r>
              <a:rPr lang="en-US" sz="1600" dirty="0" err="1" smtClean="0"/>
              <a:t>erythematosus</a:t>
            </a:r>
            <a:endParaRPr lang="en-US" sz="1600" dirty="0" smtClean="0"/>
          </a:p>
          <a:p>
            <a:pPr lvl="1"/>
            <a:r>
              <a:rPr lang="en-US" dirty="0" smtClean="0"/>
              <a:t>Allergic, toxic and foreign body reactions</a:t>
            </a:r>
          </a:p>
          <a:p>
            <a:pPr lvl="1"/>
            <a:r>
              <a:rPr lang="en-US" dirty="0" smtClean="0"/>
              <a:t>Mechanical and thermal trauma.</a:t>
            </a:r>
          </a:p>
          <a:p>
            <a:pPr lvl="1"/>
            <a:r>
              <a:rPr lang="en-US" dirty="0" smtClean="0"/>
              <a:t>Prognosis improves on elimination of etiologic factor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~PP3691.WAV">
            <a:hlinkClick r:id="" action="ppaction://media"/>
          </p:cNvPr>
          <p:cNvPicPr>
            <a:picLocks noRot="1" noChangeAspect="1"/>
          </p:cNvPicPr>
          <p:nvPr>
            <a:wavAudioFile r:embed="rId1" name="~PP369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902111"/>
      </p:ext>
    </p:extLst>
  </p:cSld>
  <p:clrMapOvr>
    <a:masterClrMapping/>
  </p:clrMapOvr>
  <p:transition spd="slow" advTm="317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for Periodontitis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Chronic Periodontitis:</a:t>
            </a:r>
          </a:p>
          <a:p>
            <a:pPr lvl="1"/>
            <a:r>
              <a:rPr lang="en-US" dirty="0" smtClean="0"/>
              <a:t>Slowly progressive, localized or generalized</a:t>
            </a:r>
          </a:p>
          <a:p>
            <a:pPr lvl="1"/>
            <a:r>
              <a:rPr lang="en-US" dirty="0" smtClean="0"/>
              <a:t>Slight to moderate -&gt; good prognosis</a:t>
            </a:r>
          </a:p>
          <a:p>
            <a:pPr lvl="1"/>
            <a:r>
              <a:rPr lang="en-US" dirty="0" smtClean="0"/>
              <a:t>Severe disease, furcation involvement -&gt; fair to poor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increasing clinical mobility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patient noncompliance</a:t>
            </a:r>
          </a:p>
          <a:p>
            <a:pPr lvl="1"/>
            <a:endParaRPr lang="en-US" dirty="0"/>
          </a:p>
        </p:txBody>
      </p:sp>
      <p:pic>
        <p:nvPicPr>
          <p:cNvPr id="5" name="~PP2480.WAV">
            <a:hlinkClick r:id="" action="ppaction://media"/>
          </p:cNvPr>
          <p:cNvPicPr>
            <a:picLocks noRot="1" noChangeAspect="1"/>
          </p:cNvPicPr>
          <p:nvPr>
            <a:wavAudioFile r:embed="rId1" name="~PP248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758495"/>
      </p:ext>
    </p:extLst>
  </p:cSld>
  <p:clrMapOvr>
    <a:masterClrMapping/>
  </p:clrMapOvr>
  <p:transition spd="slow" advTm="396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for Periodontitis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Aggressive periodontitis:</a:t>
            </a:r>
          </a:p>
          <a:p>
            <a:pPr lvl="1"/>
            <a:r>
              <a:rPr lang="en-US" dirty="0" smtClean="0"/>
              <a:t>Localized or generalized</a:t>
            </a:r>
          </a:p>
          <a:p>
            <a:pPr lvl="1"/>
            <a:r>
              <a:rPr lang="en-US" dirty="0" smtClean="0"/>
              <a:t>Less microbial deposit</a:t>
            </a:r>
          </a:p>
          <a:p>
            <a:pPr lvl="1"/>
            <a:r>
              <a:rPr lang="en-US" dirty="0" smtClean="0"/>
              <a:t>Severe attachment and bone loss</a:t>
            </a:r>
            <a:endParaRPr lang="en-US" dirty="0"/>
          </a:p>
          <a:p>
            <a:pPr lvl="1"/>
            <a:r>
              <a:rPr lang="en-US" dirty="0" smtClean="0"/>
              <a:t>Localized:</a:t>
            </a:r>
          </a:p>
          <a:p>
            <a:pPr lvl="2"/>
            <a:r>
              <a:rPr lang="en-US" dirty="0" smtClean="0"/>
              <a:t>Around puberty</a:t>
            </a:r>
          </a:p>
          <a:p>
            <a:pPr lvl="2"/>
            <a:r>
              <a:rPr lang="en-US" dirty="0" smtClean="0"/>
              <a:t>Localized to molars and incisors</a:t>
            </a:r>
          </a:p>
          <a:p>
            <a:pPr lvl="2"/>
            <a:r>
              <a:rPr lang="en-US" dirty="0" smtClean="0"/>
              <a:t>Robust serum antibody</a:t>
            </a:r>
          </a:p>
          <a:p>
            <a:pPr lvl="2"/>
            <a:r>
              <a:rPr lang="en-US" dirty="0" smtClean="0"/>
              <a:t>Systemic antibiotics, oral hygiene</a:t>
            </a:r>
          </a:p>
          <a:p>
            <a:pPr lvl="2"/>
            <a:r>
              <a:rPr lang="en-US" dirty="0" smtClean="0"/>
              <a:t>Excellent prognosis</a:t>
            </a:r>
          </a:p>
          <a:p>
            <a:pPr lvl="1"/>
            <a:r>
              <a:rPr lang="en-US" dirty="0" smtClean="0"/>
              <a:t>Generalized:</a:t>
            </a:r>
          </a:p>
          <a:p>
            <a:pPr lvl="2"/>
            <a:r>
              <a:rPr lang="en-US" dirty="0" smtClean="0"/>
              <a:t>Poor antibody</a:t>
            </a:r>
          </a:p>
          <a:p>
            <a:pPr lvl="2"/>
            <a:r>
              <a:rPr lang="en-US" dirty="0" smtClean="0"/>
              <a:t>Severe interproximal attachment loss, smoking</a:t>
            </a:r>
          </a:p>
          <a:p>
            <a:pPr lvl="2"/>
            <a:r>
              <a:rPr lang="en-US" dirty="0" smtClean="0"/>
              <a:t>Fair, poor or questionable prognosis</a:t>
            </a:r>
            <a:endParaRPr lang="en-US" dirty="0"/>
          </a:p>
        </p:txBody>
      </p:sp>
      <p:pic>
        <p:nvPicPr>
          <p:cNvPr id="6" name="~PP3231.WAV">
            <a:hlinkClick r:id="" action="ppaction://media"/>
          </p:cNvPr>
          <p:cNvPicPr>
            <a:picLocks noRot="1" noChangeAspect="1"/>
          </p:cNvPicPr>
          <p:nvPr>
            <a:wavAudioFile r:embed="rId1" name="~PP323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300506"/>
      </p:ext>
    </p:extLst>
  </p:cSld>
  <p:clrMapOvr>
    <a:masterClrMapping/>
  </p:clrMapOvr>
  <p:transition spd="slow" advTm="580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for Periodontitis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Manifestation of Systemic Disease:</a:t>
            </a:r>
          </a:p>
          <a:p>
            <a:pPr lvl="1"/>
            <a:r>
              <a:rPr lang="en-US" dirty="0" smtClean="0"/>
              <a:t>1) Hematologic disorders</a:t>
            </a:r>
          </a:p>
          <a:p>
            <a:pPr lvl="2"/>
            <a:r>
              <a:rPr lang="en-US" dirty="0" smtClean="0"/>
              <a:t>Leukemia and acquired neutropenia</a:t>
            </a:r>
          </a:p>
          <a:p>
            <a:pPr lvl="1"/>
            <a:r>
              <a:rPr lang="en-US" dirty="0" smtClean="0"/>
              <a:t>2) Genetic disorders</a:t>
            </a:r>
          </a:p>
          <a:p>
            <a:pPr lvl="2"/>
            <a:r>
              <a:rPr lang="en-US" dirty="0" smtClean="0"/>
              <a:t>Familial and cyclic neutropenia</a:t>
            </a:r>
          </a:p>
          <a:p>
            <a:pPr lvl="2"/>
            <a:r>
              <a:rPr lang="en-US" dirty="0" smtClean="0"/>
              <a:t>Down syndrome</a:t>
            </a:r>
          </a:p>
          <a:p>
            <a:pPr lvl="2"/>
            <a:r>
              <a:rPr lang="en-US" dirty="0" err="1" smtClean="0"/>
              <a:t>Papillon-Lefèvre</a:t>
            </a:r>
            <a:r>
              <a:rPr lang="en-US" dirty="0" smtClean="0"/>
              <a:t> syndrome</a:t>
            </a:r>
          </a:p>
          <a:p>
            <a:pPr lvl="2"/>
            <a:r>
              <a:rPr lang="en-US" dirty="0" err="1" smtClean="0"/>
              <a:t>Hypophosphastasia</a:t>
            </a:r>
            <a:endParaRPr lang="en-US" dirty="0" smtClean="0"/>
          </a:p>
          <a:p>
            <a:pPr lvl="1"/>
            <a:r>
              <a:rPr lang="en-US" dirty="0" smtClean="0"/>
              <a:t>Fair to poor prognosis</a:t>
            </a:r>
            <a:endParaRPr lang="en-US" dirty="0"/>
          </a:p>
        </p:txBody>
      </p:sp>
      <p:pic>
        <p:nvPicPr>
          <p:cNvPr id="6" name="~PP3289.WAV">
            <a:hlinkClick r:id="" action="ppaction://media"/>
          </p:cNvPr>
          <p:cNvPicPr>
            <a:picLocks noRot="1" noChangeAspect="1"/>
          </p:cNvPicPr>
          <p:nvPr>
            <a:wavAudioFile r:embed="rId1" name="~PP328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709435"/>
      </p:ext>
    </p:extLst>
  </p:cSld>
  <p:clrMapOvr>
    <a:masterClrMapping/>
  </p:clrMapOvr>
  <p:transition spd="slow" advTm="163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for Periodontitis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Necrotizing Periodontal Disease:</a:t>
            </a:r>
          </a:p>
          <a:p>
            <a:pPr lvl="1"/>
            <a:r>
              <a:rPr lang="en-US" u="sng" dirty="0" smtClean="0"/>
              <a:t>NUG:</a:t>
            </a:r>
          </a:p>
          <a:p>
            <a:pPr lvl="2"/>
            <a:r>
              <a:rPr lang="en-US" dirty="0" smtClean="0"/>
              <a:t>Only gingiva</a:t>
            </a:r>
          </a:p>
          <a:p>
            <a:pPr lvl="2"/>
            <a:r>
              <a:rPr lang="en-US" dirty="0" smtClean="0"/>
              <a:t>Primary factor: Bacterial plaque</a:t>
            </a:r>
          </a:p>
          <a:p>
            <a:pPr lvl="2"/>
            <a:r>
              <a:rPr lang="en-US" dirty="0" smtClean="0"/>
              <a:t>Secondary factors: smoking, stress, malnutrition -&gt; immunosuppression.</a:t>
            </a:r>
          </a:p>
          <a:p>
            <a:pPr lvl="2"/>
            <a:r>
              <a:rPr lang="en-US" dirty="0" smtClean="0"/>
              <a:t>Control of factors -&gt; Good prognosis</a:t>
            </a:r>
          </a:p>
          <a:p>
            <a:pPr lvl="2"/>
            <a:r>
              <a:rPr lang="en-US" dirty="0" smtClean="0"/>
              <a:t>Repeated episodes -&gt; Fair prognosis</a:t>
            </a:r>
          </a:p>
          <a:p>
            <a:pPr lvl="1"/>
            <a:r>
              <a:rPr lang="en-US" u="sng" dirty="0" smtClean="0"/>
              <a:t>NUP:</a:t>
            </a:r>
          </a:p>
          <a:p>
            <a:pPr lvl="2"/>
            <a:r>
              <a:rPr lang="en-US" dirty="0" smtClean="0"/>
              <a:t>Generally </a:t>
            </a:r>
            <a:r>
              <a:rPr lang="en-US" dirty="0" err="1" smtClean="0"/>
              <a:t>immunocompromised</a:t>
            </a:r>
            <a:endParaRPr lang="en-US" dirty="0" smtClean="0"/>
          </a:p>
          <a:p>
            <a:pPr lvl="2"/>
            <a:r>
              <a:rPr lang="en-US" dirty="0" smtClean="0"/>
              <a:t>Or repeat episodes of NUG</a:t>
            </a:r>
          </a:p>
          <a:p>
            <a:pPr lvl="2"/>
            <a:r>
              <a:rPr lang="en-US" dirty="0" smtClean="0"/>
              <a:t>Prognosis depends on how well the local and secondary factors are controlled</a:t>
            </a:r>
          </a:p>
          <a:p>
            <a:pPr lvl="2"/>
            <a:endParaRPr lang="en-US" dirty="0"/>
          </a:p>
        </p:txBody>
      </p:sp>
      <p:pic>
        <p:nvPicPr>
          <p:cNvPr id="17410" name="Picture 2" descr="http://www.doctorspiller.com/images/OralAnatomy/Anu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4" r="7244" b="23735"/>
          <a:stretch/>
        </p:blipFill>
        <p:spPr bwMode="auto">
          <a:xfrm>
            <a:off x="5581934" y="1295401"/>
            <a:ext cx="2497541" cy="155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dent.ucla.edu/pic/visitors/oralaids/bacterial/gingivitis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934" y="3962400"/>
            <a:ext cx="24003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~PP778.WAV">
            <a:hlinkClick r:id="" action="ppaction://media"/>
          </p:cNvPr>
          <p:cNvPicPr>
            <a:picLocks noRot="1" noChangeAspect="1"/>
          </p:cNvPicPr>
          <p:nvPr>
            <a:wavAudioFile r:embed="rId1" name="~PP77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222870"/>
      </p:ext>
    </p:extLst>
  </p:cSld>
  <p:clrMapOvr>
    <a:masterClrMapping/>
  </p:clrMapOvr>
  <p:transition spd="slow" advTm="629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of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Phase 1 therapy</a:t>
            </a:r>
          </a:p>
          <a:p>
            <a:r>
              <a:rPr lang="en-US" dirty="0" smtClean="0"/>
              <a:t>Frank reduction in pocket depth and inflammation -&gt; better prognosis then previously assumed.</a:t>
            </a:r>
          </a:p>
          <a:p>
            <a:endParaRPr lang="en-US" dirty="0"/>
          </a:p>
        </p:txBody>
      </p:sp>
      <p:pic>
        <p:nvPicPr>
          <p:cNvPr id="6" name="~PP507.WAV">
            <a:hlinkClick r:id="" action="ppaction://media"/>
          </p:cNvPr>
          <p:cNvPicPr>
            <a:picLocks noRot="1" noChangeAspect="1"/>
          </p:cNvPicPr>
          <p:nvPr>
            <a:wavAudioFile r:embed="rId1" name="~PP50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925799"/>
      </p:ext>
    </p:extLst>
  </p:cSld>
  <p:clrMapOvr>
    <a:masterClrMapping/>
  </p:clrMapOvr>
  <p:transition spd="slow" advTm="242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6500" y="2967335"/>
            <a:ext cx="4174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you…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~PP3861.WAV">
            <a:hlinkClick r:id="" action="ppaction://media"/>
          </p:cNvPr>
          <p:cNvPicPr>
            <a:picLocks noRot="1" noChangeAspect="1"/>
          </p:cNvPicPr>
          <p:nvPr>
            <a:wavAudioFile r:embed="rId1" name="~PP386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121945"/>
      </p:ext>
    </p:extLst>
  </p:cSld>
  <p:clrMapOvr>
    <a:masterClrMapping/>
  </p:clrMapOvr>
  <p:transition spd="slow" advTm="33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Prognostic </a:t>
            </a:r>
            <a:r>
              <a:rPr lang="en-US" dirty="0" err="1" smtClean="0"/>
              <a:t>Vs</a:t>
            </a:r>
            <a:r>
              <a:rPr lang="en-US" dirty="0" smtClean="0"/>
              <a:t>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Prognostic factors </a:t>
            </a:r>
            <a:r>
              <a:rPr lang="en-US" dirty="0" smtClean="0"/>
              <a:t>are characteristics that predict the outcome of disease once the disease is present.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some cases</a:t>
            </a:r>
          </a:p>
          <a:p>
            <a:pPr lvl="1" algn="just"/>
            <a:r>
              <a:rPr lang="en-US" b="1" dirty="0" smtClean="0"/>
              <a:t>Prognostic factors = Risk factors</a:t>
            </a:r>
          </a:p>
          <a:p>
            <a:pPr lvl="1" algn="just"/>
            <a:r>
              <a:rPr lang="en-US" dirty="0" err="1" smtClean="0"/>
              <a:t>Eg</a:t>
            </a:r>
            <a:r>
              <a:rPr lang="en-US" dirty="0" smtClean="0"/>
              <a:t>. Patients with </a:t>
            </a:r>
            <a:r>
              <a:rPr lang="en-US" u="sng" dirty="0" smtClean="0"/>
              <a:t>diabetes</a:t>
            </a:r>
            <a:r>
              <a:rPr lang="en-US" dirty="0" smtClean="0"/>
              <a:t> or patients who </a:t>
            </a:r>
            <a:r>
              <a:rPr lang="en-US" u="sng" dirty="0" smtClean="0"/>
              <a:t>smoke</a:t>
            </a:r>
            <a:r>
              <a:rPr lang="en-US" dirty="0" smtClean="0"/>
              <a:t> are more at risk for acquiring periodontal disease, and once they have it, they generally have a worse prognosis.</a:t>
            </a:r>
            <a:endParaRPr lang="en-US" dirty="0"/>
          </a:p>
        </p:txBody>
      </p:sp>
      <p:sp>
        <p:nvSpPr>
          <p:cNvPr id="4" name="AutoShape 2" descr="data:image/jpg;base64,/9j/4AAQSkZJRgABAQAAAQABAAD/2wCEAAkGBhQSEBUUEhQVFBQVFRQUFRUUFxcXFxQUFBQVFRUUFRUXHCYeFxwjGRQUIC8gIycpLCwsFR4xNTAqNSYrLCkBCQoKDgwOFQ8PFCkYFBgpKSkpKSkpKSkpKSkpKSkpKSkpKSkpKSkpKSkpKSkpKSkpKSkpKSkpKSkpKSkpKSkpKf/AABEIAIwA8AMBIgACEQEDEQH/xAAcAAACAgMBAQAAAAAAAAAAAAADBAIFAQYHAAj/xAA3EAACAgEDAwIEBAQGAgMAAAABAgADEQQSIQUGMUFRBxMiYTJxgaEUI0KRUmJyscHwFdEWM1P/xAAXAQEBAQEAAAAAAAAAAAAAAAAAAQID/8QAGBEBAQEBAQAAAAAAAAAAAAAAAAERITH/2gAMAwEAAhEDEQA/AOeLCKYMSaw6j1mNVmKJGEM0hyto7Q8r6zG6TKi40zyypeUtDyx07zcrC0reFFkRRodXmkMh5ItFw/3mfmQD5mC0GHmN0lVFjBGTYwZkGRCoIJYVZIDrJhoFTJCzmUF3T26RzIs0DLWQT2TztF7GgDtsiV7Q9piVrSVStrRO0xi2LWmZawtZFrDGLItZAqhCLBrCLMNCLD1mLqYesyhmuNVNE0aMo80zVhS8sKbZUVPHa7ZYlWtdkMHldXb94dbJpk8tkmLImLJMWwGd89ugA8yGgG3yJMhumMzKirJgwKtCK0AymSzBhp4mVBJEtIEyJaUedoB2knaAdpAO54la8ZtMTtMy1AHaK2GHsMWshqAWGLWGMWGLWGQVgEmJDMmDMqIsKgglhVMqjpGEMt+j9i6vUVrbUilGzgl1HgkeCc+RBdR7a1GnuFLpmwruAT68jnOMe2DKzpVDGq2ie0jg5B9jxj9IZDKHkeHV4ihh0eXWcOo8IGiatDKZTDAMmGgA0mDIg2ZkSKIT4BP6SRUjz+8iprJSAkxAlM7oMtiY+YYQU/rIMZEkyDGNGGMDYZNzF3aAO0xSww9hitphQXaLWGGeLPI0C7Raww1jRW0wpQSYkZnMyLztTtt9beK1O1R9Vj/4Vz+5PoJ0rrnwx0fys1M1LqMbidyuR6uD6/cY/Kc37Q0mpsvA0o+rjcxJCKufLMPE6f3p07VDR7qD86xF+peATxy6j+rH+Hz+crNt0r0Hu+vS6WulhhqwUbkD6lY5/fn9ZddH7k011nzdy/MxsHIO1SQSAfTPE4Df0Wy4B3VyTklirc5584x6yNOntpGaXKnPj0P5j1hMdm+JfW6DXsbYW+na4ALbyeFDecYzme+Hfbunu0zWX1BybCqk54VQPGD7kzjwvu1Fim7+gcY4Gff852vsTt8toUf5tiFyzYGCuM48fpELyKvv/pNFDVfIQJncCATzxkHn/vM1RTLf4hUvXrKq9xdBWzhj53E7SD6egP6yjVpoi97Y0y2aupHG5WbkH1GDxx+U6F1ftzSrp7CtKqQjEEZyCB58znXa+lNurqUMV5J3L5AAJOJ0Pr3Q8aW4rbZuFT43YIJx6gSI0Dpmga+wVoBub3OAAPJJm5t8PAKTiwm3yD4Q/wCXHn9ZqnbXSNRcS2nNasm3JsJAwTyBtBOcA8/abF8Qev36HRq7ENlhVivILMQSMk+B9Jiiy7W6jXRQUtYI6u4IPkYP7wXUqqtXq6sOuwIS598Nwv5nM4z1LqWtt2vVhA65IABw2ceT9gJLTdU11FRdv5jbhx7Jj0x45kXHcOudv6YoXx8sj1TwT6fT4M0QzWLO/L9ZUunUOjFhvJ8Kg84P7TYkaVBA0uu16VOoAsUEbGYBxwcY558xDpFSvcof8Gctj2Hp/wB950LVdRpFRYsu1VJ59AB/tAruv6Gj+HsZK6w2OCoAOcjxiaJfpnUAsrKD4JBGcecZEsPh73v8+++twF+stWD/APmfwHJmzd2PXbQRuBdfqXHPI8jj3EDn7tLLtXp9d2o2WcjaW25Izj7j2lSxgumNY2vprr4NiupY5wgGGLHHnxjH3hXQuu9oaZdO7JXtYDIbcxxyM+TzxHKe1NHtA+Qh4HJzk/fzKLuHtvVDSXMt6sVrZtuHG4KNxAPvgGcvT4o6gsAa25Po/v8ApJp1uNPZT6jWXon8umuxgXIyBzwqj+o4I/KUncnat+kP8wbkPAsXJU/Y/wCE/Yy67N+JAd/lDO7cRsbyzFvxL75kviV1rUFvktU9dX0ncR9Dn2DDg/lCyuf2NFnaEsaLOYaRmRI5k60JIAySeABySfYAeZBadA7mfRWfMTkcB1/xAf8AIm93fFGq1qFVgq2ui+fdgDn2xzNO1PYurTSnUWVFaxgkMfrCn+op5A/OawOnLv3ev29/eVmzX0zp+u0EbVsX2Azj8pqL/DgavU232saq3P0ogG5jtA3nPCgn08n7TjdfVdYr/RYTzxkAn7enM690rvPVU9PFmtpapxwLHG1XGMhseQfsZNTxpHW+37NHe1Vg8cqw8Ovow/8AXpOndt1a5NLUnylACDGWUfT5Hr7Gcn6p3x/G24ILBckWHPOcZUD24/adt6F3EmoRflhm+kZwOBwOCfAlK5V3b1Rrtc4bh6lFbj0DBiePcYI5iCRzuypl6jqNww28fqNi4P3zEFaVqNr7CpZ9WNjBSEYkkZ44H/M3fvFLF0F5+Zn+W3G3Gc8cHP3mn/D3T3h7LaqwwCbcscDOQdqk+TI91/EQOlmksArtbClGVg+cj0P5RWb6e7B19lfzBXWbM7M4zxjdjJjHfuse6lEupKD5qspYHkgNx+8X+H/WqqFt+a2CzJjzzhWzH++uqV36dDXlttqknBwPpb1++YRLtftTTXadHcMWO7OGwOGI8fkIZ+1dP/GpVsJrNTORuP4g2Aczng+JraImna+ByCuCDu58HxLPtvvG7X6qs1K4JPyiTgbU/GznHoMf3IkOty6z2TpKKLLKqyrqud24n19czTxOjdX6Iz0sq3EAjnfyOOfI5E5u4wSPY/3xxLBtnY9ShnsYjONig/3Y/wCwhfiFXWdKVAAe1lQFeDgnLcDz9II/WWPanSkGmUsqlnG455PPgfbiUHdGorq6jpccKhBYZOAbGAB58YCt/eBofUuiainUV6imu0AFVsxWx/l5GRjHPE7boNUrVKwCjIHgARY91aY8fPX+81f4ca9dRTYtgDPVY9fr+BSQpx9xz+sgpO5qFr1NgXGCdwx/m5xKbT9XXT6mm1iAu5gT/qUgDj74m+d+dGQVC1FVWUgNgYyp4/Y4nPVC/OpLDIF1Rx99wwZVnjpN/crtWw+RZ9SsMbH5ypGBxKDtb4f6a+gWW/M3ktwpChcHGMY88Tdk7lox/wDaP3nJ9Z8TV0movpUsQL7SGUZBVm3Dn9T/AGkRsZ7K0XT9fVqBuOFYqHYH+bnG/wADwpP6kS57n7uqr0jsCrlhtVTg7mbxlT/f9JrNXSrOurp7WdqdPUzneBttsJwpVB6D6fxH9Myk747Gu0pFi2PfphnBYDdUSfFhH4vYNj84GpWvF3MnYYBzI6Jy57T6/wDweqS4jKjKsOCdrcEr7Eef0+8pQZ4iCu99R730oQgstisvI/pKsOc59CP95V6T4WaNlDs1x3fVjeAOeQBhfYgTherosfC7jsH9PoJvNnxkurAUkAgAcL9vTMusZY2/pWm0fT+pmsgfWqfJez6jW/IZcn385/SXPevc2kah9PaFuVxhxn6V/wA270YeQR4InE+q9wnXWm05ztUEnjkEnIH9pWapbrm2u30j24z9z95DFtptKiE7CGXJww/qGeDmdl7H7xpOjVXK1tVhGAwM4HDAD3E4zpatqhfaC1nzRk0ttJwD98f8yrY7F1ejT9T1VSo+x8OrMMFmRVLA7T5wf2aY6n8MK6qXsF7MVUsAUUAkDOPPE5h2T1E6DUfxNh3nY6ncTgbsc5/75m19X+MSXUvWNoLoyjBJOWGB+8J1vnbXduj+UK62VFQYxn1xk5++c5nP++e6a9dqUrA5pyysAMgYxgnzz5x9po1/T7Fb5lLFWPJHo35iPdF6d8vLMcu3LE+cmFkPavQPbZUotapN4FjLyQvqQPUjmdz6Dp9OulWukh6QuDuIYt7l8+SfWcS1Ne5GX3BGfzEo9H3JrNIGryzBxtBBxn/V7/7xUsdd/wDg2k1WqsCsQihThcNgkkEZPOOP3hOrdMp6Lp21NJc4KowIU8M2MgAD1AnOu2u7rOmK1ljBnu/EXyeRzxjxxHtb8T//ACCnTPgrZ5wuPwnd5P5Rot+p/Fz+I0zV07fmPhRg85Puvp7/AKQGkUttXyxwuT7nAzNd0HbldVu9Rzj9AfcS01nUjQhtAO6v6hjzkeMGUdiHSalUABkIAGVYjwMZ9pxzuhrbDeVYlxYVRj7VnaD+xgdD8abThWySeBuX19ORG62yBnyeT+Z5J/vIjTKNFrt67nOMjJ48Z59JunZWoKdTNWWVLxuLKQMFRjHPvx/aQlb1LXfIsqvGQK3yT/lIxmMV2LrPa6PS4DOXxldzZG4cjjHr4nHerBjWQh2uCCD7EHOZYt8bHdgq85IH0r9/vEddfkM3qdx/U5PiWEbJ0D4X6i2iuy3qDo7qGKLUrBQecbiRk4mtd4dqppdQ1ZPzPpV95XaTuz5GT6gzYenfF+qqpK/pYqqgndjnAz+8pe6O5BrbRaFCjYF4OcgEnP7yEJ9ld/vp7BU304+kL4VlB4H2M6Zc1nVailRFembh7MhmfB5StfXkeTgces4j1Hp6vzjmbJ2B382nb5bcbRgp4DKPUD3EnhZhvvvsNtEQ9ZNlBwNx/Ejez44wfQzSmm+d5fE1dXW9FI+g43E8+CDjP6ek0Mw1E5mREyDCpCDs0ytyQJMSWYGKaQviHUQYMmDKCqZPMCDCKYErUDKVPg8ROnodYIOI6DCK0qGFhkaLo8IrwGQ08awfMErQqvKIavp6WqA4zjme0XSK62yqgEesMrQivAZDTzjIwfEALJMPCFf/AA9W4NsGQcjjxiWG6CmC0AhaLayhXXawyD6SZeQZoCFfSq0IKqBj7Q9viTZoB2hVJf27WSTgxxKwqhR4AxGHMXsmeKDZKvW9PDHPrLJzF7IoUqpCjAkyZJhIEyYJ5mQYMGSBkE8zMGDJAwCCTBggZIGUFDSYaBBkg0A4aTV4ANJgyg4eFV4qDCBpdDQeEV4orwgaENrZJrZFQ8IGlDW+SFkWDSW6AwLJgvAb5nfAKbINnkC8gWgZd4J7J4tBO0iou8XdoR2gHMgG5gWMI0CxgDcwbGSYyDGQZEzmQEyJBOSBkMTIhRBJAweZJYMEUyQMFJiAQGZDQYM9ulBg8mGgFaS3S6g4aEV4pmEV4DavCK8VQwgaUNCyZ+ZFwZkNAZ3zBeBJnjCCb5FmgszBaBNng2aRaDYwMM8E7TLGCdpFRZoF2k3MCTIrBkCZkmDJ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CEAAkGBhQSEBUUEhQVFBQVFRQUFRUUFxcXFxQUFBQVFRUUFRUXHCYeFxwjGRQUIC8gIycpLCwsFR4xNTAqNSYrLCkBCQoKDgwOFQ8PFCkYFBgpKSkpKSkpKSkpKSkpKSkpKSkpKSkpKSkpKSkpKSkpKSkpKSkpKSkpKSkpKSkpKSkpKf/AABEIAIwA8AMBIgACEQEDEQH/xAAcAAACAgMBAQAAAAAAAAAAAAADBAIFAQYHAAj/xAA3EAACAgEDAwIEBAQGAgMAAAABAgADEQQSIQUGMUFRBxMiYTJxgaEUI0KRUmJyscHwFdEWM1P/xAAXAQEBAQEAAAAAAAAAAAAAAAAAAQID/8QAGBEBAQEBAQAAAAAAAAAAAAAAAAERITH/2gAMAwEAAhEDEQA/AOeLCKYMSaw6j1mNVmKJGEM0hyto7Q8r6zG6TKi40zyypeUtDyx07zcrC0reFFkRRodXmkMh5ItFw/3mfmQD5mC0GHmN0lVFjBGTYwZkGRCoIJYVZIDrJhoFTJCzmUF3T26RzIs0DLWQT2TztF7GgDtsiV7Q9piVrSVStrRO0xi2LWmZawtZFrDGLItZAqhCLBrCLMNCLD1mLqYesyhmuNVNE0aMo80zVhS8sKbZUVPHa7ZYlWtdkMHldXb94dbJpk8tkmLImLJMWwGd89ugA8yGgG3yJMhumMzKirJgwKtCK0AymSzBhp4mVBJEtIEyJaUedoB2knaAdpAO54la8ZtMTtMy1AHaK2GHsMWshqAWGLWGMWGLWGQVgEmJDMmDMqIsKgglhVMqjpGEMt+j9i6vUVrbUilGzgl1HgkeCc+RBdR7a1GnuFLpmwruAT68jnOMe2DKzpVDGq2ie0jg5B9jxj9IZDKHkeHV4ihh0eXWcOo8IGiatDKZTDAMmGgA0mDIg2ZkSKIT4BP6SRUjz+8iprJSAkxAlM7oMtiY+YYQU/rIMZEkyDGNGGMDYZNzF3aAO0xSww9hitphQXaLWGGeLPI0C7Raww1jRW0wpQSYkZnMyLztTtt9beK1O1R9Vj/4Vz+5PoJ0rrnwx0fys1M1LqMbidyuR6uD6/cY/Kc37Q0mpsvA0o+rjcxJCKufLMPE6f3p07VDR7qD86xF+peATxy6j+rH+Hz+crNt0r0Hu+vS6WulhhqwUbkD6lY5/fn9ZddH7k011nzdy/MxsHIO1SQSAfTPE4Df0Wy4B3VyTklirc5584x6yNOntpGaXKnPj0P5j1hMdm+JfW6DXsbYW+na4ALbyeFDecYzme+Hfbunu0zWX1BybCqk54VQPGD7kzjwvu1Fim7+gcY4Gff852vsTt8toUf5tiFyzYGCuM48fpELyKvv/pNFDVfIQJncCATzxkHn/vM1RTLf4hUvXrKq9xdBWzhj53E7SD6egP6yjVpoi97Y0y2aupHG5WbkH1GDxx+U6F1ftzSrp7CtKqQjEEZyCB58znXa+lNurqUMV5J3L5AAJOJ0Pr3Q8aW4rbZuFT43YIJx6gSI0Dpmga+wVoBub3OAAPJJm5t8PAKTiwm3yD4Q/wCXHn9ZqnbXSNRcS2nNasm3JsJAwTyBtBOcA8/abF8Qev36HRq7ENlhVivILMQSMk+B9Jiiy7W6jXRQUtYI6u4IPkYP7wXUqqtXq6sOuwIS598Nwv5nM4z1LqWtt2vVhA65IABw2ceT9gJLTdU11FRdv5jbhx7Jj0x45kXHcOudv6YoXx8sj1TwT6fT4M0QzWLO/L9ZUunUOjFhvJ8Kg84P7TYkaVBA0uu16VOoAsUEbGYBxwcY558xDpFSvcof8Gctj2Hp/wB950LVdRpFRYsu1VJ59AB/tAruv6Gj+HsZK6w2OCoAOcjxiaJfpnUAsrKD4JBGcecZEsPh73v8+++twF+stWD/APmfwHJmzd2PXbQRuBdfqXHPI8jj3EDn7tLLtXp9d2o2WcjaW25Izj7j2lSxgumNY2vprr4NiupY5wgGGLHHnxjH3hXQuu9oaZdO7JXtYDIbcxxyM+TzxHKe1NHtA+Qh4HJzk/fzKLuHtvVDSXMt6sVrZtuHG4KNxAPvgGcvT4o6gsAa25Po/v8ApJp1uNPZT6jWXon8umuxgXIyBzwqj+o4I/KUncnat+kP8wbkPAsXJU/Y/wCE/Yy67N+JAd/lDO7cRsbyzFvxL75kviV1rUFvktU9dX0ncR9Dn2DDg/lCyuf2NFnaEsaLOYaRmRI5k60JIAySeABySfYAeZBadA7mfRWfMTkcB1/xAf8AIm93fFGq1qFVgq2ui+fdgDn2xzNO1PYurTSnUWVFaxgkMfrCn+op5A/OawOnLv3ev29/eVmzX0zp+u0EbVsX2Azj8pqL/DgavU232saq3P0ogG5jtA3nPCgn08n7TjdfVdYr/RYTzxkAn7enM690rvPVU9PFmtpapxwLHG1XGMhseQfsZNTxpHW+37NHe1Vg8cqw8Ovow/8AXpOndt1a5NLUnylACDGWUfT5Hr7Gcn6p3x/G24ILBckWHPOcZUD24/adt6F3EmoRflhm+kZwOBwOCfAlK5V3b1Rrtc4bh6lFbj0DBiePcYI5iCRzuypl6jqNww28fqNi4P3zEFaVqNr7CpZ9WNjBSEYkkZ44H/M3fvFLF0F5+Zn+W3G3Gc8cHP3mn/D3T3h7LaqwwCbcscDOQdqk+TI91/EQOlmksArtbClGVg+cj0P5RWb6e7B19lfzBXWbM7M4zxjdjJjHfuse6lEupKD5qspYHkgNx+8X+H/WqqFt+a2CzJjzzhWzH++uqV36dDXlttqknBwPpb1++YRLtftTTXadHcMWO7OGwOGI8fkIZ+1dP/GpVsJrNTORuP4g2Aczng+JraImna+ByCuCDu58HxLPtvvG7X6qs1K4JPyiTgbU/GznHoMf3IkOty6z2TpKKLLKqyrqud24n19czTxOjdX6Iz0sq3EAjnfyOOfI5E5u4wSPY/3xxLBtnY9ShnsYjONig/3Y/wCwhfiFXWdKVAAe1lQFeDgnLcDz9II/WWPanSkGmUsqlnG455PPgfbiUHdGorq6jpccKhBYZOAbGAB58YCt/eBofUuiainUV6imu0AFVsxWx/l5GRjHPE7boNUrVKwCjIHgARY91aY8fPX+81f4ca9dRTYtgDPVY9fr+BSQpx9xz+sgpO5qFr1NgXGCdwx/m5xKbT9XXT6mm1iAu5gT/qUgDj74m+d+dGQVC1FVWUgNgYyp4/Y4nPVC/OpLDIF1Rx99wwZVnjpN/crtWw+RZ9SsMbH5ypGBxKDtb4f6a+gWW/M3ktwpChcHGMY88Tdk7lox/wDaP3nJ9Z8TV0movpUsQL7SGUZBVm3Dn9T/AGkRsZ7K0XT9fVqBuOFYqHYH+bnG/wADwpP6kS57n7uqr0jsCrlhtVTg7mbxlT/f9JrNXSrOurp7WdqdPUzneBttsJwpVB6D6fxH9Myk747Gu0pFi2PfphnBYDdUSfFhH4vYNj84GpWvF3MnYYBzI6Jy57T6/wDweqS4jKjKsOCdrcEr7Eef0+8pQZ4iCu99R730oQgstisvI/pKsOc59CP95V6T4WaNlDs1x3fVjeAOeQBhfYgTherosfC7jsH9PoJvNnxkurAUkAgAcL9vTMusZY2/pWm0fT+pmsgfWqfJez6jW/IZcn385/SXPevc2kah9PaFuVxhxn6V/wA270YeQR4InE+q9wnXWm05ztUEnjkEnIH9pWapbrm2u30j24z9z95DFtptKiE7CGXJww/qGeDmdl7H7xpOjVXK1tVhGAwM4HDAD3E4zpatqhfaC1nzRk0ttJwD98f8yrY7F1ejT9T1VSo+x8OrMMFmRVLA7T5wf2aY6n8MK6qXsF7MVUsAUUAkDOPPE5h2T1E6DUfxNh3nY6ncTgbsc5/75m19X+MSXUvWNoLoyjBJOWGB+8J1vnbXduj+UK62VFQYxn1xk5++c5nP++e6a9dqUrA5pyysAMgYxgnzz5x9po1/T7Fb5lLFWPJHo35iPdF6d8vLMcu3LE+cmFkPavQPbZUotapN4FjLyQvqQPUjmdz6Dp9OulWukh6QuDuIYt7l8+SfWcS1Ne5GX3BGfzEo9H3JrNIGryzBxtBBxn/V7/7xUsdd/wDg2k1WqsCsQihThcNgkkEZPOOP3hOrdMp6Lp21NJc4KowIU8M2MgAD1AnOu2u7rOmK1ljBnu/EXyeRzxjxxHtb8T//ACCnTPgrZ5wuPwnd5P5Rot+p/Fz+I0zV07fmPhRg85Puvp7/AKQGkUttXyxwuT7nAzNd0HbldVu9Rzj9AfcS01nUjQhtAO6v6hjzkeMGUdiHSalUABkIAGVYjwMZ9pxzuhrbDeVYlxYVRj7VnaD+xgdD8abThWySeBuX19ORG62yBnyeT+Z5J/vIjTKNFrt67nOMjJ48Z59JunZWoKdTNWWVLxuLKQMFRjHPvx/aQlb1LXfIsqvGQK3yT/lIxmMV2LrPa6PS4DOXxldzZG4cjjHr4nHerBjWQh2uCCD7EHOZYt8bHdgq85IH0r9/vEddfkM3qdx/U5PiWEbJ0D4X6i2iuy3qDo7qGKLUrBQecbiRk4mtd4dqppdQ1ZPzPpV95XaTuz5GT6gzYenfF+qqpK/pYqqgndjnAz+8pe6O5BrbRaFCjYF4OcgEnP7yEJ9ld/vp7BU304+kL4VlB4H2M6Zc1nVailRFembh7MhmfB5StfXkeTgces4j1Hp6vzjmbJ2B382nb5bcbRgp4DKPUD3EnhZhvvvsNtEQ9ZNlBwNx/Ejez44wfQzSmm+d5fE1dXW9FI+g43E8+CDjP6ek0Mw1E5mREyDCpCDs0ytyQJMSWYGKaQviHUQYMmDKCqZPMCDCKYErUDKVPg8ROnodYIOI6DCK0qGFhkaLo8IrwGQ08awfMErQqvKIavp6WqA4zjme0XSK62yqgEesMrQivAZDTzjIwfEALJMPCFf/AA9W4NsGQcjjxiWG6CmC0AhaLayhXXawyD6SZeQZoCFfSq0IKqBj7Q9viTZoB2hVJf27WSTgxxKwqhR4AxGHMXsmeKDZKvW9PDHPrLJzF7IoUqpCjAkyZJhIEyYJ5mQYMGSBkE8zMGDJAwCCTBggZIGUFDSYaBBkg0A4aTV4ANJgyg4eFV4qDCBpdDQeEV4orwgaENrZJrZFQ8IGlDW+SFkWDSW6AwLJgvAb5nfAKbINnkC8gWgZd4J7J4tBO0iou8XdoR2gHMgG5gWMI0CxgDcwbGSYyDGQZEzmQEyJBOSBkMTIhRBJAweZJYMEUyQMFJiAQGZDQYM9ulBg8mGgFaS3S6g4aEV4pmEV4DavCK8VQwgaUNCyZ+ZFwZkNAZ3zBeBJnjCCb5FmgszBaBNng2aRaDYwMM8E7TLGCdpFRZoF2k3MCTIrBkCZkmDJk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orldental.org/images/diabetes-gum-dis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2857500" cy="1666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Images\tobacco images\cigarette light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483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~PP1655.WAV">
            <a:hlinkClick r:id="" action="ppaction://media"/>
          </p:cNvPr>
          <p:cNvPicPr>
            <a:picLocks noRot="1" noChangeAspect="1"/>
          </p:cNvPicPr>
          <p:nvPr>
            <a:wavAudioFile r:embed="rId1" name="~PP165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55262"/>
      </p:ext>
    </p:extLst>
  </p:cSld>
  <p:clrMapOvr>
    <a:masterClrMapping/>
  </p:clrMapOvr>
  <p:transition spd="slow" advTm="508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Prognosis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4421091"/>
              </p:ext>
            </p:extLst>
          </p:nvPr>
        </p:nvGraphicFramePr>
        <p:xfrm>
          <a:off x="762000" y="950794"/>
          <a:ext cx="7772400" cy="537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 descr="http://t2.gstatic.com/images?q=tbn:hJEieMG_7neIIM:http://images.clipartof.com/small/40791-Clipart-Illustration-Of-A-Background-Of-3d-Confused-Happy-And-Sad-Yellow-Balls.jpg&amp;t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4" y="1295400"/>
            <a:ext cx="3581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~PP2300.WAV">
            <a:hlinkClick r:id="" action="ppaction://media"/>
          </p:cNvPr>
          <p:cNvPicPr>
            <a:picLocks noRot="1" noChangeAspect="1"/>
          </p:cNvPicPr>
          <p:nvPr>
            <a:wavAudioFile r:embed="rId2" name="~PP2300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29754143"/>
      </p:ext>
    </p:extLst>
  </p:cSld>
  <p:clrMapOvr>
    <a:masterClrMapping/>
  </p:clrMapOvr>
  <p:transition spd="slow" advTm="128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AAD37-14DE-428A-A283-EFA1183C6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B1EAAD37-14DE-428A-A283-EFA1183C6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B1EAAD37-14DE-428A-A283-EFA1183C6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B1EAAD37-14DE-428A-A283-EFA1183C6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454F1B-BF9D-4390-8265-AE1D005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0A454F1B-BF9D-4390-8265-AE1D005A1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0A454F1B-BF9D-4390-8265-AE1D005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0A454F1B-BF9D-4390-8265-AE1D005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B3285-96AF-4344-A9F8-32F52BD36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6F0B3285-96AF-4344-A9F8-32F52BD36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6F0B3285-96AF-4344-A9F8-32F52BD36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6F0B3285-96AF-4344-A9F8-32F52BD36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3C5B3E-091A-44CC-A28E-B6AD06AD6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3B3C5B3E-091A-44CC-A28E-B6AD06AD6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3B3C5B3E-091A-44CC-A28E-B6AD06AD6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B3C5B3E-091A-44CC-A28E-B6AD06AD6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396A59-FCB9-47F9-8F2E-3B2067BF3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FB396A59-FCB9-47F9-8F2E-3B2067BF3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FB396A59-FCB9-47F9-8F2E-3B2067BF3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B396A59-FCB9-47F9-8F2E-3B2067BF3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E478E-53C8-487B-BD38-181B8595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E76E478E-53C8-487B-BD38-181B8595F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E76E478E-53C8-487B-BD38-181B8595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E76E478E-53C8-487B-BD38-181B8595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D1172-9066-45D7-AAAE-D5D152EDB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7E8D1172-9066-45D7-AAAE-D5D152EDB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7E8D1172-9066-45D7-AAAE-D5D152EDB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7E8D1172-9066-45D7-AAAE-D5D152EDB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bone loss</a:t>
            </a:r>
          </a:p>
          <a:p>
            <a:r>
              <a:rPr lang="en-US" dirty="0" smtClean="0"/>
              <a:t>Excellent gingival condition</a:t>
            </a:r>
          </a:p>
          <a:p>
            <a:r>
              <a:rPr lang="en-US" dirty="0" smtClean="0"/>
              <a:t>Good patient cooperation</a:t>
            </a:r>
          </a:p>
          <a:p>
            <a:r>
              <a:rPr lang="en-US" dirty="0" smtClean="0"/>
              <a:t>No systemic or environmental factors</a:t>
            </a:r>
            <a:endParaRPr lang="en-US" dirty="0"/>
          </a:p>
        </p:txBody>
      </p:sp>
      <p:pic>
        <p:nvPicPr>
          <p:cNvPr id="7" name="Picture 4" descr="Clipart Illustration of a Set Six Yellow Square Happy And Sad Emoticon Faces With Silver Bord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69" t="69148" r="14207" b="5380"/>
          <a:stretch/>
        </p:blipFill>
        <p:spPr bwMode="auto">
          <a:xfrm rot="20607579">
            <a:off x="5751059" y="417058"/>
            <a:ext cx="2175482" cy="21754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extLst/>
        </p:spPr>
      </p:pic>
      <p:pic>
        <p:nvPicPr>
          <p:cNvPr id="6" name="~PP2742.WAV">
            <a:hlinkClick r:id="" action="ppaction://media"/>
          </p:cNvPr>
          <p:cNvPicPr>
            <a:picLocks noRot="1" noChangeAspect="1"/>
          </p:cNvPicPr>
          <p:nvPr>
            <a:wavAudioFile r:embed="rId1" name="~PP274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109239"/>
      </p:ext>
    </p:extLst>
  </p:cSld>
  <p:clrMapOvr>
    <a:masterClrMapping/>
  </p:clrMapOvr>
  <p:transition spd="slow" advTm="126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Adequate remaining bone support</a:t>
            </a:r>
          </a:p>
          <a:p>
            <a:r>
              <a:rPr lang="en-US" dirty="0" smtClean="0"/>
              <a:t>Adequate possibilities to control etiologic factors</a:t>
            </a:r>
          </a:p>
          <a:p>
            <a:r>
              <a:rPr lang="en-US" dirty="0" smtClean="0"/>
              <a:t>Establish a maintainable dentition</a:t>
            </a:r>
          </a:p>
          <a:p>
            <a:r>
              <a:rPr lang="en-US" dirty="0" smtClean="0"/>
              <a:t>Adequate patient cooperation</a:t>
            </a:r>
          </a:p>
          <a:p>
            <a:r>
              <a:rPr lang="en-US" dirty="0" smtClean="0"/>
              <a:t>No systemic or environmental factors</a:t>
            </a:r>
          </a:p>
          <a:p>
            <a:r>
              <a:rPr lang="en-US" dirty="0" smtClean="0"/>
              <a:t>Or well controlled systemic factors</a:t>
            </a:r>
          </a:p>
        </p:txBody>
      </p:sp>
      <p:pic>
        <p:nvPicPr>
          <p:cNvPr id="4" name="Picture 4" descr="Clipart Illustration of a Set Six Yellow Square Happy And Sad Emoticon Faces With Silver Bord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20" t="36866" r="13955" b="37980"/>
          <a:stretch/>
        </p:blipFill>
        <p:spPr bwMode="auto">
          <a:xfrm rot="20297491">
            <a:off x="6282981" y="274755"/>
            <a:ext cx="2063777" cy="2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~PP113.WAV">
            <a:hlinkClick r:id="" action="ppaction://media"/>
          </p:cNvPr>
          <p:cNvPicPr>
            <a:picLocks noRot="1" noChangeAspect="1"/>
          </p:cNvPicPr>
          <p:nvPr>
            <a:wavAudioFile r:embed="rId1" name="~PP11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6701"/>
      </p:ext>
    </p:extLst>
  </p:cSld>
  <p:clrMapOvr>
    <a:masterClrMapping/>
  </p:clrMapOvr>
  <p:transition spd="slow" advTm="300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Less-than adequate remaining bone support</a:t>
            </a:r>
          </a:p>
          <a:p>
            <a:r>
              <a:rPr lang="en-US" dirty="0" smtClean="0"/>
              <a:t>Some tooth mobility</a:t>
            </a:r>
          </a:p>
          <a:p>
            <a:r>
              <a:rPr lang="en-US" dirty="0" smtClean="0"/>
              <a:t>Grade I furcation involvement</a:t>
            </a:r>
          </a:p>
          <a:p>
            <a:r>
              <a:rPr lang="en-US" dirty="0" smtClean="0"/>
              <a:t>Adequate maintenance possible</a:t>
            </a:r>
          </a:p>
          <a:p>
            <a:r>
              <a:rPr lang="en-US" dirty="0" smtClean="0"/>
              <a:t>Acceptable patient cooperation</a:t>
            </a:r>
          </a:p>
          <a:p>
            <a:r>
              <a:rPr lang="en-US" dirty="0" smtClean="0"/>
              <a:t>Presence of limited systemic or environmental factors</a:t>
            </a:r>
            <a:endParaRPr lang="en-US" dirty="0"/>
          </a:p>
        </p:txBody>
      </p:sp>
      <p:pic>
        <p:nvPicPr>
          <p:cNvPr id="4" name="Picture 4" descr="Clipart Illustration of a Set Six Yellow Square Happy And Sad Emoticon Faces With Silver Bord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t="37237" r="60351" b="37609"/>
          <a:stretch/>
        </p:blipFill>
        <p:spPr bwMode="auto">
          <a:xfrm rot="20496575">
            <a:off x="6457129" y="621604"/>
            <a:ext cx="1924561" cy="18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~PP45.WAV">
            <a:hlinkClick r:id="" action="ppaction://media"/>
          </p:cNvPr>
          <p:cNvPicPr>
            <a:picLocks noRot="1" noChangeAspect="1"/>
          </p:cNvPicPr>
          <p:nvPr>
            <a:wavAudioFile r:embed="rId1" name="~PP4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967254"/>
      </p:ext>
    </p:extLst>
  </p:cSld>
  <p:clrMapOvr>
    <a:masterClrMapping/>
  </p:clrMapOvr>
  <p:transition spd="slow" advTm="24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Moderate to advanced bone loss</a:t>
            </a:r>
          </a:p>
          <a:p>
            <a:r>
              <a:rPr lang="en-US" dirty="0" smtClean="0"/>
              <a:t>Tooth mobility</a:t>
            </a:r>
          </a:p>
          <a:p>
            <a:r>
              <a:rPr lang="en-US" dirty="0" smtClean="0"/>
              <a:t>Grade I and II furcation involvement</a:t>
            </a:r>
          </a:p>
          <a:p>
            <a:r>
              <a:rPr lang="en-US" dirty="0" smtClean="0"/>
              <a:t>Difficult-to-maintain areas</a:t>
            </a:r>
          </a:p>
          <a:p>
            <a:r>
              <a:rPr lang="en-US" dirty="0" smtClean="0"/>
              <a:t>Doubtful patient cooperation</a:t>
            </a:r>
          </a:p>
          <a:p>
            <a:r>
              <a:rPr lang="en-US" dirty="0" smtClean="0"/>
              <a:t>Presence of systemic or environmental factors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4" descr="Clipart Illustration of a Set Six Yellow Square Happy And Sad Emoticon Faces With Silver Bord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29" t="5078" r="14484" b="69131"/>
          <a:stretch/>
        </p:blipFill>
        <p:spPr bwMode="auto">
          <a:xfrm rot="20530739">
            <a:off x="6150732" y="416713"/>
            <a:ext cx="2068420" cy="217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~PP1646.WAV">
            <a:hlinkClick r:id="" action="ppaction://media"/>
          </p:cNvPr>
          <p:cNvPicPr>
            <a:picLocks noRot="1" noChangeAspect="1"/>
          </p:cNvPicPr>
          <p:nvPr>
            <a:wavAudioFile r:embed="rId1" name="~PP164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467055"/>
      </p:ext>
    </p:extLst>
  </p:cSld>
  <p:clrMapOvr>
    <a:masterClrMapping/>
  </p:clrMapOvr>
  <p:transition spd="slow" advTm="261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5|1.2|1.1|1.3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847</TotalTime>
  <Words>1414</Words>
  <Application>Microsoft Office PowerPoint</Application>
  <PresentationFormat>On-screen Show (4:3)</PresentationFormat>
  <Paragraphs>284</Paragraphs>
  <Slides>37</Slides>
  <Notes>1</Notes>
  <HiddenSlides>0</HiddenSlides>
  <MMClips>37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Adjacency</vt:lpstr>
      <vt:lpstr>Prognosis   Dr. Ekta Shah  Dept. of Periodontology </vt:lpstr>
      <vt:lpstr>Prognosis</vt:lpstr>
      <vt:lpstr>Risk factor</vt:lpstr>
      <vt:lpstr>Prognostic Vs Risk Factors</vt:lpstr>
      <vt:lpstr>Types of Prognosis</vt:lpstr>
      <vt:lpstr>Excellent Prognosis</vt:lpstr>
      <vt:lpstr>Good Prognosis</vt:lpstr>
      <vt:lpstr>Fair Prognosis</vt:lpstr>
      <vt:lpstr>Poor Prognosis</vt:lpstr>
      <vt:lpstr>Questionable Prognosis </vt:lpstr>
      <vt:lpstr>Hopeless Prognosis</vt:lpstr>
      <vt:lpstr>Provisional Prognosis</vt:lpstr>
      <vt:lpstr>Overall Prognosis</vt:lpstr>
      <vt:lpstr>Individual Tooth Prognosis</vt:lpstr>
      <vt:lpstr>Factors to Consider</vt:lpstr>
      <vt:lpstr>Patient Age</vt:lpstr>
      <vt:lpstr>Disease Severity</vt:lpstr>
      <vt:lpstr>Plaque Control</vt:lpstr>
      <vt:lpstr>Patient Compliance and Cooperation</vt:lpstr>
      <vt:lpstr>Smoking</vt:lpstr>
      <vt:lpstr>Systemic Disease or Condition</vt:lpstr>
      <vt:lpstr>Genetic Factors</vt:lpstr>
      <vt:lpstr>Stress</vt:lpstr>
      <vt:lpstr>Local Factors: Plaque and Calculus</vt:lpstr>
      <vt:lpstr>Local Factors: Subgingival Restorations</vt:lpstr>
      <vt:lpstr>Local Factors: Anatomic Factors</vt:lpstr>
      <vt:lpstr>Local Factors: Anatomic Factors</vt:lpstr>
      <vt:lpstr>Prosthetic &amp; Restorative Factors</vt:lpstr>
      <vt:lpstr>Caries, Nonvital, Root Resorption</vt:lpstr>
      <vt:lpstr>Prognosis for Gingival Disease</vt:lpstr>
      <vt:lpstr>Prognosis for Gingival Disease</vt:lpstr>
      <vt:lpstr>Prognosis for Periodontitis</vt:lpstr>
      <vt:lpstr>Prognosis for Periodontitis</vt:lpstr>
      <vt:lpstr>Prognosis for Periodontitis</vt:lpstr>
      <vt:lpstr>Prognosis for Periodontitis</vt:lpstr>
      <vt:lpstr>Shift of Prognosis</vt:lpstr>
      <vt:lpstr>Slide 37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Prognosis</dc:title>
  <dc:creator>HCL</dc:creator>
  <cp:lastModifiedBy>Ekta</cp:lastModifiedBy>
  <cp:revision>116</cp:revision>
  <dcterms:created xsi:type="dcterms:W3CDTF">2010-12-08T15:44:10Z</dcterms:created>
  <dcterms:modified xsi:type="dcterms:W3CDTF">2020-08-21T05:05:55Z</dcterms:modified>
</cp:coreProperties>
</file>