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7" r:id="rId15"/>
    <p:sldId id="278" r:id="rId16"/>
    <p:sldId id="269" r:id="rId17"/>
    <p:sldId id="270" r:id="rId18"/>
    <p:sldId id="271" r:id="rId19"/>
    <p:sldId id="272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96" r:id="rId30"/>
    <p:sldId id="297" r:id="rId31"/>
    <p:sldId id="298" r:id="rId32"/>
    <p:sldId id="299" r:id="rId33"/>
    <p:sldId id="289" r:id="rId34"/>
    <p:sldId id="292" r:id="rId35"/>
    <p:sldId id="294" r:id="rId36"/>
    <p:sldId id="293" r:id="rId37"/>
    <p:sldId id="291" r:id="rId38"/>
    <p:sldId id="295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1"/>
            <a:ext cx="7772400" cy="2076450"/>
          </a:xfrm>
        </p:spPr>
        <p:txBody>
          <a:bodyPr/>
          <a:lstStyle/>
          <a:p>
            <a:r>
              <a:rPr lang="en-US" b="1" dirty="0" smtClean="0"/>
              <a:t>Resisted exercise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                          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  </a:t>
            </a:r>
            <a:r>
              <a:rPr lang="en-US" dirty="0" err="1" smtClean="0"/>
              <a:t>Dr</a:t>
            </a:r>
            <a:r>
              <a:rPr lang="en-US" dirty="0" err="1" smtClean="0"/>
              <a:t>.Maitri</a:t>
            </a:r>
            <a:r>
              <a:rPr lang="en-US" dirty="0" smtClean="0"/>
              <a:t> </a:t>
            </a:r>
            <a:r>
              <a:rPr lang="en-US" dirty="0" err="1" smtClean="0"/>
              <a:t>shukla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 malleable substances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Putty</a:t>
            </a:r>
          </a:p>
          <a:p>
            <a:r>
              <a:rPr lang="en-US" dirty="0" smtClean="0"/>
              <a:t>Clay</a:t>
            </a:r>
          </a:p>
          <a:p>
            <a:r>
              <a:rPr lang="en-US" dirty="0" smtClean="0"/>
              <a:t>Some kinds of wax</a:t>
            </a:r>
          </a:p>
          <a:p>
            <a:r>
              <a:rPr lang="en-US" dirty="0" smtClean="0"/>
              <a:t>Plasticine</a:t>
            </a:r>
          </a:p>
          <a:p>
            <a:r>
              <a:rPr lang="en-US" dirty="0" smtClean="0"/>
              <a:t>Wet sand </a:t>
            </a:r>
          </a:p>
          <a:p>
            <a:r>
              <a:rPr lang="en-US" dirty="0" smtClean="0"/>
              <a:t>Use for strengthening and for mobilizing the hands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the power of muscle increases, the resistance must be increased proportionately</a:t>
            </a:r>
          </a:p>
          <a:p>
            <a:r>
              <a:rPr lang="en-US" dirty="0" smtClean="0"/>
              <a:t>4 methods: </a:t>
            </a:r>
          </a:p>
          <a:p>
            <a:pPr marL="514350" indent="-514350">
              <a:buAutoNum type="arabicPeriod"/>
            </a:pPr>
            <a:r>
              <a:rPr lang="en-US" dirty="0" smtClean="0"/>
              <a:t>Increase in weight of the resisting force </a:t>
            </a:r>
          </a:p>
          <a:p>
            <a:pPr marL="514350" indent="-514350">
              <a:buAutoNum type="arabicPeriod"/>
            </a:pPr>
            <a:r>
              <a:rPr lang="en-US" dirty="0" smtClean="0"/>
              <a:t>Increase in leverage of the resisting force</a:t>
            </a:r>
          </a:p>
          <a:p>
            <a:pPr marL="514350" indent="-514350">
              <a:buAutoNum type="arabicPeriod"/>
            </a:pPr>
            <a:r>
              <a:rPr lang="en-US" dirty="0" smtClean="0"/>
              <a:t>Alteration in speed of movement</a:t>
            </a:r>
          </a:p>
          <a:p>
            <a:pPr marL="514350" indent="-514350">
              <a:buAutoNum type="arabicPeriod"/>
            </a:pPr>
            <a:r>
              <a:rPr lang="en-US" dirty="0" smtClean="0"/>
              <a:t>Increase in duration of the movement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Effects and uses of resisted exercise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Muscle power can be maintained or increased by contraction</a:t>
            </a:r>
          </a:p>
          <a:p>
            <a:pPr marL="514350" indent="-514350">
              <a:buNone/>
            </a:pPr>
            <a:r>
              <a:rPr lang="en-US" dirty="0" smtClean="0"/>
              <a:t>-Power and endurance is increased</a:t>
            </a:r>
          </a:p>
          <a:p>
            <a:pPr marL="514350" indent="-514350">
              <a:buNone/>
            </a:pPr>
            <a:r>
              <a:rPr lang="en-US" dirty="0" smtClean="0"/>
              <a:t>- Use to build up weak muscles and restore the balance of muscle power which is essential for stability and coordinated movement</a:t>
            </a:r>
          </a:p>
          <a:p>
            <a:pPr marL="514350" indent="-514350">
              <a:buNone/>
            </a:pPr>
            <a:r>
              <a:rPr lang="en-US" dirty="0" smtClean="0"/>
              <a:t>2. increase the blood circulation to the working muscle , thus providing the materials for repair and hypertrophy </a:t>
            </a:r>
          </a:p>
          <a:p>
            <a:pPr marL="514350" indent="-514350">
              <a:buNone/>
            </a:pPr>
            <a:r>
              <a:rPr lang="en-US" dirty="0" smtClean="0"/>
              <a:t>- After exercise- increase blood flow- assist the removal of metabolic products 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3. General rise in blood pressure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4. heat, as the result of strenuous muscular activity, stimulates the heat regulating centre causing vaso-dilatation in the skin</a:t>
            </a:r>
          </a:p>
          <a:p>
            <a:pPr>
              <a:buNone/>
            </a:pPr>
            <a:r>
              <a:rPr lang="en-US" dirty="0" smtClean="0"/>
              <a:t>-Skin: warm, moist, appears pink- keep the body temperature within normal limits  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78491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Definition :</a:t>
            </a:r>
          </a:p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Progressive resisted exercise (PRE) is a system of dynamic resistance training in which a constant external load is applied to the contacting muscle by some mechanical means (usually a free weight) and incrementally increased.</a:t>
            </a:r>
          </a:p>
          <a:p>
            <a:pPr algn="just"/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27/4/2015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Progressive resistance exercise 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397691"/>
          </a:xfrm>
        </p:spPr>
        <p:txBody>
          <a:bodyPr/>
          <a:lstStyle/>
          <a:p>
            <a:pPr algn="just"/>
            <a:r>
              <a:rPr lang="en-IN" u="sng" dirty="0" smtClean="0">
                <a:latin typeface="Times New Roman" pitchFamily="18" charset="0"/>
                <a:cs typeface="Times New Roman" pitchFamily="18" charset="0"/>
              </a:rPr>
              <a:t>The repetition maximum (RM)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is used as the basis for determining and progressing the resistance.</a:t>
            </a:r>
          </a:p>
          <a:p>
            <a:pPr algn="just"/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u="sng" dirty="0" smtClean="0">
                <a:latin typeface="Times New Roman" pitchFamily="18" charset="0"/>
                <a:cs typeface="Times New Roman" pitchFamily="18" charset="0"/>
              </a:rPr>
              <a:t>PRE is beneficial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for patients with a variety of pathological conditions including musculoskeletal injuries, osteoarthritis, osteoporosis, hypertension, adult-onset (type II) diabetes, and chronic obstructive pulmonary disease.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27/4/2015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Progressive resistance exercise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described by </a:t>
            </a:r>
            <a:r>
              <a:rPr lang="en-US" u="sng" dirty="0" smtClean="0"/>
              <a:t>de Lorme </a:t>
            </a:r>
            <a:r>
              <a:rPr lang="en-US" dirty="0" smtClean="0"/>
              <a:t>in 1945</a:t>
            </a:r>
          </a:p>
          <a:p>
            <a:r>
              <a:rPr lang="en-US" dirty="0" smtClean="0"/>
              <a:t>Metal weights are applied to the part of body by means of a bar- bell held in a hands , a de Lorme metal boot or some similar device </a:t>
            </a:r>
          </a:p>
          <a:p>
            <a:r>
              <a:rPr lang="en-US" dirty="0" smtClean="0"/>
              <a:t>The poundage(weight) is determined by 1 RM and 10 RM</a:t>
            </a:r>
          </a:p>
          <a:p>
            <a:r>
              <a:rPr lang="en-US" u="sng" dirty="0" smtClean="0"/>
              <a:t>RM: repetition maximum </a:t>
            </a:r>
            <a:endParaRPr lang="en-US" u="sng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u="sng" dirty="0" smtClean="0"/>
              <a:t>1 RM: </a:t>
            </a:r>
          </a:p>
          <a:p>
            <a:pPr>
              <a:buNone/>
            </a:pPr>
            <a:r>
              <a:rPr lang="en-US" dirty="0" smtClean="0"/>
              <a:t>	The maximum weight which can be lifted once only through a prescribed range is called the one repetition maximum (1 RM)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u="sng" dirty="0" smtClean="0"/>
              <a:t>10 RM:</a:t>
            </a:r>
          </a:p>
          <a:p>
            <a:pPr>
              <a:buNone/>
            </a:pPr>
            <a:r>
              <a:rPr lang="en-US" dirty="0" smtClean="0"/>
              <a:t>	The maximum weight which can be lifted 10 times at natural speed without rest between lifts is the ten repetition maximum (10 RM) 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dirty="0" smtClean="0"/>
              <a:t>Lifting of the weight may involve static or dynamic muscle work according to circumstances </a:t>
            </a:r>
          </a:p>
          <a:p>
            <a:r>
              <a:rPr lang="en-US" dirty="0" smtClean="0"/>
              <a:t>The movement is slow and controlled 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based on 10 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 </a:t>
            </a:r>
            <a:r>
              <a:rPr lang="en-US" dirty="0" err="1" smtClean="0"/>
              <a:t>lorme</a:t>
            </a:r>
            <a:r>
              <a:rPr lang="en-US" dirty="0" smtClean="0"/>
              <a:t> &amp; </a:t>
            </a:r>
            <a:r>
              <a:rPr lang="en-US" dirty="0" err="1" smtClean="0"/>
              <a:t>watkins</a:t>
            </a:r>
            <a:endParaRPr lang="en-US" dirty="0" smtClean="0"/>
          </a:p>
          <a:p>
            <a:r>
              <a:rPr lang="en-US" dirty="0" err="1" smtClean="0"/>
              <a:t>Zinovieff</a:t>
            </a:r>
            <a:r>
              <a:rPr lang="en-US" dirty="0" smtClean="0"/>
              <a:t> (oxford technique)</a:t>
            </a:r>
          </a:p>
          <a:p>
            <a:r>
              <a:rPr lang="en-US" dirty="0" smtClean="0"/>
              <a:t>Mac Queen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Objectives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At the end of the lectures learner should know:</a:t>
            </a:r>
          </a:p>
          <a:p>
            <a:r>
              <a:rPr lang="en-US" dirty="0" smtClean="0"/>
              <a:t>Method of application of resisting force</a:t>
            </a:r>
          </a:p>
          <a:p>
            <a:r>
              <a:rPr lang="en-US" dirty="0" smtClean="0"/>
              <a:t>Progression of resisted exercise</a:t>
            </a:r>
          </a:p>
          <a:p>
            <a:r>
              <a:rPr lang="en-US" dirty="0" smtClean="0"/>
              <a:t>Effect and uses of resisted exercise 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lnSpcReduction="10000"/>
          </a:bodyPr>
          <a:lstStyle/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concept of PRE was introduced almost 60 years ago by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DeLorme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, who originally used the term </a:t>
            </a:r>
            <a:r>
              <a:rPr lang="en-IN" i="1" dirty="0" smtClean="0">
                <a:latin typeface="Times New Roman" pitchFamily="18" charset="0"/>
                <a:cs typeface="Times New Roman" pitchFamily="18" charset="0"/>
              </a:rPr>
              <a:t>heavy resistance training and later load-resisting exercise to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describe a new system of strength training. </a:t>
            </a:r>
          </a:p>
          <a:p>
            <a:pPr algn="just">
              <a:buNone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DeLorme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proposed and studied the use of three sets of a 10 RM with </a:t>
            </a:r>
            <a:r>
              <a:rPr lang="en-IN" i="1" dirty="0" smtClean="0">
                <a:latin typeface="Times New Roman" pitchFamily="18" charset="0"/>
                <a:cs typeface="Times New Roman" pitchFamily="18" charset="0"/>
              </a:rPr>
              <a:t>progressive loading during each set. Other investigators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developed a regimen, the Oxford technique, with </a:t>
            </a:r>
            <a:r>
              <a:rPr lang="en-IN" i="1" dirty="0" smtClean="0">
                <a:latin typeface="Times New Roman" pitchFamily="18" charset="0"/>
                <a:cs typeface="Times New Roman" pitchFamily="18" charset="0"/>
              </a:rPr>
              <a:t>regressive loading in each set.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IN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Delorme and Oxford Regimens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27/4/2015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62600"/>
          </a:xfrm>
        </p:spPr>
        <p:txBody>
          <a:bodyPr>
            <a:normAutofit/>
          </a:bodyPr>
          <a:lstStyle/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DeLorme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technique builds a warm-up period into the protocol, whereas the Oxford technique diminishes the resistance as the muscle fatigues.</a:t>
            </a:r>
          </a:p>
          <a:p>
            <a:pPr algn="just"/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Both regimens incorporate a rest interval between sets; both incrementally increase the resistance over time; and both have been shown to result in training-induced strength gains over time.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27/4/2015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2667000"/>
            <a:ext cx="8229600" cy="1143000"/>
          </a:xfrm>
        </p:spPr>
        <p:txBody>
          <a:bodyPr/>
          <a:lstStyle/>
          <a:p>
            <a:pPr algn="ctr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DELORME REGIMEN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27/4/2015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alak.bpt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609600"/>
            <a:ext cx="7550404" cy="5296552"/>
          </a:xfrm>
          <a:prstGeom prst="rect">
            <a:avLst/>
          </a:prstGeom>
          <a:noFill/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27/4/2015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Determination of 10 RM</a:t>
            </a:r>
          </a:p>
          <a:p>
            <a:pPr algn="just">
              <a:buNone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10 repetitions with 50% of 10 RM</a:t>
            </a:r>
          </a:p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10 repetitions with 75% of 10 RM</a:t>
            </a:r>
          </a:p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10 repetitions with 100% of 10 RM</a:t>
            </a:r>
          </a:p>
          <a:p>
            <a:pPr algn="just"/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Delorme Regimen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27/4/2015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Determination of 10 RM</a:t>
            </a:r>
          </a:p>
          <a:p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10 repetitions with 100% of 10 RM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10 repetitions with 75% of 10 RM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10 repetitions with 50% of 10 RM</a:t>
            </a:r>
          </a:p>
          <a:p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Oxford Regimen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27/4/2015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CLINICAL KEY:</a:t>
            </a:r>
          </a:p>
          <a:p>
            <a:endParaRPr lang="en-IN" dirty="0" smtClean="0"/>
          </a:p>
          <a:p>
            <a:pPr>
              <a:buNone/>
            </a:pPr>
            <a:endParaRPr lang="en-IN" dirty="0" smtClean="0"/>
          </a:p>
          <a:p>
            <a:r>
              <a:rPr lang="en-IN" dirty="0" smtClean="0"/>
              <a:t>Can High intensity resistance training improve muscle strength, self reported function, and disability in long term stroke survivors ?</a:t>
            </a:r>
          </a:p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27/4/2015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EVIDENCE</a:t>
            </a:r>
            <a:endParaRPr lang="en-IN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P- long term stroke survivors</a:t>
            </a:r>
          </a:p>
          <a:p>
            <a:r>
              <a:rPr lang="en-IN" dirty="0" smtClean="0"/>
              <a:t>I- high intensity progressive resisted training</a:t>
            </a:r>
          </a:p>
          <a:p>
            <a:r>
              <a:rPr lang="en-IN" dirty="0" smtClean="0"/>
              <a:t>C- </a:t>
            </a:r>
            <a:r>
              <a:rPr lang="en-IN" dirty="0" err="1" smtClean="0"/>
              <a:t>Bil</a:t>
            </a:r>
            <a:r>
              <a:rPr lang="en-IN" dirty="0" smtClean="0"/>
              <a:t> ROM and upper body flexibility exercise</a:t>
            </a:r>
          </a:p>
          <a:p>
            <a:r>
              <a:rPr lang="en-IN" dirty="0" smtClean="0"/>
              <a:t>O- function assessment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27/4/2015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PICO</a:t>
            </a:r>
            <a:endParaRPr lang="en-IN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04800" y="1295400"/>
          <a:ext cx="8686800" cy="499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7772400"/>
              </a:tblGrid>
              <a:tr h="2484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Arial" pitchFamily="34" charset="0"/>
                          <a:cs typeface="Arial" pitchFamily="34" charset="0"/>
                        </a:rPr>
                        <a:t>Year of publication</a:t>
                      </a:r>
                      <a:endParaRPr lang="en-IN" sz="11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2004</a:t>
                      </a:r>
                      <a:endParaRPr lang="en-IN" sz="1600" dirty="0"/>
                    </a:p>
                  </a:txBody>
                  <a:tcPr/>
                </a:tc>
              </a:tr>
              <a:tr h="4347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Arial" pitchFamily="34" charset="0"/>
                          <a:cs typeface="Arial" pitchFamily="34" charset="0"/>
                        </a:rPr>
                        <a:t>Authors</a:t>
                      </a:r>
                      <a:endParaRPr lang="en-IN" sz="11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 smtClean="0"/>
                        <a:t>Michelle M. </a:t>
                      </a:r>
                      <a:r>
                        <a:rPr lang="en-IN" sz="1600" dirty="0" err="1" smtClean="0"/>
                        <a:t>Ouellete</a:t>
                      </a:r>
                      <a:r>
                        <a:rPr lang="en-IN" sz="1600" dirty="0" smtClean="0"/>
                        <a:t> et al.</a:t>
                      </a:r>
                    </a:p>
                    <a:p>
                      <a:endParaRPr lang="en-IN" sz="1600" dirty="0"/>
                    </a:p>
                  </a:txBody>
                  <a:tcPr/>
                </a:tc>
              </a:tr>
              <a:tr h="2484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Arial" pitchFamily="34" charset="0"/>
                          <a:cs typeface="Arial" pitchFamily="34" charset="0"/>
                        </a:rPr>
                        <a:t>Citation </a:t>
                      </a:r>
                      <a:endParaRPr lang="en-IN" sz="11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i="1" dirty="0" smtClean="0"/>
                        <a:t>Stroke. 2004; 35: 1404-1409</a:t>
                      </a:r>
                      <a:endParaRPr lang="en-IN" sz="1600" dirty="0"/>
                    </a:p>
                  </a:txBody>
                  <a:tcPr/>
                </a:tc>
              </a:tr>
              <a:tr h="8074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Arial" pitchFamily="34" charset="0"/>
                          <a:cs typeface="Arial" pitchFamily="34" charset="0"/>
                        </a:rPr>
                        <a:t>Aim </a:t>
                      </a:r>
                      <a:endParaRPr lang="en-IN" sz="11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To evaluate the efficacy of supervised high-intensity progressive resistance training (PRT) on lower extremity strength, function, and disability in older, long-term stroke survivors</a:t>
                      </a:r>
                      <a:endParaRPr lang="en-IN" sz="1600" dirty="0"/>
                    </a:p>
                  </a:txBody>
                  <a:tcPr/>
                </a:tc>
              </a:tr>
              <a:tr h="2103358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Arial" pitchFamily="34" charset="0"/>
                          <a:cs typeface="Arial" pitchFamily="34" charset="0"/>
                        </a:rPr>
                        <a:t>Method</a:t>
                      </a:r>
                      <a:r>
                        <a:rPr lang="en-US" sz="11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IN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Forty-two volunteers aged 50 years and above, 6 months to 6 years after a single mild to moderate stroke, were randomized into either a control group of upper extremity stretching or a PRT group that received a 12-week supervised high-intensity resistance training program. Functional performance was assessed using the 6-minute walk, stair-climb time, repeated chair-rise time, and habitual and maximal gait velocities. Self-reported changes in function and disability were evaluated using the Late Life Function and Disability Instrument (LLFDI). </a:t>
                      </a:r>
                      <a:endParaRPr lang="en-IN" sz="1600" dirty="0"/>
                    </a:p>
                  </a:txBody>
                  <a:tcPr/>
                </a:tc>
              </a:tr>
              <a:tr h="259777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Arial" pitchFamily="34" charset="0"/>
                          <a:cs typeface="Arial" pitchFamily="34" charset="0"/>
                        </a:rPr>
                        <a:t>Conclusion </a:t>
                      </a:r>
                      <a:endParaRPr lang="en-IN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High-intensity PRT improves both paretic and </a:t>
                      </a:r>
                      <a:r>
                        <a:rPr lang="en-IN" sz="1600" dirty="0" err="1" smtClean="0"/>
                        <a:t>nonparetic</a:t>
                      </a:r>
                      <a:r>
                        <a:rPr lang="en-IN" sz="1600" dirty="0" smtClean="0"/>
                        <a:t> lower extremity strength after stroke, and results in reductions in functional limitations and disability. </a:t>
                      </a:r>
                      <a:endParaRPr lang="en-IN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27/4/2015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990600"/>
          </a:xfrm>
        </p:spPr>
        <p:txBody>
          <a:bodyPr>
            <a:noAutofit/>
          </a:bodyPr>
          <a:lstStyle/>
          <a:p>
            <a:r>
              <a:rPr lang="en-IN" sz="2800" dirty="0" smtClean="0"/>
              <a:t>High intensity resistance training improves muscle strength, self reported function, and disability in long term stroke survivors.</a:t>
            </a:r>
            <a:br>
              <a:rPr lang="en-IN" sz="2800" dirty="0" smtClean="0"/>
            </a:br>
            <a:endParaRPr lang="en-IN" sz="28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499CD-8EA0-4A54-9716-2BDD308A4EFD}" type="datetime1">
              <a:rPr lang="en-US" altLang="en-US"/>
              <a:pPr/>
              <a:t>8/12/2020</a:t>
            </a:fld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N" altLang="en-US" dirty="0"/>
              <a:t>PICO - </a:t>
            </a:r>
            <a:r>
              <a:rPr lang="en-IN" altLang="en-US" dirty="0" smtClean="0"/>
              <a:t>2</a:t>
            </a:r>
            <a:endParaRPr lang="en-US" altLang="en-US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IN" altLang="en-US" sz="2800"/>
              <a:t>Tital: muscles activation and perceieved loading during rehabilitation exercises comparisions of dumbells and elastic resistance</a:t>
            </a:r>
          </a:p>
          <a:p>
            <a:pPr>
              <a:lnSpc>
                <a:spcPct val="90000"/>
              </a:lnSpc>
            </a:pPr>
            <a:r>
              <a:rPr lang="en-IN" altLang="en-US" sz="2800"/>
              <a:t>Aournal: Physical therapy, April 2010 (90) 4(538-549)</a:t>
            </a:r>
          </a:p>
          <a:p>
            <a:pPr>
              <a:lnSpc>
                <a:spcPct val="90000"/>
              </a:lnSpc>
            </a:pPr>
            <a:r>
              <a:rPr lang="en-IN" altLang="en-US" sz="2800"/>
              <a:t>Authors : lars L Andersen, Christoffer H. Anderson et al.</a:t>
            </a:r>
          </a:p>
          <a:p>
            <a:pPr>
              <a:lnSpc>
                <a:spcPct val="90000"/>
              </a:lnSpc>
            </a:pPr>
            <a:r>
              <a:rPr lang="en-IN" altLang="en-US" sz="2800"/>
              <a:t>objective : the aimof the study was to investigate muscle activation and perceieved  loading training during upper limb resistance exercises with dumbells compared with elastic tubing</a:t>
            </a:r>
            <a:endParaRPr lang="en-US" altLang="en-US"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dirty="0" smtClean="0"/>
              <a:t>Resisting force other then that provided by gravity and friction may be provided by:</a:t>
            </a:r>
          </a:p>
          <a:p>
            <a:pPr marL="514350" indent="-514350">
              <a:buAutoNum type="arabicPeriod"/>
            </a:pPr>
            <a:r>
              <a:rPr lang="en-US" dirty="0" smtClean="0"/>
              <a:t>The therapist</a:t>
            </a:r>
          </a:p>
          <a:p>
            <a:pPr marL="514350" indent="-514350">
              <a:buAutoNum type="arabicPeriod"/>
            </a:pPr>
            <a:r>
              <a:rPr lang="en-US" dirty="0" smtClean="0"/>
              <a:t>The patient</a:t>
            </a:r>
          </a:p>
          <a:p>
            <a:pPr marL="514350" indent="-514350">
              <a:buAutoNum type="arabicPeriod"/>
            </a:pPr>
            <a:r>
              <a:rPr lang="en-US" dirty="0" smtClean="0"/>
              <a:t>Weights</a:t>
            </a:r>
          </a:p>
          <a:p>
            <a:pPr marL="514350" indent="-514350">
              <a:buAutoNum type="arabicPeriod"/>
            </a:pPr>
            <a:r>
              <a:rPr lang="en-US" dirty="0" smtClean="0"/>
              <a:t>Weight and pulley circuits</a:t>
            </a:r>
          </a:p>
          <a:p>
            <a:pPr marL="514350" indent="-514350">
              <a:buAutoNum type="arabicPeriod"/>
            </a:pPr>
            <a:r>
              <a:rPr lang="en-US" dirty="0" smtClean="0"/>
              <a:t>Springs and other elastic structures</a:t>
            </a:r>
          </a:p>
          <a:p>
            <a:pPr marL="514350" indent="-514350">
              <a:buAutoNum type="arabicPeriod"/>
            </a:pPr>
            <a:r>
              <a:rPr lang="en-US" dirty="0" smtClean="0"/>
              <a:t>Substance which are malleable</a:t>
            </a:r>
          </a:p>
          <a:p>
            <a:pPr marL="514350" indent="-514350">
              <a:buAutoNum type="arabicPeriod"/>
            </a:pPr>
            <a:r>
              <a:rPr lang="en-US" dirty="0" smtClean="0"/>
              <a:t>Water 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499CD-8EA0-4A54-9716-2BDD308A4EFD}" type="datetime1">
              <a:rPr lang="en-US" altLang="en-US"/>
              <a:pPr/>
              <a:t>8/12/2020</a:t>
            </a:fld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IN" altLang="en-US"/>
              <a:t>P- 16 female workers ( aged 26 - 55) without musculo skeletal injuries and disorders</a:t>
            </a:r>
          </a:p>
          <a:p>
            <a:pPr>
              <a:lnSpc>
                <a:spcPct val="90000"/>
              </a:lnSpc>
            </a:pPr>
            <a:r>
              <a:rPr lang="en-IN" altLang="en-US"/>
              <a:t>I - Ressistance training with dumbells</a:t>
            </a:r>
          </a:p>
          <a:p>
            <a:pPr>
              <a:lnSpc>
                <a:spcPct val="90000"/>
              </a:lnSpc>
            </a:pPr>
            <a:r>
              <a:rPr lang="en-IN" altLang="en-US"/>
              <a:t>C- ressistance training with elastic tubing</a:t>
            </a:r>
          </a:p>
          <a:p>
            <a:pPr>
              <a:lnSpc>
                <a:spcPct val="90000"/>
              </a:lnSpc>
            </a:pPr>
            <a:r>
              <a:rPr lang="en-IN" altLang="en-US"/>
              <a:t>O- Comparable high levels of muscle activation were obtained during ressistance exercises with dumbells and elastic tubing , indicating that therapist can choose either type in clinical practice.</a:t>
            </a:r>
            <a:endParaRPr lang="en-US" alt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499CD-8EA0-4A54-9716-2BDD308A4EFD}" type="datetime1">
              <a:rPr lang="en-US" altLang="en-US"/>
              <a:pPr/>
              <a:t>8/12/2020</a:t>
            </a:fld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N" altLang="en-US" dirty="0"/>
              <a:t>PICO - </a:t>
            </a:r>
            <a:r>
              <a:rPr lang="en-IN" altLang="en-US" dirty="0" smtClean="0"/>
              <a:t>3</a:t>
            </a:r>
            <a:endParaRPr lang="en-US" altLang="en-US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altLang="en-US"/>
              <a:t>Tital: effect of soccer trainer and elastic band on quadriceps femoris muscle stregthen in young individuals : a RCT</a:t>
            </a:r>
          </a:p>
          <a:p>
            <a:r>
              <a:rPr lang="en-IN" altLang="en-US"/>
              <a:t>Jouranal: International journal of pjysiotherapy and research 2015, 3(3), 1091-97.</a:t>
            </a:r>
          </a:p>
          <a:p>
            <a:r>
              <a:rPr lang="en-IN" altLang="en-US"/>
              <a:t>Author: Santos Metgud, Pranata Dalal, Pavan Joshi</a:t>
            </a:r>
            <a:endParaRPr lang="en-US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499CD-8EA0-4A54-9716-2BDD308A4EFD}" type="datetime1">
              <a:rPr lang="en-US" altLang="en-US"/>
              <a:pPr/>
              <a:t>8/12/2020</a:t>
            </a:fld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IN" altLang="en-US" sz="2800"/>
              <a:t>P- 90 Participants ( young healthy individual both male and female)</a:t>
            </a:r>
          </a:p>
          <a:p>
            <a:pPr>
              <a:lnSpc>
                <a:spcPct val="80000"/>
              </a:lnSpc>
            </a:pPr>
            <a:r>
              <a:rPr lang="en-IN" altLang="en-US" sz="2800"/>
              <a:t>I- group A- isometric + isotonic exercises for quadriceps </a:t>
            </a:r>
          </a:p>
          <a:p>
            <a:pPr>
              <a:lnSpc>
                <a:spcPct val="80000"/>
              </a:lnSpc>
            </a:pPr>
            <a:r>
              <a:rPr lang="en-IN" altLang="en-US" sz="2800"/>
              <a:t>C- group B- isometric + isotonic + therabend exercisesfor quadriceps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en-IN" altLang="en-US" sz="2800"/>
              <a:t>      group c- isometric + isotonic exercises+ soccer training  for quadriceps</a:t>
            </a:r>
          </a:p>
          <a:p>
            <a:pPr>
              <a:lnSpc>
                <a:spcPct val="80000"/>
              </a:lnSpc>
            </a:pPr>
            <a:r>
              <a:rPr lang="en-IN" altLang="en-US" sz="2800"/>
              <a:t>O- Quadriceps strength improve in all three groups but therabend showed more improvement in strength.</a:t>
            </a:r>
            <a:endParaRPr lang="en-IN" alt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MCQ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1. By which method we can give resisted force?</a:t>
            </a:r>
          </a:p>
          <a:p>
            <a:pPr marL="514350" indent="-514350">
              <a:buAutoNum type="alphaLcPeriod"/>
            </a:pPr>
            <a:r>
              <a:rPr lang="en-US" dirty="0" smtClean="0"/>
              <a:t>Springs and pulley</a:t>
            </a:r>
          </a:p>
          <a:p>
            <a:pPr marL="514350" indent="-514350">
              <a:buAutoNum type="alphaLcPeriod"/>
            </a:pPr>
            <a:r>
              <a:rPr lang="en-US" dirty="0" smtClean="0"/>
              <a:t>Manual pressure</a:t>
            </a:r>
          </a:p>
          <a:p>
            <a:pPr marL="514350" indent="-514350">
              <a:buAutoNum type="alphaLcPeriod"/>
            </a:pPr>
            <a:r>
              <a:rPr lang="en-US" dirty="0" smtClean="0"/>
              <a:t>Weights</a:t>
            </a:r>
          </a:p>
          <a:p>
            <a:pPr marL="514350" indent="-514350">
              <a:buAutoNum type="alphaLcPeriod"/>
            </a:pPr>
            <a:r>
              <a:rPr lang="en-US" dirty="0" smtClean="0"/>
              <a:t>All of the above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 startAt="2"/>
            </a:pPr>
            <a:r>
              <a:rPr lang="en-US" dirty="0" smtClean="0"/>
              <a:t>For improving power _</a:t>
            </a:r>
          </a:p>
          <a:p>
            <a:pPr marL="514350" indent="-514350">
              <a:buAutoNum type="alphaLcPeriod"/>
            </a:pPr>
            <a:r>
              <a:rPr lang="en-US" dirty="0" smtClean="0"/>
              <a:t>High resistance maximum </a:t>
            </a:r>
            <a:r>
              <a:rPr lang="en-US" dirty="0" err="1" smtClean="0"/>
              <a:t>repetation</a:t>
            </a:r>
            <a:endParaRPr lang="en-US" dirty="0" smtClean="0"/>
          </a:p>
          <a:p>
            <a:pPr marL="514350" indent="-514350">
              <a:buAutoNum type="alphaLcPeriod"/>
            </a:pPr>
            <a:r>
              <a:rPr lang="en-US" dirty="0" smtClean="0"/>
              <a:t>Low resistance less </a:t>
            </a:r>
            <a:r>
              <a:rPr lang="en-US" dirty="0" err="1" smtClean="0"/>
              <a:t>repetation</a:t>
            </a:r>
            <a:endParaRPr lang="en-US" dirty="0" smtClean="0"/>
          </a:p>
          <a:p>
            <a:pPr marL="514350" indent="-514350">
              <a:buAutoNum type="alphaLcPeriod"/>
            </a:pPr>
            <a:r>
              <a:rPr lang="en-US" dirty="0" smtClean="0"/>
              <a:t> high resistance less </a:t>
            </a:r>
            <a:r>
              <a:rPr lang="en-US" dirty="0" err="1" smtClean="0"/>
              <a:t>repetation</a:t>
            </a:r>
            <a:endParaRPr lang="en-US" dirty="0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 smtClean="0"/>
              <a:t>3. For improving endurance _</a:t>
            </a:r>
          </a:p>
          <a:p>
            <a:pPr marL="514350" indent="-514350">
              <a:buAutoNum type="alphaLcPeriod"/>
            </a:pPr>
            <a:r>
              <a:rPr lang="en-US" dirty="0" smtClean="0"/>
              <a:t>High resistance maximum </a:t>
            </a:r>
            <a:r>
              <a:rPr lang="en-US" dirty="0" err="1" smtClean="0"/>
              <a:t>repetation</a:t>
            </a:r>
            <a:endParaRPr lang="en-US" dirty="0" smtClean="0"/>
          </a:p>
          <a:p>
            <a:pPr marL="514350" indent="-514350">
              <a:buAutoNum type="alphaLcPeriod"/>
            </a:pPr>
            <a:r>
              <a:rPr lang="en-US" dirty="0" smtClean="0"/>
              <a:t>Low resistance maximum </a:t>
            </a:r>
            <a:r>
              <a:rPr lang="en-US" dirty="0" err="1" smtClean="0"/>
              <a:t>repetation</a:t>
            </a:r>
            <a:endParaRPr lang="en-US" dirty="0" smtClean="0"/>
          </a:p>
          <a:p>
            <a:pPr marL="514350" indent="-514350">
              <a:buAutoNum type="alphaLcPeriod"/>
            </a:pPr>
            <a:r>
              <a:rPr lang="en-US" dirty="0" smtClean="0"/>
              <a:t> high resistance less </a:t>
            </a:r>
            <a:r>
              <a:rPr lang="en-US" dirty="0" err="1" smtClean="0"/>
              <a:t>repetation</a:t>
            </a:r>
            <a:endParaRPr lang="en-US" dirty="0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marL="514350" indent="-514350">
              <a:buNone/>
            </a:pPr>
            <a:r>
              <a:rPr lang="en-US" dirty="0" smtClean="0"/>
              <a:t>4.  Maximum amount of weight able to lift 10 times</a:t>
            </a:r>
          </a:p>
          <a:p>
            <a:pPr marL="514350" indent="-514350">
              <a:buAutoNum type="alphaLcPeriod"/>
            </a:pPr>
            <a:r>
              <a:rPr lang="en-US" dirty="0" smtClean="0"/>
              <a:t>1RM</a:t>
            </a:r>
          </a:p>
          <a:p>
            <a:pPr marL="514350" indent="-514350">
              <a:buAutoNum type="alphaLcPeriod"/>
            </a:pPr>
            <a:r>
              <a:rPr lang="en-US" dirty="0" smtClean="0"/>
              <a:t>5 RM</a:t>
            </a:r>
          </a:p>
          <a:p>
            <a:pPr marL="514350" indent="-514350">
              <a:buAutoNum type="alphaLcPeriod"/>
            </a:pPr>
            <a:r>
              <a:rPr lang="en-US" dirty="0" smtClean="0"/>
              <a:t>10 RM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marL="514350" indent="-514350">
              <a:buNone/>
            </a:pPr>
            <a:r>
              <a:rPr lang="en-US" dirty="0" smtClean="0"/>
              <a:t>5. How can we can do progression of resisted exercise?</a:t>
            </a:r>
          </a:p>
          <a:p>
            <a:pPr marL="514350" indent="-514350">
              <a:buNone/>
            </a:pPr>
            <a:r>
              <a:rPr lang="en-US" dirty="0" smtClean="0"/>
              <a:t>A. Increase in weight of the resisting force </a:t>
            </a:r>
          </a:p>
          <a:p>
            <a:pPr marL="514350" indent="-514350">
              <a:buNone/>
            </a:pPr>
            <a:r>
              <a:rPr lang="en-US" dirty="0" smtClean="0"/>
              <a:t>B. Alteration in speed of movement</a:t>
            </a:r>
          </a:p>
          <a:p>
            <a:pPr marL="514350" indent="-514350">
              <a:buNone/>
            </a:pPr>
            <a:r>
              <a:rPr lang="en-US" dirty="0" smtClean="0"/>
              <a:t>C. Increase in duration of the movement</a:t>
            </a:r>
          </a:p>
          <a:p>
            <a:pPr marL="514350" indent="-514350">
              <a:buNone/>
            </a:pPr>
            <a:r>
              <a:rPr lang="en-US" dirty="0" smtClean="0"/>
              <a:t>D. All of the above</a:t>
            </a:r>
          </a:p>
          <a:p>
            <a:pPr marL="514350" indent="-514350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THANK U………………………………..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Resistance by the therapist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Therapist hand position: on the surface of the skin which in direction of the movement</a:t>
            </a:r>
          </a:p>
          <a:p>
            <a:r>
              <a:rPr lang="en-US" dirty="0" smtClean="0"/>
              <a:t>Position of therapist: walk stance toward the movement</a:t>
            </a:r>
          </a:p>
          <a:p>
            <a:r>
              <a:rPr lang="en-US" dirty="0" smtClean="0"/>
              <a:t>Traction or approximation throughout the movement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Resistance by the patient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Use of sound limb or by using his own body weight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Careful instruction and cooperation of patient and understanding of patient: very important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E.g</a:t>
            </a:r>
            <a:r>
              <a:rPr lang="en-US" dirty="0" smtClean="0"/>
              <a:t>: high sitting position, the extensors of the knee can be resisted by weight and pressure of the other legs when the ankles are crossed 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Resistance by weights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Direct application of weights to body – simple and effective method of resisting active exercise </a:t>
            </a:r>
          </a:p>
          <a:p>
            <a:r>
              <a:rPr lang="en-US" dirty="0" smtClean="0"/>
              <a:t>Apparatus: sandbags, metal weights, medicine ball</a:t>
            </a:r>
          </a:p>
          <a:p>
            <a:r>
              <a:rPr lang="en-US" dirty="0" smtClean="0"/>
              <a:t>Can be held in the hands, by attachment to the shoe, or to any other part, by suitable straps </a:t>
            </a:r>
          </a:p>
          <a:p>
            <a:r>
              <a:rPr lang="en-US" dirty="0" smtClean="0"/>
              <a:t>It should be comfortable and efficient </a:t>
            </a:r>
          </a:p>
          <a:p>
            <a:r>
              <a:rPr lang="en-US" dirty="0" smtClean="0"/>
              <a:t>Resistance given in direction of gravity </a:t>
            </a:r>
          </a:p>
          <a:p>
            <a:r>
              <a:rPr lang="en-US" dirty="0" smtClean="0"/>
              <a:t>Progression: away from the central axis of the body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 By weight and pulley circuit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of a rope and pulley allows the force exerted by weight to act in any direction</a:t>
            </a:r>
          </a:p>
          <a:p>
            <a:r>
              <a:rPr lang="en-US" dirty="0" smtClean="0"/>
              <a:t>Useful method of arranging resistance for weak muscles when the limb is heavy </a:t>
            </a:r>
          </a:p>
          <a:p>
            <a:r>
              <a:rPr lang="en-US" dirty="0" err="1" smtClean="0"/>
              <a:t>E.g</a:t>
            </a:r>
            <a:r>
              <a:rPr lang="en-US" dirty="0" smtClean="0"/>
              <a:t>: in sitting resistance of gravity to knee extensors-5 kg</a:t>
            </a:r>
          </a:p>
          <a:p>
            <a:r>
              <a:rPr lang="en-US" dirty="0" smtClean="0"/>
              <a:t>If muscles are weak</a:t>
            </a:r>
          </a:p>
          <a:p>
            <a:r>
              <a:rPr lang="en-US" dirty="0" smtClean="0"/>
              <a:t>Side lying- 4 kg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Angle of pull will vary during the course of movement</a:t>
            </a:r>
          </a:p>
          <a:p>
            <a:r>
              <a:rPr lang="en-US" dirty="0" smtClean="0"/>
              <a:t>Muscle- more powerful in midrange- resistance is applied at right angles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By springs and other elastic substance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springs are use speed of movement must be carefully controlled by muscle both in contraction as well as in controlled relaxation </a:t>
            </a:r>
          </a:p>
          <a:p>
            <a:r>
              <a:rPr lang="en-US" dirty="0" smtClean="0"/>
              <a:t>Other extensible materials – rubber elastic of various width and thickness</a:t>
            </a:r>
          </a:p>
          <a:p>
            <a:r>
              <a:rPr lang="en-US" dirty="0" err="1" smtClean="0"/>
              <a:t>Thera</a:t>
            </a:r>
            <a:r>
              <a:rPr lang="en-US" dirty="0" smtClean="0"/>
              <a:t> band</a:t>
            </a:r>
          </a:p>
          <a:p>
            <a:r>
              <a:rPr lang="en-US" dirty="0" err="1" smtClean="0"/>
              <a:t>Thera</a:t>
            </a:r>
            <a:r>
              <a:rPr lang="en-US" dirty="0" smtClean="0"/>
              <a:t> tube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1518</Words>
  <Application>Microsoft Office PowerPoint</Application>
  <PresentationFormat>On-screen Show (4:3)</PresentationFormat>
  <Paragraphs>211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Resisted exercise </vt:lpstr>
      <vt:lpstr>Objectives </vt:lpstr>
      <vt:lpstr>PowerPoint Presentation</vt:lpstr>
      <vt:lpstr>Resistance by the therapist </vt:lpstr>
      <vt:lpstr>Resistance by the patient </vt:lpstr>
      <vt:lpstr>Resistance by weights </vt:lpstr>
      <vt:lpstr> By weight and pulley circuit </vt:lpstr>
      <vt:lpstr>PowerPoint Presentation</vt:lpstr>
      <vt:lpstr>By springs and other elastic substance </vt:lpstr>
      <vt:lpstr>By malleable substances </vt:lpstr>
      <vt:lpstr>Progression </vt:lpstr>
      <vt:lpstr>Effects and uses of resisted exercise </vt:lpstr>
      <vt:lpstr>PowerPoint Presentation</vt:lpstr>
      <vt:lpstr>Progressive resistance exercise </vt:lpstr>
      <vt:lpstr>PowerPoint Presentation</vt:lpstr>
      <vt:lpstr>Progressive resistance exercise </vt:lpstr>
      <vt:lpstr>PowerPoint Presentation</vt:lpstr>
      <vt:lpstr>PowerPoint Presentation</vt:lpstr>
      <vt:lpstr>Methods based on 10 RM</vt:lpstr>
      <vt:lpstr>Delorme and Oxford Regimens</vt:lpstr>
      <vt:lpstr>PowerPoint Presentation</vt:lpstr>
      <vt:lpstr>DELORME REGIMEN</vt:lpstr>
      <vt:lpstr>PowerPoint Presentation</vt:lpstr>
      <vt:lpstr>Delorme Regimen</vt:lpstr>
      <vt:lpstr>Oxford Regimen</vt:lpstr>
      <vt:lpstr>EVIDENCE</vt:lpstr>
      <vt:lpstr>PICO</vt:lpstr>
      <vt:lpstr>High intensity resistance training improves muscle strength, self reported function, and disability in long term stroke survivors. </vt:lpstr>
      <vt:lpstr>PICO - 2</vt:lpstr>
      <vt:lpstr>PowerPoint Presentation</vt:lpstr>
      <vt:lpstr>PICO - 3</vt:lpstr>
      <vt:lpstr>PowerPoint Presentation</vt:lpstr>
      <vt:lpstr>MCQ </vt:lpstr>
      <vt:lpstr> </vt:lpstr>
      <vt:lpstr>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Resisted exercise </dc:title>
  <dc:creator>sony</dc:creator>
  <cp:lastModifiedBy>Maitri Shukla</cp:lastModifiedBy>
  <cp:revision>121</cp:revision>
  <dcterms:created xsi:type="dcterms:W3CDTF">2006-08-16T00:00:00Z</dcterms:created>
  <dcterms:modified xsi:type="dcterms:W3CDTF">2020-08-13T05:17:05Z</dcterms:modified>
</cp:coreProperties>
</file>