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306" r:id="rId2"/>
    <p:sldId id="284" r:id="rId3"/>
    <p:sldId id="259" r:id="rId4"/>
    <p:sldId id="291" r:id="rId5"/>
    <p:sldId id="292" r:id="rId6"/>
    <p:sldId id="301" r:id="rId7"/>
    <p:sldId id="305" r:id="rId8"/>
    <p:sldId id="302" r:id="rId9"/>
    <p:sldId id="293" r:id="rId10"/>
    <p:sldId id="303" r:id="rId11"/>
    <p:sldId id="294" r:id="rId12"/>
    <p:sldId id="304" r:id="rId13"/>
    <p:sldId id="295" r:id="rId14"/>
    <p:sldId id="300" r:id="rId15"/>
    <p:sldId id="266" r:id="rId16"/>
    <p:sldId id="257" r:id="rId17"/>
    <p:sldId id="267" r:id="rId18"/>
    <p:sldId id="258" r:id="rId19"/>
    <p:sldId id="268" r:id="rId20"/>
    <p:sldId id="260" r:id="rId21"/>
    <p:sldId id="269" r:id="rId22"/>
    <p:sldId id="261" r:id="rId23"/>
    <p:sldId id="270" r:id="rId24"/>
    <p:sldId id="262" r:id="rId25"/>
    <p:sldId id="271" r:id="rId26"/>
    <p:sldId id="263" r:id="rId27"/>
    <p:sldId id="273" r:id="rId28"/>
    <p:sldId id="264" r:id="rId29"/>
    <p:sldId id="272" r:id="rId30"/>
    <p:sldId id="285" r:id="rId31"/>
    <p:sldId id="283" r:id="rId32"/>
    <p:sldId id="281" r:id="rId33"/>
    <p:sldId id="290" r:id="rId34"/>
    <p:sldId id="28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A10DEB-4EDF-4965-8819-D5742807B8CD}" type="datetimeFigureOut">
              <a:rPr lang="en-US" smtClean="0"/>
              <a:pPr/>
              <a:t>22/01/2019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By: Dr. </a:t>
            </a:r>
            <a:r>
              <a:rPr lang="en-US" dirty="0" err="1" smtClean="0"/>
              <a:t>Purvi</a:t>
            </a:r>
            <a:r>
              <a:rPr lang="en-US" dirty="0" smtClean="0"/>
              <a:t> Patel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Goniometry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8305800" cy="6096000"/>
          </a:xfrm>
        </p:spPr>
        <p:txBody>
          <a:bodyPr>
            <a:normAutofit lnSpcReduction="10000"/>
          </a:bodyPr>
          <a:lstStyle/>
          <a:p>
            <a:pPr marL="45720" lvl="0" indent="0">
              <a:buNone/>
            </a:pPr>
            <a:r>
              <a:rPr lang="en-US" sz="2400" dirty="0" smtClean="0"/>
              <a:t>GRAVITY-DEPENDENT GONIOMETER (INCLINOMETERS) </a:t>
            </a:r>
          </a:p>
          <a:p>
            <a:endParaRPr lang="en-US" sz="2400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gravity’s effect on pointers or fluid levels to measure joint position and </a:t>
            </a:r>
            <a:r>
              <a:rPr lang="en-US" sz="2400" dirty="0" smtClean="0"/>
              <a:t>motion</a:t>
            </a:r>
          </a:p>
          <a:p>
            <a:endParaRPr lang="en-US" sz="2400" dirty="0" smtClean="0"/>
          </a:p>
          <a:p>
            <a:r>
              <a:rPr lang="en-US" sz="2400" dirty="0" smtClean="0"/>
              <a:t>They </a:t>
            </a:r>
            <a:r>
              <a:rPr lang="en-US" sz="2400" dirty="0"/>
              <a:t>are held on </a:t>
            </a:r>
            <a:r>
              <a:rPr lang="en-US" sz="2400" dirty="0" smtClean="0"/>
              <a:t>distal </a:t>
            </a:r>
            <a:r>
              <a:rPr lang="en-US" sz="2400" dirty="0"/>
              <a:t>segment of </a:t>
            </a:r>
            <a:r>
              <a:rPr lang="en-US" sz="2400" dirty="0" smtClean="0"/>
              <a:t>joint </a:t>
            </a:r>
            <a:r>
              <a:rPr lang="en-US" sz="2400" dirty="0"/>
              <a:t>being measured. The angle between </a:t>
            </a:r>
            <a:r>
              <a:rPr lang="en-US" sz="2400" dirty="0" smtClean="0"/>
              <a:t>long </a:t>
            </a:r>
            <a:r>
              <a:rPr lang="en-US" sz="2400" dirty="0"/>
              <a:t>axis of </a:t>
            </a:r>
            <a:r>
              <a:rPr lang="en-US" sz="2400" dirty="0" smtClean="0"/>
              <a:t>distal </a:t>
            </a:r>
            <a:r>
              <a:rPr lang="en-US" sz="2400" dirty="0"/>
              <a:t>segment and </a:t>
            </a:r>
            <a:r>
              <a:rPr lang="en-US" sz="2400" dirty="0" smtClean="0"/>
              <a:t>line </a:t>
            </a:r>
            <a:r>
              <a:rPr lang="en-US" sz="2400" dirty="0"/>
              <a:t>of gravity is </a:t>
            </a:r>
            <a:r>
              <a:rPr lang="en-US" sz="2400" dirty="0" smtClean="0"/>
              <a:t>noted</a:t>
            </a:r>
          </a:p>
          <a:p>
            <a:endParaRPr lang="en-US" sz="2400" dirty="0"/>
          </a:p>
          <a:p>
            <a:r>
              <a:rPr lang="en-US" sz="2400" dirty="0" smtClean="0"/>
              <a:t>Advantages</a:t>
            </a:r>
            <a:r>
              <a:rPr lang="en-US" sz="2400" dirty="0"/>
              <a:t>: Easier to use, as they do not have to be aligned with bony landmarks or centered over the axis of </a:t>
            </a:r>
            <a:r>
              <a:rPr lang="en-US" sz="2400" dirty="0" smtClean="0"/>
              <a:t>motion </a:t>
            </a:r>
          </a:p>
          <a:p>
            <a:endParaRPr lang="en-US" sz="2400" dirty="0"/>
          </a:p>
          <a:p>
            <a:r>
              <a:rPr lang="en-US" sz="2400" dirty="0" smtClean="0"/>
              <a:t>Disadvantages</a:t>
            </a:r>
            <a:r>
              <a:rPr lang="en-US" sz="2400" dirty="0"/>
              <a:t>: Difficult to use over small joints and where there is soft tissue deformity or </a:t>
            </a:r>
            <a:r>
              <a:rPr lang="en-US" sz="2400" dirty="0" smtClean="0"/>
              <a:t>edema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382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FLUID/BUBBLE GONIOMETER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3" descr="inclinom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5881" y="731838"/>
            <a:ext cx="3475037" cy="34750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457200"/>
            <a:ext cx="8001000" cy="54864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FLUID/ BUBBLE GONIOMETERS</a:t>
            </a:r>
          </a:p>
          <a:p>
            <a:pPr marL="4572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Has </a:t>
            </a:r>
            <a:r>
              <a:rPr lang="en-US" sz="2400" dirty="0"/>
              <a:t>a fluid filled circular chamber containing an air </a:t>
            </a:r>
            <a:r>
              <a:rPr lang="en-US" sz="2400" dirty="0" smtClean="0"/>
              <a:t>bubble</a:t>
            </a:r>
            <a:endParaRPr lang="en-US" sz="2400" dirty="0"/>
          </a:p>
          <a:p>
            <a:pPr marL="45720" indent="0">
              <a:buNone/>
            </a:pPr>
            <a:endParaRPr lang="en-US" sz="2400" dirty="0" smtClean="0"/>
          </a:p>
          <a:p>
            <a:r>
              <a:rPr lang="en-US" sz="2400" dirty="0" smtClean="0"/>
              <a:t>Bubble </a:t>
            </a:r>
            <a:r>
              <a:rPr lang="en-US" sz="2400" dirty="0"/>
              <a:t>goniometer, which has a </a:t>
            </a:r>
            <a:r>
              <a:rPr lang="en-US" sz="2400" dirty="0" smtClean="0"/>
              <a:t>360°rotating </a:t>
            </a:r>
            <a:r>
              <a:rPr lang="en-US" sz="2400" dirty="0"/>
              <a:t>dial and scale with fluid indicator can be used for flexion and extension; abduction and adduction; and rotation in the neck, shoulder, elbow, wrist, hip, knee, ankle, and the spine</a:t>
            </a:r>
          </a:p>
        </p:txBody>
      </p:sp>
    </p:spTree>
    <p:extLst>
      <p:ext uri="{BB962C8B-B14F-4D97-AF65-F5344CB8AC3E}">
        <p14:creationId xmlns="" xmlns:p14="http://schemas.microsoft.com/office/powerpoint/2010/main" val="29222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5214950"/>
            <a:ext cx="6512511" cy="1143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ELECTROGONIOMETER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2984"/>
            <a:ext cx="4079383" cy="2714644"/>
          </a:xfrm>
          <a:prstGeom prst="rect">
            <a:avLst/>
          </a:prstGeom>
          <a:noFill/>
        </p:spPr>
      </p:pic>
      <p:pic>
        <p:nvPicPr>
          <p:cNvPr id="2051" name="Picture 3" descr="C:\Users\A\Desktop\gonio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357166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04800"/>
            <a:ext cx="8458200" cy="6248400"/>
          </a:xfrm>
        </p:spPr>
        <p:txBody>
          <a:bodyPr>
            <a:normAutofit fontScale="92500" lnSpcReduction="10000"/>
          </a:bodyPr>
          <a:lstStyle/>
          <a:p>
            <a:pPr marL="45720" lvl="0" indent="0">
              <a:buNone/>
            </a:pPr>
            <a:r>
              <a:rPr lang="en-US" sz="2600" dirty="0" smtClean="0"/>
              <a:t>ELECTRO GONIOMETERS</a:t>
            </a:r>
          </a:p>
          <a:p>
            <a:r>
              <a:rPr lang="en-US" sz="2600" dirty="0" smtClean="0"/>
              <a:t>Used </a:t>
            </a:r>
            <a:r>
              <a:rPr lang="en-US" sz="2600" dirty="0"/>
              <a:t>primarily in research to obtain dynamic joint </a:t>
            </a:r>
            <a:r>
              <a:rPr lang="en-US" sz="2600" dirty="0" smtClean="0"/>
              <a:t>measurements</a:t>
            </a:r>
          </a:p>
          <a:p>
            <a:endParaRPr lang="en-US" sz="2600" dirty="0"/>
          </a:p>
          <a:p>
            <a:r>
              <a:rPr lang="en-US" sz="2600" dirty="0" smtClean="0"/>
              <a:t>In addition to 2 arms of universal goniometer, there’s a potentiometer which is connected to 2 arms</a:t>
            </a:r>
          </a:p>
          <a:p>
            <a:endParaRPr lang="en-US" sz="2600" dirty="0"/>
          </a:p>
          <a:p>
            <a:r>
              <a:rPr lang="en-US" sz="2600" dirty="0" smtClean="0"/>
              <a:t>Changes in joint position cause resistance in potentiometer to vary</a:t>
            </a:r>
          </a:p>
          <a:p>
            <a:endParaRPr lang="en-US" sz="2600" dirty="0"/>
          </a:p>
          <a:p>
            <a:r>
              <a:rPr lang="en-US" sz="2600" dirty="0" smtClean="0"/>
              <a:t>Resultant change in voltage indicates amount of joint motion </a:t>
            </a:r>
          </a:p>
          <a:p>
            <a:endParaRPr lang="en-US" sz="2600" dirty="0"/>
          </a:p>
          <a:p>
            <a:r>
              <a:rPr lang="en-US" sz="2600" dirty="0" smtClean="0"/>
              <a:t>Disadvantages: Expensive and take time to calibrate accurately and attach to subject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08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848600" cy="1143000"/>
          </a:xfrm>
        </p:spPr>
        <p:txBody>
          <a:bodyPr/>
          <a:lstStyle/>
          <a:p>
            <a:pPr marL="0" indent="0">
              <a:buNone/>
            </a:pPr>
            <a:r>
              <a:rPr lang="en-US" sz="4000" b="0" dirty="0"/>
              <a:t>PRINCIPLES OF GONIOMETRY</a:t>
            </a:r>
            <a:r>
              <a:rPr lang="en-US" sz="4800" dirty="0"/>
              <a:t/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00200"/>
            <a:ext cx="7315200" cy="4419600"/>
          </a:xfrm>
        </p:spPr>
        <p:txBody>
          <a:bodyPr/>
          <a:lstStyle/>
          <a:p>
            <a:r>
              <a:rPr lang="en-US" sz="2800" dirty="0" smtClean="0"/>
              <a:t>Positioning</a:t>
            </a:r>
          </a:p>
          <a:p>
            <a:r>
              <a:rPr lang="en-US" sz="2800" dirty="0" smtClean="0"/>
              <a:t>Stabilization</a:t>
            </a:r>
          </a:p>
          <a:p>
            <a:r>
              <a:rPr lang="en-US" sz="2800" dirty="0" smtClean="0"/>
              <a:t>Alignment</a:t>
            </a:r>
          </a:p>
          <a:p>
            <a:r>
              <a:rPr lang="en-US" sz="2800" dirty="0" smtClean="0"/>
              <a:t>Recording</a:t>
            </a:r>
          </a:p>
          <a:p>
            <a:r>
              <a:rPr lang="en-US" sz="2800" dirty="0" smtClean="0"/>
              <a:t>Procedure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219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457200"/>
            <a:ext cx="8153400" cy="59436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400" dirty="0" smtClean="0"/>
              <a:t>POSITIONING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is used to place </a:t>
            </a:r>
            <a:r>
              <a:rPr lang="en-US" sz="2400" dirty="0" smtClean="0"/>
              <a:t>joints </a:t>
            </a:r>
            <a:r>
              <a:rPr lang="en-US" sz="2400" dirty="0"/>
              <a:t>in a zero starting position and to help </a:t>
            </a:r>
            <a:r>
              <a:rPr lang="en-US" sz="2400" dirty="0" smtClean="0"/>
              <a:t>stabilize </a:t>
            </a:r>
            <a:r>
              <a:rPr lang="en-US" sz="2400" dirty="0"/>
              <a:t>proximal joint segment. It affects </a:t>
            </a:r>
            <a:r>
              <a:rPr lang="en-US" sz="2400" dirty="0" smtClean="0"/>
              <a:t>amount </a:t>
            </a:r>
            <a:r>
              <a:rPr lang="en-US" sz="2400" dirty="0"/>
              <a:t>of tension in soft tissues (capsule, ligament, muscles) surrounding a </a:t>
            </a:r>
            <a:r>
              <a:rPr lang="en-US" sz="2400" dirty="0" smtClean="0"/>
              <a:t>joint</a:t>
            </a:r>
          </a:p>
          <a:p>
            <a:pPr marL="45720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testing position in which one or more of these soft tissue structures become </a:t>
            </a:r>
            <a:r>
              <a:rPr lang="en-US" sz="2400" dirty="0" smtClean="0"/>
              <a:t>taut </a:t>
            </a:r>
            <a:r>
              <a:rPr lang="en-US" sz="2400" dirty="0"/>
              <a:t>results in a more limited ROM </a:t>
            </a:r>
            <a:r>
              <a:rPr lang="en-US" sz="2400" dirty="0" smtClean="0"/>
              <a:t>than </a:t>
            </a:r>
            <a:r>
              <a:rPr lang="en-US" sz="2400" dirty="0"/>
              <a:t>a position in which </a:t>
            </a:r>
            <a:r>
              <a:rPr lang="en-US" sz="2400" dirty="0" smtClean="0"/>
              <a:t>same </a:t>
            </a:r>
            <a:r>
              <a:rPr lang="en-US" sz="2400" dirty="0"/>
              <a:t>structures become </a:t>
            </a:r>
            <a:r>
              <a:rPr lang="en-US" sz="2400" dirty="0" smtClean="0"/>
              <a:t>lax</a:t>
            </a:r>
            <a:endParaRPr lang="en-US" sz="2400" dirty="0"/>
          </a:p>
          <a:p>
            <a:pPr lvl="1"/>
            <a:r>
              <a:rPr lang="en-US" sz="2400" dirty="0" err="1"/>
              <a:t>Eg</a:t>
            </a:r>
            <a:r>
              <a:rPr lang="en-US" sz="2400" dirty="0"/>
              <a:t>: Testing hip flexion with knee flexion and testing hip flexion with knee </a:t>
            </a:r>
            <a:r>
              <a:rPr lang="en-US" sz="2400" dirty="0" smtClean="0"/>
              <a:t>extension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When knee </a:t>
            </a:r>
            <a:r>
              <a:rPr lang="en-US" sz="2400" dirty="0"/>
              <a:t>is extended, hip flexion is prematurely limited by tension in the hamstring </a:t>
            </a:r>
            <a:r>
              <a:rPr lang="en-US" sz="2400" dirty="0" smtClean="0"/>
              <a:t>muscles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1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533400"/>
            <a:ext cx="8077200" cy="5943600"/>
          </a:xfrm>
        </p:spPr>
        <p:txBody>
          <a:bodyPr>
            <a:normAutofit/>
          </a:bodyPr>
          <a:lstStyle/>
          <a:p>
            <a:r>
              <a:rPr lang="en-US" sz="2400" dirty="0"/>
              <a:t>Testing positions are positions of body recommended for obtaining goniometric measurements</a:t>
            </a:r>
          </a:p>
          <a:p>
            <a:endParaRPr lang="en-US" sz="2400" dirty="0" smtClean="0"/>
          </a:p>
          <a:p>
            <a:r>
              <a:rPr lang="en-US" sz="2400" dirty="0" smtClean="0"/>
              <a:t>Testing </a:t>
            </a:r>
            <a:r>
              <a:rPr lang="en-US" sz="2400" dirty="0"/>
              <a:t>positions are designed to:</a:t>
            </a:r>
          </a:p>
          <a:p>
            <a:pPr lvl="1"/>
            <a:r>
              <a:rPr lang="en-US" sz="2400" dirty="0" smtClean="0"/>
              <a:t>Place joint </a:t>
            </a:r>
            <a:r>
              <a:rPr lang="en-US" sz="2400" dirty="0"/>
              <a:t>in a starting position of 0 degrees</a:t>
            </a:r>
          </a:p>
          <a:p>
            <a:pPr lvl="1"/>
            <a:r>
              <a:rPr lang="en-US" sz="2400" dirty="0"/>
              <a:t>Permit a complete ROM</a:t>
            </a:r>
          </a:p>
          <a:p>
            <a:pPr lvl="1"/>
            <a:r>
              <a:rPr lang="en-US" sz="2400" dirty="0"/>
              <a:t>Provide stabilization for </a:t>
            </a:r>
            <a:r>
              <a:rPr lang="en-US" sz="2400" dirty="0" smtClean="0"/>
              <a:t>proximal </a:t>
            </a:r>
            <a:r>
              <a:rPr lang="en-US" sz="2400" dirty="0"/>
              <a:t>joint segment</a:t>
            </a:r>
          </a:p>
          <a:p>
            <a:endParaRPr lang="en-US" sz="2400" dirty="0" smtClean="0"/>
          </a:p>
          <a:p>
            <a:r>
              <a:rPr lang="en-US" sz="2400" dirty="0" smtClean="0"/>
              <a:t>Examiners </a:t>
            </a:r>
            <a:r>
              <a:rPr lang="en-US" sz="2400" dirty="0"/>
              <a:t>must use </a:t>
            </a:r>
            <a:r>
              <a:rPr lang="en-US" sz="2400" dirty="0" smtClean="0"/>
              <a:t>same </a:t>
            </a:r>
            <a:r>
              <a:rPr lang="en-US" sz="2400" dirty="0"/>
              <a:t>testing position during successive measurements of a joint </a:t>
            </a:r>
            <a:r>
              <a:rPr lang="en-US" sz="2400" dirty="0" smtClean="0"/>
              <a:t>ROM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Testing </a:t>
            </a:r>
            <a:r>
              <a:rPr lang="en-US" sz="2400" dirty="0"/>
              <a:t>positions include supine, sitting, prone and </a:t>
            </a:r>
            <a:r>
              <a:rPr lang="en-US" sz="2400" dirty="0" smtClean="0"/>
              <a:t>standing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89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457200"/>
            <a:ext cx="8153400" cy="60198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dirty="0" smtClean="0"/>
              <a:t>STABILIZATION</a:t>
            </a:r>
          </a:p>
          <a:p>
            <a:r>
              <a:rPr lang="en-US" sz="2400" dirty="0" smtClean="0"/>
              <a:t>Testing </a:t>
            </a:r>
            <a:r>
              <a:rPr lang="en-US" sz="2400" dirty="0"/>
              <a:t>position helps to stabilize </a:t>
            </a:r>
            <a:r>
              <a:rPr lang="en-US" sz="2400" dirty="0" smtClean="0"/>
              <a:t>subject’s </a:t>
            </a:r>
            <a:r>
              <a:rPr lang="en-US" sz="2400" dirty="0"/>
              <a:t>body and proximal joint segment so that motion can be isolated </a:t>
            </a:r>
            <a:r>
              <a:rPr lang="en-US" sz="2400" dirty="0" smtClean="0"/>
              <a:t>to joint </a:t>
            </a:r>
            <a:r>
              <a:rPr lang="en-US" sz="2400" dirty="0"/>
              <a:t>being </a:t>
            </a:r>
            <a:r>
              <a:rPr lang="en-US" sz="2400" dirty="0" smtClean="0"/>
              <a:t>examined </a:t>
            </a:r>
            <a:r>
              <a:rPr lang="en-US" sz="2400" dirty="0"/>
              <a:t>Isolating </a:t>
            </a:r>
            <a:r>
              <a:rPr lang="en-US" sz="2400" dirty="0" smtClean="0"/>
              <a:t>motion </a:t>
            </a:r>
            <a:r>
              <a:rPr lang="en-US" sz="2400" dirty="0"/>
              <a:t>to one joint helps to see that a true measurement of </a:t>
            </a:r>
            <a:r>
              <a:rPr lang="en-US" sz="2400" dirty="0" smtClean="0"/>
              <a:t>motion </a:t>
            </a:r>
            <a:r>
              <a:rPr lang="en-US" sz="2400" dirty="0"/>
              <a:t>is obtained and not combined motions. Positional stabilization may be supplemented by manual stabilization </a:t>
            </a:r>
            <a:r>
              <a:rPr lang="en-US" sz="2400" dirty="0" smtClean="0"/>
              <a:t>by examiner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Eg</a:t>
            </a:r>
            <a:r>
              <a:rPr lang="en-US" sz="2400" dirty="0"/>
              <a:t>: Measuring </a:t>
            </a:r>
            <a:r>
              <a:rPr lang="en-US" sz="2400" dirty="0" smtClean="0"/>
              <a:t>MR of hip </a:t>
            </a:r>
            <a:r>
              <a:rPr lang="en-US" sz="2400" dirty="0"/>
              <a:t>joint in sitting. P</a:t>
            </a:r>
            <a:r>
              <a:rPr lang="en-US" sz="2400" dirty="0" smtClean="0"/>
              <a:t>elvis </a:t>
            </a:r>
            <a:r>
              <a:rPr lang="en-US" sz="2400" dirty="0"/>
              <a:t>is partially stabilized by </a:t>
            </a:r>
            <a:r>
              <a:rPr lang="en-US" sz="2400" dirty="0" smtClean="0"/>
              <a:t>body </a:t>
            </a:r>
            <a:r>
              <a:rPr lang="en-US" sz="2400" dirty="0"/>
              <a:t>weight but </a:t>
            </a:r>
            <a:r>
              <a:rPr lang="en-US" sz="2400" dirty="0" smtClean="0"/>
              <a:t>subject </a:t>
            </a:r>
            <a:r>
              <a:rPr lang="en-US" sz="2400" dirty="0"/>
              <a:t>can still move his/her pelvis and trunk during hip rotation. Additional stabilization should be provided by </a:t>
            </a:r>
            <a:r>
              <a:rPr lang="en-US" sz="2400" dirty="0" smtClean="0"/>
              <a:t>subject </a:t>
            </a:r>
            <a:r>
              <a:rPr lang="en-US" sz="2400" dirty="0"/>
              <a:t>and </a:t>
            </a:r>
            <a:r>
              <a:rPr lang="en-US" sz="2400" dirty="0" smtClean="0"/>
              <a:t>therapist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83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731520"/>
            <a:ext cx="7620000" cy="5440680"/>
          </a:xfrm>
        </p:spPr>
        <p:txBody>
          <a:bodyPr/>
          <a:lstStyle/>
          <a:p>
            <a:r>
              <a:rPr lang="en-US" sz="2400" dirty="0"/>
              <a:t>Examiner provides manual stabilization for pelvis by exerting a downward pressure on iliac crest of side being tested. Subject is instructed to shift his/her body weight over hip being tested to help keep body stabilized  </a:t>
            </a:r>
          </a:p>
          <a:p>
            <a:endParaRPr lang="en-US" sz="2400" dirty="0" smtClean="0"/>
          </a:p>
          <a:p>
            <a:r>
              <a:rPr lang="en-US" sz="2400" dirty="0" smtClean="0"/>
              <a:t>Amount </a:t>
            </a:r>
            <a:r>
              <a:rPr lang="en-US" sz="2400" dirty="0"/>
              <a:t>of manual stabilization must be sufficient to keep proximal joint segment fixed during movement of the distal component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62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76" y="2500306"/>
            <a:ext cx="6400800" cy="347472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At the end of the lecture the student will be able to 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 Define Goniometry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Explain types of Goniometer</a:t>
            </a:r>
          </a:p>
          <a:p>
            <a:pPr>
              <a:buFont typeface="Wingdings" pitchFamily="2" charset="2"/>
              <a:buChar char="§"/>
            </a:pPr>
            <a:r>
              <a:rPr lang="en-IN" dirty="0" smtClean="0"/>
              <a:t>Principles of Goniometry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457200"/>
            <a:ext cx="8458200" cy="60198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ALIGNMENT</a:t>
            </a:r>
          </a:p>
          <a:p>
            <a:r>
              <a:rPr lang="en-US" sz="2400" dirty="0" smtClean="0"/>
              <a:t>Goniometer </a:t>
            </a:r>
            <a:r>
              <a:rPr lang="en-US" sz="2400" dirty="0"/>
              <a:t>alignment </a:t>
            </a:r>
            <a:r>
              <a:rPr lang="en-US" sz="2400" i="1" dirty="0">
                <a:solidFill>
                  <a:srgbClr val="C00000"/>
                </a:solidFill>
              </a:rPr>
              <a:t>refers to </a:t>
            </a:r>
            <a:r>
              <a:rPr lang="en-US" sz="2400" i="1" dirty="0" smtClean="0">
                <a:solidFill>
                  <a:srgbClr val="C00000"/>
                </a:solidFill>
              </a:rPr>
              <a:t>alignment </a:t>
            </a:r>
            <a:r>
              <a:rPr lang="en-US" sz="2400" i="1" dirty="0">
                <a:solidFill>
                  <a:srgbClr val="C00000"/>
                </a:solidFill>
              </a:rPr>
              <a:t>of </a:t>
            </a:r>
            <a:r>
              <a:rPr lang="en-US" sz="2400" i="1" dirty="0" smtClean="0">
                <a:solidFill>
                  <a:srgbClr val="C00000"/>
                </a:solidFill>
              </a:rPr>
              <a:t>arms of </a:t>
            </a:r>
            <a:r>
              <a:rPr lang="en-US" sz="2400" i="1" dirty="0">
                <a:solidFill>
                  <a:srgbClr val="C00000"/>
                </a:solidFill>
              </a:rPr>
              <a:t>goniometer</a:t>
            </a:r>
            <a:r>
              <a:rPr lang="en-US" sz="2400" dirty="0"/>
              <a:t> with </a:t>
            </a:r>
            <a:r>
              <a:rPr lang="en-US" sz="2400" dirty="0" smtClean="0"/>
              <a:t>proximal </a:t>
            </a:r>
            <a:r>
              <a:rPr lang="en-US" sz="2400" dirty="0"/>
              <a:t>and distal segments of </a:t>
            </a:r>
            <a:r>
              <a:rPr lang="en-US" sz="2400" dirty="0" smtClean="0"/>
              <a:t>joint </a:t>
            </a:r>
            <a:r>
              <a:rPr lang="en-US" sz="2400" dirty="0"/>
              <a:t>being evaluated. </a:t>
            </a:r>
            <a:endParaRPr lang="en-US" sz="2400" dirty="0" smtClean="0"/>
          </a:p>
          <a:p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400" i="1" dirty="0" smtClean="0">
                <a:solidFill>
                  <a:srgbClr val="C00000"/>
                </a:solidFill>
              </a:rPr>
              <a:t>Bony </a:t>
            </a:r>
            <a:r>
              <a:rPr lang="en-US" sz="2400" i="1" dirty="0">
                <a:solidFill>
                  <a:srgbClr val="C00000"/>
                </a:solidFill>
              </a:rPr>
              <a:t>anatomical landmarks </a:t>
            </a:r>
            <a:r>
              <a:rPr lang="en-US" sz="2400" dirty="0"/>
              <a:t>are used to accurately visualize the joint </a:t>
            </a:r>
            <a:r>
              <a:rPr lang="en-US" sz="2400" dirty="0" smtClean="0"/>
              <a:t>segments </a:t>
            </a:r>
          </a:p>
          <a:p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landmarks should be </a:t>
            </a:r>
            <a:r>
              <a:rPr lang="en-US" sz="2400" dirty="0" smtClean="0"/>
              <a:t>exposed</a:t>
            </a:r>
          </a:p>
          <a:p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400" i="1" dirty="0" smtClean="0">
                <a:solidFill>
                  <a:srgbClr val="C00000"/>
                </a:solidFill>
              </a:rPr>
              <a:t>Stationary </a:t>
            </a:r>
            <a:r>
              <a:rPr lang="en-US" sz="2400" i="1" dirty="0">
                <a:solidFill>
                  <a:srgbClr val="C00000"/>
                </a:solidFill>
              </a:rPr>
              <a:t>arm </a:t>
            </a:r>
            <a:r>
              <a:rPr lang="en-US" sz="2400" dirty="0"/>
              <a:t>is often aligned parallel to </a:t>
            </a:r>
            <a:r>
              <a:rPr lang="en-US" sz="2400" dirty="0" smtClean="0"/>
              <a:t>longitudinal </a:t>
            </a:r>
            <a:r>
              <a:rPr lang="en-US" sz="2400" dirty="0"/>
              <a:t>axis </a:t>
            </a:r>
            <a:r>
              <a:rPr lang="en-US" sz="2400" dirty="0" smtClean="0"/>
              <a:t>of </a:t>
            </a:r>
            <a:r>
              <a:rPr lang="en-US" sz="2400" dirty="0"/>
              <a:t>proximal segment of </a:t>
            </a:r>
            <a:r>
              <a:rPr lang="en-US" sz="2400" dirty="0" smtClean="0"/>
              <a:t>joint </a:t>
            </a:r>
            <a:r>
              <a:rPr lang="en-US" sz="2400" dirty="0"/>
              <a:t>and </a:t>
            </a:r>
            <a:r>
              <a:rPr lang="en-US" sz="2400" i="1" dirty="0" smtClean="0">
                <a:solidFill>
                  <a:srgbClr val="C00000"/>
                </a:solidFill>
              </a:rPr>
              <a:t>moving </a:t>
            </a:r>
            <a:r>
              <a:rPr lang="en-US" sz="2400" i="1" dirty="0">
                <a:solidFill>
                  <a:srgbClr val="C00000"/>
                </a:solidFill>
              </a:rPr>
              <a:t>arm </a:t>
            </a:r>
            <a:r>
              <a:rPr lang="en-US" sz="2400" dirty="0"/>
              <a:t>to </a:t>
            </a:r>
            <a:r>
              <a:rPr lang="en-US" sz="2400" dirty="0" smtClean="0"/>
              <a:t>distal </a:t>
            </a:r>
            <a:r>
              <a:rPr lang="en-US" sz="2400" dirty="0"/>
              <a:t>segment </a:t>
            </a:r>
            <a:r>
              <a:rPr lang="en-US" sz="2400" dirty="0" smtClean="0"/>
              <a:t>of joint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09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685800"/>
            <a:ext cx="8153400" cy="5791200"/>
          </a:xfrm>
        </p:spPr>
        <p:txBody>
          <a:bodyPr>
            <a:norm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n some situations it may be necessary to reverse alignment of two arms. Thus, </a:t>
            </a:r>
            <a:r>
              <a:rPr lang="en-US" sz="2400" b="1" dirty="0" smtClean="0"/>
              <a:t>proximal arm</a:t>
            </a:r>
            <a:r>
              <a:rPr lang="en-US" sz="2400" dirty="0" smtClean="0"/>
              <a:t> refers to arm of goniometer that is aligned with proximal segment of joint and </a:t>
            </a:r>
            <a:r>
              <a:rPr lang="en-US" sz="2400" b="1" dirty="0" smtClean="0"/>
              <a:t>distal arm</a:t>
            </a:r>
            <a:r>
              <a:rPr lang="en-US" sz="2400" dirty="0" smtClean="0"/>
              <a:t> refers to arm of goniometer that is aligned with distal segment of joint </a:t>
            </a:r>
          </a:p>
          <a:p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400" i="1" dirty="0">
                <a:solidFill>
                  <a:srgbClr val="C00000"/>
                </a:solidFill>
              </a:rPr>
              <a:t>F</a:t>
            </a:r>
            <a:r>
              <a:rPr lang="en-US" sz="2400" i="1" dirty="0" smtClean="0">
                <a:solidFill>
                  <a:srgbClr val="C00000"/>
                </a:solidFill>
              </a:rPr>
              <a:t>ulcrum</a:t>
            </a:r>
            <a:r>
              <a:rPr lang="en-US" sz="2400" dirty="0" smtClean="0"/>
              <a:t> is placed approximately at axis of motion of joint</a:t>
            </a:r>
          </a:p>
          <a:p>
            <a:endParaRPr lang="en-US" sz="2400" dirty="0" smtClean="0"/>
          </a:p>
          <a:p>
            <a:r>
              <a:rPr lang="en-US" sz="2400" dirty="0"/>
              <a:t>W</a:t>
            </a:r>
            <a:r>
              <a:rPr lang="en-US" sz="2400" dirty="0" smtClean="0"/>
              <a:t>hen aligning arms and reading scale of goniometer, examiner must be at eye level with goniometer to avoid parallax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195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609600"/>
            <a:ext cx="8153400" cy="55626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RECORDING</a:t>
            </a:r>
          </a:p>
          <a:p>
            <a:pPr lvl="0"/>
            <a:r>
              <a:rPr lang="en-US" sz="2400" dirty="0" smtClean="0"/>
              <a:t>Subject’s </a:t>
            </a:r>
            <a:r>
              <a:rPr lang="en-US" sz="2400" dirty="0"/>
              <a:t>name, age and gender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Examiner’s </a:t>
            </a:r>
            <a:r>
              <a:rPr lang="en-US" sz="2400" dirty="0"/>
              <a:t>name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Date </a:t>
            </a:r>
            <a:r>
              <a:rPr lang="en-US" sz="2400" dirty="0"/>
              <a:t>and Time of measurement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Make </a:t>
            </a:r>
            <a:r>
              <a:rPr lang="en-US" sz="2400" dirty="0"/>
              <a:t>and Type of Goniometer used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Side </a:t>
            </a:r>
            <a:r>
              <a:rPr lang="en-US" sz="2400" dirty="0"/>
              <a:t>of the body, Joint and Motion being measured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5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838200"/>
            <a:ext cx="8229600" cy="571500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ROM, including </a:t>
            </a:r>
            <a:r>
              <a:rPr lang="en-US" sz="2400" dirty="0" smtClean="0"/>
              <a:t>number </a:t>
            </a:r>
            <a:r>
              <a:rPr lang="en-US" sz="2400" dirty="0"/>
              <a:t>of degrees at </a:t>
            </a:r>
            <a:r>
              <a:rPr lang="en-US" sz="2400" dirty="0" smtClean="0"/>
              <a:t>beginning </a:t>
            </a:r>
            <a:r>
              <a:rPr lang="en-US" sz="2400" dirty="0"/>
              <a:t>and at </a:t>
            </a:r>
            <a:r>
              <a:rPr lang="en-US" sz="2400" dirty="0" smtClean="0"/>
              <a:t>end </a:t>
            </a:r>
            <a:r>
              <a:rPr lang="en-US" sz="2400" dirty="0"/>
              <a:t>of motion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Type of motion: </a:t>
            </a:r>
            <a:r>
              <a:rPr lang="en-US" sz="2400" i="1" dirty="0" smtClean="0">
                <a:solidFill>
                  <a:schemeClr val="tx1"/>
                </a:solidFill>
              </a:rPr>
              <a:t>passive or active. ROM should always be checked</a:t>
            </a:r>
            <a:r>
              <a:rPr lang="en-US" sz="2400" i="1" dirty="0" smtClean="0">
                <a:solidFill>
                  <a:srgbClr val="C00000"/>
                </a:solidFill>
              </a:rPr>
              <a:t> passively.</a:t>
            </a:r>
            <a:endParaRPr lang="en-US" sz="2400" i="1" dirty="0">
              <a:solidFill>
                <a:srgbClr val="C00000"/>
              </a:solidFill>
            </a:endParaRP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Any subjective information such as discomfort or pain reported by </a:t>
            </a:r>
            <a:r>
              <a:rPr lang="en-US" sz="2400" dirty="0" smtClean="0"/>
              <a:t>subject </a:t>
            </a:r>
            <a:r>
              <a:rPr lang="en-US" sz="2400" dirty="0"/>
              <a:t>during </a:t>
            </a:r>
            <a:r>
              <a:rPr lang="en-US" sz="2400" dirty="0" smtClean="0"/>
              <a:t>testing</a:t>
            </a:r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A complete description of any deviation from </a:t>
            </a:r>
            <a:r>
              <a:rPr lang="en-US" sz="2400" dirty="0" smtClean="0"/>
              <a:t>recommended </a:t>
            </a:r>
            <a:r>
              <a:rPr lang="en-US" sz="2400" dirty="0"/>
              <a:t>testing </a:t>
            </a:r>
            <a:r>
              <a:rPr lang="en-US" sz="2400" dirty="0" smtClean="0"/>
              <a:t>positions</a:t>
            </a:r>
            <a:endParaRPr lang="en-US" sz="2400" dirty="0"/>
          </a:p>
          <a:p>
            <a:pPr marL="45720" indent="0">
              <a:buNone/>
            </a:pPr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85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457200"/>
            <a:ext cx="8153400" cy="59436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dirty="0" smtClean="0"/>
              <a:t>PROCEDURES</a:t>
            </a:r>
          </a:p>
          <a:p>
            <a:r>
              <a:rPr lang="en-US" sz="2400" dirty="0" smtClean="0"/>
              <a:t>Prior </a:t>
            </a:r>
            <a:r>
              <a:rPr lang="en-US" sz="2400" dirty="0"/>
              <a:t>to beginning with </a:t>
            </a:r>
            <a:r>
              <a:rPr lang="en-US" sz="2400" dirty="0" smtClean="0"/>
              <a:t>evaluation, examiner </a:t>
            </a:r>
            <a:r>
              <a:rPr lang="en-US" sz="2400" dirty="0"/>
              <a:t>must gather </a:t>
            </a:r>
            <a:r>
              <a:rPr lang="en-US" sz="2400" dirty="0" smtClean="0"/>
              <a:t>all </a:t>
            </a:r>
            <a:r>
              <a:rPr lang="en-US" sz="2400" dirty="0"/>
              <a:t>necessary equipment like goniometers and towel </a:t>
            </a:r>
            <a:r>
              <a:rPr lang="en-US" sz="2400" dirty="0" smtClean="0"/>
              <a:t>rolls</a:t>
            </a:r>
            <a:endParaRPr lang="en-US" sz="2400" dirty="0"/>
          </a:p>
          <a:p>
            <a:pPr marL="45720" indent="0">
              <a:buNone/>
            </a:pPr>
            <a:r>
              <a:rPr lang="en-US" sz="2400" dirty="0"/>
              <a:t> </a:t>
            </a:r>
          </a:p>
          <a:p>
            <a:pPr marL="45720" indent="0">
              <a:buNone/>
            </a:pPr>
            <a:r>
              <a:rPr lang="en-US" sz="2400" u="sng" dirty="0"/>
              <a:t>Explanation procedure</a:t>
            </a:r>
            <a:endParaRPr lang="en-US" sz="2400" dirty="0"/>
          </a:p>
          <a:p>
            <a:pPr lvl="0"/>
            <a:r>
              <a:rPr lang="en-US" sz="2400" dirty="0"/>
              <a:t>Introduction and Explanation of Purpose</a:t>
            </a:r>
          </a:p>
          <a:p>
            <a:endParaRPr lang="en-US" sz="2400" dirty="0" smtClean="0"/>
          </a:p>
          <a:p>
            <a:r>
              <a:rPr lang="en-US" sz="2400" dirty="0" smtClean="0"/>
              <a:t>My </a:t>
            </a:r>
            <a:r>
              <a:rPr lang="en-US" sz="2400" dirty="0"/>
              <a:t>name is_____. I am a 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  <a:r>
              <a:rPr lang="en-US" sz="2400" dirty="0" err="1"/>
              <a:t>yr</a:t>
            </a:r>
            <a:r>
              <a:rPr lang="en-US" sz="2400" dirty="0"/>
              <a:t> student. I am going to measure </a:t>
            </a:r>
            <a:r>
              <a:rPr lang="en-US" sz="2400" dirty="0" smtClean="0"/>
              <a:t>amount </a:t>
            </a:r>
            <a:r>
              <a:rPr lang="en-US" sz="2400" dirty="0"/>
              <a:t>of motion that you have at your ____ joint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 </a:t>
            </a:r>
            <a:r>
              <a:rPr lang="en-US" sz="2400" dirty="0"/>
              <a:t>Explanation and demonstration of </a:t>
            </a:r>
            <a:r>
              <a:rPr lang="en-US" sz="2400" dirty="0" smtClean="0"/>
              <a:t>Goniometer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8021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457200"/>
            <a:ext cx="84582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nstrument </a:t>
            </a:r>
            <a:r>
              <a:rPr lang="en-US" sz="2400" dirty="0"/>
              <a:t>that I will be using to obtain the measurements is called a </a:t>
            </a:r>
            <a:r>
              <a:rPr lang="en-US" sz="2400" dirty="0" smtClean="0"/>
              <a:t>goniometer</a:t>
            </a:r>
            <a:endParaRPr lang="en-US" sz="2400" dirty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Anatomical landmarks</a:t>
            </a:r>
          </a:p>
          <a:p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obtain accurate measurements I may have to ask you to remove certain articles of clothing like your shirt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</a:t>
            </a:r>
            <a:r>
              <a:rPr lang="en-US" sz="2400" dirty="0" smtClean="0"/>
              <a:t>of </a:t>
            </a:r>
            <a:r>
              <a:rPr lang="en-US" sz="2400" dirty="0"/>
              <a:t>recommended testing </a:t>
            </a:r>
            <a:r>
              <a:rPr lang="en-US" sz="2400" dirty="0" smtClean="0"/>
              <a:t>positions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examiner’s and subject’s roles during Active motion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examiner’s and subject’s roles during Passive motion</a:t>
            </a:r>
          </a:p>
          <a:p>
            <a:pPr lvl="0"/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61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228600"/>
            <a:ext cx="8534400" cy="64008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/>
              <a:t> </a:t>
            </a:r>
            <a:r>
              <a:rPr lang="en-US" sz="2400" u="sng" dirty="0" smtClean="0"/>
              <a:t>Testing </a:t>
            </a:r>
            <a:r>
              <a:rPr lang="en-US" sz="2400" u="sng" dirty="0"/>
              <a:t>Procedure</a:t>
            </a:r>
            <a:endParaRPr lang="en-US" sz="2400" dirty="0"/>
          </a:p>
          <a:p>
            <a:pPr lvl="0"/>
            <a:r>
              <a:rPr lang="en-US" sz="2400" dirty="0"/>
              <a:t>Place the subject in </a:t>
            </a:r>
            <a:r>
              <a:rPr lang="en-US" sz="2400" dirty="0" smtClean="0"/>
              <a:t>testing </a:t>
            </a:r>
            <a:r>
              <a:rPr lang="en-US" sz="2400" dirty="0"/>
              <a:t>position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Stabilize proximal </a:t>
            </a:r>
            <a:r>
              <a:rPr lang="en-US" sz="2400" dirty="0"/>
              <a:t>joint segment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Move </a:t>
            </a:r>
            <a:r>
              <a:rPr lang="en-US" sz="2400" dirty="0"/>
              <a:t>distal joint segment to </a:t>
            </a:r>
            <a:r>
              <a:rPr lang="en-US" sz="2400" dirty="0" smtClean="0"/>
              <a:t>zero </a:t>
            </a:r>
            <a:r>
              <a:rPr lang="en-US" sz="2400" dirty="0"/>
              <a:t>starting position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Palpate bony </a:t>
            </a:r>
            <a:r>
              <a:rPr lang="en-US" sz="2400" dirty="0"/>
              <a:t>landmarks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Align goniometer</a:t>
            </a:r>
            <a:endParaRPr lang="en-US" sz="2400" dirty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Stabilize proximal </a:t>
            </a:r>
            <a:r>
              <a:rPr lang="en-US" sz="2400" dirty="0"/>
              <a:t>joint segment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Read </a:t>
            </a:r>
            <a:r>
              <a:rPr lang="en-US" sz="2400" dirty="0"/>
              <a:t>and record </a:t>
            </a:r>
            <a:r>
              <a:rPr lang="en-US" sz="2400" dirty="0" smtClean="0"/>
              <a:t>ROM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107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8200" y="762000"/>
            <a:ext cx="8610600" cy="56692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4400" dirty="0" smtClean="0"/>
          </a:p>
          <a:p>
            <a:pPr marL="45720" indent="0">
              <a:buNone/>
            </a:pPr>
            <a:endParaRPr lang="en-US" sz="4400" dirty="0"/>
          </a:p>
          <a:p>
            <a:pPr marL="45720" indent="0">
              <a:buNone/>
            </a:pPr>
            <a:endParaRPr lang="en-US" sz="4400" dirty="0" smtClean="0"/>
          </a:p>
          <a:p>
            <a:pPr marL="45720" indent="0">
              <a:buNone/>
            </a:pPr>
            <a:r>
              <a:rPr lang="en-US" sz="4400" dirty="0" smtClean="0"/>
              <a:t>MULTIPLE CHOICE QUESTIONS</a:t>
            </a:r>
            <a:endParaRPr 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39498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457200"/>
            <a:ext cx="8001000" cy="5943600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9600" dirty="0" smtClean="0"/>
              <a:t>1.Placing joint </a:t>
            </a:r>
            <a:r>
              <a:rPr lang="en-US" sz="9600" dirty="0"/>
              <a:t>in a starting position of 0 degrees refers to </a:t>
            </a:r>
            <a:r>
              <a:rPr lang="en-US" sz="9600" dirty="0" smtClean="0"/>
              <a:t>principle </a:t>
            </a:r>
            <a:r>
              <a:rPr lang="en-US" sz="9600" dirty="0"/>
              <a:t>of</a:t>
            </a:r>
          </a:p>
          <a:p>
            <a:pPr marL="45720" indent="0">
              <a:buNone/>
            </a:pPr>
            <a:r>
              <a:rPr lang="en-US" sz="9600" dirty="0" smtClean="0"/>
              <a:t>	a</a:t>
            </a:r>
            <a:r>
              <a:rPr lang="en-US" sz="9600" dirty="0"/>
              <a:t>. Positioning</a:t>
            </a:r>
          </a:p>
          <a:p>
            <a:pPr marL="45720" indent="0">
              <a:buNone/>
            </a:pPr>
            <a:r>
              <a:rPr lang="en-US" sz="9600" dirty="0" smtClean="0"/>
              <a:t>	b</a:t>
            </a:r>
            <a:r>
              <a:rPr lang="en-US" sz="9600" dirty="0"/>
              <a:t>. Stabilization</a:t>
            </a:r>
          </a:p>
          <a:p>
            <a:pPr marL="45720" indent="0">
              <a:buNone/>
            </a:pPr>
            <a:r>
              <a:rPr lang="en-US" sz="9600" dirty="0" smtClean="0"/>
              <a:t>	c</a:t>
            </a:r>
            <a:r>
              <a:rPr lang="en-US" sz="9600" dirty="0"/>
              <a:t>. Alignment</a:t>
            </a:r>
          </a:p>
          <a:p>
            <a:pPr marL="45720" indent="0">
              <a:buNone/>
            </a:pPr>
            <a:r>
              <a:rPr lang="en-US" sz="9600" dirty="0" smtClean="0"/>
              <a:t>	d</a:t>
            </a:r>
            <a:r>
              <a:rPr lang="en-US" sz="9600" dirty="0"/>
              <a:t>. None of the above</a:t>
            </a:r>
          </a:p>
          <a:p>
            <a:pPr marL="45720" indent="0">
              <a:buNone/>
            </a:pPr>
            <a:endParaRPr lang="en-US" sz="8000" dirty="0"/>
          </a:p>
          <a:p>
            <a:pPr marL="45720" indent="0">
              <a:buNone/>
            </a:pPr>
            <a:r>
              <a:rPr lang="en-US" sz="9600" dirty="0" smtClean="0"/>
              <a:t>2.Isolating </a:t>
            </a:r>
            <a:r>
              <a:rPr lang="en-US" sz="9600" dirty="0"/>
              <a:t>the motion to one joint helps to see that a true measurement of the motion is obtained and not combined motions refers to the principle of</a:t>
            </a:r>
          </a:p>
          <a:p>
            <a:pPr marL="45720" indent="0">
              <a:buNone/>
            </a:pPr>
            <a:r>
              <a:rPr lang="en-US" sz="9600" dirty="0" smtClean="0"/>
              <a:t>	a</a:t>
            </a:r>
            <a:r>
              <a:rPr lang="en-US" sz="9600" dirty="0"/>
              <a:t>. Positioning</a:t>
            </a:r>
          </a:p>
          <a:p>
            <a:pPr marL="45720" indent="0">
              <a:buNone/>
            </a:pPr>
            <a:r>
              <a:rPr lang="en-US" sz="9600" dirty="0" smtClean="0"/>
              <a:t>	b</a:t>
            </a:r>
            <a:r>
              <a:rPr lang="en-US" sz="9600" dirty="0"/>
              <a:t>. Stabilization</a:t>
            </a:r>
          </a:p>
          <a:p>
            <a:pPr marL="45720" indent="0">
              <a:buNone/>
            </a:pPr>
            <a:r>
              <a:rPr lang="en-US" sz="9600" dirty="0"/>
              <a:t>	</a:t>
            </a:r>
            <a:r>
              <a:rPr lang="en-US" sz="9600" dirty="0" smtClean="0"/>
              <a:t>c</a:t>
            </a:r>
            <a:r>
              <a:rPr lang="en-US" sz="9600" dirty="0"/>
              <a:t>. Alignment</a:t>
            </a:r>
          </a:p>
          <a:p>
            <a:pPr marL="45720" indent="0">
              <a:buNone/>
            </a:pPr>
            <a:r>
              <a:rPr lang="en-US" sz="9600" dirty="0" smtClean="0"/>
              <a:t>	d</a:t>
            </a:r>
            <a:r>
              <a:rPr lang="en-US" sz="9600" dirty="0"/>
              <a:t>. None of the above</a:t>
            </a:r>
          </a:p>
          <a:p>
            <a:endParaRPr lang="en-US" sz="3800" dirty="0"/>
          </a:p>
          <a:p>
            <a:pPr marL="45720" indent="0">
              <a:buNone/>
            </a:pPr>
            <a:r>
              <a:rPr lang="en-US" sz="3800" dirty="0"/>
              <a:t> </a:t>
            </a:r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61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0034" y="714356"/>
            <a:ext cx="8153400" cy="566928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sz="2800" dirty="0" smtClean="0"/>
              <a:t>3.Alignment </a:t>
            </a:r>
            <a:r>
              <a:rPr lang="en-US" sz="2800" dirty="0"/>
              <a:t>of </a:t>
            </a:r>
            <a:r>
              <a:rPr lang="en-US" sz="2800" dirty="0" smtClean="0"/>
              <a:t>arms </a:t>
            </a:r>
            <a:r>
              <a:rPr lang="en-US" sz="2800" dirty="0"/>
              <a:t>of </a:t>
            </a:r>
            <a:r>
              <a:rPr lang="en-US" sz="2800" dirty="0" smtClean="0"/>
              <a:t>goniometer </a:t>
            </a:r>
            <a:r>
              <a:rPr lang="en-US" sz="2800" dirty="0"/>
              <a:t>with </a:t>
            </a:r>
            <a:r>
              <a:rPr lang="en-US" sz="2800" dirty="0" smtClean="0"/>
              <a:t>proximal </a:t>
            </a:r>
            <a:r>
              <a:rPr lang="en-US" sz="2800" dirty="0"/>
              <a:t>and distal segments of </a:t>
            </a:r>
            <a:r>
              <a:rPr lang="en-US" sz="2800" dirty="0" smtClean="0"/>
              <a:t>joint </a:t>
            </a:r>
            <a:r>
              <a:rPr lang="en-US" sz="2800" dirty="0"/>
              <a:t>being evaluated refers to </a:t>
            </a:r>
            <a:r>
              <a:rPr lang="en-US" sz="2800" dirty="0" smtClean="0"/>
              <a:t>principle </a:t>
            </a:r>
            <a:r>
              <a:rPr lang="en-US" sz="2800" dirty="0"/>
              <a:t>of</a:t>
            </a:r>
          </a:p>
          <a:p>
            <a:pPr marL="45720" indent="0">
              <a:buNone/>
            </a:pPr>
            <a:r>
              <a:rPr lang="en-US" sz="2800" dirty="0" smtClean="0"/>
              <a:t>	a</a:t>
            </a:r>
            <a:r>
              <a:rPr lang="en-US" sz="2800" dirty="0"/>
              <a:t>. Positioning</a:t>
            </a:r>
          </a:p>
          <a:p>
            <a:pPr marL="45720" indent="0">
              <a:buNone/>
            </a:pPr>
            <a:r>
              <a:rPr lang="en-US" sz="2800" dirty="0" smtClean="0"/>
              <a:t>	b</a:t>
            </a:r>
            <a:r>
              <a:rPr lang="en-US" sz="2800" dirty="0"/>
              <a:t>. Stabilization</a:t>
            </a:r>
          </a:p>
          <a:p>
            <a:pPr marL="45720" indent="0">
              <a:buNone/>
            </a:pPr>
            <a:r>
              <a:rPr lang="en-US" sz="2800" dirty="0" smtClean="0"/>
              <a:t>	c</a:t>
            </a:r>
            <a:r>
              <a:rPr lang="en-US" sz="2800" dirty="0"/>
              <a:t>. Alignment</a:t>
            </a:r>
          </a:p>
          <a:p>
            <a:pPr marL="45720" indent="0">
              <a:buNone/>
            </a:pPr>
            <a:r>
              <a:rPr lang="en-US" sz="2800" dirty="0" smtClean="0"/>
              <a:t>	d</a:t>
            </a:r>
            <a:r>
              <a:rPr lang="en-US" sz="2800" dirty="0"/>
              <a:t>. None of the above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3100" dirty="0" smtClean="0"/>
              <a:t>4.When aligning arms </a:t>
            </a:r>
            <a:r>
              <a:rPr lang="en-US" sz="3100" dirty="0"/>
              <a:t>and reading </a:t>
            </a:r>
            <a:r>
              <a:rPr lang="en-US" sz="3100" dirty="0" smtClean="0"/>
              <a:t>scale </a:t>
            </a:r>
            <a:r>
              <a:rPr lang="en-US" sz="3100" dirty="0"/>
              <a:t>of the goniometer, </a:t>
            </a:r>
            <a:r>
              <a:rPr lang="en-US" sz="3100" dirty="0" smtClean="0"/>
              <a:t>examiner </a:t>
            </a:r>
            <a:r>
              <a:rPr lang="en-US" sz="3100" dirty="0"/>
              <a:t>must be at eye level </a:t>
            </a:r>
            <a:r>
              <a:rPr lang="en-US" sz="3100" dirty="0" smtClean="0"/>
              <a:t>with </a:t>
            </a:r>
            <a:r>
              <a:rPr lang="en-US" sz="3100" dirty="0"/>
              <a:t>goniometer</a:t>
            </a:r>
          </a:p>
          <a:p>
            <a:pPr marL="45720" indent="0">
              <a:buNone/>
            </a:pPr>
            <a:r>
              <a:rPr lang="en-US" sz="3100" dirty="0" smtClean="0"/>
              <a:t>	a</a:t>
            </a:r>
            <a:r>
              <a:rPr lang="en-US" sz="3100" dirty="0"/>
              <a:t>. True</a:t>
            </a:r>
          </a:p>
          <a:p>
            <a:pPr marL="45720" indent="0">
              <a:buNone/>
            </a:pPr>
            <a:r>
              <a:rPr lang="en-US" sz="3100" dirty="0" smtClean="0"/>
              <a:t>	b</a:t>
            </a:r>
            <a:r>
              <a:rPr lang="en-US" sz="3100" dirty="0"/>
              <a:t>. False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74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DEFINITION</a:t>
            </a:r>
            <a:endParaRPr lang="en-US" sz="2800" dirty="0"/>
          </a:p>
          <a:p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GONIOMETRY</a:t>
            </a:r>
            <a:r>
              <a:rPr lang="en-US" sz="2400" dirty="0"/>
              <a:t>: Comes from </a:t>
            </a:r>
            <a:r>
              <a:rPr lang="en-US" sz="2400" dirty="0" smtClean="0"/>
              <a:t>two Greek </a:t>
            </a:r>
            <a:r>
              <a:rPr lang="en-US" sz="2400" dirty="0"/>
              <a:t>words: </a:t>
            </a:r>
            <a:endParaRPr lang="en-US" sz="2400" dirty="0" smtClean="0"/>
          </a:p>
          <a:p>
            <a:pPr lvl="1"/>
            <a:r>
              <a:rPr lang="en-US" sz="2400" i="1" dirty="0" err="1" smtClean="0"/>
              <a:t>Gonia</a:t>
            </a:r>
            <a:r>
              <a:rPr lang="en-US" sz="2400" i="1" dirty="0" smtClean="0"/>
              <a:t> </a:t>
            </a:r>
            <a:r>
              <a:rPr lang="en-US" sz="2400" dirty="0" smtClean="0"/>
              <a:t>meaning </a:t>
            </a:r>
            <a:r>
              <a:rPr lang="en-US" sz="2400" i="1" dirty="0" smtClean="0"/>
              <a:t>angle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i="1" dirty="0" err="1" smtClean="0"/>
              <a:t>metron</a:t>
            </a:r>
            <a:r>
              <a:rPr lang="en-US" sz="2400" dirty="0" smtClean="0"/>
              <a:t> </a:t>
            </a:r>
            <a:r>
              <a:rPr lang="en-US" sz="2400" dirty="0"/>
              <a:t>meaning </a:t>
            </a:r>
            <a:r>
              <a:rPr lang="en-US" sz="2400" i="1" dirty="0" smtClean="0"/>
              <a:t>measure </a:t>
            </a:r>
          </a:p>
          <a:p>
            <a:endParaRPr lang="en-US" sz="2400" dirty="0" smtClean="0"/>
          </a:p>
          <a:p>
            <a:r>
              <a:rPr lang="en-US" sz="2400" dirty="0" smtClean="0"/>
              <a:t>Thus </a:t>
            </a:r>
            <a:r>
              <a:rPr lang="en-US" sz="2400" dirty="0"/>
              <a:t>goniometry refers to </a:t>
            </a:r>
            <a:r>
              <a:rPr lang="en-US" sz="2400" dirty="0" smtClean="0"/>
              <a:t>measurement </a:t>
            </a:r>
            <a:r>
              <a:rPr lang="en-US" sz="2400" dirty="0"/>
              <a:t>of angles, particularly measurement of angles created at human joints by </a:t>
            </a:r>
            <a:r>
              <a:rPr lang="en-US" sz="2400" dirty="0" smtClean="0"/>
              <a:t>bones </a:t>
            </a:r>
            <a:r>
              <a:rPr lang="en-US" sz="2400" dirty="0"/>
              <a:t>of </a:t>
            </a:r>
            <a:r>
              <a:rPr lang="en-US" sz="2400" dirty="0" smtClean="0"/>
              <a:t>body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I</a:t>
            </a:r>
            <a:r>
              <a:rPr lang="en-US" sz="2400" dirty="0" smtClean="0"/>
              <a:t>nstrument </a:t>
            </a:r>
            <a:r>
              <a:rPr lang="en-US" sz="2400" dirty="0"/>
              <a:t>to measure is called a </a:t>
            </a:r>
            <a:r>
              <a:rPr lang="en-US" sz="2400" i="1" dirty="0" smtClean="0">
                <a:solidFill>
                  <a:srgbClr val="C00000"/>
                </a:solidFill>
              </a:rPr>
              <a:t>GONIOMETER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18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 smtClean="0"/>
              <a:t>5. _____ is not a principle of goniometry</a:t>
            </a:r>
          </a:p>
          <a:p>
            <a:pPr marL="45720" indent="0">
              <a:buNone/>
            </a:pPr>
            <a:r>
              <a:rPr lang="en-US" dirty="0" smtClean="0"/>
              <a:t>	a. Positioning</a:t>
            </a:r>
          </a:p>
          <a:p>
            <a:pPr marL="45720" indent="0">
              <a:buNone/>
            </a:pPr>
            <a:r>
              <a:rPr lang="en-US" dirty="0" smtClean="0"/>
              <a:t>	b. Stabilization</a:t>
            </a:r>
          </a:p>
          <a:p>
            <a:pPr marL="45720" indent="0">
              <a:buNone/>
            </a:pPr>
            <a:r>
              <a:rPr lang="en-US" dirty="0" smtClean="0"/>
              <a:t>	c. Alignment</a:t>
            </a:r>
          </a:p>
          <a:p>
            <a:pPr marL="45720" indent="0">
              <a:buNone/>
            </a:pPr>
            <a:r>
              <a:rPr lang="en-US" dirty="0" smtClean="0"/>
              <a:t>	d. Traction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2667000"/>
            <a:ext cx="8236527" cy="1143000"/>
          </a:xfrm>
        </p:spPr>
        <p:txBody>
          <a:bodyPr/>
          <a:lstStyle/>
          <a:p>
            <a:pPr marL="0" indent="0">
              <a:buNone/>
            </a:pPr>
            <a:r>
              <a:rPr lang="en-US" sz="4800" b="0" dirty="0"/>
              <a:t>MULTIPLE CHOICE QUESTIONS</a:t>
            </a:r>
            <a:r>
              <a:rPr lang="en-US" sz="4800" dirty="0"/>
              <a:t/>
            </a:r>
            <a:br>
              <a:rPr lang="en-US" sz="4800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67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228600"/>
            <a:ext cx="8839200" cy="64008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1</a:t>
            </a:r>
            <a:r>
              <a:rPr lang="en-US" sz="3100" dirty="0"/>
              <a:t>. Goniometry refers to </a:t>
            </a:r>
            <a:r>
              <a:rPr lang="en-US" sz="3100" dirty="0" smtClean="0"/>
              <a:t>measurement </a:t>
            </a:r>
            <a:r>
              <a:rPr lang="en-US" sz="3100" dirty="0"/>
              <a:t>of </a:t>
            </a:r>
          </a:p>
          <a:p>
            <a:pPr marL="45720" indent="0">
              <a:buNone/>
            </a:pPr>
            <a:r>
              <a:rPr lang="en-US" sz="3100" dirty="0" smtClean="0"/>
              <a:t>	a. Muscles</a:t>
            </a:r>
            <a:endParaRPr lang="en-US" sz="3100" dirty="0"/>
          </a:p>
          <a:p>
            <a:pPr marL="45720" indent="0">
              <a:buNone/>
            </a:pPr>
            <a:r>
              <a:rPr lang="en-US" sz="3100" dirty="0" smtClean="0"/>
              <a:t>	b. Joint angles</a:t>
            </a:r>
          </a:p>
          <a:p>
            <a:pPr marL="45720" indent="0">
              <a:buNone/>
            </a:pPr>
            <a:r>
              <a:rPr lang="en-US" sz="3100" dirty="0"/>
              <a:t>	</a:t>
            </a:r>
            <a:r>
              <a:rPr lang="en-US" sz="3100" dirty="0" smtClean="0"/>
              <a:t>c</a:t>
            </a:r>
            <a:r>
              <a:rPr lang="en-US" sz="3100" dirty="0"/>
              <a:t>. </a:t>
            </a:r>
            <a:r>
              <a:rPr lang="en-US" sz="3100" dirty="0" smtClean="0"/>
              <a:t>Bones</a:t>
            </a:r>
            <a:endParaRPr lang="en-US" sz="3100" dirty="0"/>
          </a:p>
          <a:p>
            <a:pPr marL="45720" indent="0">
              <a:buNone/>
            </a:pPr>
            <a:r>
              <a:rPr lang="en-US" sz="3100" dirty="0" smtClean="0"/>
              <a:t>	d</a:t>
            </a:r>
            <a:r>
              <a:rPr lang="en-US" sz="3100" dirty="0"/>
              <a:t>. None of the above</a:t>
            </a:r>
          </a:p>
          <a:p>
            <a:pPr marL="45720" indent="0">
              <a:buNone/>
            </a:pPr>
            <a:endParaRPr lang="en-US" sz="3100" dirty="0"/>
          </a:p>
          <a:p>
            <a:pPr marL="45720" indent="0">
              <a:buNone/>
            </a:pPr>
            <a:r>
              <a:rPr lang="en-US" sz="3100" dirty="0"/>
              <a:t>2. </a:t>
            </a:r>
            <a:r>
              <a:rPr lang="en-US" sz="3100" dirty="0" smtClean="0"/>
              <a:t>Which </a:t>
            </a:r>
            <a:r>
              <a:rPr lang="en-US" sz="3100" dirty="0"/>
              <a:t>Goniometer </a:t>
            </a:r>
            <a:r>
              <a:rPr lang="en-US" sz="3100" dirty="0" smtClean="0"/>
              <a:t>uses principle of gravity for measurement</a:t>
            </a:r>
            <a:endParaRPr lang="en-US" sz="3100" dirty="0"/>
          </a:p>
          <a:p>
            <a:pPr marL="45720" indent="0">
              <a:buNone/>
            </a:pPr>
            <a:r>
              <a:rPr lang="en-US" sz="3100" dirty="0" smtClean="0"/>
              <a:t>	a</a:t>
            </a:r>
            <a:r>
              <a:rPr lang="en-US" sz="3100" dirty="0"/>
              <a:t>. Bubble goniometers</a:t>
            </a:r>
          </a:p>
          <a:p>
            <a:pPr marL="45720" indent="0">
              <a:buNone/>
            </a:pPr>
            <a:r>
              <a:rPr lang="en-US" sz="3100" dirty="0"/>
              <a:t>	b. Fluid-filled goniometers</a:t>
            </a:r>
          </a:p>
          <a:p>
            <a:pPr marL="45720" indent="0">
              <a:buNone/>
            </a:pPr>
            <a:r>
              <a:rPr lang="en-US" sz="3100" dirty="0"/>
              <a:t>	c. Universal goniometers</a:t>
            </a:r>
          </a:p>
          <a:p>
            <a:pPr marL="45720" indent="0">
              <a:buNone/>
            </a:pPr>
            <a:r>
              <a:rPr lang="en-US" sz="3100" dirty="0"/>
              <a:t>	d. Gravity-dependent goniometer</a:t>
            </a:r>
          </a:p>
          <a:p>
            <a:pPr marL="45720" indent="0">
              <a:buNone/>
            </a:pPr>
            <a:endParaRPr lang="en-US" sz="31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94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sz="2400" dirty="0"/>
              <a:t>3. __________ </a:t>
            </a:r>
            <a:r>
              <a:rPr lang="en-US" sz="2400" dirty="0" smtClean="0"/>
              <a:t>is most commonly used in the Research Process</a:t>
            </a:r>
            <a:endParaRPr lang="en-US" sz="2400" dirty="0"/>
          </a:p>
          <a:p>
            <a:pPr marL="45720" indent="0">
              <a:buNone/>
            </a:pPr>
            <a:r>
              <a:rPr lang="en-US" sz="2400" dirty="0"/>
              <a:t>	a. Bubble goniometers</a:t>
            </a:r>
          </a:p>
          <a:p>
            <a:pPr marL="45720" indent="0">
              <a:buNone/>
            </a:pPr>
            <a:r>
              <a:rPr lang="en-US" sz="2400" dirty="0"/>
              <a:t>	b. </a:t>
            </a:r>
            <a:r>
              <a:rPr lang="en-US" sz="2400" smtClean="0"/>
              <a:t>Electro Goniometer</a:t>
            </a:r>
          </a:p>
          <a:p>
            <a:pPr marL="45720" indent="0">
              <a:buNone/>
            </a:pPr>
            <a:r>
              <a:rPr lang="en-US" sz="2400" dirty="0"/>
              <a:t>	c. Universal goniometers</a:t>
            </a:r>
          </a:p>
          <a:p>
            <a:pPr marL="45720" indent="0">
              <a:buNone/>
            </a:pPr>
            <a:r>
              <a:rPr lang="en-US" sz="2400" dirty="0"/>
              <a:t>	d. Gravity-dependent </a:t>
            </a:r>
            <a:r>
              <a:rPr lang="en-US" sz="2400" dirty="0" smtClean="0"/>
              <a:t>goniometer</a:t>
            </a:r>
          </a:p>
          <a:p>
            <a:pPr marL="4572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210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304800"/>
            <a:ext cx="8382000" cy="61722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4. ­­­­­­­­­­­­_________ can measure joint position and ROM at almost all joints of the </a:t>
            </a:r>
            <a:r>
              <a:rPr lang="en-US" dirty="0" smtClean="0"/>
              <a:t>body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Bubble goniometers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Fluid-filled goniometers</a:t>
            </a:r>
          </a:p>
          <a:p>
            <a:pPr marL="45720" indent="0">
              <a:buNone/>
            </a:pPr>
            <a:r>
              <a:rPr lang="en-US" dirty="0" smtClean="0"/>
              <a:t>	c</a:t>
            </a:r>
            <a:r>
              <a:rPr lang="en-US" dirty="0"/>
              <a:t>. Universal goniometers</a:t>
            </a:r>
          </a:p>
          <a:p>
            <a:pPr marL="45720" indent="0">
              <a:buNone/>
            </a:pPr>
            <a:r>
              <a:rPr lang="en-US" dirty="0" smtClean="0"/>
              <a:t>	d</a:t>
            </a:r>
            <a:r>
              <a:rPr lang="en-US" dirty="0"/>
              <a:t>. Gravity-dependent goniometer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5</a:t>
            </a:r>
            <a:r>
              <a:rPr lang="en-US" dirty="0"/>
              <a:t>. The design of _________ goniometer consists of a body and two arms- a stationary and a moving </a:t>
            </a:r>
            <a:r>
              <a:rPr lang="en-US" dirty="0" smtClean="0"/>
              <a:t>arm with Potentiometer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Bubble goniometers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</a:t>
            </a:r>
            <a:r>
              <a:rPr lang="en-US" dirty="0" smtClean="0"/>
              <a:t>Electro </a:t>
            </a:r>
            <a:r>
              <a:rPr lang="en-US" dirty="0"/>
              <a:t>goniometers</a:t>
            </a:r>
          </a:p>
          <a:p>
            <a:pPr marL="45720" indent="0">
              <a:buNone/>
            </a:pPr>
            <a:r>
              <a:rPr lang="en-US" dirty="0" smtClean="0"/>
              <a:t>	c</a:t>
            </a:r>
            <a:r>
              <a:rPr lang="en-US" dirty="0"/>
              <a:t>. Universal goniometers</a:t>
            </a:r>
          </a:p>
          <a:p>
            <a:pPr marL="45720" indent="0">
              <a:buNone/>
            </a:pPr>
            <a:r>
              <a:rPr lang="en-US" dirty="0" smtClean="0"/>
              <a:t>	d</a:t>
            </a:r>
            <a:r>
              <a:rPr lang="en-US" dirty="0"/>
              <a:t>. Gravity-dependent goniometer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266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sz="3600" b="0" dirty="0" smtClean="0"/>
              <a:t>TYPES OF GONIOMETERS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524000"/>
            <a:ext cx="815340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Universal goniometer</a:t>
            </a:r>
          </a:p>
          <a:p>
            <a:endParaRPr lang="en-US" sz="2800" dirty="0" smtClean="0"/>
          </a:p>
          <a:p>
            <a:r>
              <a:rPr lang="en-US" sz="2800" dirty="0" smtClean="0"/>
              <a:t>Gravity-dependent </a:t>
            </a:r>
            <a:r>
              <a:rPr lang="en-US" sz="2800" dirty="0"/>
              <a:t>Goniometer (inclinometers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Fluid/bubble Goniometers</a:t>
            </a:r>
          </a:p>
          <a:p>
            <a:pPr marL="45720" indent="0">
              <a:buNone/>
            </a:pPr>
            <a:endParaRPr lang="en-US" sz="2800" dirty="0" smtClean="0"/>
          </a:p>
          <a:p>
            <a:r>
              <a:rPr lang="en-US" sz="2800" dirty="0" smtClean="0"/>
              <a:t>Electro Goniometers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23860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None/>
            </a:pPr>
            <a:r>
              <a:rPr lang="en-IN" dirty="0" smtClean="0"/>
              <a:t>UNIVERSAL GONIOMETER</a:t>
            </a:r>
            <a:endParaRPr lang="en-IN" dirty="0"/>
          </a:p>
        </p:txBody>
      </p:sp>
      <p:pic>
        <p:nvPicPr>
          <p:cNvPr id="4" name="Content Placeholder 3" descr="360 goniometer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337493" y="731838"/>
            <a:ext cx="6011814" cy="34750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533400"/>
            <a:ext cx="8229600" cy="5943600"/>
          </a:xfrm>
        </p:spPr>
        <p:txBody>
          <a:bodyPr>
            <a:normAutofit lnSpcReduction="10000"/>
          </a:bodyPr>
          <a:lstStyle/>
          <a:p>
            <a:pPr marL="45720" lvl="0" indent="0">
              <a:buNone/>
            </a:pPr>
            <a:r>
              <a:rPr lang="en-US" sz="2400" dirty="0" smtClean="0"/>
              <a:t>UNIVERSAL GONIOMETER</a:t>
            </a:r>
          </a:p>
          <a:p>
            <a:pPr lvl="0"/>
            <a:r>
              <a:rPr lang="en-US" sz="2400" dirty="0" smtClean="0"/>
              <a:t>Most </a:t>
            </a:r>
            <a:r>
              <a:rPr lang="en-US" sz="2400" dirty="0">
                <a:solidFill>
                  <a:srgbClr val="C00000"/>
                </a:solidFill>
              </a:rPr>
              <a:t>commonly used</a:t>
            </a:r>
            <a:r>
              <a:rPr lang="en-US" sz="2400" dirty="0"/>
              <a:t>. Can measure joint position and ROM at almost all joints of </a:t>
            </a:r>
            <a:r>
              <a:rPr lang="en-US" sz="2400" dirty="0" smtClean="0"/>
              <a:t>body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May </a:t>
            </a:r>
            <a:r>
              <a:rPr lang="en-US" sz="2400" dirty="0"/>
              <a:t>be of </a:t>
            </a:r>
            <a:r>
              <a:rPr lang="en-US" sz="2400" i="1" dirty="0">
                <a:solidFill>
                  <a:srgbClr val="C00000"/>
                </a:solidFill>
              </a:rPr>
              <a:t>plastic or metal </a:t>
            </a:r>
            <a:r>
              <a:rPr lang="en-US" sz="2400" dirty="0"/>
              <a:t>and </a:t>
            </a:r>
            <a:r>
              <a:rPr lang="en-US" sz="2400" dirty="0" smtClean="0"/>
              <a:t>is available </a:t>
            </a:r>
            <a:r>
              <a:rPr lang="en-US" sz="2400" dirty="0"/>
              <a:t>in many shapes and </a:t>
            </a:r>
            <a:r>
              <a:rPr lang="en-US" sz="2400" dirty="0" smtClean="0"/>
              <a:t>sizes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Design </a:t>
            </a:r>
            <a:r>
              <a:rPr lang="en-US" sz="2400" dirty="0"/>
              <a:t>consists of </a:t>
            </a:r>
            <a:r>
              <a:rPr lang="en-US" sz="2400" dirty="0" smtClean="0">
                <a:solidFill>
                  <a:srgbClr val="C00000"/>
                </a:solidFill>
              </a:rPr>
              <a:t>body </a:t>
            </a:r>
            <a:r>
              <a:rPr lang="en-US" sz="2400" dirty="0">
                <a:solidFill>
                  <a:srgbClr val="C00000"/>
                </a:solidFill>
              </a:rPr>
              <a:t>and two arms</a:t>
            </a:r>
            <a:r>
              <a:rPr lang="en-US" sz="2400" dirty="0"/>
              <a:t>- a stationary and a moving </a:t>
            </a:r>
            <a:r>
              <a:rPr lang="en-US" sz="2400" dirty="0" smtClean="0"/>
              <a:t>arm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Body </a:t>
            </a:r>
            <a:r>
              <a:rPr lang="en-US" sz="2400" dirty="0"/>
              <a:t>resembles a protractor and may form a half circle or full </a:t>
            </a:r>
            <a:r>
              <a:rPr lang="en-US" sz="2400" dirty="0" smtClean="0"/>
              <a:t>circle. Scales </a:t>
            </a:r>
            <a:r>
              <a:rPr lang="en-US" sz="2400" dirty="0"/>
              <a:t>on a half- circle goniometer read from 0 to 180 degrees and from 180 to 0 degrees and on a full-circle instrument read from 0 to 180 degrees or 0 to 360 </a:t>
            </a:r>
            <a:r>
              <a:rPr lang="en-US" sz="2400" dirty="0" smtClean="0"/>
              <a:t>degrees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52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6" name="AutoShape 2" descr="Image result for goniometer elbow flexion"/>
          <p:cNvSpPr>
            <a:spLocks noChangeAspect="1" noChangeArrowheads="1"/>
          </p:cNvSpPr>
          <p:nvPr/>
        </p:nvSpPr>
        <p:spPr bwMode="auto">
          <a:xfrm>
            <a:off x="155575" y="-1317625"/>
            <a:ext cx="5819775" cy="2752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goniometer elbow flexion"/>
          <p:cNvSpPr>
            <a:spLocks noChangeAspect="1" noChangeArrowheads="1"/>
          </p:cNvSpPr>
          <p:nvPr/>
        </p:nvSpPr>
        <p:spPr bwMode="auto">
          <a:xfrm>
            <a:off x="155575" y="-1317625"/>
            <a:ext cx="5819775" cy="2752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goniometer elbow flexion"/>
          <p:cNvSpPr>
            <a:spLocks noChangeAspect="1" noChangeArrowheads="1"/>
          </p:cNvSpPr>
          <p:nvPr/>
        </p:nvSpPr>
        <p:spPr bwMode="auto">
          <a:xfrm>
            <a:off x="155575" y="-1317625"/>
            <a:ext cx="5819775" cy="2752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goniometer elbow flexion"/>
          <p:cNvSpPr>
            <a:spLocks noChangeAspect="1" noChangeArrowheads="1"/>
          </p:cNvSpPr>
          <p:nvPr/>
        </p:nvSpPr>
        <p:spPr bwMode="auto">
          <a:xfrm>
            <a:off x="155575" y="-1317625"/>
            <a:ext cx="5819775" cy="2752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3" name="Picture 9" descr="C:\Users\user\Desktop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714356"/>
            <a:ext cx="5460832" cy="2571768"/>
          </a:xfrm>
          <a:prstGeom prst="rect">
            <a:avLst/>
          </a:prstGeom>
          <a:noFill/>
        </p:spPr>
      </p:pic>
      <p:pic>
        <p:nvPicPr>
          <p:cNvPr id="1034" name="Picture 10" descr="C:\Users\user\Desktop\elbow-fl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438932"/>
            <a:ext cx="5357850" cy="3419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533400"/>
            <a:ext cx="8305800" cy="5791200"/>
          </a:xfrm>
        </p:spPr>
        <p:txBody>
          <a:bodyPr>
            <a:noAutofit/>
          </a:bodyPr>
          <a:lstStyle/>
          <a:p>
            <a:r>
              <a:rPr lang="en-US" sz="2400" dirty="0"/>
              <a:t> C</a:t>
            </a:r>
            <a:r>
              <a:rPr lang="en-US" sz="2400" dirty="0" smtClean="0"/>
              <a:t>orrect </a:t>
            </a:r>
            <a:r>
              <a:rPr lang="en-US" sz="2400" dirty="0"/>
              <a:t>selection of which goniometer device to use depends on </a:t>
            </a:r>
            <a:r>
              <a:rPr lang="en-US" sz="2400" dirty="0" smtClean="0"/>
              <a:t>joint </a:t>
            </a:r>
            <a:r>
              <a:rPr lang="en-US" sz="2400" dirty="0"/>
              <a:t>angle to be </a:t>
            </a:r>
            <a:r>
              <a:rPr lang="en-US" sz="2400" dirty="0" smtClean="0"/>
              <a:t>measured</a:t>
            </a:r>
          </a:p>
          <a:p>
            <a:endParaRPr lang="en-US" sz="2400" dirty="0" smtClean="0"/>
          </a:p>
          <a:p>
            <a:r>
              <a:rPr lang="en-US" sz="2400" dirty="0" smtClean="0"/>
              <a:t>Length </a:t>
            </a:r>
            <a:r>
              <a:rPr lang="en-US" sz="2400" dirty="0"/>
              <a:t>of arms varies among instruments and can range from 3-18 </a:t>
            </a:r>
            <a:r>
              <a:rPr lang="en-US" sz="2400" dirty="0" smtClean="0"/>
              <a:t>inches</a:t>
            </a:r>
          </a:p>
          <a:p>
            <a:endParaRPr lang="en-US" sz="2400" dirty="0" smtClean="0"/>
          </a:p>
          <a:p>
            <a:r>
              <a:rPr lang="en-US" sz="2400" dirty="0" smtClean="0"/>
              <a:t>Longer </a:t>
            </a:r>
            <a:r>
              <a:rPr lang="en-US" sz="2400" dirty="0"/>
              <a:t>armed goniometers, or </a:t>
            </a:r>
            <a:r>
              <a:rPr lang="en-US" sz="2400" dirty="0" smtClean="0"/>
              <a:t>bubble </a:t>
            </a:r>
            <a:r>
              <a:rPr lang="en-US" sz="2400" dirty="0"/>
              <a:t>inclinometer are recommended when </a:t>
            </a:r>
            <a:r>
              <a:rPr lang="en-US" sz="2400" dirty="0" smtClean="0"/>
              <a:t>landmarks </a:t>
            </a:r>
            <a:r>
              <a:rPr lang="en-US" sz="2400" dirty="0"/>
              <a:t>are further apart, such as when measuring hip, knee, elbow, and shoulder </a:t>
            </a:r>
            <a:r>
              <a:rPr lang="en-US" sz="2400" dirty="0" smtClean="0"/>
              <a:t>movements</a:t>
            </a:r>
          </a:p>
          <a:p>
            <a:endParaRPr lang="en-US" sz="2400" dirty="0" smtClean="0"/>
          </a:p>
          <a:p>
            <a:r>
              <a:rPr lang="en-US" sz="2400" dirty="0" smtClean="0"/>
              <a:t>In smaller </a:t>
            </a:r>
            <a:r>
              <a:rPr lang="en-US" sz="2400" dirty="0"/>
              <a:t>joints such as </a:t>
            </a:r>
            <a:r>
              <a:rPr lang="en-US" sz="2400" dirty="0" smtClean="0"/>
              <a:t>wrist </a:t>
            </a:r>
            <a:r>
              <a:rPr lang="en-US" sz="2400" dirty="0"/>
              <a:t>and hand and foot and ankle, a traditional goniometer with a shorter arm is </a:t>
            </a:r>
            <a:r>
              <a:rPr lang="en-US" sz="2400" dirty="0" smtClean="0"/>
              <a:t>used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5470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4929198"/>
            <a:ext cx="6512511" cy="1143000"/>
          </a:xfrm>
        </p:spPr>
        <p:txBody>
          <a:bodyPr/>
          <a:lstStyle/>
          <a:p>
            <a:pPr algn="ctr">
              <a:buNone/>
            </a:pPr>
            <a:r>
              <a:rPr lang="en-IN" dirty="0" smtClean="0"/>
              <a:t>INCLINOMETER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\Desktop\5344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3657600" cy="3619500"/>
          </a:xfrm>
          <a:prstGeom prst="rect">
            <a:avLst/>
          </a:prstGeom>
          <a:noFill/>
        </p:spPr>
      </p:pic>
      <p:pic>
        <p:nvPicPr>
          <p:cNvPr id="1027" name="Picture 3" descr="C:\Users\A\Desktop\7420010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142852"/>
            <a:ext cx="42862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482</TotalTime>
  <Words>1166</Words>
  <Application>Microsoft Office PowerPoint</Application>
  <PresentationFormat>On-screen Show (4:3)</PresentationFormat>
  <Paragraphs>227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Slipstream</vt:lpstr>
      <vt:lpstr> Goniometry</vt:lpstr>
      <vt:lpstr>Objectives</vt:lpstr>
      <vt:lpstr>Slide 3</vt:lpstr>
      <vt:lpstr>TYPES OF GONIOMETERS</vt:lpstr>
      <vt:lpstr>UNIVERSAL GONIOMETER</vt:lpstr>
      <vt:lpstr>Slide 6</vt:lpstr>
      <vt:lpstr>Slide 7</vt:lpstr>
      <vt:lpstr>Slide 8</vt:lpstr>
      <vt:lpstr>INCLINOMETER</vt:lpstr>
      <vt:lpstr>Slide 10</vt:lpstr>
      <vt:lpstr>FLUID/BUBBLE GONIOMETER</vt:lpstr>
      <vt:lpstr>Slide 12</vt:lpstr>
      <vt:lpstr>ELECTROGONIOMETER</vt:lpstr>
      <vt:lpstr>Slide 14</vt:lpstr>
      <vt:lpstr>PRINCIPLES OF GONIOMETRY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MULTIPLE CHOICE QUESTIONS 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Corporate Edition</cp:lastModifiedBy>
  <cp:revision>46</cp:revision>
  <dcterms:created xsi:type="dcterms:W3CDTF">2014-12-09T05:03:15Z</dcterms:created>
  <dcterms:modified xsi:type="dcterms:W3CDTF">2019-01-22T09:45:38Z</dcterms:modified>
</cp:coreProperties>
</file>