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6"/>
          <p:cNvSpPr/>
          <p:nvPr/>
        </p:nvSpPr>
        <p:spPr>
          <a:xfrm>
            <a:off x="0" y="0"/>
            <a:ext cx="61722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bg object 1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bg object 18"/>
          <p:cNvSpPr/>
          <p:nvPr/>
        </p:nvSpPr>
        <p:spPr>
          <a:xfrm>
            <a:off x="6172200" y="0"/>
            <a:ext cx="2971800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g object 16"/>
          <p:cNvSpPr/>
          <p:nvPr/>
        </p:nvSpPr>
        <p:spPr>
          <a:xfrm>
            <a:off x="0" y="0"/>
            <a:ext cx="61722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bg object 1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bg object 18"/>
          <p:cNvSpPr/>
          <p:nvPr/>
        </p:nvSpPr>
        <p:spPr>
          <a:xfrm>
            <a:off x="6172200" y="0"/>
            <a:ext cx="2971800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535940" y="3423284"/>
            <a:ext cx="5233035" cy="7569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5940" y="2051430"/>
            <a:ext cx="8072119" cy="215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35940" y="3423284"/>
            <a:ext cx="5233035" cy="7569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5940" y="2051430"/>
            <a:ext cx="8072119" cy="215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g object 16"/>
          <p:cNvSpPr/>
          <p:nvPr/>
        </p:nvSpPr>
        <p:spPr>
          <a:xfrm>
            <a:off x="0" y="0"/>
            <a:ext cx="61722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bg object 1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bg object 18"/>
          <p:cNvSpPr/>
          <p:nvPr/>
        </p:nvSpPr>
        <p:spPr>
          <a:xfrm>
            <a:off x="6172200" y="0"/>
            <a:ext cx="2971800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535940" y="3423284"/>
            <a:ext cx="5233035" cy="7569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535940" y="3423284"/>
            <a:ext cx="5233035" cy="7569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535940" y="3423284"/>
            <a:ext cx="5233035" cy="7569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object 2"/>
          <p:cNvGrpSpPr/>
          <p:nvPr/>
        </p:nvGrpSpPr>
        <p:grpSpPr>
          <a:xfrm>
            <a:off x="0" y="1523"/>
            <a:ext cx="9144000" cy="6856477"/>
            <a:chOff x="0" y="0"/>
            <a:chExt cx="9144000" cy="6856476"/>
          </a:xfrm>
        </p:grpSpPr>
        <p:sp>
          <p:nvSpPr>
            <p:cNvPr id="88" name="object 3"/>
            <p:cNvSpPr/>
            <p:nvPr/>
          </p:nvSpPr>
          <p:spPr>
            <a:xfrm>
              <a:off x="0" y="0"/>
              <a:ext cx="9144000" cy="6856477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bject 4"/>
            <p:cNvSpPr/>
            <p:nvPr/>
          </p:nvSpPr>
          <p:spPr>
            <a:xfrm>
              <a:off x="0" y="4722876"/>
              <a:ext cx="9144000" cy="21336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1" name="object 5"/>
          <p:cNvSpPr txBox="1"/>
          <p:nvPr/>
        </p:nvSpPr>
        <p:spPr>
          <a:xfrm>
            <a:off x="561441" y="3932580"/>
            <a:ext cx="4672330" cy="53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100"/>
              </a:lnSpc>
              <a:defRPr sz="4400" spc="-580">
                <a:latin typeface="Arial"/>
                <a:ea typeface="Arial"/>
                <a:cs typeface="Arial"/>
                <a:sym typeface="Arial"/>
              </a:defRPr>
            </a:pPr>
            <a:r>
              <a:t>NEONATAL</a:t>
            </a:r>
            <a:r>
              <a:rPr spc="-300"/>
              <a:t> </a:t>
            </a:r>
            <a:r>
              <a:rPr spc="-669"/>
              <a:t>SEIZURES</a:t>
            </a:r>
          </a:p>
        </p:txBody>
      </p:sp>
      <p:sp>
        <p:nvSpPr>
          <p:cNvPr id="92" name="object 6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object 7"/>
          <p:cNvSpPr txBox="1">
            <a:spLocks noGrp="1"/>
          </p:cNvSpPr>
          <p:nvPr>
            <p:ph type="title"/>
          </p:nvPr>
        </p:nvSpPr>
        <p:spPr>
          <a:xfrm>
            <a:off x="535939" y="3423284"/>
            <a:ext cx="5233037" cy="75692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700"/>
            </a:pPr>
            <a:r>
              <a:t>NEONATAL</a:t>
            </a:r>
            <a:r>
              <a:rPr spc="-300"/>
              <a:t> </a:t>
            </a:r>
            <a:r>
              <a:t>SEIZURES</a:t>
            </a:r>
          </a:p>
        </p:txBody>
      </p:sp>
      <p:sp>
        <p:nvSpPr>
          <p:cNvPr id="94" name="Dr. Hemal Dave…"/>
          <p:cNvSpPr txBox="1"/>
          <p:nvPr/>
        </p:nvSpPr>
        <p:spPr>
          <a:xfrm>
            <a:off x="5588422" y="5154756"/>
            <a:ext cx="2540160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Dr. Hemal Dave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Assistant 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Department of Paediatrics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2"/>
          <p:cNvSpPr txBox="1">
            <a:spLocks noGrp="1"/>
          </p:cNvSpPr>
          <p:nvPr>
            <p:ph type="title"/>
          </p:nvPr>
        </p:nvSpPr>
        <p:spPr>
          <a:xfrm>
            <a:off x="383539" y="151003"/>
            <a:ext cx="3967481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300">
                <a:solidFill>
                  <a:srgbClr val="FFCC00"/>
                </a:solidFill>
              </a:defRPr>
            </a:lvl1pPr>
          </a:lstStyle>
          <a:p>
            <a:r>
              <a:t>Clinical Classification</a:t>
            </a:r>
          </a:p>
        </p:txBody>
      </p:sp>
      <p:sp>
        <p:nvSpPr>
          <p:cNvPr id="121" name="object 3"/>
          <p:cNvSpPr txBox="1"/>
          <p:nvPr/>
        </p:nvSpPr>
        <p:spPr>
          <a:xfrm>
            <a:off x="764539" y="1975092"/>
            <a:ext cx="7360286" cy="340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tabLst>
                <a:tab pos="495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3.	</a:t>
            </a:r>
            <a:r>
              <a:rPr spc="0"/>
              <a:t>Clonic</a:t>
            </a:r>
          </a:p>
          <a:p>
            <a:pPr marL="546100" indent="-534034">
              <a:spcBef>
                <a:spcPts val="300"/>
              </a:spcBef>
              <a:buClr>
                <a:srgbClr val="1F487C"/>
              </a:buClr>
              <a:buSzPct val="100000"/>
              <a:buChar char="▪"/>
              <a:tabLst>
                <a:tab pos="5461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Primarily in</a:t>
            </a:r>
            <a:r>
              <a:rPr spc="10"/>
              <a:t> </a:t>
            </a:r>
            <a:r>
              <a:rPr spc="0"/>
              <a:t>term</a:t>
            </a:r>
          </a:p>
          <a:p>
            <a:pPr marL="546100" indent="-534034">
              <a:spcBef>
                <a:spcPts val="200"/>
              </a:spcBef>
              <a:buClr>
                <a:srgbClr val="1F487C"/>
              </a:buClr>
              <a:buSzPct val="100000"/>
              <a:buChar char="▪"/>
              <a:tabLst>
                <a:tab pos="5461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Focal or</a:t>
            </a:r>
            <a:r>
              <a:rPr spc="10"/>
              <a:t> </a:t>
            </a:r>
            <a:r>
              <a:t>multifocal</a:t>
            </a:r>
          </a:p>
          <a:p>
            <a:pPr marL="546100" indent="-534034">
              <a:spcBef>
                <a:spcPts val="200"/>
              </a:spcBef>
              <a:buClr>
                <a:srgbClr val="1F487C"/>
              </a:buClr>
              <a:buSzPct val="100000"/>
              <a:buChar char="▪"/>
              <a:tabLst>
                <a:tab pos="5461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Biphasic –Fast </a:t>
            </a:r>
            <a:r>
              <a:rPr spc="0"/>
              <a:t>contraction, </a:t>
            </a:r>
            <a:r>
              <a:t>Slow</a:t>
            </a:r>
            <a:r>
              <a:rPr spc="35"/>
              <a:t> </a:t>
            </a:r>
            <a:r>
              <a:t>relaxation</a:t>
            </a:r>
          </a:p>
          <a:p>
            <a:pPr marL="546100" indent="-534034">
              <a:spcBef>
                <a:spcPts val="200"/>
              </a:spcBef>
              <a:buClr>
                <a:srgbClr val="1F487C"/>
              </a:buClr>
              <a:buSzPct val="100000"/>
              <a:buChar char="▪"/>
              <a:tabLst>
                <a:tab pos="5461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Clonic limb movements(synchronous</a:t>
            </a:r>
            <a:r>
              <a:rPr spc="75"/>
              <a:t> </a:t>
            </a:r>
            <a:r>
              <a:t>or</a:t>
            </a:r>
          </a:p>
          <a:p>
            <a:pPr marR="5080" indent="600709">
              <a:lnSpc>
                <a:spcPts val="2500"/>
              </a:lnSpc>
              <a:spcBef>
                <a:spcPts val="6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asynchronous, localized or </a:t>
            </a:r>
            <a:r>
              <a:rPr spc="0"/>
              <a:t>often </a:t>
            </a:r>
            <a:r>
              <a:t>with no anatomic  order </a:t>
            </a:r>
            <a:r>
              <a:rPr spc="0"/>
              <a:t>of</a:t>
            </a:r>
            <a:r>
              <a:rPr spc="5"/>
              <a:t> </a:t>
            </a:r>
            <a:r>
              <a:t>progression)</a:t>
            </a:r>
          </a:p>
          <a:p>
            <a:pPr marL="546100" indent="-534034">
              <a:spcBef>
                <a:spcPts val="200"/>
              </a:spcBef>
              <a:buClr>
                <a:srgbClr val="1F487C"/>
              </a:buClr>
              <a:buSzPct val="100000"/>
              <a:buChar char="▪"/>
              <a:tabLst>
                <a:tab pos="5461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Consciousness </a:t>
            </a:r>
            <a:r>
              <a:rPr spc="0"/>
              <a:t>may </a:t>
            </a:r>
            <a:r>
              <a:t>be</a:t>
            </a:r>
            <a:r>
              <a:rPr spc="30"/>
              <a:t> </a:t>
            </a:r>
            <a:r>
              <a:t>preserved</a:t>
            </a:r>
          </a:p>
          <a:p>
            <a:pPr marL="546100" indent="-534034">
              <a:spcBef>
                <a:spcPts val="200"/>
              </a:spcBef>
              <a:buClr>
                <a:srgbClr val="1F487C"/>
              </a:buClr>
              <a:buSzPct val="100000"/>
              <a:buChar char="▪"/>
              <a:tabLst>
                <a:tab pos="5461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Signals focal cerebral</a:t>
            </a:r>
            <a:r>
              <a:rPr spc="45"/>
              <a:t> </a:t>
            </a:r>
            <a:r>
              <a:t>injury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bject 2"/>
          <p:cNvSpPr txBox="1">
            <a:spLocks noGrp="1"/>
          </p:cNvSpPr>
          <p:nvPr>
            <p:ph type="title"/>
          </p:nvPr>
        </p:nvSpPr>
        <p:spPr>
          <a:xfrm>
            <a:off x="383539" y="151003"/>
            <a:ext cx="3967481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300">
                <a:solidFill>
                  <a:srgbClr val="FFCC00"/>
                </a:solidFill>
              </a:defRPr>
            </a:lvl1pPr>
          </a:lstStyle>
          <a:p>
            <a:r>
              <a:t>Clinical Classification</a:t>
            </a:r>
          </a:p>
        </p:txBody>
      </p:sp>
      <p:sp>
        <p:nvSpPr>
          <p:cNvPr id="124" name="object 3"/>
          <p:cNvSpPr txBox="1"/>
          <p:nvPr/>
        </p:nvSpPr>
        <p:spPr>
          <a:xfrm>
            <a:off x="548639" y="1636197"/>
            <a:ext cx="7504432" cy="2491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700"/>
              </a:spcBef>
              <a:tabLst>
                <a:tab pos="5842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4.	</a:t>
            </a:r>
            <a:r>
              <a:rPr spc="0"/>
              <a:t>Myoclonic</a:t>
            </a:r>
          </a:p>
          <a:p>
            <a:pPr marL="681354" indent="-681989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73100" algn="l"/>
                <a:tab pos="6731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Rare</a:t>
            </a:r>
          </a:p>
          <a:p>
            <a:pPr marL="681354" indent="-681989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73100" algn="l"/>
                <a:tab pos="6731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Focal, multifocal or</a:t>
            </a:r>
            <a:r>
              <a:rPr spc="5"/>
              <a:t> </a:t>
            </a:r>
            <a:r>
              <a:t>generalized</a:t>
            </a:r>
          </a:p>
          <a:p>
            <a:pPr marL="681354" indent="-681989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73100" algn="l"/>
                <a:tab pos="673100" algn="l"/>
                <a:tab pos="20828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Lightning	</a:t>
            </a:r>
            <a:r>
              <a:rPr spc="0"/>
              <a:t>fast </a:t>
            </a:r>
            <a:r>
              <a:t>contractions-like </a:t>
            </a:r>
            <a:r>
              <a:rPr spc="0"/>
              <a:t>jerks of</a:t>
            </a:r>
            <a:r>
              <a:rPr spc="10"/>
              <a:t> </a:t>
            </a:r>
            <a:r>
              <a:t>extremities</a:t>
            </a:r>
          </a:p>
          <a:p>
            <a:pPr indent="673734">
              <a:spcBef>
                <a:spcPts val="5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(upper </a:t>
            </a:r>
            <a:r>
              <a:rPr spc="0"/>
              <a:t>&gt;</a:t>
            </a:r>
            <a:r>
              <a:rPr spc="5"/>
              <a:t> </a:t>
            </a:r>
            <a:r>
              <a:t>lower)</a:t>
            </a:r>
          </a:p>
          <a:p>
            <a:pPr indent="673734">
              <a:spcBef>
                <a:spcPts val="5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Signify </a:t>
            </a:r>
            <a:r>
              <a:rPr spc="-10"/>
              <a:t>diffuse </a:t>
            </a:r>
            <a:r>
              <a:t>–serious brain</a:t>
            </a:r>
            <a:r>
              <a:rPr spc="65"/>
              <a:t> </a:t>
            </a:r>
            <a:r>
              <a:t>injury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2"/>
          <p:cNvSpPr txBox="1">
            <a:spLocks noGrp="1"/>
          </p:cNvSpPr>
          <p:nvPr>
            <p:ph type="title"/>
          </p:nvPr>
        </p:nvSpPr>
        <p:spPr>
          <a:xfrm>
            <a:off x="383539" y="184530"/>
            <a:ext cx="5469892" cy="51371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200" spc="-300">
                <a:solidFill>
                  <a:srgbClr val="FFCC00"/>
                </a:solidFill>
              </a:defRPr>
            </a:lvl1pPr>
          </a:lstStyle>
          <a:p>
            <a:r>
              <a:t>Electroencephalographic seizure</a:t>
            </a:r>
          </a:p>
        </p:txBody>
      </p:sp>
      <p:sp>
        <p:nvSpPr>
          <p:cNvPr id="127" name="object 3"/>
          <p:cNvSpPr txBox="1"/>
          <p:nvPr/>
        </p:nvSpPr>
        <p:spPr>
          <a:xfrm>
            <a:off x="535940" y="1636101"/>
            <a:ext cx="7611744" cy="3544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I.</a:t>
            </a:r>
            <a:r>
              <a:rPr spc="-20"/>
              <a:t> </a:t>
            </a:r>
            <a:r>
              <a:rPr sz="2800"/>
              <a:t>Epileptic</a:t>
            </a:r>
          </a:p>
          <a:p>
            <a:pPr marL="355600" marR="35814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Consistently associated </a:t>
            </a:r>
            <a:r>
              <a:rPr spc="-5"/>
              <a:t>with </a:t>
            </a:r>
            <a:r>
              <a:t>electro-cortical  seizure activity </a:t>
            </a:r>
            <a:r>
              <a:rPr spc="-5"/>
              <a:t>on the</a:t>
            </a:r>
            <a:r>
              <a:rPr spc="-25"/>
              <a:t> </a:t>
            </a:r>
            <a:r>
              <a:rPr spc="-10"/>
              <a:t>EEG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Cannot be </a:t>
            </a:r>
            <a:r>
              <a:rPr spc="0"/>
              <a:t>provoked by tactile stimulation</a:t>
            </a:r>
          </a:p>
          <a:p>
            <a:pPr marL="355600" marR="5714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Cannot be </a:t>
            </a:r>
            <a:r>
              <a:rPr spc="0"/>
              <a:t>suppressed by restraint of </a:t>
            </a:r>
            <a:r>
              <a:t>involved  limb or </a:t>
            </a:r>
            <a:r>
              <a:rPr spc="0"/>
              <a:t>repositioning </a:t>
            </a:r>
            <a:r>
              <a:t>of the</a:t>
            </a:r>
            <a:r>
              <a:rPr spc="30"/>
              <a:t> </a:t>
            </a:r>
            <a:r>
              <a:t>infant</a:t>
            </a:r>
          </a:p>
          <a:p>
            <a:pPr marL="355600" marR="508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Related to hyper </a:t>
            </a:r>
            <a:r>
              <a:rPr spc="0"/>
              <a:t>synchronous discharges </a:t>
            </a:r>
            <a:r>
              <a:t>of a  </a:t>
            </a:r>
            <a:r>
              <a:rPr spc="0"/>
              <a:t>critical </a:t>
            </a:r>
            <a:r>
              <a:t>mass of neuron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2"/>
          <p:cNvSpPr txBox="1">
            <a:spLocks noGrp="1"/>
          </p:cNvSpPr>
          <p:nvPr>
            <p:ph type="title"/>
          </p:nvPr>
        </p:nvSpPr>
        <p:spPr>
          <a:xfrm>
            <a:off x="383540" y="117473"/>
            <a:ext cx="7032626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>
                <a:solidFill>
                  <a:srgbClr val="FFCC00"/>
                </a:solidFill>
              </a:defRPr>
            </a:pPr>
            <a:r>
              <a:t>Electroencephalographic </a:t>
            </a:r>
            <a:r>
              <a:rPr spc="-400"/>
              <a:t>seizures</a:t>
            </a:r>
          </a:p>
        </p:txBody>
      </p:sp>
      <p:sp>
        <p:nvSpPr>
          <p:cNvPr id="130" name="object 3"/>
          <p:cNvSpPr txBox="1"/>
          <p:nvPr/>
        </p:nvSpPr>
        <p:spPr>
          <a:xfrm>
            <a:off x="535939" y="1636102"/>
            <a:ext cx="6660517" cy="232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II.</a:t>
            </a:r>
            <a:r>
              <a:rPr spc="-25"/>
              <a:t> </a:t>
            </a:r>
            <a:r>
              <a:t>Non-epileptic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No </a:t>
            </a:r>
            <a:r>
              <a:rPr spc="0"/>
              <a:t>electro-cortical signature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Provoked by</a:t>
            </a:r>
            <a:r>
              <a:rPr spc="15"/>
              <a:t> </a:t>
            </a:r>
            <a:r>
              <a:t>stimulation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Suppressed </a:t>
            </a:r>
            <a:r>
              <a:rPr spc="-5"/>
              <a:t>by </a:t>
            </a:r>
            <a:r>
              <a:t>restraint </a:t>
            </a:r>
            <a:r>
              <a:rPr spc="-5"/>
              <a:t>or</a:t>
            </a:r>
            <a:r>
              <a:rPr spc="-65"/>
              <a:t> </a:t>
            </a:r>
            <a:r>
              <a:t>repositioning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Brainstem </a:t>
            </a:r>
            <a:r>
              <a:rPr spc="0"/>
              <a:t>release phenomena</a:t>
            </a:r>
            <a:r>
              <a:rPr spc="5"/>
              <a:t> </a:t>
            </a:r>
            <a:r>
              <a:rPr spc="0"/>
              <a:t>(reflex)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 2"/>
          <p:cNvSpPr txBox="1">
            <a:spLocks noGrp="1"/>
          </p:cNvSpPr>
          <p:nvPr>
            <p:ph type="title"/>
          </p:nvPr>
        </p:nvSpPr>
        <p:spPr>
          <a:xfrm>
            <a:off x="383539" y="184530"/>
            <a:ext cx="2837182" cy="51371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200" spc="-500">
                <a:solidFill>
                  <a:srgbClr val="FFFF00"/>
                </a:solidFill>
              </a:defRPr>
            </a:pPr>
            <a:r>
              <a:t>SEIZURE</a:t>
            </a:r>
            <a:r>
              <a:rPr spc="-300"/>
              <a:t> </a:t>
            </a:r>
            <a:r>
              <a:rPr spc="-200"/>
              <a:t>MIMICS</a:t>
            </a:r>
          </a:p>
        </p:txBody>
      </p:sp>
      <p:sp>
        <p:nvSpPr>
          <p:cNvPr id="133" name="object 3"/>
          <p:cNvSpPr txBox="1"/>
          <p:nvPr/>
        </p:nvSpPr>
        <p:spPr>
          <a:xfrm>
            <a:off x="535939" y="1613495"/>
            <a:ext cx="7244717" cy="192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1000"/>
              </a:spcBef>
              <a:buSzPct val="100000"/>
              <a:buChar char="•"/>
              <a:tabLst>
                <a:tab pos="355600" algn="l"/>
              </a:tabLst>
              <a:defRPr sz="4000" spc="-159">
                <a:latin typeface="Arial"/>
                <a:ea typeface="Arial"/>
                <a:cs typeface="Arial"/>
                <a:sym typeface="Arial"/>
              </a:defRPr>
            </a:pPr>
            <a:r>
              <a:t>Jitteriness</a:t>
            </a:r>
          </a:p>
          <a:p>
            <a:pPr marL="355600" indent="-343534">
              <a:spcBef>
                <a:spcPts val="900"/>
              </a:spcBef>
              <a:buSzPct val="100000"/>
              <a:buChar char="•"/>
              <a:tabLst>
                <a:tab pos="355600" algn="l"/>
              </a:tabLst>
              <a:defRPr sz="4000" spc="-215">
                <a:latin typeface="Arial"/>
                <a:ea typeface="Arial"/>
                <a:cs typeface="Arial"/>
                <a:sym typeface="Arial"/>
              </a:defRPr>
            </a:pPr>
            <a:r>
              <a:t>Apnoea</a:t>
            </a:r>
          </a:p>
          <a:p>
            <a:pPr marL="355600" indent="-343534">
              <a:spcBef>
                <a:spcPts val="900"/>
              </a:spcBef>
              <a:buSzPct val="100000"/>
              <a:buChar char="•"/>
              <a:tabLst>
                <a:tab pos="355600" algn="l"/>
              </a:tabLst>
              <a:defRPr sz="4000" spc="-215">
                <a:latin typeface="Arial"/>
                <a:ea typeface="Arial"/>
                <a:cs typeface="Arial"/>
                <a:sym typeface="Arial"/>
              </a:defRPr>
            </a:pPr>
            <a:r>
              <a:t>Benign </a:t>
            </a:r>
            <a:r>
              <a:rPr spc="-135"/>
              <a:t>neonatal </a:t>
            </a:r>
            <a:r>
              <a:rPr spc="-204"/>
              <a:t>sleep</a:t>
            </a:r>
            <a:r>
              <a:rPr spc="-395"/>
              <a:t> </a:t>
            </a:r>
            <a:r>
              <a:rPr spc="-190"/>
              <a:t>myoclonus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2"/>
          <p:cNvSpPr txBox="1">
            <a:spLocks noGrp="1"/>
          </p:cNvSpPr>
          <p:nvPr>
            <p:ph type="title"/>
          </p:nvPr>
        </p:nvSpPr>
        <p:spPr>
          <a:xfrm>
            <a:off x="383540" y="151003"/>
            <a:ext cx="1651001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600" spc="-400">
                <a:solidFill>
                  <a:srgbClr val="FFFF00"/>
                </a:solidFill>
              </a:defRPr>
            </a:pPr>
            <a:r>
              <a:t>APN</a:t>
            </a:r>
            <a:r>
              <a:rPr spc="-600"/>
              <a:t>OE</a:t>
            </a:r>
            <a:r>
              <a:rPr spc="-500"/>
              <a:t>A</a:t>
            </a:r>
          </a:p>
        </p:txBody>
      </p:sp>
      <p:sp>
        <p:nvSpPr>
          <p:cNvPr id="136" name="object 3"/>
          <p:cNvSpPr txBox="1"/>
          <p:nvPr/>
        </p:nvSpPr>
        <p:spPr>
          <a:xfrm>
            <a:off x="535939" y="1617280"/>
            <a:ext cx="3385822" cy="24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900"/>
              </a:spcBef>
              <a:buSzPct val="100000"/>
              <a:buChar char="•"/>
              <a:tabLst>
                <a:tab pos="355600" algn="l"/>
              </a:tabLst>
              <a:defRPr sz="3600" spc="-125">
                <a:latin typeface="Arial"/>
                <a:ea typeface="Arial"/>
                <a:cs typeface="Arial"/>
                <a:sym typeface="Arial"/>
              </a:defRPr>
            </a:pPr>
            <a:r>
              <a:t>Epileptic</a:t>
            </a:r>
          </a:p>
          <a:p>
            <a:pPr marL="355600" indent="-343534">
              <a:spcBef>
                <a:spcPts val="800"/>
              </a:spcBef>
              <a:buSzPct val="100000"/>
              <a:buChar char="•"/>
              <a:tabLst>
                <a:tab pos="355600" algn="l"/>
              </a:tabLst>
              <a:defRPr sz="3600" spc="-279">
                <a:latin typeface="Arial"/>
                <a:ea typeface="Arial"/>
                <a:cs typeface="Arial"/>
                <a:sym typeface="Arial"/>
              </a:defRPr>
            </a:pPr>
            <a:r>
              <a:t>Lasts </a:t>
            </a:r>
            <a:r>
              <a:rPr spc="-190"/>
              <a:t>&lt;10-20</a:t>
            </a:r>
            <a:r>
              <a:rPr spc="-185"/>
              <a:t> </a:t>
            </a:r>
            <a:r>
              <a:rPr spc="-300"/>
              <a:t>sec</a:t>
            </a:r>
          </a:p>
          <a:p>
            <a:pPr marL="355600" indent="-343534">
              <a:spcBef>
                <a:spcPts val="800"/>
              </a:spcBef>
              <a:buSzPct val="100000"/>
              <a:buChar char="•"/>
              <a:tabLst>
                <a:tab pos="355600" algn="l"/>
              </a:tabLst>
              <a:defRPr sz="3600" spc="-240">
                <a:latin typeface="Arial"/>
                <a:ea typeface="Arial"/>
                <a:cs typeface="Arial"/>
                <a:sym typeface="Arial"/>
              </a:defRPr>
            </a:pPr>
            <a:r>
              <a:t>Tachycardia</a:t>
            </a:r>
          </a:p>
          <a:p>
            <a:pPr marL="355600" indent="-343534">
              <a:spcBef>
                <a:spcPts val="800"/>
              </a:spcBef>
              <a:buSzPct val="100000"/>
              <a:buChar char="•"/>
              <a:tabLst>
                <a:tab pos="355600" algn="l"/>
              </a:tabLst>
              <a:defRPr sz="3600" spc="-75">
                <a:latin typeface="Arial"/>
                <a:ea typeface="Arial"/>
                <a:cs typeface="Arial"/>
                <a:sym typeface="Arial"/>
              </a:defRPr>
            </a:pPr>
            <a:r>
              <a:t>monorrhythmic</a:t>
            </a:r>
          </a:p>
        </p:txBody>
      </p:sp>
      <p:sp>
        <p:nvSpPr>
          <p:cNvPr id="137" name="object 4"/>
          <p:cNvSpPr txBox="1"/>
          <p:nvPr/>
        </p:nvSpPr>
        <p:spPr>
          <a:xfrm>
            <a:off x="5185028" y="1617280"/>
            <a:ext cx="2760346" cy="24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900"/>
              </a:spcBef>
              <a:buSzPct val="100000"/>
              <a:buChar char="•"/>
              <a:tabLst>
                <a:tab pos="355600" algn="l"/>
              </a:tabLst>
              <a:defRPr sz="3600" spc="-95">
                <a:latin typeface="Arial"/>
                <a:ea typeface="Arial"/>
                <a:cs typeface="Arial"/>
                <a:sym typeface="Arial"/>
              </a:defRPr>
            </a:pPr>
            <a:r>
              <a:t>Nonepileptic</a:t>
            </a:r>
          </a:p>
          <a:p>
            <a:pPr marL="355600" indent="-342900">
              <a:spcBef>
                <a:spcPts val="800"/>
              </a:spcBef>
              <a:buSzPct val="100000"/>
              <a:buChar char="•"/>
              <a:tabLst>
                <a:tab pos="355600" algn="l"/>
              </a:tabLst>
              <a:defRPr sz="3600" spc="-190">
                <a:latin typeface="Arial"/>
                <a:ea typeface="Arial"/>
                <a:cs typeface="Arial"/>
                <a:sym typeface="Arial"/>
              </a:defRPr>
            </a:pPr>
            <a:r>
              <a:t>&gt;10-20</a:t>
            </a:r>
            <a:r>
              <a:rPr spc="-279"/>
              <a:t> </a:t>
            </a:r>
            <a:r>
              <a:rPr spc="-300"/>
              <a:t>sec</a:t>
            </a:r>
          </a:p>
          <a:p>
            <a:pPr marL="355600" indent="-342900">
              <a:spcBef>
                <a:spcPts val="800"/>
              </a:spcBef>
              <a:buSzPct val="100000"/>
              <a:buChar char="•"/>
              <a:tabLst>
                <a:tab pos="355600" algn="l"/>
              </a:tabLst>
              <a:defRPr sz="3600" spc="-185">
                <a:latin typeface="Arial"/>
                <a:ea typeface="Arial"/>
                <a:cs typeface="Arial"/>
                <a:sym typeface="Arial"/>
              </a:defRPr>
            </a:pPr>
            <a:r>
              <a:t>Bradycardia</a:t>
            </a:r>
          </a:p>
          <a:p>
            <a:pPr marL="355600" indent="-342900">
              <a:spcBef>
                <a:spcPts val="800"/>
              </a:spcBef>
              <a:buSzPct val="100000"/>
              <a:buChar char="•"/>
              <a:tabLst>
                <a:tab pos="355600" algn="l"/>
              </a:tabLst>
              <a:defRPr sz="3600" spc="-190">
                <a:latin typeface="Arial"/>
                <a:ea typeface="Arial"/>
                <a:cs typeface="Arial"/>
                <a:sym typeface="Arial"/>
              </a:defRPr>
            </a:pPr>
            <a:r>
              <a:t>No </a:t>
            </a:r>
            <a:r>
              <a:rPr spc="-625"/>
              <a:t>EEG</a:t>
            </a:r>
            <a:r>
              <a:rPr spc="-615"/>
              <a:t> </a:t>
            </a:r>
            <a:r>
              <a:rPr spc="-245"/>
              <a:t>signs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bject 2"/>
          <p:cNvSpPr txBox="1">
            <a:spLocks noGrp="1"/>
          </p:cNvSpPr>
          <p:nvPr>
            <p:ph type="title"/>
          </p:nvPr>
        </p:nvSpPr>
        <p:spPr>
          <a:xfrm>
            <a:off x="383539" y="184530"/>
            <a:ext cx="5665472" cy="51371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200" spc="-300">
                <a:solidFill>
                  <a:srgbClr val="FFFF00"/>
                </a:solidFill>
              </a:defRPr>
            </a:pPr>
            <a:r>
              <a:t>Benign </a:t>
            </a:r>
            <a:r>
              <a:rPr spc="-200"/>
              <a:t>neonatal </a:t>
            </a:r>
            <a:r>
              <a:t>sleep</a:t>
            </a:r>
            <a:r>
              <a:rPr spc="-200"/>
              <a:t> </a:t>
            </a:r>
            <a:r>
              <a:t>myoclonus</a:t>
            </a:r>
          </a:p>
        </p:txBody>
      </p:sp>
      <p:sp>
        <p:nvSpPr>
          <p:cNvPr id="140" name="object 3"/>
          <p:cNvSpPr txBox="1"/>
          <p:nvPr/>
        </p:nvSpPr>
        <p:spPr>
          <a:xfrm>
            <a:off x="535940" y="1622385"/>
            <a:ext cx="7404101" cy="369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2800" spc="-80">
                <a:latin typeface="Arial"/>
                <a:ea typeface="Arial"/>
                <a:cs typeface="Arial"/>
                <a:sym typeface="Arial"/>
              </a:defRPr>
            </a:pPr>
            <a:r>
              <a:t>Nonepileptic </a:t>
            </a:r>
            <a:r>
              <a:rPr spc="-35"/>
              <a:t>form </a:t>
            </a:r>
            <a:r>
              <a:rPr spc="-10"/>
              <a:t>of</a:t>
            </a:r>
            <a:r>
              <a:rPr spc="-290"/>
              <a:t> </a:t>
            </a:r>
            <a:r>
              <a:rPr spc="-135"/>
              <a:t>myoclonus</a:t>
            </a:r>
          </a:p>
          <a:p>
            <a:pPr marL="355600" indent="-343534">
              <a:spcBef>
                <a:spcPts val="6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2800" spc="-145">
                <a:latin typeface="Arial"/>
                <a:ea typeface="Arial"/>
                <a:cs typeface="Arial"/>
                <a:sym typeface="Arial"/>
              </a:defRPr>
            </a:pPr>
            <a:r>
              <a:t>1 </a:t>
            </a:r>
            <a:r>
              <a:rPr spc="-80"/>
              <a:t>wk </a:t>
            </a:r>
            <a:r>
              <a:rPr spc="-10"/>
              <a:t>of</a:t>
            </a:r>
            <a:r>
              <a:rPr spc="-204"/>
              <a:t> </a:t>
            </a:r>
            <a:r>
              <a:rPr spc="-35"/>
              <a:t>life</a:t>
            </a:r>
          </a:p>
          <a:p>
            <a:pPr marL="355600" indent="-343534">
              <a:spcBef>
                <a:spcPts val="6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2800" spc="-220">
                <a:latin typeface="Arial"/>
                <a:ea typeface="Arial"/>
                <a:cs typeface="Arial"/>
                <a:sym typeface="Arial"/>
              </a:defRPr>
            </a:pPr>
            <a:r>
              <a:t>Resolves </a:t>
            </a:r>
            <a:r>
              <a:rPr spc="-90"/>
              <a:t>spont. </a:t>
            </a:r>
            <a:r>
              <a:rPr spc="-160"/>
              <a:t>Over </a:t>
            </a:r>
            <a:r>
              <a:rPr spc="-170"/>
              <a:t>weeks </a:t>
            </a:r>
            <a:r>
              <a:rPr spc="-25"/>
              <a:t>or</a:t>
            </a:r>
            <a:r>
              <a:rPr spc="-55"/>
              <a:t> </a:t>
            </a:r>
            <a:r>
              <a:rPr spc="-90"/>
              <a:t>months</a:t>
            </a:r>
          </a:p>
          <a:p>
            <a:pPr marL="355600" marR="5080" indent="-343534">
              <a:spcBef>
                <a:spcPts val="6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2800" spc="-135">
                <a:latin typeface="Arial"/>
                <a:ea typeface="Arial"/>
                <a:cs typeface="Arial"/>
                <a:sym typeface="Arial"/>
              </a:defRPr>
            </a:pPr>
            <a:r>
              <a:t>A/E- </a:t>
            </a:r>
            <a:r>
              <a:rPr spc="-140"/>
              <a:t>Transient </a:t>
            </a:r>
            <a:r>
              <a:rPr spc="-75"/>
              <a:t>dysmaturity </a:t>
            </a:r>
            <a:r>
              <a:rPr spc="-10"/>
              <a:t>of </a:t>
            </a:r>
            <a:r>
              <a:rPr spc="-100"/>
              <a:t>brainstem</a:t>
            </a:r>
            <a:r>
              <a:rPr spc="-300"/>
              <a:t> </a:t>
            </a:r>
            <a:r>
              <a:rPr spc="-55"/>
              <a:t>reticular  </a:t>
            </a:r>
            <a:r>
              <a:rPr spc="-85"/>
              <a:t>activating</a:t>
            </a:r>
            <a:r>
              <a:rPr spc="-150"/>
              <a:t> </a:t>
            </a:r>
            <a:r>
              <a:rPr spc="-170"/>
              <a:t>system</a:t>
            </a:r>
          </a:p>
          <a:p>
            <a:pPr marL="355600" indent="-343534">
              <a:spcBef>
                <a:spcPts val="6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2800" spc="-75">
                <a:latin typeface="Arial"/>
                <a:ea typeface="Arial"/>
                <a:cs typeface="Arial"/>
                <a:sym typeface="Arial"/>
              </a:defRPr>
            </a:pPr>
            <a:r>
              <a:t>Movement </a:t>
            </a:r>
            <a:r>
              <a:rPr spc="-114"/>
              <a:t>abolished </a:t>
            </a:r>
            <a:r>
              <a:rPr spc="-125"/>
              <a:t>by</a:t>
            </a:r>
            <a:r>
              <a:rPr spc="-215"/>
              <a:t> </a:t>
            </a:r>
            <a:r>
              <a:rPr spc="-135"/>
              <a:t>arousal</a:t>
            </a:r>
          </a:p>
          <a:p>
            <a:pPr marL="355600" indent="-343534">
              <a:spcBef>
                <a:spcPts val="600"/>
              </a:spcBef>
              <a:buSzPct val="100000"/>
              <a:buChar char="•"/>
              <a:tabLst>
                <a:tab pos="355600" algn="l"/>
                <a:tab pos="355600" algn="l"/>
                <a:tab pos="2247900" algn="l"/>
              </a:tabLst>
              <a:defRPr sz="2800" spc="-140">
                <a:latin typeface="Arial"/>
                <a:ea typeface="Arial"/>
                <a:cs typeface="Arial"/>
                <a:sym typeface="Arial"/>
              </a:defRPr>
            </a:pPr>
            <a:r>
              <a:t>Never</a:t>
            </a:r>
            <a:r>
              <a:rPr spc="-114"/>
              <a:t> </a:t>
            </a:r>
            <a:r>
              <a:rPr spc="-120"/>
              <a:t>occur	</a:t>
            </a:r>
            <a:r>
              <a:rPr spc="-35"/>
              <a:t>in </a:t>
            </a:r>
            <a:r>
              <a:rPr spc="-180"/>
              <a:t>awake</a:t>
            </a:r>
            <a:r>
              <a:rPr spc="-265"/>
              <a:t> </a:t>
            </a:r>
            <a:r>
              <a:rPr spc="-100"/>
              <a:t>state</a:t>
            </a:r>
          </a:p>
          <a:p>
            <a:pPr marL="355600" indent="-343534">
              <a:spcBef>
                <a:spcPts val="6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2800" spc="-150">
                <a:latin typeface="Arial"/>
                <a:ea typeface="Arial"/>
                <a:cs typeface="Arial"/>
                <a:sym typeface="Arial"/>
              </a:defRPr>
            </a:pPr>
            <a:r>
              <a:t>No </a:t>
            </a:r>
            <a:r>
              <a:rPr spc="-484"/>
              <a:t>EEG</a:t>
            </a:r>
            <a:r>
              <a:rPr spc="-434"/>
              <a:t> </a:t>
            </a:r>
            <a:r>
              <a:rPr spc="-94"/>
              <a:t>findings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bject 2"/>
          <p:cNvSpPr txBox="1">
            <a:spLocks noGrp="1"/>
          </p:cNvSpPr>
          <p:nvPr>
            <p:ph type="title"/>
          </p:nvPr>
        </p:nvSpPr>
        <p:spPr>
          <a:xfrm>
            <a:off x="383540" y="117473"/>
            <a:ext cx="1717676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800">
                <a:solidFill>
                  <a:srgbClr val="FFCC00"/>
                </a:solidFill>
              </a:defRPr>
            </a:pPr>
            <a:r>
              <a:t>E</a:t>
            </a:r>
            <a:r>
              <a:rPr spc="-300"/>
              <a:t>tiology</a:t>
            </a:r>
          </a:p>
        </p:txBody>
      </p:sp>
      <p:sp>
        <p:nvSpPr>
          <p:cNvPr id="143" name="object 3"/>
          <p:cNvSpPr txBox="1"/>
          <p:nvPr/>
        </p:nvSpPr>
        <p:spPr>
          <a:xfrm>
            <a:off x="535940" y="1636088"/>
            <a:ext cx="7451726" cy="259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3534" algn="just"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It </a:t>
            </a:r>
            <a:r>
              <a:rPr spc="-5"/>
              <a:t>is </a:t>
            </a:r>
            <a:r>
              <a:t>critical </a:t>
            </a:r>
            <a:r>
              <a:rPr spc="-5"/>
              <a:t>to </a:t>
            </a:r>
            <a:r>
              <a:t>recognize neonatal seizures,</a:t>
            </a:r>
            <a:r>
              <a:rPr spc="-35"/>
              <a:t> </a:t>
            </a:r>
            <a:r>
              <a:rPr spc="-5"/>
              <a:t>to  determine </a:t>
            </a:r>
            <a:r>
              <a:t>their </a:t>
            </a:r>
            <a:r>
              <a:rPr spc="-25"/>
              <a:t>etiology, </a:t>
            </a:r>
            <a:r>
              <a:rPr spc="-5"/>
              <a:t>and to </a:t>
            </a:r>
            <a:r>
              <a:t>treat </a:t>
            </a:r>
            <a:r>
              <a:rPr spc="-5"/>
              <a:t>them for  </a:t>
            </a:r>
            <a:r>
              <a:t>three </a:t>
            </a:r>
            <a:r>
              <a:rPr spc="-5"/>
              <a:t>major</a:t>
            </a:r>
            <a:r>
              <a:rPr spc="15"/>
              <a:t> </a:t>
            </a:r>
            <a:r>
              <a:rPr spc="-5"/>
              <a:t>reasons:</a:t>
            </a:r>
          </a:p>
          <a:p>
            <a:pPr>
              <a:buClr>
                <a:srgbClr val="1F487C"/>
              </a:buClr>
              <a:buSzPct val="100000"/>
              <a:buChar char="▪"/>
              <a:defRPr sz="4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123825" lvl="1" indent="-146684">
              <a:buSzPct val="100000"/>
              <a:buAutoNum type="arabicPeriod"/>
              <a:tabLst>
                <a:tab pos="596900" algn="l"/>
                <a:tab pos="56007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Seizures are usually</a:t>
            </a:r>
            <a:r>
              <a:rPr spc="40"/>
              <a:t> </a:t>
            </a:r>
            <a:r>
              <a:t>related</a:t>
            </a:r>
            <a:r>
              <a:rPr spc="35"/>
              <a:t> </a:t>
            </a:r>
            <a:r>
              <a:rPr spc="-5"/>
              <a:t>to	</a:t>
            </a:r>
            <a:r>
              <a:t>significant  illness, </a:t>
            </a:r>
            <a:r>
              <a:rPr spc="-5"/>
              <a:t>sometimes requiring </a:t>
            </a:r>
            <a:r>
              <a:t>specific</a:t>
            </a:r>
            <a:r>
              <a:rPr spc="35"/>
              <a:t> </a:t>
            </a:r>
            <a:r>
              <a:rPr spc="-5"/>
              <a:t>therapy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bject 2"/>
          <p:cNvSpPr txBox="1">
            <a:spLocks noGrp="1"/>
          </p:cNvSpPr>
          <p:nvPr>
            <p:ph type="title"/>
          </p:nvPr>
        </p:nvSpPr>
        <p:spPr>
          <a:xfrm>
            <a:off x="383540" y="117473"/>
            <a:ext cx="1717676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800">
                <a:solidFill>
                  <a:srgbClr val="FFCC00"/>
                </a:solidFill>
              </a:defRPr>
            </a:pPr>
            <a:r>
              <a:t>E</a:t>
            </a:r>
            <a:r>
              <a:rPr spc="-300"/>
              <a:t>tiology</a:t>
            </a:r>
          </a:p>
        </p:txBody>
      </p:sp>
      <p:sp>
        <p:nvSpPr>
          <p:cNvPr id="146" name="object 3"/>
          <p:cNvSpPr txBox="1"/>
          <p:nvPr/>
        </p:nvSpPr>
        <p:spPr>
          <a:xfrm>
            <a:off x="535939" y="1636089"/>
            <a:ext cx="7979411" cy="29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09879" marR="175895" indent="-309879">
              <a:buSzPct val="96428"/>
              <a:buAutoNum type="arabicPeriod" startAt="2"/>
              <a:tabLst>
                <a:tab pos="3048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Neonatal seizures </a:t>
            </a:r>
            <a:r>
              <a:rPr spc="-5"/>
              <a:t>may </a:t>
            </a:r>
            <a:r>
              <a:t>interfere </a:t>
            </a:r>
            <a:r>
              <a:rPr spc="-5"/>
              <a:t>with </a:t>
            </a:r>
            <a:r>
              <a:t>important  </a:t>
            </a:r>
            <a:r>
              <a:rPr spc="-5"/>
              <a:t>supportive </a:t>
            </a:r>
            <a:r>
              <a:t>measures, such </a:t>
            </a:r>
            <a:r>
              <a:rPr spc="-5"/>
              <a:t>as </a:t>
            </a:r>
            <a:r>
              <a:t>alimentation </a:t>
            </a:r>
            <a:r>
              <a:rPr spc="-5"/>
              <a:t>and  assisted </a:t>
            </a:r>
            <a:r>
              <a:t>respirations for </a:t>
            </a:r>
            <a:r>
              <a:rPr spc="-5"/>
              <a:t>associated</a:t>
            </a:r>
            <a:r>
              <a:t> disorders.</a:t>
            </a:r>
          </a:p>
          <a:p>
            <a:pPr>
              <a:buSzPct val="100000"/>
              <a:buAutoNum type="arabicPeriod" startAt="2"/>
              <a:defRPr sz="4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09879" marR="5080" indent="-309879" algn="just">
              <a:buSzPct val="96428"/>
              <a:buAutoNum type="arabicPeriod" startAt="3"/>
              <a:tabLst>
                <a:tab pos="3048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Experimental data give some </a:t>
            </a:r>
            <a:r>
              <a:rPr spc="0"/>
              <a:t>reason for concern  that </a:t>
            </a:r>
            <a:r>
              <a:t>under </a:t>
            </a:r>
            <a:r>
              <a:rPr spc="0"/>
              <a:t>certain circumstances </a:t>
            </a:r>
            <a:r>
              <a:t>the </a:t>
            </a:r>
            <a:r>
              <a:rPr spc="0"/>
              <a:t>seizure per  </a:t>
            </a:r>
            <a:r>
              <a:t>se may be a </a:t>
            </a:r>
            <a:r>
              <a:rPr spc="0"/>
              <a:t>cause </a:t>
            </a:r>
            <a:r>
              <a:t>of brain</a:t>
            </a:r>
            <a:r>
              <a:rPr spc="35"/>
              <a:t> </a:t>
            </a:r>
            <a:r>
              <a:rPr spc="-30"/>
              <a:t>injury.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bject 2"/>
          <p:cNvSpPr txBox="1">
            <a:spLocks noGrp="1"/>
          </p:cNvSpPr>
          <p:nvPr>
            <p:ph type="title"/>
          </p:nvPr>
        </p:nvSpPr>
        <p:spPr>
          <a:xfrm>
            <a:off x="459740" y="216788"/>
            <a:ext cx="1550670" cy="57404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600" spc="-800">
                <a:solidFill>
                  <a:srgbClr val="FFCC00"/>
                </a:solidFill>
              </a:defRPr>
            </a:pPr>
            <a:r>
              <a:t>E</a:t>
            </a:r>
            <a:r>
              <a:rPr spc="-300"/>
              <a:t>tiology</a:t>
            </a:r>
          </a:p>
        </p:txBody>
      </p:sp>
      <p:sp>
        <p:nvSpPr>
          <p:cNvPr id="149" name="object 3"/>
          <p:cNvSpPr txBox="1"/>
          <p:nvPr/>
        </p:nvSpPr>
        <p:spPr>
          <a:xfrm>
            <a:off x="535940" y="2148610"/>
            <a:ext cx="7985126" cy="2287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7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Clinical </a:t>
            </a:r>
            <a:r>
              <a:rPr spc="0"/>
              <a:t>history </a:t>
            </a:r>
            <a:r>
              <a:t>provides </a:t>
            </a:r>
            <a:r>
              <a:rPr spc="0"/>
              <a:t>important</a:t>
            </a:r>
            <a:r>
              <a:rPr spc="25"/>
              <a:t> </a:t>
            </a:r>
            <a:r>
              <a:t>clue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  <a:tab pos="27432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Family</a:t>
            </a:r>
            <a:r>
              <a:rPr spc="20"/>
              <a:t> </a:t>
            </a:r>
            <a:r>
              <a:rPr spc="0"/>
              <a:t>history	</a:t>
            </a:r>
            <a:r>
              <a:t>may </a:t>
            </a:r>
            <a:r>
              <a:rPr spc="0"/>
              <a:t>suggest </a:t>
            </a:r>
            <a:r>
              <a:t>genetic</a:t>
            </a:r>
            <a:r>
              <a:rPr spc="0"/>
              <a:t> </a:t>
            </a:r>
            <a:r>
              <a:t>syndrome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Many of </a:t>
            </a:r>
            <a:r>
              <a:rPr spc="0"/>
              <a:t>these syndromes </a:t>
            </a:r>
            <a:r>
              <a:t>are</a:t>
            </a:r>
            <a:r>
              <a:rPr spc="15"/>
              <a:t> </a:t>
            </a:r>
            <a:r>
              <a:rPr spc="0"/>
              <a:t>benign</a:t>
            </a:r>
          </a:p>
          <a:p>
            <a:pPr marL="355600" marR="508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444500" algn="l"/>
              </a:tabLst>
            </a:pPr>
            <a:r>
              <a:t>	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absence of 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etiologies, 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family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history  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of seizures may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suggest 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good</a:t>
            </a:r>
            <a:r>
              <a:rPr sz="2800" spc="25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prognosis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2"/>
          <p:cNvSpPr txBox="1">
            <a:spLocks noGrp="1"/>
          </p:cNvSpPr>
          <p:nvPr>
            <p:ph type="title"/>
          </p:nvPr>
        </p:nvSpPr>
        <p:spPr>
          <a:xfrm>
            <a:off x="383539" y="117473"/>
            <a:ext cx="2124712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400">
                <a:solidFill>
                  <a:srgbClr val="FFCC00"/>
                </a:solidFill>
              </a:defRPr>
            </a:pPr>
            <a:r>
              <a:t>D</a:t>
            </a:r>
            <a:r>
              <a:rPr spc="-300"/>
              <a:t>e</a:t>
            </a:r>
            <a:r>
              <a:rPr spc="-200"/>
              <a:t>finition</a:t>
            </a:r>
          </a:p>
        </p:txBody>
      </p:sp>
      <p:sp>
        <p:nvSpPr>
          <p:cNvPr id="97" name="object 3"/>
          <p:cNvSpPr txBox="1"/>
          <p:nvPr/>
        </p:nvSpPr>
        <p:spPr>
          <a:xfrm>
            <a:off x="231140" y="1627833"/>
            <a:ext cx="8445501" cy="406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2900">
              <a:lnSpc>
                <a:spcPts val="3200"/>
              </a:lnSpc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3000" spc="-265">
                <a:latin typeface="Arial"/>
                <a:ea typeface="Arial"/>
                <a:cs typeface="Arial"/>
                <a:sym typeface="Arial"/>
              </a:defRPr>
            </a:pPr>
            <a:r>
              <a:t>A </a:t>
            </a:r>
            <a:r>
              <a:rPr spc="-90"/>
              <a:t>stereotypic, </a:t>
            </a:r>
            <a:r>
              <a:rPr spc="-155"/>
              <a:t>paroxysmal </a:t>
            </a:r>
            <a:r>
              <a:rPr spc="-114"/>
              <a:t>spell </a:t>
            </a:r>
            <a:r>
              <a:rPr spc="-5"/>
              <a:t>of </a:t>
            </a:r>
            <a:r>
              <a:rPr spc="-75"/>
              <a:t>altered</a:t>
            </a:r>
            <a:r>
              <a:rPr spc="-320"/>
              <a:t> </a:t>
            </a:r>
            <a:r>
              <a:rPr spc="-104"/>
              <a:t>neurologic  </a:t>
            </a:r>
            <a:r>
              <a:rPr spc="-45"/>
              <a:t>function</a:t>
            </a:r>
          </a:p>
          <a:p>
            <a:pPr indent="269875">
              <a:spcBef>
                <a:spcPts val="300"/>
              </a:spcBef>
              <a:tabLst>
                <a:tab pos="5981700" algn="l"/>
              </a:tabLst>
              <a:defRPr sz="3000" spc="-130">
                <a:latin typeface="Arial"/>
                <a:ea typeface="Arial"/>
                <a:cs typeface="Arial"/>
                <a:sym typeface="Arial"/>
              </a:defRPr>
            </a:pPr>
            <a:r>
              <a:t>(behavior, </a:t>
            </a:r>
            <a:r>
              <a:rPr spc="-70"/>
              <a:t>motor,</a:t>
            </a:r>
            <a:r>
              <a:rPr spc="-150"/>
              <a:t> </a:t>
            </a:r>
            <a:r>
              <a:rPr spc="-35"/>
              <a:t>and/or</a:t>
            </a:r>
            <a:r>
              <a:t> </a:t>
            </a:r>
            <a:r>
              <a:rPr spc="-90"/>
              <a:t>autonomic	</a:t>
            </a:r>
            <a:r>
              <a:rPr spc="-50"/>
              <a:t>function)</a:t>
            </a:r>
          </a:p>
          <a:p>
            <a:pPr marL="355600" indent="-342900">
              <a:spcBef>
                <a:spcPts val="3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3000" spc="-120">
                <a:latin typeface="Arial"/>
                <a:ea typeface="Arial"/>
                <a:cs typeface="Arial"/>
                <a:sym typeface="Arial"/>
              </a:defRPr>
            </a:pPr>
            <a:r>
              <a:t>Neonatal </a:t>
            </a:r>
            <a:r>
              <a:rPr spc="-70"/>
              <a:t>period </a:t>
            </a:r>
            <a:r>
              <a:rPr spc="-30"/>
              <a:t>limited </a:t>
            </a:r>
            <a:r>
              <a:rPr spc="35"/>
              <a:t>to</a:t>
            </a:r>
            <a:r>
              <a:rPr spc="-444"/>
              <a:t> </a:t>
            </a:r>
            <a:r>
              <a:rPr spc="-35"/>
              <a:t>:</a:t>
            </a:r>
          </a:p>
          <a:p>
            <a:pPr marL="814069" lvl="1" indent="-201294">
              <a:spcBef>
                <a:spcPts val="300"/>
              </a:spcBef>
              <a:buSzPct val="100000"/>
              <a:buChar char="-"/>
              <a:tabLst>
                <a:tab pos="812800" algn="l"/>
              </a:tabLst>
              <a:defRPr sz="3000" spc="-25">
                <a:latin typeface="Arial"/>
                <a:ea typeface="Arial"/>
                <a:cs typeface="Arial"/>
                <a:sym typeface="Arial"/>
              </a:defRPr>
            </a:pPr>
            <a:r>
              <a:t>first </a:t>
            </a:r>
            <a:r>
              <a:rPr spc="-150"/>
              <a:t>28 </a:t>
            </a:r>
            <a:r>
              <a:rPr spc="-225"/>
              <a:t>days </a:t>
            </a:r>
            <a:r>
              <a:rPr spc="-10"/>
              <a:t>for </a:t>
            </a:r>
            <a:r>
              <a:rPr spc="-30"/>
              <a:t>term</a:t>
            </a:r>
            <a:r>
              <a:rPr spc="-370"/>
              <a:t> </a:t>
            </a:r>
            <a:r>
              <a:rPr spc="-85"/>
              <a:t>infants</a:t>
            </a:r>
          </a:p>
          <a:p>
            <a:pPr marL="814069" lvl="1" indent="-201294">
              <a:spcBef>
                <a:spcPts val="300"/>
              </a:spcBef>
              <a:buSzPct val="100000"/>
              <a:buChar char="-"/>
              <a:tabLst>
                <a:tab pos="812800" algn="l"/>
              </a:tabLst>
              <a:defRPr sz="3000" spc="-150">
                <a:latin typeface="Arial"/>
                <a:ea typeface="Arial"/>
                <a:cs typeface="Arial"/>
                <a:sym typeface="Arial"/>
              </a:defRPr>
            </a:pPr>
            <a:r>
              <a:t>44 </a:t>
            </a:r>
            <a:r>
              <a:rPr spc="-180"/>
              <a:t>weeks </a:t>
            </a:r>
            <a:r>
              <a:rPr spc="-104"/>
              <a:t>gestational </a:t>
            </a:r>
            <a:r>
              <a:rPr spc="-229"/>
              <a:t>age </a:t>
            </a:r>
            <a:r>
              <a:rPr spc="-10"/>
              <a:t>for</a:t>
            </a:r>
            <a:r>
              <a:rPr spc="-180"/>
              <a:t> </a:t>
            </a:r>
            <a:r>
              <a:rPr spc="-60"/>
              <a:t>pre-term</a:t>
            </a:r>
          </a:p>
          <a:p>
            <a:pPr marL="355600" indent="-342900">
              <a:spcBef>
                <a:spcPts val="300"/>
              </a:spcBef>
              <a:buClr>
                <a:srgbClr val="1F487C"/>
              </a:buClr>
              <a:buSzPct val="100000"/>
              <a:buChar char="•"/>
              <a:tabLst>
                <a:tab pos="342900" algn="l"/>
                <a:tab pos="355600" algn="l"/>
              </a:tabLst>
              <a:defRPr sz="3000" spc="-130">
                <a:latin typeface="Arial"/>
                <a:ea typeface="Arial"/>
                <a:cs typeface="Arial"/>
                <a:sym typeface="Arial"/>
              </a:defRPr>
            </a:pPr>
            <a:r>
              <a:t>First </a:t>
            </a:r>
            <a:r>
              <a:rPr spc="-170"/>
              <a:t>sign </a:t>
            </a:r>
            <a:r>
              <a:rPr spc="-5"/>
              <a:t>of </a:t>
            </a:r>
            <a:r>
              <a:rPr spc="-110"/>
              <a:t>neurological</a:t>
            </a:r>
            <a:r>
              <a:rPr spc="-335"/>
              <a:t> </a:t>
            </a:r>
            <a:r>
              <a:rPr spc="-90"/>
              <a:t>dysfunction</a:t>
            </a:r>
          </a:p>
          <a:p>
            <a:pPr marL="355600" marR="871219" indent="-342900">
              <a:lnSpc>
                <a:spcPts val="3200"/>
              </a:lnSpc>
              <a:spcBef>
                <a:spcPts val="700"/>
              </a:spcBef>
              <a:buClr>
                <a:srgbClr val="1F487C"/>
              </a:buClr>
              <a:buSzPct val="100000"/>
              <a:buChar char="•"/>
              <a:tabLst>
                <a:tab pos="342900" algn="l"/>
                <a:tab pos="355600" algn="l"/>
              </a:tabLst>
              <a:defRPr sz="3000" spc="-100">
                <a:latin typeface="Arial"/>
                <a:ea typeface="Arial"/>
                <a:cs typeface="Arial"/>
                <a:sym typeface="Arial"/>
              </a:defRPr>
            </a:pPr>
            <a:r>
              <a:t>Powerful </a:t>
            </a:r>
            <a:r>
              <a:rPr spc="-90"/>
              <a:t>predictors </a:t>
            </a:r>
            <a:r>
              <a:rPr spc="-5"/>
              <a:t>of </a:t>
            </a:r>
            <a:r>
              <a:rPr spc="-65"/>
              <a:t>long-term </a:t>
            </a:r>
            <a:r>
              <a:t>cognitive</a:t>
            </a:r>
            <a:r>
              <a:rPr spc="-580"/>
              <a:t> </a:t>
            </a:r>
            <a:r>
              <a:rPr spc="-140"/>
              <a:t>and  </a:t>
            </a:r>
            <a:r>
              <a:rPr spc="-104"/>
              <a:t>developmental</a:t>
            </a:r>
            <a:r>
              <a:rPr spc="-185"/>
              <a:t> </a:t>
            </a:r>
            <a:r>
              <a:rPr spc="-60"/>
              <a:t>impairment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bject 2"/>
          <p:cNvSpPr txBox="1">
            <a:spLocks noGrp="1"/>
          </p:cNvSpPr>
          <p:nvPr>
            <p:ph type="title"/>
          </p:nvPr>
        </p:nvSpPr>
        <p:spPr>
          <a:xfrm>
            <a:off x="497840" y="117473"/>
            <a:ext cx="1717676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800">
                <a:solidFill>
                  <a:srgbClr val="FFCC00"/>
                </a:solidFill>
              </a:defRPr>
            </a:pPr>
            <a:r>
              <a:t>E</a:t>
            </a:r>
            <a:r>
              <a:rPr spc="-300"/>
              <a:t>tiology</a:t>
            </a:r>
          </a:p>
        </p:txBody>
      </p:sp>
      <p:sp>
        <p:nvSpPr>
          <p:cNvPr id="152" name="object 3"/>
          <p:cNvSpPr txBox="1"/>
          <p:nvPr/>
        </p:nvSpPr>
        <p:spPr>
          <a:xfrm>
            <a:off x="535939" y="1636101"/>
            <a:ext cx="6697982" cy="217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7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Pregnancy history </a:t>
            </a:r>
            <a:r>
              <a:rPr spc="-5"/>
              <a:t>is</a:t>
            </a:r>
            <a:r>
              <a:rPr spc="-10"/>
              <a:t> </a:t>
            </a:r>
            <a:r>
              <a:t>important</a:t>
            </a:r>
          </a:p>
          <a:p>
            <a:pPr marL="355600" marR="42544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Search </a:t>
            </a:r>
            <a:r>
              <a:rPr spc="0"/>
              <a:t>for history </a:t>
            </a:r>
            <a:r>
              <a:t>that supports </a:t>
            </a:r>
            <a:r>
              <a:rPr spc="-20"/>
              <a:t>TORCH  </a:t>
            </a:r>
            <a:r>
              <a:rPr spc="0"/>
              <a:t>infections</a:t>
            </a:r>
          </a:p>
          <a:p>
            <a:pPr marL="355600" marR="508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History of </a:t>
            </a:r>
            <a:r>
              <a:rPr spc="0"/>
              <a:t>fetal distress, preeclampsia </a:t>
            </a:r>
            <a:r>
              <a:t>or  maternal</a:t>
            </a:r>
            <a:r>
              <a:rPr spc="10"/>
              <a:t> </a:t>
            </a:r>
            <a:r>
              <a:rPr spc="0"/>
              <a:t>infections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2"/>
          <p:cNvSpPr txBox="1">
            <a:spLocks noGrp="1"/>
          </p:cNvSpPr>
          <p:nvPr>
            <p:ph type="title"/>
          </p:nvPr>
        </p:nvSpPr>
        <p:spPr>
          <a:xfrm>
            <a:off x="383540" y="117473"/>
            <a:ext cx="1717676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800">
                <a:solidFill>
                  <a:srgbClr val="FFCC00"/>
                </a:solidFill>
              </a:defRPr>
            </a:pPr>
            <a:r>
              <a:t>E</a:t>
            </a:r>
            <a:r>
              <a:rPr spc="-300"/>
              <a:t>tiology</a:t>
            </a:r>
          </a:p>
        </p:txBody>
      </p:sp>
      <p:sp>
        <p:nvSpPr>
          <p:cNvPr id="155" name="object 3"/>
          <p:cNvSpPr txBox="1"/>
          <p:nvPr/>
        </p:nvSpPr>
        <p:spPr>
          <a:xfrm>
            <a:off x="535939" y="1636101"/>
            <a:ext cx="7967982" cy="306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7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Delivery</a:t>
            </a:r>
            <a:r>
              <a:rPr spc="5"/>
              <a:t> </a:t>
            </a:r>
            <a:r>
              <a:rPr spc="0"/>
              <a:t>history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45">
                <a:latin typeface="Arial"/>
                <a:ea typeface="Arial"/>
                <a:cs typeface="Arial"/>
                <a:sym typeface="Arial"/>
              </a:defRPr>
            </a:pPr>
            <a:r>
              <a:t>Type </a:t>
            </a:r>
            <a:r>
              <a:rPr spc="0"/>
              <a:t>of delivery </a:t>
            </a:r>
            <a:r>
              <a:rPr spc="-5"/>
              <a:t>and </a:t>
            </a:r>
            <a:r>
              <a:rPr spc="0"/>
              <a:t>antecedent</a:t>
            </a:r>
            <a:r>
              <a:rPr spc="35"/>
              <a:t> </a:t>
            </a:r>
            <a:r>
              <a:rPr spc="-5"/>
              <a:t>events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Apgar scores </a:t>
            </a:r>
            <a:r>
              <a:rPr spc="-10"/>
              <a:t>offer </a:t>
            </a:r>
            <a:r>
              <a:t>some</a:t>
            </a:r>
            <a:r>
              <a:rPr spc="15"/>
              <a:t> </a:t>
            </a:r>
            <a:r>
              <a:rPr spc="0"/>
              <a:t>guidance</a:t>
            </a:r>
          </a:p>
          <a:p>
            <a:pPr marL="355600" marR="508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Low Apgar </a:t>
            </a:r>
            <a:r>
              <a:rPr spc="0"/>
              <a:t>score </a:t>
            </a:r>
            <a:r>
              <a:t>without </a:t>
            </a:r>
            <a:r>
              <a:rPr spc="0"/>
              <a:t>the </a:t>
            </a:r>
            <a:r>
              <a:t>need </a:t>
            </a:r>
            <a:r>
              <a:rPr spc="0"/>
              <a:t>for  resuscitation </a:t>
            </a:r>
            <a:r>
              <a:t>and </a:t>
            </a:r>
            <a:r>
              <a:rPr spc="0"/>
              <a:t>subsequent </a:t>
            </a:r>
            <a:r>
              <a:t>neonatal </a:t>
            </a:r>
            <a:r>
              <a:rPr spc="0"/>
              <a:t>intensive  </a:t>
            </a:r>
            <a:r>
              <a:t>care is unlikely to be </a:t>
            </a:r>
            <a:r>
              <a:rPr spc="0"/>
              <a:t>associated </a:t>
            </a:r>
            <a:r>
              <a:t>with </a:t>
            </a:r>
            <a:r>
              <a:rPr spc="0"/>
              <a:t>neonatal  seizures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bject 2"/>
          <p:cNvSpPr txBox="1">
            <a:spLocks noGrp="1"/>
          </p:cNvSpPr>
          <p:nvPr>
            <p:ph type="title"/>
          </p:nvPr>
        </p:nvSpPr>
        <p:spPr>
          <a:xfrm>
            <a:off x="383540" y="117473"/>
            <a:ext cx="1717676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800">
                <a:solidFill>
                  <a:srgbClr val="FFCC00"/>
                </a:solidFill>
              </a:defRPr>
            </a:pPr>
            <a:r>
              <a:t>E</a:t>
            </a:r>
            <a:r>
              <a:rPr spc="-300"/>
              <a:t>tiology</a:t>
            </a:r>
          </a:p>
        </p:txBody>
      </p:sp>
      <p:sp>
        <p:nvSpPr>
          <p:cNvPr id="158" name="object 3"/>
          <p:cNvSpPr txBox="1"/>
          <p:nvPr/>
        </p:nvSpPr>
        <p:spPr>
          <a:xfrm>
            <a:off x="535939" y="1636101"/>
            <a:ext cx="7849236" cy="3468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7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Postnatal</a:t>
            </a:r>
            <a:r>
              <a:rPr spc="-5"/>
              <a:t> </a:t>
            </a:r>
            <a:r>
              <a:t>history</a:t>
            </a:r>
          </a:p>
          <a:p>
            <a:pPr marL="355600" marR="144145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Neonatal </a:t>
            </a:r>
            <a:r>
              <a:rPr spc="-5"/>
              <a:t>seizures in </a:t>
            </a:r>
            <a:r>
              <a:t>infants </a:t>
            </a:r>
            <a:r>
              <a:rPr spc="-5"/>
              <a:t>without uneventful  </a:t>
            </a:r>
            <a:r>
              <a:t>antenatal history </a:t>
            </a:r>
            <a:r>
              <a:rPr spc="-5"/>
              <a:t>and </a:t>
            </a:r>
            <a:r>
              <a:t>delivery </a:t>
            </a:r>
            <a:r>
              <a:rPr spc="-5"/>
              <a:t>may result from  </a:t>
            </a:r>
            <a:r>
              <a:t>postnatal cause</a:t>
            </a:r>
          </a:p>
          <a:p>
            <a:pPr marL="355600" marR="8509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10">
                <a:latin typeface="Arial"/>
                <a:ea typeface="Arial"/>
                <a:cs typeface="Arial"/>
                <a:sym typeface="Arial"/>
              </a:defRPr>
            </a:pPr>
            <a:r>
              <a:t>Tremulousness </a:t>
            </a:r>
            <a:r>
              <a:rPr spc="-5"/>
              <a:t>may be secondary to drug  withdrawal or</a:t>
            </a:r>
            <a:r>
              <a:rPr spc="50"/>
              <a:t> </a:t>
            </a:r>
            <a:r>
              <a:rPr spc="-5"/>
              <a:t>hypocalcemia</a:t>
            </a:r>
          </a:p>
          <a:p>
            <a:pPr marL="355600" marR="508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30">
                <a:latin typeface="Arial"/>
                <a:ea typeface="Arial"/>
                <a:cs typeface="Arial"/>
                <a:sym typeface="Arial"/>
              </a:defRPr>
            </a:pPr>
            <a:r>
              <a:t>Temperature </a:t>
            </a:r>
            <a:r>
              <a:rPr spc="-5"/>
              <a:t>and blood </a:t>
            </a:r>
            <a:r>
              <a:rPr spc="0"/>
              <a:t>pressure instability </a:t>
            </a:r>
            <a:r>
              <a:rPr spc="-5"/>
              <a:t>may  </a:t>
            </a:r>
            <a:r>
              <a:rPr spc="0"/>
              <a:t>suggest</a:t>
            </a:r>
            <a:r>
              <a:rPr spc="-10"/>
              <a:t> </a:t>
            </a:r>
            <a:r>
              <a:rPr spc="-5"/>
              <a:t>infection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2"/>
          <p:cNvSpPr txBox="1">
            <a:spLocks noGrp="1"/>
          </p:cNvSpPr>
          <p:nvPr>
            <p:ph type="title"/>
          </p:nvPr>
        </p:nvSpPr>
        <p:spPr>
          <a:xfrm>
            <a:off x="383539" y="196342"/>
            <a:ext cx="2808607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b="0" i="1" spc="-200">
                <a:solidFill>
                  <a:srgbClr val="FFFF00"/>
                </a:solidFill>
              </a:defRPr>
            </a:pPr>
            <a:r>
              <a:t>First 24</a:t>
            </a:r>
            <a:r>
              <a:rPr spc="-400"/>
              <a:t> </a:t>
            </a:r>
            <a:r>
              <a:t>hours</a:t>
            </a:r>
          </a:p>
        </p:txBody>
      </p:sp>
      <p:sp>
        <p:nvSpPr>
          <p:cNvPr id="161" name="object 3"/>
          <p:cNvSpPr txBox="1"/>
          <p:nvPr/>
        </p:nvSpPr>
        <p:spPr>
          <a:xfrm>
            <a:off x="459740" y="1823339"/>
            <a:ext cx="7141844" cy="3124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73354" indent="-161289">
              <a:lnSpc>
                <a:spcPts val="3800"/>
              </a:lnSpc>
              <a:spcBef>
                <a:spcPts val="100"/>
              </a:spcBef>
              <a:buSzPct val="97222"/>
              <a:buChar char="•"/>
              <a:tabLst>
                <a:tab pos="165100" algn="l"/>
              </a:tabLst>
              <a:defRPr sz="3600" spc="-175">
                <a:latin typeface="Arial"/>
                <a:ea typeface="Arial"/>
                <a:cs typeface="Arial"/>
                <a:sym typeface="Arial"/>
              </a:defRPr>
            </a:pPr>
            <a:r>
              <a:t>Hypoxic-ischemic</a:t>
            </a:r>
            <a:r>
              <a:rPr spc="-225"/>
              <a:t> </a:t>
            </a:r>
            <a:r>
              <a:rPr spc="-139"/>
              <a:t>encephalopathy</a:t>
            </a:r>
          </a:p>
          <a:p>
            <a:pPr marL="173354" indent="-161289">
              <a:lnSpc>
                <a:spcPts val="3400"/>
              </a:lnSpc>
              <a:buSzPct val="97222"/>
              <a:buChar char="•"/>
              <a:tabLst>
                <a:tab pos="165100" algn="l"/>
              </a:tabLst>
              <a:defRPr sz="3600" spc="-575">
                <a:latin typeface="Arial"/>
                <a:ea typeface="Arial"/>
                <a:cs typeface="Arial"/>
                <a:sym typeface="Arial"/>
              </a:defRPr>
            </a:pPr>
            <a:r>
              <a:t>CNS </a:t>
            </a:r>
            <a:r>
              <a:rPr spc="50"/>
              <a:t>&amp; </a:t>
            </a:r>
            <a:r>
              <a:rPr spc="-60"/>
              <a:t>Intrauterine </a:t>
            </a:r>
            <a:r>
              <a:rPr spc="-110"/>
              <a:t>Infections </a:t>
            </a:r>
            <a:r>
              <a:rPr spc="-310"/>
              <a:t>+</a:t>
            </a:r>
            <a:r>
              <a:rPr spc="-740"/>
              <a:t> </a:t>
            </a:r>
            <a:r>
              <a:rPr spc="-254"/>
              <a:t>sepsis</a:t>
            </a:r>
          </a:p>
          <a:p>
            <a:pPr marL="173354" indent="-161289">
              <a:lnSpc>
                <a:spcPts val="3400"/>
              </a:lnSpc>
              <a:buSzPct val="97222"/>
              <a:buChar char="•"/>
              <a:tabLst>
                <a:tab pos="165100" algn="l"/>
              </a:tabLst>
              <a:defRPr sz="3600" spc="-190">
                <a:latin typeface="Arial"/>
                <a:ea typeface="Arial"/>
                <a:cs typeface="Arial"/>
                <a:sym typeface="Arial"/>
              </a:defRPr>
            </a:pPr>
            <a:r>
              <a:t>Drug</a:t>
            </a:r>
            <a:r>
              <a:rPr spc="-215"/>
              <a:t> </a:t>
            </a:r>
            <a:r>
              <a:rPr spc="-65"/>
              <a:t>withdrawal</a:t>
            </a:r>
          </a:p>
          <a:p>
            <a:pPr marL="173354" indent="-161289">
              <a:lnSpc>
                <a:spcPts val="3400"/>
              </a:lnSpc>
              <a:buSzPct val="97222"/>
              <a:buChar char="•"/>
              <a:tabLst>
                <a:tab pos="165100" algn="l"/>
              </a:tabLst>
              <a:defRPr sz="3600" spc="-229">
                <a:latin typeface="Arial"/>
                <a:ea typeface="Arial"/>
                <a:cs typeface="Arial"/>
                <a:sym typeface="Arial"/>
              </a:defRPr>
            </a:pPr>
            <a:r>
              <a:t>Vascular</a:t>
            </a:r>
          </a:p>
          <a:p>
            <a:pPr marL="173354" indent="-161289">
              <a:lnSpc>
                <a:spcPts val="3400"/>
              </a:lnSpc>
              <a:buSzPct val="97222"/>
              <a:buChar char="•"/>
              <a:tabLst>
                <a:tab pos="165100" algn="l"/>
              </a:tabLst>
              <a:defRPr sz="3600" spc="-55">
                <a:latin typeface="Arial"/>
                <a:ea typeface="Arial"/>
                <a:cs typeface="Arial"/>
                <a:sym typeface="Arial"/>
              </a:defRPr>
            </a:pPr>
            <a:r>
              <a:t>Birth</a:t>
            </a:r>
            <a:r>
              <a:rPr spc="-209"/>
              <a:t> </a:t>
            </a:r>
            <a:r>
              <a:rPr spc="-100"/>
              <a:t>trauma</a:t>
            </a:r>
          </a:p>
          <a:p>
            <a:pPr marL="173354" indent="-161289">
              <a:lnSpc>
                <a:spcPts val="3400"/>
              </a:lnSpc>
              <a:buSzPct val="97222"/>
              <a:buChar char="•"/>
              <a:tabLst>
                <a:tab pos="165100" algn="l"/>
              </a:tabLst>
              <a:defRPr sz="3600" spc="-145">
                <a:latin typeface="Arial"/>
                <a:ea typeface="Arial"/>
                <a:cs typeface="Arial"/>
                <a:sym typeface="Arial"/>
              </a:defRPr>
            </a:pPr>
            <a:r>
              <a:t>Pyridoxine</a:t>
            </a:r>
            <a:r>
              <a:rPr spc="-225"/>
              <a:t> </a:t>
            </a:r>
            <a:r>
              <a:rPr spc="-165"/>
              <a:t>dependency</a:t>
            </a:r>
          </a:p>
          <a:p>
            <a:pPr marL="173354" indent="-161289">
              <a:lnSpc>
                <a:spcPts val="3800"/>
              </a:lnSpc>
              <a:buSzPct val="97222"/>
              <a:buChar char="•"/>
              <a:tabLst>
                <a:tab pos="165100" algn="l"/>
              </a:tabLst>
              <a:defRPr sz="3600" spc="-85">
                <a:latin typeface="Arial"/>
                <a:ea typeface="Arial"/>
                <a:cs typeface="Arial"/>
                <a:sym typeface="Arial"/>
              </a:defRPr>
            </a:pPr>
            <a:r>
              <a:t>Inadvertent </a:t>
            </a:r>
            <a:r>
              <a:rPr spc="-125"/>
              <a:t>local anesthetic</a:t>
            </a:r>
            <a:r>
              <a:rPr spc="-450"/>
              <a:t> </a:t>
            </a:r>
            <a:r>
              <a:rPr spc="-60"/>
              <a:t>toxicity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78738" y="28142"/>
            <a:ext cx="3488692" cy="69723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b="0" i="1" spc="-300">
                <a:solidFill>
                  <a:srgbClr val="FFFF00"/>
                </a:solidFill>
              </a:defRPr>
            </a:pPr>
            <a:r>
              <a:t>Hours</a:t>
            </a:r>
            <a:r>
              <a:rPr i="0"/>
              <a:t>: </a:t>
            </a:r>
            <a:r>
              <a:t>24 </a:t>
            </a:r>
            <a:r>
              <a:rPr spc="0"/>
              <a:t>to</a:t>
            </a:r>
            <a:r>
              <a:rPr spc="-400"/>
              <a:t> </a:t>
            </a:r>
            <a:r>
              <a:t>72</a:t>
            </a:r>
          </a:p>
        </p:txBody>
      </p:sp>
      <p:sp>
        <p:nvSpPr>
          <p:cNvPr id="164" name="object 3"/>
          <p:cNvSpPr txBox="1"/>
          <p:nvPr/>
        </p:nvSpPr>
        <p:spPr>
          <a:xfrm>
            <a:off x="383539" y="1456003"/>
            <a:ext cx="4031617" cy="3149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7015" indent="-234950">
              <a:lnSpc>
                <a:spcPts val="3400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3200" spc="-165">
                <a:latin typeface="Arial"/>
                <a:ea typeface="Arial"/>
                <a:cs typeface="Arial"/>
                <a:sym typeface="Arial"/>
              </a:defRPr>
            </a:pPr>
            <a:r>
              <a:t>Cerebral</a:t>
            </a:r>
            <a:r>
              <a:rPr spc="-195"/>
              <a:t> </a:t>
            </a:r>
            <a:r>
              <a:rPr spc="-209"/>
              <a:t>dysgenesis</a:t>
            </a:r>
          </a:p>
          <a:p>
            <a:pPr marL="247015" indent="-234950">
              <a:lnSpc>
                <a:spcPts val="3000"/>
              </a:lnSpc>
              <a:buSzPct val="100000"/>
              <a:buChar char="•"/>
              <a:tabLst>
                <a:tab pos="241300" algn="l"/>
              </a:tabLst>
              <a:defRPr sz="3200" spc="-204">
                <a:latin typeface="Arial"/>
                <a:ea typeface="Arial"/>
                <a:cs typeface="Arial"/>
                <a:sym typeface="Arial"/>
              </a:defRPr>
            </a:pPr>
            <a:r>
              <a:t>Vascular</a:t>
            </a:r>
          </a:p>
          <a:p>
            <a:pPr marL="155575" indent="-143510">
              <a:lnSpc>
                <a:spcPts val="3000"/>
              </a:lnSpc>
              <a:buSzPct val="100000"/>
              <a:buChar char="•"/>
              <a:tabLst>
                <a:tab pos="152400" algn="l"/>
              </a:tabLst>
              <a:defRPr sz="3200" spc="-70">
                <a:latin typeface="Arial"/>
                <a:ea typeface="Arial"/>
                <a:cs typeface="Arial"/>
                <a:sym typeface="Arial"/>
              </a:defRPr>
            </a:pPr>
            <a:r>
              <a:t>Metabolic</a:t>
            </a:r>
          </a:p>
          <a:p>
            <a:pPr marL="155575" indent="-143510">
              <a:lnSpc>
                <a:spcPts val="3000"/>
              </a:lnSpc>
              <a:buSzPct val="100000"/>
              <a:buChar char="•"/>
              <a:tabLst>
                <a:tab pos="152400" algn="l"/>
              </a:tabLst>
              <a:defRPr sz="3200" spc="-170">
                <a:latin typeface="Arial"/>
                <a:ea typeface="Arial"/>
                <a:cs typeface="Arial"/>
                <a:sym typeface="Arial"/>
              </a:defRPr>
            </a:pPr>
            <a:r>
              <a:t>Urea cycle</a:t>
            </a:r>
            <a:r>
              <a:rPr spc="-209"/>
              <a:t> </a:t>
            </a:r>
            <a:r>
              <a:rPr spc="-135"/>
              <a:t>disorders</a:t>
            </a:r>
          </a:p>
          <a:p>
            <a:pPr marL="247015" indent="-234950">
              <a:lnSpc>
                <a:spcPts val="3000"/>
              </a:lnSpc>
              <a:buSzPct val="100000"/>
              <a:buChar char="•"/>
              <a:tabLst>
                <a:tab pos="241300" algn="l"/>
              </a:tabLst>
              <a:defRPr sz="3200" spc="-170">
                <a:latin typeface="Arial"/>
                <a:ea typeface="Arial"/>
                <a:cs typeface="Arial"/>
                <a:sym typeface="Arial"/>
              </a:defRPr>
            </a:pPr>
            <a:r>
              <a:t>Drug</a:t>
            </a:r>
            <a:r>
              <a:rPr spc="-160"/>
              <a:t> </a:t>
            </a:r>
            <a:r>
              <a:rPr spc="-60"/>
              <a:t>withdrawal</a:t>
            </a:r>
          </a:p>
          <a:p>
            <a:pPr marL="155575" indent="-143510">
              <a:lnSpc>
                <a:spcPts val="3000"/>
              </a:lnSpc>
              <a:buSzPct val="100000"/>
              <a:buChar char="•"/>
              <a:tabLst>
                <a:tab pos="152400" algn="l"/>
              </a:tabLst>
              <a:defRPr sz="3200" spc="-130">
                <a:latin typeface="Arial"/>
                <a:ea typeface="Arial"/>
                <a:cs typeface="Arial"/>
                <a:sym typeface="Arial"/>
              </a:defRPr>
            </a:pPr>
            <a:r>
              <a:t>Pyridoxine</a:t>
            </a:r>
            <a:r>
              <a:rPr spc="-195"/>
              <a:t> </a:t>
            </a:r>
            <a:r>
              <a:rPr spc="-150"/>
              <a:t>dependency</a:t>
            </a:r>
          </a:p>
          <a:p>
            <a:pPr marL="155575" indent="-143510">
              <a:lnSpc>
                <a:spcPts val="3000"/>
              </a:lnSpc>
              <a:buSzPct val="100000"/>
              <a:buChar char="•"/>
              <a:tabLst>
                <a:tab pos="152400" algn="l"/>
              </a:tabLst>
              <a:defRPr sz="3200" spc="-75">
                <a:latin typeface="Arial"/>
                <a:ea typeface="Arial"/>
                <a:cs typeface="Arial"/>
                <a:sym typeface="Arial"/>
              </a:defRPr>
            </a:pPr>
            <a:r>
              <a:t>Incontinentia</a:t>
            </a:r>
            <a:r>
              <a:rPr spc="-150"/>
              <a:t> </a:t>
            </a:r>
            <a:r>
              <a:t>pigmenti</a:t>
            </a:r>
          </a:p>
          <a:p>
            <a:pPr marL="155575" indent="-143510">
              <a:lnSpc>
                <a:spcPts val="3400"/>
              </a:lnSpc>
              <a:buSzPct val="100000"/>
              <a:buChar char="•"/>
              <a:tabLst>
                <a:tab pos="152400" algn="l"/>
              </a:tabLst>
              <a:defRPr sz="3200" spc="-195">
                <a:latin typeface="Arial"/>
                <a:ea typeface="Arial"/>
                <a:cs typeface="Arial"/>
                <a:sym typeface="Arial"/>
              </a:defRPr>
            </a:pPr>
            <a:r>
              <a:t>Tuberous</a:t>
            </a:r>
            <a:r>
              <a:rPr spc="-180"/>
              <a:t> </a:t>
            </a:r>
            <a:r>
              <a:rPr spc="-175"/>
              <a:t>sclerosis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2"/>
          <p:cNvSpPr txBox="1"/>
          <p:nvPr/>
        </p:nvSpPr>
        <p:spPr>
          <a:xfrm>
            <a:off x="78739" y="1239087"/>
            <a:ext cx="8696960" cy="468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14019" indent="-401954">
              <a:spcBef>
                <a:spcPts val="100"/>
              </a:spcBef>
              <a:buSzPct val="100000"/>
              <a:buAutoNum type="arabicPeriod"/>
              <a:tabLst>
                <a:tab pos="406400" algn="l"/>
              </a:tabLst>
              <a:defRPr sz="3200" spc="-140">
                <a:latin typeface="Arial"/>
                <a:ea typeface="Arial"/>
                <a:cs typeface="Arial"/>
                <a:sym typeface="Arial"/>
              </a:defRPr>
            </a:pPr>
            <a:r>
              <a:t>Familial </a:t>
            </a:r>
            <a:r>
              <a:rPr spc="-110"/>
              <a:t>neonatal</a:t>
            </a:r>
            <a:r>
              <a:rPr spc="-175"/>
              <a:t> </a:t>
            </a:r>
            <a:r>
              <a:rPr spc="-190"/>
              <a:t>seizures</a:t>
            </a:r>
          </a:p>
          <a:p>
            <a:pPr marL="414019" indent="-401954">
              <a:buSzPct val="100000"/>
              <a:buAutoNum type="arabicPeriod"/>
              <a:tabLst>
                <a:tab pos="406400" algn="l"/>
              </a:tabLst>
              <a:defRPr sz="3200" spc="-165">
                <a:latin typeface="Arial"/>
                <a:ea typeface="Arial"/>
                <a:cs typeface="Arial"/>
                <a:sym typeface="Arial"/>
              </a:defRPr>
            </a:pPr>
            <a:r>
              <a:t>Cerebral</a:t>
            </a:r>
            <a:r>
              <a:rPr spc="-190"/>
              <a:t> </a:t>
            </a:r>
            <a:r>
              <a:rPr spc="-90"/>
              <a:t>malformations</a:t>
            </a:r>
          </a:p>
          <a:p>
            <a:pPr marL="414655" indent="-402590">
              <a:buSzPct val="100000"/>
              <a:buAutoNum type="arabicPeriod"/>
              <a:tabLst>
                <a:tab pos="406400" algn="l"/>
              </a:tabLst>
              <a:defRPr sz="3200" spc="-165">
                <a:latin typeface="Arial"/>
                <a:ea typeface="Arial"/>
                <a:cs typeface="Arial"/>
                <a:sym typeface="Arial"/>
              </a:defRPr>
            </a:pPr>
            <a:r>
              <a:t>Cerebral</a:t>
            </a:r>
            <a:r>
              <a:rPr spc="-190"/>
              <a:t> </a:t>
            </a:r>
            <a:r>
              <a:rPr spc="-55"/>
              <a:t>infarction</a:t>
            </a:r>
          </a:p>
          <a:p>
            <a:pPr marL="414655" indent="-402590">
              <a:buSzPct val="100000"/>
              <a:buAutoNum type="arabicPeriod"/>
              <a:tabLst>
                <a:tab pos="406400" algn="l"/>
              </a:tabLst>
              <a:defRPr sz="3200" spc="-114">
                <a:latin typeface="Arial"/>
                <a:ea typeface="Arial"/>
                <a:cs typeface="Arial"/>
                <a:sym typeface="Arial"/>
              </a:defRPr>
            </a:pPr>
            <a:r>
              <a:t>Hypoparathyroidism</a:t>
            </a:r>
            <a:r>
              <a:rPr spc="-145"/>
              <a:t> </a:t>
            </a:r>
            <a:r>
              <a:rPr spc="-140"/>
              <a:t>(hypocalcemia)</a:t>
            </a:r>
          </a:p>
          <a:p>
            <a:pPr marL="414655" indent="-402590">
              <a:buSzPct val="100000"/>
              <a:buAutoNum type="arabicPeriod"/>
              <a:tabLst>
                <a:tab pos="406400" algn="l"/>
              </a:tabLst>
              <a:defRPr sz="3200" spc="-204">
                <a:latin typeface="Arial"/>
                <a:ea typeface="Arial"/>
                <a:cs typeface="Arial"/>
                <a:sym typeface="Arial"/>
              </a:defRPr>
            </a:pPr>
            <a:r>
              <a:t>Vascular </a:t>
            </a:r>
            <a:r>
              <a:rPr spc="-145"/>
              <a:t>events </a:t>
            </a:r>
            <a:r>
              <a:rPr spc="-160"/>
              <a:t>(venous </a:t>
            </a:r>
            <a:r>
              <a:rPr spc="-104"/>
              <a:t>thrombosis,</a:t>
            </a:r>
            <a:r>
              <a:rPr spc="-100"/>
              <a:t> </a:t>
            </a:r>
            <a:r>
              <a:rPr spc="-125"/>
              <a:t>hemorrhage)</a:t>
            </a:r>
          </a:p>
          <a:p>
            <a:pPr marL="414655" indent="-402590">
              <a:buSzPct val="100000"/>
              <a:buAutoNum type="arabicPeriod"/>
              <a:tabLst>
                <a:tab pos="406400" algn="l"/>
              </a:tabLst>
              <a:defRPr sz="3200" spc="-130">
                <a:latin typeface="Arial"/>
                <a:ea typeface="Arial"/>
                <a:cs typeface="Arial"/>
                <a:sym typeface="Arial"/>
              </a:defRPr>
            </a:pPr>
            <a:r>
              <a:t>Kernicterus </a:t>
            </a:r>
            <a:r>
              <a:rPr spc="-55"/>
              <a:t>(</a:t>
            </a:r>
            <a:r>
              <a:rPr i="1" spc="-55"/>
              <a:t>bilirubin</a:t>
            </a:r>
            <a:r>
              <a:rPr i="1" spc="-200"/>
              <a:t> </a:t>
            </a:r>
            <a:r>
              <a:rPr i="1" spc="-135"/>
              <a:t>encephalopathy</a:t>
            </a:r>
            <a:r>
              <a:rPr spc="-135"/>
              <a:t>)</a:t>
            </a:r>
          </a:p>
          <a:p>
            <a:pPr marL="12700" marR="746759">
              <a:buSzPct val="100000"/>
              <a:buAutoNum type="arabicPeriod"/>
              <a:tabLst>
                <a:tab pos="406400" algn="l"/>
              </a:tabLst>
              <a:defRPr sz="3200" spc="-140">
                <a:latin typeface="Arial"/>
                <a:ea typeface="Arial"/>
                <a:cs typeface="Arial"/>
                <a:sym typeface="Arial"/>
              </a:defRPr>
            </a:pPr>
            <a:r>
              <a:t>Acidurias </a:t>
            </a:r>
            <a:r>
              <a:rPr spc="-95"/>
              <a:t>(methylmalonic </a:t>
            </a:r>
            <a:r>
              <a:rPr spc="-135"/>
              <a:t>acidemia, </a:t>
            </a:r>
            <a:r>
              <a:rPr spc="-80"/>
              <a:t>propionic  </a:t>
            </a:r>
            <a:r>
              <a:rPr spc="-135"/>
              <a:t>acidemia)</a:t>
            </a:r>
          </a:p>
          <a:p>
            <a:pPr marL="414655" indent="-402590">
              <a:buSzPct val="100000"/>
              <a:buAutoNum type="arabicPeriod"/>
              <a:tabLst>
                <a:tab pos="406400" algn="l"/>
              </a:tabLst>
              <a:defRPr sz="3200" spc="-170">
                <a:latin typeface="Arial"/>
                <a:ea typeface="Arial"/>
                <a:cs typeface="Arial"/>
                <a:sym typeface="Arial"/>
              </a:defRPr>
            </a:pPr>
            <a:r>
              <a:t>Urea cycle</a:t>
            </a:r>
            <a:r>
              <a:rPr spc="-209"/>
              <a:t> </a:t>
            </a:r>
            <a:r>
              <a:rPr spc="-135"/>
              <a:t>disorders</a:t>
            </a:r>
          </a:p>
          <a:p>
            <a:pPr marL="414655" indent="-402590">
              <a:buSzPct val="100000"/>
              <a:buAutoNum type="arabicPeriod"/>
              <a:tabLst>
                <a:tab pos="406400" algn="l"/>
              </a:tabLst>
              <a:defRPr sz="3200" spc="-195">
                <a:latin typeface="Arial"/>
                <a:ea typeface="Arial"/>
                <a:cs typeface="Arial"/>
                <a:sym typeface="Arial"/>
              </a:defRPr>
            </a:pPr>
            <a:r>
              <a:t>Tuberous</a:t>
            </a:r>
            <a:r>
              <a:rPr spc="-175"/>
              <a:t> sclerosis</a:t>
            </a:r>
          </a:p>
        </p:txBody>
      </p:sp>
      <p:sp>
        <p:nvSpPr>
          <p:cNvPr id="167" name="object 3"/>
          <p:cNvSpPr txBox="1">
            <a:spLocks noGrp="1"/>
          </p:cNvSpPr>
          <p:nvPr>
            <p:ph type="title"/>
          </p:nvPr>
        </p:nvSpPr>
        <p:spPr>
          <a:xfrm>
            <a:off x="231139" y="241552"/>
            <a:ext cx="3207387" cy="51371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200" i="1" spc="-200">
                <a:solidFill>
                  <a:srgbClr val="FFFF00"/>
                </a:solidFill>
              </a:defRPr>
            </a:pPr>
            <a:r>
              <a:t>72 </a:t>
            </a:r>
            <a:r>
              <a:rPr spc="-300"/>
              <a:t>hours </a:t>
            </a:r>
            <a:r>
              <a:t>to 1 week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bject 2"/>
          <p:cNvSpPr txBox="1">
            <a:spLocks noGrp="1"/>
          </p:cNvSpPr>
          <p:nvPr>
            <p:ph type="title"/>
          </p:nvPr>
        </p:nvSpPr>
        <p:spPr>
          <a:xfrm>
            <a:off x="383539" y="184530"/>
            <a:ext cx="5563872" cy="51371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200" spc="-300">
                <a:solidFill>
                  <a:srgbClr val="FFFF00"/>
                </a:solidFill>
              </a:defRPr>
            </a:pPr>
            <a:r>
              <a:t>Benign </a:t>
            </a:r>
            <a:r>
              <a:rPr spc="-200"/>
              <a:t>familial neonatal </a:t>
            </a:r>
            <a:r>
              <a:t>seizures</a:t>
            </a:r>
          </a:p>
        </p:txBody>
      </p:sp>
      <p:sp>
        <p:nvSpPr>
          <p:cNvPr id="170" name="object 3"/>
          <p:cNvSpPr txBox="1"/>
          <p:nvPr/>
        </p:nvSpPr>
        <p:spPr>
          <a:xfrm>
            <a:off x="510540" y="1571571"/>
            <a:ext cx="7811769" cy="3453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1000" indent="-343534">
              <a:spcBef>
                <a:spcPts val="400"/>
              </a:spcBef>
              <a:buSzPct val="100000"/>
              <a:buChar char="•"/>
              <a:tabLst>
                <a:tab pos="381000" algn="l"/>
                <a:tab pos="381000" algn="l"/>
              </a:tabLst>
              <a:defRPr sz="3200" spc="-125">
                <a:latin typeface="Arial"/>
                <a:ea typeface="Arial"/>
                <a:cs typeface="Arial"/>
                <a:sym typeface="Arial"/>
              </a:defRPr>
            </a:pPr>
            <a:r>
              <a:t>Autosomal</a:t>
            </a:r>
            <a:r>
              <a:rPr spc="-155"/>
              <a:t> </a:t>
            </a:r>
            <a:r>
              <a:rPr spc="-75"/>
              <a:t>dominant</a:t>
            </a:r>
          </a:p>
          <a:p>
            <a:pPr marL="381000" indent="-343534">
              <a:spcBef>
                <a:spcPts val="300"/>
              </a:spcBef>
              <a:buSzPct val="100000"/>
              <a:buChar char="•"/>
              <a:tabLst>
                <a:tab pos="381000" algn="l"/>
                <a:tab pos="381000" algn="l"/>
              </a:tabLst>
              <a:defRPr sz="3200" spc="-170">
                <a:latin typeface="Arial"/>
                <a:ea typeface="Arial"/>
                <a:cs typeface="Arial"/>
                <a:sym typeface="Arial"/>
              </a:defRPr>
            </a:pPr>
            <a:r>
              <a:t>No </a:t>
            </a:r>
            <a:r>
              <a:rPr spc="-110"/>
              <a:t>obivious risk</a:t>
            </a:r>
            <a:r>
              <a:rPr spc="-215"/>
              <a:t> </a:t>
            </a:r>
            <a:r>
              <a:rPr spc="-114"/>
              <a:t>factors</a:t>
            </a:r>
          </a:p>
          <a:p>
            <a:pPr marL="381000" indent="-343534">
              <a:spcBef>
                <a:spcPts val="300"/>
              </a:spcBef>
              <a:buSzPct val="100000"/>
              <a:buChar char="•"/>
              <a:tabLst>
                <a:tab pos="381000" algn="l"/>
                <a:tab pos="381000" algn="l"/>
              </a:tabLst>
              <a:defRPr sz="3200" spc="-85"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 sz="3100" spc="-127" baseline="25132"/>
              <a:t>nd </a:t>
            </a:r>
            <a:r>
              <a:rPr spc="-25"/>
              <a:t>or </a:t>
            </a:r>
            <a:r>
              <a:rPr spc="-65"/>
              <a:t>3</a:t>
            </a:r>
            <a:r>
              <a:rPr sz="3100" spc="-97" baseline="25132"/>
              <a:t>rd </a:t>
            </a:r>
            <a:r>
              <a:rPr spc="-190"/>
              <a:t>day </a:t>
            </a:r>
            <a:r>
              <a:rPr spc="-5"/>
              <a:t>of </a:t>
            </a:r>
            <a:r>
              <a:rPr spc="-50"/>
              <a:t>life, </a:t>
            </a:r>
            <a:r>
              <a:rPr spc="-95"/>
              <a:t>recur </a:t>
            </a:r>
            <a:r>
              <a:rPr spc="-15"/>
              <a:t>for </a:t>
            </a:r>
            <a:r>
              <a:rPr spc="-234"/>
              <a:t>days </a:t>
            </a:r>
            <a:r>
              <a:rPr spc="-20"/>
              <a:t>or</a:t>
            </a:r>
            <a:r>
              <a:rPr spc="-240"/>
              <a:t> </a:t>
            </a:r>
            <a:r>
              <a:rPr spc="-190"/>
              <a:t>weeks</a:t>
            </a:r>
          </a:p>
          <a:p>
            <a:pPr marL="381000" marR="30480" indent="-343534">
              <a:lnSpc>
                <a:spcPts val="3400"/>
              </a:lnSpc>
              <a:spcBef>
                <a:spcPts val="800"/>
              </a:spcBef>
              <a:buSzPct val="100000"/>
              <a:buChar char="•"/>
              <a:tabLst>
                <a:tab pos="381000" algn="l"/>
                <a:tab pos="381000" algn="l"/>
              </a:tabLst>
              <a:defRPr sz="3200" spc="-85">
                <a:latin typeface="Arial"/>
                <a:ea typeface="Arial"/>
                <a:cs typeface="Arial"/>
                <a:sym typeface="Arial"/>
              </a:defRPr>
            </a:pPr>
            <a:r>
              <a:t>Ictal </a:t>
            </a:r>
            <a:r>
              <a:rPr spc="-555"/>
              <a:t>EEG </a:t>
            </a:r>
            <a:r>
              <a:rPr spc="-35"/>
              <a:t>: </a:t>
            </a:r>
            <a:r>
              <a:rPr spc="-160"/>
              <a:t>sudden </a:t>
            </a:r>
            <a:r>
              <a:rPr spc="-35"/>
              <a:t>brief </a:t>
            </a:r>
            <a:r>
              <a:rPr spc="-75"/>
              <a:t>period </a:t>
            </a:r>
            <a:r>
              <a:rPr spc="-5"/>
              <a:t>of</a:t>
            </a:r>
            <a:r>
              <a:rPr spc="-525"/>
              <a:t> </a:t>
            </a:r>
            <a:r>
              <a:rPr spc="-155"/>
              <a:t>generalized  </a:t>
            </a:r>
            <a:r>
              <a:rPr spc="-120"/>
              <a:t>voltage</a:t>
            </a:r>
            <a:r>
              <a:rPr spc="-185"/>
              <a:t> </a:t>
            </a:r>
            <a:r>
              <a:rPr spc="-60"/>
              <a:t>attenuation</a:t>
            </a:r>
          </a:p>
          <a:p>
            <a:pPr marL="381000" indent="-343534">
              <a:spcBef>
                <a:spcPts val="300"/>
              </a:spcBef>
              <a:buSzPct val="100000"/>
              <a:buChar char="•"/>
              <a:tabLst>
                <a:tab pos="381000" algn="l"/>
                <a:tab pos="381000" algn="l"/>
              </a:tabLst>
              <a:defRPr sz="3200" spc="-200">
                <a:latin typeface="Arial"/>
                <a:ea typeface="Arial"/>
                <a:cs typeface="Arial"/>
                <a:sym typeface="Arial"/>
              </a:defRPr>
            </a:pPr>
            <a:r>
              <a:t>C/F: </a:t>
            </a:r>
            <a:r>
              <a:rPr spc="-150"/>
              <a:t>apnoea, </a:t>
            </a:r>
            <a:r>
              <a:rPr spc="-140"/>
              <a:t>tachycardia </a:t>
            </a:r>
            <a:r>
              <a:rPr spc="-150"/>
              <a:t>and </a:t>
            </a:r>
            <a:r>
              <a:rPr spc="-60"/>
              <a:t>tonic</a:t>
            </a:r>
            <a:r>
              <a:rPr spc="-204"/>
              <a:t> </a:t>
            </a:r>
            <a:r>
              <a:rPr spc="-90"/>
              <a:t>posturing</a:t>
            </a:r>
          </a:p>
          <a:p>
            <a:pPr marL="381000" indent="-343534">
              <a:spcBef>
                <a:spcPts val="300"/>
              </a:spcBef>
              <a:buSzPct val="100000"/>
              <a:buChar char="•"/>
              <a:tabLst>
                <a:tab pos="381000" algn="l"/>
                <a:tab pos="381000" algn="l"/>
              </a:tabLst>
              <a:defRPr sz="3200" spc="-170">
                <a:latin typeface="Arial"/>
                <a:ea typeface="Arial"/>
                <a:cs typeface="Arial"/>
                <a:sym typeface="Arial"/>
              </a:defRPr>
            </a:pPr>
            <a:r>
              <a:t>No </a:t>
            </a:r>
            <a:r>
              <a:rPr spc="-60"/>
              <a:t>antiepileptic </a:t>
            </a:r>
            <a:r>
              <a:rPr spc="-40"/>
              <a:t>treatment</a:t>
            </a:r>
            <a:r>
              <a:rPr spc="-250"/>
              <a:t> </a:t>
            </a:r>
            <a:r>
              <a:rPr spc="-80"/>
              <a:t>required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bject 2"/>
          <p:cNvSpPr txBox="1">
            <a:spLocks noGrp="1"/>
          </p:cNvSpPr>
          <p:nvPr>
            <p:ph type="title"/>
          </p:nvPr>
        </p:nvSpPr>
        <p:spPr>
          <a:xfrm>
            <a:off x="78738" y="184530"/>
            <a:ext cx="5990592" cy="51371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200" spc="-300">
                <a:solidFill>
                  <a:srgbClr val="FFFF00"/>
                </a:solidFill>
              </a:defRPr>
            </a:pPr>
            <a:r>
              <a:t>Benign </a:t>
            </a:r>
            <a:r>
              <a:rPr spc="-200"/>
              <a:t>idiopathic neonatal</a:t>
            </a:r>
            <a:r>
              <a:rPr spc="-100"/>
              <a:t> </a:t>
            </a:r>
            <a:r>
              <a:t>seizures</a:t>
            </a:r>
          </a:p>
        </p:txBody>
      </p:sp>
      <p:sp>
        <p:nvSpPr>
          <p:cNvPr id="173" name="object 3"/>
          <p:cNvSpPr txBox="1"/>
          <p:nvPr/>
        </p:nvSpPr>
        <p:spPr>
          <a:xfrm>
            <a:off x="535939" y="1620429"/>
            <a:ext cx="4624072" cy="325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8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104">
                <a:latin typeface="Arial"/>
                <a:ea typeface="Arial"/>
                <a:cs typeface="Arial"/>
                <a:sym typeface="Arial"/>
              </a:defRPr>
            </a:pPr>
            <a:r>
              <a:t>Normal neonatal</a:t>
            </a:r>
            <a:r>
              <a:rPr spc="-245"/>
              <a:t> </a:t>
            </a:r>
            <a:r>
              <a:rPr spc="-175"/>
              <a:t>course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50">
                <a:latin typeface="Arial"/>
                <a:ea typeface="Arial"/>
                <a:cs typeface="Arial"/>
                <a:sym typeface="Arial"/>
              </a:defRPr>
            </a:pPr>
            <a:r>
              <a:t>Birth </a:t>
            </a:r>
            <a:r>
              <a:rPr spc="-40"/>
              <a:t>after </a:t>
            </a:r>
            <a:r>
              <a:rPr spc="-160"/>
              <a:t>39</a:t>
            </a:r>
            <a:r>
              <a:rPr spc="-415"/>
              <a:t> </a:t>
            </a:r>
            <a:r>
              <a:rPr spc="-190"/>
              <a:t>weeks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215">
                <a:latin typeface="Arial"/>
                <a:ea typeface="Arial"/>
                <a:cs typeface="Arial"/>
                <a:sym typeface="Arial"/>
              </a:defRPr>
            </a:pPr>
            <a:r>
              <a:t>Seizure </a:t>
            </a:r>
            <a:r>
              <a:rPr spc="-100"/>
              <a:t>on </a:t>
            </a:r>
            <a:r>
              <a:rPr spc="-185"/>
              <a:t>day </a:t>
            </a:r>
            <a:r>
              <a:rPr spc="-160"/>
              <a:t>4 </a:t>
            </a:r>
            <a:r>
              <a:rPr spc="20"/>
              <a:t>to</a:t>
            </a:r>
            <a:r>
              <a:rPr spc="-185"/>
              <a:t> </a:t>
            </a:r>
            <a:r>
              <a:rPr spc="-160"/>
              <a:t>6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104">
                <a:latin typeface="Arial"/>
                <a:ea typeface="Arial"/>
                <a:cs typeface="Arial"/>
                <a:sym typeface="Arial"/>
              </a:defRPr>
            </a:pPr>
            <a:r>
              <a:t>Normal </a:t>
            </a:r>
            <a:r>
              <a:rPr spc="-110"/>
              <a:t>neurological</a:t>
            </a:r>
            <a:r>
              <a:rPr spc="-305"/>
              <a:t> </a:t>
            </a:r>
            <a:r>
              <a:rPr spc="-114"/>
              <a:t>state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104">
                <a:latin typeface="Arial"/>
                <a:ea typeface="Arial"/>
                <a:cs typeface="Arial"/>
                <a:sym typeface="Arial"/>
              </a:defRPr>
            </a:pPr>
            <a:r>
              <a:t>clonic</a:t>
            </a:r>
            <a:r>
              <a:rPr spc="-170"/>
              <a:t> </a:t>
            </a:r>
            <a:r>
              <a:rPr spc="-90"/>
              <a:t>posturing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104">
                <a:latin typeface="Arial"/>
                <a:ea typeface="Arial"/>
                <a:cs typeface="Arial"/>
                <a:sym typeface="Arial"/>
              </a:defRPr>
            </a:pPr>
            <a:r>
              <a:t>Normal</a:t>
            </a:r>
            <a:r>
              <a:rPr spc="-170"/>
              <a:t> </a:t>
            </a:r>
            <a:r>
              <a:rPr spc="-555"/>
              <a:t>EEG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object 2"/>
          <p:cNvSpPr txBox="1">
            <a:spLocks noGrp="1"/>
          </p:cNvSpPr>
          <p:nvPr>
            <p:ph type="title"/>
          </p:nvPr>
        </p:nvSpPr>
        <p:spPr>
          <a:xfrm>
            <a:off x="78738" y="-1"/>
            <a:ext cx="5162551" cy="1002032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defRPr sz="3200" spc="-300">
                <a:solidFill>
                  <a:srgbClr val="FFCC00"/>
                </a:solidFill>
              </a:defRPr>
            </a:pPr>
            <a:r>
              <a:t>Laboratory Studies </a:t>
            </a:r>
            <a:r>
              <a:rPr spc="-200"/>
              <a:t>to </a:t>
            </a:r>
            <a:r>
              <a:t>Evaluate  </a:t>
            </a:r>
            <a:r>
              <a:rPr spc="-200"/>
              <a:t>Neonatal </a:t>
            </a:r>
            <a:r>
              <a:t>Seizures</a:t>
            </a:r>
          </a:p>
        </p:txBody>
      </p:sp>
      <p:sp>
        <p:nvSpPr>
          <p:cNvPr id="176" name="object 3"/>
          <p:cNvSpPr txBox="1"/>
          <p:nvPr/>
        </p:nvSpPr>
        <p:spPr>
          <a:xfrm>
            <a:off x="78738" y="1830272"/>
            <a:ext cx="7590157" cy="3696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u="sng" spc="-5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Indicated</a:t>
            </a:r>
          </a:p>
          <a:p>
            <a:pPr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marR="964564" indent="-330200"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Complete blood </a:t>
            </a:r>
            <a:r>
              <a:rPr spc="0"/>
              <a:t>count, </a:t>
            </a:r>
            <a:r>
              <a:rPr spc="-10"/>
              <a:t>differential, </a:t>
            </a:r>
            <a:r>
              <a:t>platelet </a:t>
            </a:r>
            <a:r>
              <a:rPr spc="0"/>
              <a:t>count;  </a:t>
            </a:r>
            <a:r>
              <a:t>urinalysis</a:t>
            </a:r>
          </a:p>
          <a:p>
            <a:pPr marR="5080" indent="12700">
              <a:lnSpc>
                <a:spcPct val="120000"/>
              </a:lnSpc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Blood glucose (Dextrostix), BUN, Ca, </a:t>
            </a:r>
            <a:r>
              <a:rPr spc="-160"/>
              <a:t>P, </a:t>
            </a:r>
            <a:r>
              <a:rPr spc="0"/>
              <a:t>Mg, </a:t>
            </a:r>
            <a:r>
              <a:t>electrolytes  Blood oxygen and </a:t>
            </a:r>
            <a:r>
              <a:rPr spc="0"/>
              <a:t>acid-base</a:t>
            </a:r>
            <a:r>
              <a:rPr spc="45"/>
              <a:t> </a:t>
            </a:r>
            <a:r>
              <a:t>analysis</a:t>
            </a:r>
          </a:p>
          <a:p>
            <a:pPr marR="2247900" indent="12700">
              <a:lnSpc>
                <a:spcPts val="3400"/>
              </a:lnSpc>
              <a:spcBef>
                <a:spcPts val="2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Blood, CSF and other bacterial cultures  CSF analysis</a:t>
            </a:r>
          </a:p>
          <a:p>
            <a:pPr indent="12700">
              <a:spcBef>
                <a:spcPts val="3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EEG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object 2"/>
          <p:cNvSpPr txBox="1">
            <a:spLocks noGrp="1"/>
          </p:cNvSpPr>
          <p:nvPr>
            <p:ph type="title"/>
          </p:nvPr>
        </p:nvSpPr>
        <p:spPr>
          <a:xfrm>
            <a:off x="383540" y="174193"/>
            <a:ext cx="835026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800">
                <a:solidFill>
                  <a:srgbClr val="FFFF00"/>
                </a:solidFill>
              </a:defRPr>
            </a:pPr>
            <a:r>
              <a:t>EE</a:t>
            </a:r>
            <a:r>
              <a:rPr spc="-600"/>
              <a:t>G</a:t>
            </a:r>
          </a:p>
        </p:txBody>
      </p:sp>
      <p:sp>
        <p:nvSpPr>
          <p:cNvPr id="179" name="object 3"/>
          <p:cNvSpPr txBox="1"/>
          <p:nvPr/>
        </p:nvSpPr>
        <p:spPr>
          <a:xfrm>
            <a:off x="535939" y="1620596"/>
            <a:ext cx="7822567" cy="4190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673734" indent="-343534">
              <a:spcBef>
                <a:spcPts val="100"/>
              </a:spcBef>
              <a:buSzPct val="100000"/>
              <a:buChar char="•"/>
              <a:tabLst>
                <a:tab pos="355600" algn="l"/>
                <a:tab pos="355600" algn="l"/>
                <a:tab pos="1181100" algn="l"/>
                <a:tab pos="2260600" algn="l"/>
              </a:tabLst>
              <a:defRPr sz="3200" spc="-555">
                <a:latin typeface="Arial"/>
                <a:ea typeface="Arial"/>
                <a:cs typeface="Arial"/>
                <a:sym typeface="Arial"/>
              </a:defRPr>
            </a:pPr>
            <a:r>
              <a:t>EEG	</a:t>
            </a:r>
            <a:r>
              <a:rPr spc="-95"/>
              <a:t>seizure-repetitive </a:t>
            </a:r>
            <a:r>
              <a:rPr spc="-170"/>
              <a:t>series </a:t>
            </a:r>
            <a:r>
              <a:rPr spc="-5"/>
              <a:t>of</a:t>
            </a:r>
            <a:r>
              <a:rPr spc="-335"/>
              <a:t> </a:t>
            </a:r>
            <a:r>
              <a:rPr spc="-85"/>
              <a:t>electrical  </a:t>
            </a:r>
            <a:r>
              <a:rPr spc="-190"/>
              <a:t>discharges	</a:t>
            </a:r>
            <a:r>
              <a:rPr spc="-5"/>
              <a:t>that </a:t>
            </a:r>
            <a:r>
              <a:rPr spc="-170"/>
              <a:t>evolves </a:t>
            </a:r>
            <a:r>
              <a:rPr spc="-40"/>
              <a:t>in </a:t>
            </a:r>
            <a:r>
              <a:rPr spc="-130"/>
              <a:t>frequency,  </a:t>
            </a:r>
            <a:r>
              <a:rPr spc="-70"/>
              <a:t>amplitude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  <a:tab pos="5397500" algn="l"/>
              </a:tabLst>
              <a:defRPr sz="3200" spc="-104">
                <a:latin typeface="Arial"/>
                <a:ea typeface="Arial"/>
                <a:cs typeface="Arial"/>
                <a:sym typeface="Arial"/>
              </a:defRPr>
            </a:pPr>
            <a:r>
              <a:t>Normal </a:t>
            </a:r>
            <a:r>
              <a:rPr spc="-65"/>
              <a:t>rhythmic</a:t>
            </a:r>
            <a:r>
              <a:rPr spc="-135"/>
              <a:t> </a:t>
            </a:r>
            <a:r>
              <a:rPr spc="-555"/>
              <a:t>EEG </a:t>
            </a:r>
            <a:r>
              <a:rPr spc="-444"/>
              <a:t> </a:t>
            </a:r>
            <a:r>
              <a:rPr spc="-50"/>
              <a:t>pattern	</a:t>
            </a:r>
            <a:r>
              <a:rPr spc="-190"/>
              <a:t>--Age</a:t>
            </a:r>
            <a:r>
              <a:rPr spc="-209"/>
              <a:t> </a:t>
            </a:r>
            <a:r>
              <a:rPr spc="-130"/>
              <a:t>specific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555">
                <a:latin typeface="Arial"/>
                <a:ea typeface="Arial"/>
                <a:cs typeface="Arial"/>
                <a:sym typeface="Arial"/>
              </a:defRPr>
            </a:pPr>
            <a:r>
              <a:t>EEG </a:t>
            </a:r>
            <a:r>
              <a:rPr spc="-170"/>
              <a:t>seizure </a:t>
            </a:r>
            <a:r>
              <a:rPr spc="-165"/>
              <a:t>is </a:t>
            </a:r>
            <a:r>
              <a:rPr spc="-215"/>
              <a:t>less </a:t>
            </a:r>
            <a:r>
              <a:rPr spc="-130"/>
              <a:t>common </a:t>
            </a:r>
            <a:r>
              <a:rPr spc="-100"/>
              <a:t>before </a:t>
            </a:r>
            <a:r>
              <a:rPr spc="-160"/>
              <a:t>34</a:t>
            </a:r>
            <a:r>
              <a:rPr spc="-209"/>
              <a:t> </a:t>
            </a:r>
            <a:r>
              <a:rPr spc="-190"/>
              <a:t>weeks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175">
                <a:latin typeface="Arial"/>
                <a:ea typeface="Arial"/>
                <a:cs typeface="Arial"/>
                <a:sym typeface="Arial"/>
              </a:defRPr>
            </a:pPr>
            <a:r>
              <a:t>Frequency </a:t>
            </a:r>
            <a:r>
              <a:rPr spc="-180"/>
              <a:t>increases </a:t>
            </a:r>
            <a:r>
              <a:rPr spc="20"/>
              <a:t>with </a:t>
            </a:r>
            <a:r>
              <a:rPr spc="-145"/>
              <a:t>increasing</a:t>
            </a:r>
            <a:r>
              <a:rPr spc="-409"/>
              <a:t> </a:t>
            </a:r>
            <a:r>
              <a:rPr spc="-25"/>
              <a:t>maturity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130">
                <a:latin typeface="Arial"/>
                <a:ea typeface="Arial"/>
                <a:cs typeface="Arial"/>
                <a:sym typeface="Arial"/>
              </a:defRPr>
            </a:pPr>
            <a:r>
              <a:t>Unlike </a:t>
            </a:r>
            <a:r>
              <a:rPr spc="-60"/>
              <a:t>older </a:t>
            </a:r>
            <a:r>
              <a:rPr spc="-90"/>
              <a:t>children </a:t>
            </a:r>
            <a:r>
              <a:rPr spc="-104"/>
              <a:t>neonatal</a:t>
            </a:r>
            <a:r>
              <a:rPr spc="-390"/>
              <a:t> </a:t>
            </a:r>
            <a:r>
              <a:rPr spc="-40"/>
              <a:t>interictal</a:t>
            </a:r>
          </a:p>
          <a:p>
            <a:pPr marL="355600" indent="-343534">
              <a:spcBef>
                <a:spcPts val="7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555">
                <a:latin typeface="Arial"/>
                <a:ea typeface="Arial"/>
                <a:cs typeface="Arial"/>
                <a:sym typeface="Arial"/>
              </a:defRPr>
            </a:pPr>
            <a:r>
              <a:t>EEG </a:t>
            </a:r>
            <a:r>
              <a:rPr spc="-70"/>
              <a:t>can’t </a:t>
            </a:r>
            <a:r>
              <a:rPr spc="-60"/>
              <a:t>predict </a:t>
            </a:r>
            <a:r>
              <a:rPr spc="-104"/>
              <a:t>risk </a:t>
            </a:r>
            <a:r>
              <a:rPr spc="-5"/>
              <a:t>of </a:t>
            </a:r>
            <a:r>
              <a:rPr spc="-25"/>
              <a:t>future</a:t>
            </a:r>
            <a:r>
              <a:rPr spc="-570"/>
              <a:t> </a:t>
            </a:r>
            <a:r>
              <a:rPr spc="-190"/>
              <a:t>seizures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2"/>
          <p:cNvSpPr txBox="1">
            <a:spLocks noGrp="1"/>
          </p:cNvSpPr>
          <p:nvPr>
            <p:ph type="title"/>
          </p:nvPr>
        </p:nvSpPr>
        <p:spPr>
          <a:xfrm>
            <a:off x="383540" y="117473"/>
            <a:ext cx="2214880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500">
                <a:solidFill>
                  <a:srgbClr val="FFCC00"/>
                </a:solidFill>
              </a:defRPr>
            </a:pPr>
            <a:r>
              <a:t>F</a:t>
            </a:r>
            <a:r>
              <a:rPr spc="-400"/>
              <a:t>r</a:t>
            </a:r>
            <a:r>
              <a:rPr spc="-300"/>
              <a:t>eque</a:t>
            </a:r>
            <a:r>
              <a:rPr spc="-400"/>
              <a:t>ncy</a:t>
            </a:r>
          </a:p>
        </p:txBody>
      </p:sp>
      <p:sp>
        <p:nvSpPr>
          <p:cNvPr id="100" name="object 3"/>
          <p:cNvSpPr txBox="1"/>
          <p:nvPr/>
        </p:nvSpPr>
        <p:spPr>
          <a:xfrm>
            <a:off x="383539" y="2016250"/>
            <a:ext cx="7526657" cy="1471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2900"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3400" spc="-5">
                <a:latin typeface="Arial"/>
                <a:ea typeface="Arial"/>
                <a:cs typeface="Arial"/>
                <a:sym typeface="Arial"/>
              </a:defRPr>
            </a:pPr>
            <a:r>
              <a:t>Incidence of seizures higher in </a:t>
            </a:r>
            <a:r>
              <a:rPr spc="0"/>
              <a:t>the  </a:t>
            </a:r>
            <a:r>
              <a:t>neonatal period than in any other age  group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ject 2"/>
          <p:cNvSpPr txBox="1">
            <a:spLocks noGrp="1"/>
          </p:cNvSpPr>
          <p:nvPr>
            <p:ph type="title"/>
          </p:nvPr>
        </p:nvSpPr>
        <p:spPr>
          <a:xfrm>
            <a:off x="78738" y="-1"/>
            <a:ext cx="5161917" cy="1002032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defRPr sz="3200" spc="-300">
                <a:solidFill>
                  <a:srgbClr val="FFCC00"/>
                </a:solidFill>
              </a:defRPr>
            </a:pPr>
            <a:r>
              <a:t>Laboratory Studies </a:t>
            </a:r>
            <a:r>
              <a:rPr spc="-200"/>
              <a:t>to </a:t>
            </a:r>
            <a:r>
              <a:t>Evaluate  </a:t>
            </a:r>
            <a:r>
              <a:rPr spc="-200"/>
              <a:t>Neonatal </a:t>
            </a:r>
            <a:r>
              <a:t>Seizures</a:t>
            </a:r>
          </a:p>
        </p:txBody>
      </p:sp>
      <p:sp>
        <p:nvSpPr>
          <p:cNvPr id="182" name="object 3"/>
          <p:cNvSpPr txBox="1"/>
          <p:nvPr/>
        </p:nvSpPr>
        <p:spPr>
          <a:xfrm>
            <a:off x="764540" y="1802840"/>
            <a:ext cx="7264401" cy="3596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u="sng" spc="-5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Clinical Suspicion </a:t>
            </a:r>
            <a:r>
              <a:rPr spc="0"/>
              <a:t>of </a:t>
            </a:r>
            <a:r>
              <a:t>Specific</a:t>
            </a:r>
            <a:r>
              <a:rPr spc="114"/>
              <a:t> </a:t>
            </a:r>
            <a:r>
              <a:t>Disease</a:t>
            </a:r>
          </a:p>
          <a:p>
            <a:pPr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534" marR="67944" indent="-331469"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Serum immunoglobulins, </a:t>
            </a:r>
            <a:r>
              <a:rPr spc="-15"/>
              <a:t>TORCH </a:t>
            </a:r>
            <a:r>
              <a:t>antibody </a:t>
            </a:r>
            <a:r>
              <a:rPr spc="0"/>
              <a:t>titers, </a:t>
            </a:r>
            <a:r>
              <a:t>and  </a:t>
            </a:r>
            <a:r>
              <a:rPr spc="0"/>
              <a:t>viral</a:t>
            </a:r>
            <a:r>
              <a:t> cultures</a:t>
            </a:r>
          </a:p>
          <a:p>
            <a:pPr marL="343534" marR="5080" indent="-331469">
              <a:spcBef>
                <a:spcPts val="5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Blood and urine metabolic </a:t>
            </a:r>
            <a:r>
              <a:rPr spc="0"/>
              <a:t>studies </a:t>
            </a:r>
            <a:r>
              <a:t>(bilirubin,ammonia,  lactate, FECl³, reducing</a:t>
            </a:r>
            <a:r>
              <a:rPr spc="30"/>
              <a:t> </a:t>
            </a:r>
            <a:r>
              <a:rPr spc="0"/>
              <a:t>substance.)</a:t>
            </a:r>
          </a:p>
          <a:p>
            <a:pPr indent="12700">
              <a:spcBef>
                <a:spcPts val="5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Blood and urine toxic</a:t>
            </a:r>
            <a:r>
              <a:rPr spc="70"/>
              <a:t> </a:t>
            </a:r>
            <a:r>
              <a:rPr spc="0"/>
              <a:t>screen</a:t>
            </a:r>
          </a:p>
          <a:p>
            <a:pPr indent="12700">
              <a:spcBef>
                <a:spcPts val="5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Blood </a:t>
            </a:r>
            <a:r>
              <a:rPr spc="0"/>
              <a:t>and urine amino and organic acid</a:t>
            </a:r>
            <a:r>
              <a:rPr spc="70"/>
              <a:t> </a:t>
            </a:r>
            <a:r>
              <a:rPr spc="0"/>
              <a:t>screen</a:t>
            </a:r>
          </a:p>
          <a:p>
            <a:pPr indent="127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CT </a:t>
            </a:r>
            <a:r>
              <a:rPr spc="-5"/>
              <a:t>or </a:t>
            </a:r>
            <a:r>
              <a:t>ultrasound</a:t>
            </a:r>
            <a:r>
              <a:rPr spc="-25"/>
              <a:t> </a:t>
            </a:r>
            <a:r>
              <a:rPr spc="-5"/>
              <a:t>scan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object 2"/>
          <p:cNvSpPr txBox="1">
            <a:spLocks noGrp="1"/>
          </p:cNvSpPr>
          <p:nvPr>
            <p:ph type="title"/>
          </p:nvPr>
        </p:nvSpPr>
        <p:spPr>
          <a:xfrm>
            <a:off x="383540" y="117473"/>
            <a:ext cx="2215515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700">
                <a:solidFill>
                  <a:srgbClr val="FFCC00"/>
                </a:solidFill>
              </a:defRPr>
            </a:pPr>
            <a:r>
              <a:t>T</a:t>
            </a:r>
            <a:r>
              <a:rPr spc="-200"/>
              <a:t>r</a:t>
            </a:r>
            <a:r>
              <a:rPr spc="-300"/>
              <a:t>ea</a:t>
            </a:r>
            <a:r>
              <a:rPr spc="-200"/>
              <a:t>tme</a:t>
            </a:r>
            <a:r>
              <a:rPr spc="-300"/>
              <a:t>n</a:t>
            </a:r>
            <a:r>
              <a:rPr spc="0"/>
              <a:t>t</a:t>
            </a:r>
          </a:p>
        </p:txBody>
      </p:sp>
      <p:sp>
        <p:nvSpPr>
          <p:cNvPr id="185" name="object 3"/>
          <p:cNvSpPr txBox="1"/>
          <p:nvPr/>
        </p:nvSpPr>
        <p:spPr>
          <a:xfrm>
            <a:off x="535940" y="1552917"/>
            <a:ext cx="6442076" cy="281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6234" marR="5080" indent="-356234">
              <a:lnSpc>
                <a:spcPct val="119500"/>
              </a:lnSpc>
              <a:spcBef>
                <a:spcPts val="1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  <a:tab pos="29972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Identify </a:t>
            </a:r>
            <a:r>
              <a:rPr spc="-5"/>
              <a:t>the </a:t>
            </a:r>
            <a:r>
              <a:t>underlying cause:  </a:t>
            </a:r>
            <a:r>
              <a:rPr spc="-5"/>
              <a:t>hypoglycemia - D10 solution  hypocalcemia</a:t>
            </a:r>
            <a:r>
              <a:rPr spc="55"/>
              <a:t> </a:t>
            </a:r>
            <a:r>
              <a:rPr spc="-5"/>
              <a:t>-	Calcium gluconate  </a:t>
            </a:r>
            <a:r>
              <a:t>hypomagnesemia- </a:t>
            </a:r>
            <a:r>
              <a:rPr spc="-5"/>
              <a:t>Magnesium </a:t>
            </a:r>
            <a:r>
              <a:t>sulfate  pyridoxine deficiency- </a:t>
            </a:r>
            <a:r>
              <a:rPr spc="-5"/>
              <a:t>Pyridoxine  </a:t>
            </a:r>
            <a:r>
              <a:t>meningitis- </a:t>
            </a:r>
            <a:r>
              <a:rPr spc="-5"/>
              <a:t>initiation of</a:t>
            </a:r>
            <a:r>
              <a:rPr spc="10"/>
              <a:t> </a:t>
            </a:r>
            <a:r>
              <a:t>antibiotics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ject 2"/>
          <p:cNvSpPr txBox="1">
            <a:spLocks noGrp="1"/>
          </p:cNvSpPr>
          <p:nvPr>
            <p:ph type="title"/>
          </p:nvPr>
        </p:nvSpPr>
        <p:spPr>
          <a:xfrm>
            <a:off x="383540" y="117473"/>
            <a:ext cx="2215515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700">
                <a:solidFill>
                  <a:srgbClr val="FFCC00"/>
                </a:solidFill>
              </a:defRPr>
            </a:pPr>
            <a:r>
              <a:t>T</a:t>
            </a:r>
            <a:r>
              <a:rPr spc="-200"/>
              <a:t>r</a:t>
            </a:r>
            <a:r>
              <a:rPr spc="-300"/>
              <a:t>ea</a:t>
            </a:r>
            <a:r>
              <a:rPr spc="-200"/>
              <a:t>tme</a:t>
            </a:r>
            <a:r>
              <a:rPr spc="-300"/>
              <a:t>n</a:t>
            </a:r>
            <a:r>
              <a:rPr spc="0"/>
              <a:t>t</a:t>
            </a:r>
          </a:p>
        </p:txBody>
      </p:sp>
      <p:sp>
        <p:nvSpPr>
          <p:cNvPr id="188" name="object 3"/>
          <p:cNvSpPr txBox="1"/>
          <p:nvPr/>
        </p:nvSpPr>
        <p:spPr>
          <a:xfrm>
            <a:off x="535940" y="1636101"/>
            <a:ext cx="6247130" cy="274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7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165">
                <a:latin typeface="Arial"/>
                <a:ea typeface="Arial"/>
                <a:cs typeface="Arial"/>
                <a:sym typeface="Arial"/>
              </a:defRPr>
            </a:pPr>
            <a:r>
              <a:t>To </a:t>
            </a:r>
            <a:r>
              <a:rPr spc="-5"/>
              <a:t>minimize brain</a:t>
            </a:r>
            <a:r>
              <a:rPr spc="200"/>
              <a:t> </a:t>
            </a:r>
            <a:r>
              <a:rPr spc="-5"/>
              <a:t>damage</a:t>
            </a:r>
          </a:p>
          <a:p>
            <a:pPr marL="455294" marR="779780" indent="-455294">
              <a:lnSpc>
                <a:spcPct val="120000"/>
              </a:lnSpc>
              <a:buClr>
                <a:srgbClr val="1F487C"/>
              </a:buClr>
              <a:buSzPct val="100000"/>
              <a:buChar char="▪"/>
              <a:tabLst>
                <a:tab pos="4445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Some </a:t>
            </a:r>
            <a:r>
              <a:rPr spc="0"/>
              <a:t>controversy </a:t>
            </a:r>
            <a:r>
              <a:t>when to </a:t>
            </a:r>
            <a:r>
              <a:rPr spc="0"/>
              <a:t>start  anticonvulsants</a:t>
            </a:r>
          </a:p>
          <a:p>
            <a:pPr marL="455294" marR="5080" indent="-455294">
              <a:lnSpc>
                <a:spcPct val="120000"/>
              </a:lnSpc>
              <a:buClr>
                <a:srgbClr val="1F487C"/>
              </a:buClr>
              <a:buSzPct val="100000"/>
              <a:buChar char="▪"/>
              <a:tabLst>
                <a:tab pos="4445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If seizure </a:t>
            </a:r>
            <a:r>
              <a:rPr spc="-5"/>
              <a:t>is prolonged </a:t>
            </a:r>
            <a:r>
              <a:t>(longer than </a:t>
            </a:r>
            <a:r>
              <a:rPr spc="-5"/>
              <a:t>3  </a:t>
            </a:r>
            <a:r>
              <a:t>minutes), frequent or associated  </a:t>
            </a:r>
            <a:r>
              <a:rPr spc="-5"/>
              <a:t>with </a:t>
            </a:r>
            <a:r>
              <a:t>cardiorespiratory</a:t>
            </a:r>
            <a:r>
              <a:rPr spc="-10"/>
              <a:t> </a:t>
            </a:r>
            <a:r>
              <a:t>disturbance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bject 2"/>
          <p:cNvSpPr/>
          <p:nvPr/>
        </p:nvSpPr>
        <p:spPr>
          <a:xfrm>
            <a:off x="2640076" y="-1"/>
            <a:ext cx="12701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" name="object 3"/>
          <p:cNvSpPr/>
          <p:nvPr/>
        </p:nvSpPr>
        <p:spPr>
          <a:xfrm>
            <a:off x="4886325" y="-1"/>
            <a:ext cx="127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566" y="0"/>
                </a:lnTo>
                <a:lnTo>
                  <a:pt x="21566" y="7100"/>
                </a:lnTo>
                <a:lnTo>
                  <a:pt x="16500" y="7100"/>
                </a:lnTo>
                <a:lnTo>
                  <a:pt x="16500" y="3210"/>
                </a:lnTo>
                <a:lnTo>
                  <a:pt x="21566" y="3210"/>
                </a:lnTo>
                <a:lnTo>
                  <a:pt x="21566" y="3170"/>
                </a:lnTo>
                <a:lnTo>
                  <a:pt x="16500" y="3170"/>
                </a:lnTo>
                <a:lnTo>
                  <a:pt x="16500" y="45"/>
                </a:lnTo>
                <a:lnTo>
                  <a:pt x="21566" y="45"/>
                </a:lnTo>
                <a:lnTo>
                  <a:pt x="21566" y="0"/>
                </a:lnTo>
                <a:lnTo>
                  <a:pt x="16470" y="0"/>
                </a:lnTo>
                <a:lnTo>
                  <a:pt x="16470" y="7100"/>
                </a:lnTo>
                <a:lnTo>
                  <a:pt x="34" y="7100"/>
                </a:lnTo>
                <a:lnTo>
                  <a:pt x="34" y="3210"/>
                </a:lnTo>
                <a:lnTo>
                  <a:pt x="16470" y="3210"/>
                </a:lnTo>
                <a:lnTo>
                  <a:pt x="16470" y="3170"/>
                </a:lnTo>
                <a:lnTo>
                  <a:pt x="34" y="3170"/>
                </a:lnTo>
                <a:lnTo>
                  <a:pt x="34" y="45"/>
                </a:lnTo>
                <a:lnTo>
                  <a:pt x="16470" y="45"/>
                </a:lnTo>
                <a:lnTo>
                  <a:pt x="16470" y="0"/>
                </a:lnTo>
                <a:lnTo>
                  <a:pt x="0" y="0"/>
                </a:lnTo>
                <a:lnTo>
                  <a:pt x="0" y="21600"/>
                </a:lnTo>
                <a:lnTo>
                  <a:pt x="34" y="21600"/>
                </a:lnTo>
                <a:lnTo>
                  <a:pt x="34" y="7140"/>
                </a:lnTo>
                <a:lnTo>
                  <a:pt x="16470" y="7140"/>
                </a:lnTo>
                <a:lnTo>
                  <a:pt x="16470" y="21600"/>
                </a:lnTo>
                <a:lnTo>
                  <a:pt x="16500" y="21600"/>
                </a:lnTo>
                <a:lnTo>
                  <a:pt x="16500" y="7140"/>
                </a:lnTo>
                <a:lnTo>
                  <a:pt x="21566" y="7140"/>
                </a:lnTo>
                <a:lnTo>
                  <a:pt x="21566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object 5"/>
          <p:cNvSpPr txBox="1">
            <a:spLocks noGrp="1"/>
          </p:cNvSpPr>
          <p:nvPr>
            <p:ph type="title"/>
          </p:nvPr>
        </p:nvSpPr>
        <p:spPr>
          <a:xfrm>
            <a:off x="78739" y="20522"/>
            <a:ext cx="894714" cy="452121"/>
          </a:xfrm>
          <a:prstGeom prst="rect">
            <a:avLst/>
          </a:prstGeom>
        </p:spPr>
        <p:txBody>
          <a:bodyPr/>
          <a:lstStyle/>
          <a:p>
            <a:pPr indent="12700">
              <a:defRPr sz="2800" b="0" spc="-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Dru</a:t>
            </a:r>
            <a:r>
              <a:rPr spc="0"/>
              <a:t>g</a:t>
            </a:r>
            <a:r>
              <a:t>s</a:t>
            </a:r>
          </a:p>
        </p:txBody>
      </p:sp>
      <p:sp>
        <p:nvSpPr>
          <p:cNvPr id="194" name="object 6"/>
          <p:cNvSpPr txBox="1"/>
          <p:nvPr/>
        </p:nvSpPr>
        <p:spPr>
          <a:xfrm>
            <a:off x="2725672" y="32587"/>
            <a:ext cx="756286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2800" spc="-5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Dose</a:t>
            </a:r>
          </a:p>
        </p:txBody>
      </p:sp>
      <p:sp>
        <p:nvSpPr>
          <p:cNvPr id="195" name="object 7"/>
          <p:cNvSpPr txBox="1"/>
          <p:nvPr/>
        </p:nvSpPr>
        <p:spPr>
          <a:xfrm>
            <a:off x="4972303" y="32588"/>
            <a:ext cx="1368426" cy="797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70814">
              <a:defRPr sz="28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Adverse  </a:t>
            </a:r>
            <a:r>
              <a:rPr spc="-10"/>
              <a:t>Effects</a:t>
            </a:r>
          </a:p>
        </p:txBody>
      </p:sp>
      <p:sp>
        <p:nvSpPr>
          <p:cNvPr id="196" name="object 8"/>
          <p:cNvSpPr txBox="1"/>
          <p:nvPr/>
        </p:nvSpPr>
        <p:spPr>
          <a:xfrm>
            <a:off x="7058659" y="32587"/>
            <a:ext cx="1561466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2800" spc="-1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Comments</a:t>
            </a:r>
          </a:p>
        </p:txBody>
      </p:sp>
      <p:sp>
        <p:nvSpPr>
          <p:cNvPr id="197" name="object 9"/>
          <p:cNvSpPr txBox="1"/>
          <p:nvPr/>
        </p:nvSpPr>
        <p:spPr>
          <a:xfrm>
            <a:off x="78738" y="1050417"/>
            <a:ext cx="1622426" cy="28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spc="4"/>
              <a:t>h</a:t>
            </a:r>
            <a:r>
              <a:t>en</a:t>
            </a:r>
            <a:r>
              <a:rPr spc="4"/>
              <a:t>o</a:t>
            </a:r>
            <a:r>
              <a:t>bar</a:t>
            </a:r>
            <a:r>
              <a:rPr spc="-9"/>
              <a:t>b</a:t>
            </a:r>
            <a:r>
              <a:t>i</a:t>
            </a:r>
            <a:r>
              <a:rPr spc="-9"/>
              <a:t>t</a:t>
            </a:r>
            <a:r>
              <a:t>one</a:t>
            </a:r>
          </a:p>
        </p:txBody>
      </p:sp>
      <p:sp>
        <p:nvSpPr>
          <p:cNvPr id="198" name="object 10"/>
          <p:cNvSpPr txBox="1"/>
          <p:nvPr/>
        </p:nvSpPr>
        <p:spPr>
          <a:xfrm>
            <a:off x="2782061" y="1014730"/>
            <a:ext cx="1822451" cy="1044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91159" indent="527684">
              <a:lnSpc>
                <a:spcPct val="122200"/>
              </a:lnSpc>
              <a:spcBef>
                <a:spcPts val="1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</a:t>
            </a:r>
            <a:r>
              <a:rPr spc="-104"/>
              <a:t> </a:t>
            </a:r>
            <a:r>
              <a:t>mg/kg  max</a:t>
            </a:r>
            <a:r>
              <a:rPr spc="375"/>
              <a:t> </a:t>
            </a:r>
            <a:r>
              <a:t>40mg/kg</a:t>
            </a:r>
          </a:p>
          <a:p>
            <a:pPr indent="12700">
              <a:spcBef>
                <a:spcPts val="1100"/>
              </a:spcBef>
              <a:defRPr b="1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3-5mg/kg/d </a:t>
            </a:r>
            <a:r>
              <a:rPr sz="1600" spc="-10"/>
              <a:t>Q12</a:t>
            </a:r>
            <a:r>
              <a:rPr sz="1600" spc="120"/>
              <a:t> </a:t>
            </a:r>
            <a:r>
              <a:rPr sz="1600"/>
              <a:t>hr</a:t>
            </a:r>
          </a:p>
        </p:txBody>
      </p:sp>
      <p:sp>
        <p:nvSpPr>
          <p:cNvPr id="199" name="object 11"/>
          <p:cNvSpPr txBox="1"/>
          <p:nvPr/>
        </p:nvSpPr>
        <p:spPr>
          <a:xfrm>
            <a:off x="4972303" y="1051305"/>
            <a:ext cx="1843405" cy="841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b="1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Hypotension,</a:t>
            </a:r>
            <a:r>
              <a:rPr spc="-45"/>
              <a:t> </a:t>
            </a:r>
            <a:r>
              <a:rPr spc="-10"/>
              <a:t>resp.  </a:t>
            </a:r>
            <a:r>
              <a:t>depression</a:t>
            </a:r>
          </a:p>
          <a:p>
            <a:pPr indent="12700">
              <a:spcBef>
                <a:spcPts val="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arrythmias</a:t>
            </a:r>
          </a:p>
        </p:txBody>
      </p:sp>
      <p:sp>
        <p:nvSpPr>
          <p:cNvPr id="200" name="object 12"/>
          <p:cNvSpPr txBox="1"/>
          <p:nvPr/>
        </p:nvSpPr>
        <p:spPr>
          <a:xfrm>
            <a:off x="7058659" y="1003452"/>
            <a:ext cx="1443991" cy="76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20000"/>
              </a:lnSpc>
              <a:spcBef>
                <a:spcPts val="100"/>
              </a:spcBef>
              <a:defRPr sz="16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Therapeutic level  15-30</a:t>
            </a:r>
          </a:p>
          <a:p>
            <a:pPr indent="12700">
              <a:defRPr sz="16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microgram</a:t>
            </a:r>
          </a:p>
        </p:txBody>
      </p:sp>
      <p:sp>
        <p:nvSpPr>
          <p:cNvPr id="201" name="object 13"/>
          <p:cNvSpPr txBox="1"/>
          <p:nvPr/>
        </p:nvSpPr>
        <p:spPr>
          <a:xfrm>
            <a:off x="78738" y="2298775"/>
            <a:ext cx="956312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spc="0"/>
              <a:t>hen</a:t>
            </a:r>
            <a:r>
              <a:rPr spc="20"/>
              <a:t>y</a:t>
            </a:r>
            <a:r>
              <a:rPr spc="0"/>
              <a:t>toin</a:t>
            </a:r>
          </a:p>
        </p:txBody>
      </p:sp>
      <p:sp>
        <p:nvSpPr>
          <p:cNvPr id="202" name="object 14"/>
          <p:cNvSpPr txBox="1"/>
          <p:nvPr/>
        </p:nvSpPr>
        <p:spPr>
          <a:xfrm>
            <a:off x="2725672" y="2243517"/>
            <a:ext cx="2070101" cy="8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20100"/>
              </a:lnSpc>
              <a:spcBef>
                <a:spcPts val="100"/>
              </a:spcBef>
              <a:defRPr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15-20 mg/kg  </a:t>
            </a:r>
            <a:r>
              <a:rPr spc="0"/>
              <a:t>(&lt;1mg/kg/min)  Mainte 4-8</a:t>
            </a:r>
            <a:r>
              <a:rPr spc="-69"/>
              <a:t> </a:t>
            </a:r>
            <a:r>
              <a:t>mg/kg/day</a:t>
            </a:r>
          </a:p>
        </p:txBody>
      </p:sp>
      <p:sp>
        <p:nvSpPr>
          <p:cNvPr id="203" name="object 15"/>
          <p:cNvSpPr txBox="1"/>
          <p:nvPr/>
        </p:nvSpPr>
        <p:spPr>
          <a:xfrm>
            <a:off x="4972303" y="2298775"/>
            <a:ext cx="1361441" cy="790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spc="5"/>
              <a:t>a</a:t>
            </a:r>
            <a:r>
              <a:t>rdiovascul</a:t>
            </a:r>
            <a:r>
              <a:rPr spc="5"/>
              <a:t>a</a:t>
            </a:r>
            <a:r>
              <a:t>r  collapse,  arrhythmias,</a:t>
            </a:r>
          </a:p>
        </p:txBody>
      </p:sp>
      <p:sp>
        <p:nvSpPr>
          <p:cNvPr id="204" name="object 16"/>
          <p:cNvSpPr txBox="1"/>
          <p:nvPr/>
        </p:nvSpPr>
        <p:spPr>
          <a:xfrm>
            <a:off x="7058659" y="2298762"/>
            <a:ext cx="1772286" cy="84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500"/>
              </a:spcBef>
              <a:defRPr spc="-1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10-20micrgms/ml</a:t>
            </a:r>
          </a:p>
          <a:p>
            <a:pPr marR="5080" indent="12700">
              <a:spcBef>
                <a:spcPts val="400"/>
              </a:spcBef>
              <a:defRPr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Admin as</a:t>
            </a:r>
            <a:r>
              <a:rPr spc="-65"/>
              <a:t> </a:t>
            </a:r>
            <a:r>
              <a:rPr spc="0"/>
              <a:t>infusion,  </a:t>
            </a:r>
            <a:r>
              <a:rPr spc="-15"/>
              <a:t>Don’t </a:t>
            </a:r>
            <a:r>
              <a:t>mix</a:t>
            </a:r>
            <a:r>
              <a:rPr spc="5"/>
              <a:t> </a:t>
            </a:r>
            <a:r>
              <a:t>with</a:t>
            </a:r>
          </a:p>
        </p:txBody>
      </p:sp>
      <p:graphicFrame>
        <p:nvGraphicFramePr>
          <p:cNvPr id="205" name="object 17"/>
          <p:cNvGraphicFramePr/>
          <p:nvPr/>
        </p:nvGraphicFramePr>
        <p:xfrm>
          <a:off x="7142" y="3257041"/>
          <a:ext cx="9129393" cy="359381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39060"/>
                <a:gridCol w="2245994"/>
                <a:gridCol w="2085975"/>
                <a:gridCol w="2158364"/>
              </a:tblGrid>
              <a:tr h="399034"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q12hr</a:t>
                      </a:r>
                    </a:p>
                  </a:txBody>
                  <a:tcPr marL="0" marR="0" marT="0" marB="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hypotension</a:t>
                      </a:r>
                    </a:p>
                  </a:txBody>
                  <a:tcPr marL="0" marR="0" marT="0" marB="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dextrose</a:t>
                      </a:r>
                    </a:p>
                  </a:txBody>
                  <a:tcPr marL="0" marR="0" marT="0" marB="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55397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Benzodiazepines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indent="83819" algn="l">
                        <a:spcBef>
                          <a:spcPts val="300"/>
                        </a:spcBef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1]</a:t>
                      </a:r>
                      <a:r>
                        <a:rPr spc="-15"/>
                        <a:t> </a:t>
                      </a:r>
                      <a:r>
                        <a:t>diazepam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0.1-0.3 </a:t>
                      </a:r>
                      <a:r>
                        <a:rPr spc="-5"/>
                        <a:t>mg/kg</a:t>
                      </a:r>
                      <a:r>
                        <a:rPr spc="-34"/>
                        <a:t> </a:t>
                      </a:r>
                      <a:r>
                        <a:t>then</a:t>
                      </a:r>
                    </a:p>
                    <a:p>
                      <a:pPr indent="91439"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0.3</a:t>
                      </a:r>
                      <a:r>
                        <a:rPr spc="-15"/>
                        <a:t> </a:t>
                      </a:r>
                      <a:r>
                        <a:rPr spc="-5"/>
                        <a:t>mg/kg/hr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650240" indent="92075" algn="l">
                        <a:spcBef>
                          <a:spcPts val="300"/>
                        </a:spcBef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Cardiac</a:t>
                      </a:r>
                      <a:r>
                        <a:rPr spc="-104"/>
                        <a:t> </a:t>
                      </a:r>
                      <a:r>
                        <a:t>arrest,  hypotension,  c</a:t>
                      </a:r>
                      <a:r>
                        <a:rPr spc="5"/>
                        <a:t>a</a:t>
                      </a:r>
                      <a:r>
                        <a:t>rdiov</a:t>
                      </a:r>
                      <a:r>
                        <a:rPr spc="5"/>
                        <a:t>a</a:t>
                      </a:r>
                      <a:r>
                        <a:t>scul</a:t>
                      </a:r>
                      <a:r>
                        <a:rPr spc="5"/>
                        <a:t>a</a:t>
                      </a:r>
                      <a:r>
                        <a:t>r  collapse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41300" indent="92075" algn="l">
                        <a:spcBef>
                          <a:spcPts val="300"/>
                        </a:spcBef>
                        <a:defRPr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Short </a:t>
                      </a:r>
                      <a:r>
                        <a:rPr spc="0"/>
                        <a:t>duration,  </a:t>
                      </a:r>
                      <a:r>
                        <a:t>narrow </a:t>
                      </a:r>
                      <a:r>
                        <a:rPr spc="0"/>
                        <a:t>index,  </a:t>
                      </a:r>
                      <a:r>
                        <a:t>sodium </a:t>
                      </a:r>
                      <a:r>
                        <a:rPr spc="0"/>
                        <a:t>benzoate </a:t>
                      </a:r>
                      <a:r>
                        <a:t>is  used at</a:t>
                      </a:r>
                      <a:r>
                        <a:rPr spc="-69"/>
                        <a:t> </a:t>
                      </a:r>
                      <a:r>
                        <a:rPr spc="0"/>
                        <a:t>preservative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2]midazolam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0.15 </a:t>
                      </a:r>
                      <a:r>
                        <a:rPr spc="-5"/>
                        <a:t>mg/kg </a:t>
                      </a:r>
                      <a:r>
                        <a:t>then</a:t>
                      </a:r>
                      <a:r>
                        <a:rPr spc="-40"/>
                        <a:t> </a:t>
                      </a:r>
                      <a:r>
                        <a:t>0.1-</a:t>
                      </a:r>
                    </a:p>
                    <a:p>
                      <a:pPr indent="91439"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0.4</a:t>
                      </a:r>
                      <a:r>
                        <a:rPr spc="-15"/>
                        <a:t> </a:t>
                      </a:r>
                      <a:r>
                        <a:rPr spc="-5"/>
                        <a:t>mg/kg/hr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14300" indent="92075" algn="l">
                        <a:spcBef>
                          <a:spcPts val="300"/>
                        </a:spcBef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Apnoea, cardiac</a:t>
                      </a:r>
                      <a:r>
                        <a:rPr spc="-120"/>
                        <a:t> </a:t>
                      </a:r>
                      <a:r>
                        <a:t>and  respiratory</a:t>
                      </a:r>
                      <a:r>
                        <a:rPr spc="-34"/>
                        <a:t> </a:t>
                      </a:r>
                      <a:r>
                        <a:t>arrest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Faster </a:t>
                      </a:r>
                      <a:r>
                        <a:rPr spc="0"/>
                        <a:t>acting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67865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Lorazepam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0.05 </a:t>
                      </a:r>
                      <a:r>
                        <a:rPr spc="-5"/>
                        <a:t>mg/kg </a:t>
                      </a:r>
                      <a:r>
                        <a:t>stat</a:t>
                      </a:r>
                      <a:r>
                        <a:rPr spc="-20"/>
                        <a:t> </a:t>
                      </a:r>
                      <a:r>
                        <a:rPr spc="-5"/>
                        <a:t>over</a:t>
                      </a:r>
                    </a:p>
                    <a:p>
                      <a:pPr indent="91439"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2-5</a:t>
                      </a:r>
                      <a:r>
                        <a:rPr spc="-15"/>
                        <a:t> </a:t>
                      </a:r>
                      <a:r>
                        <a:rPr spc="-5"/>
                        <a:t>min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Respiratory</a:t>
                      </a:r>
                      <a:r>
                        <a:rPr spc="-100"/>
                        <a:t> </a:t>
                      </a:r>
                      <a:r>
                        <a:t>arrest,</a:t>
                      </a:r>
                    </a:p>
                    <a:p>
                      <a:pPr indent="92075"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myclonus in</a:t>
                      </a:r>
                      <a:r>
                        <a:rPr spc="-110"/>
                        <a:t> </a:t>
                      </a:r>
                      <a:r>
                        <a:t>LBW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Longer</a:t>
                      </a:r>
                      <a:r>
                        <a:rPr spc="-10"/>
                        <a:t> </a:t>
                      </a:r>
                      <a:r>
                        <a:t>duration,</a:t>
                      </a:r>
                    </a:p>
                    <a:p>
                      <a:pPr indent="92075" algn="l">
                        <a:defRPr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wider</a:t>
                      </a:r>
                      <a:r>
                        <a:rPr spc="-10"/>
                        <a:t> </a:t>
                      </a:r>
                      <a:r>
                        <a:rPr spc="0"/>
                        <a:t>index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object 2"/>
          <p:cNvSpPr txBox="1">
            <a:spLocks noGrp="1"/>
          </p:cNvSpPr>
          <p:nvPr>
            <p:ph type="title"/>
          </p:nvPr>
        </p:nvSpPr>
        <p:spPr>
          <a:xfrm>
            <a:off x="383540" y="151003"/>
            <a:ext cx="6605269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600" spc="-300">
                <a:solidFill>
                  <a:srgbClr val="FFCC00"/>
                </a:solidFill>
              </a:defRPr>
            </a:pPr>
            <a:r>
              <a:t>Acute therapy </a:t>
            </a:r>
            <a:r>
              <a:rPr spc="-200"/>
              <a:t>of neonatal </a:t>
            </a:r>
            <a:r>
              <a:rPr spc="-400"/>
              <a:t>seizures</a:t>
            </a:r>
          </a:p>
        </p:txBody>
      </p:sp>
      <p:sp>
        <p:nvSpPr>
          <p:cNvPr id="208" name="object 3"/>
          <p:cNvSpPr txBox="1"/>
          <p:nvPr/>
        </p:nvSpPr>
        <p:spPr>
          <a:xfrm>
            <a:off x="535940" y="1565096"/>
            <a:ext cx="6438901" cy="3584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1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If </a:t>
            </a:r>
            <a:r>
              <a:rPr spc="-5"/>
              <a:t>with hypoglycemia- Glucose 10%: 2ml/k</a:t>
            </a:r>
            <a:r>
              <a:rPr spc="80"/>
              <a:t> </a:t>
            </a:r>
            <a:r>
              <a:t>IV</a:t>
            </a:r>
          </a:p>
          <a:p>
            <a:pPr marL="356234" marR="5080" indent="-356234"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If </a:t>
            </a:r>
            <a:r>
              <a:rPr spc="-5"/>
              <a:t>no hypoglycemia- Phenobarbital:20mg/k </a:t>
            </a:r>
            <a:r>
              <a:t>IV  </a:t>
            </a:r>
            <a:r>
              <a:rPr spc="-5"/>
              <a:t>loading</a:t>
            </a:r>
            <a:r>
              <a:rPr spc="40"/>
              <a:t> </a:t>
            </a:r>
            <a:r>
              <a:rPr spc="-5"/>
              <a:t>dose</a:t>
            </a:r>
          </a:p>
          <a:p>
            <a:pPr marR="612775" indent="600709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If </a:t>
            </a:r>
            <a:r>
              <a:rPr spc="-5"/>
              <a:t>necessary </a:t>
            </a:r>
            <a:r>
              <a:t>: </a:t>
            </a:r>
            <a:r>
              <a:rPr spc="-5"/>
              <a:t>additional phenobarbital:  </a:t>
            </a:r>
            <a:r>
              <a:t>5 mg/kg IV to a max of 20 mg/kg  </a:t>
            </a:r>
            <a:r>
              <a:rPr spc="-5"/>
              <a:t>(consider omission </a:t>
            </a:r>
            <a:r>
              <a:t>of </a:t>
            </a:r>
            <a:r>
              <a:rPr spc="-5"/>
              <a:t>this additional  Phenobarbital</a:t>
            </a:r>
          </a:p>
          <a:p>
            <a:pPr indent="686434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if </a:t>
            </a:r>
            <a:r>
              <a:rPr spc="-5"/>
              <a:t>with baby is</a:t>
            </a:r>
            <a:r>
              <a:rPr spc="5"/>
              <a:t> </a:t>
            </a:r>
            <a:r>
              <a:rPr spc="-5"/>
              <a:t>asphyxiated)</a:t>
            </a:r>
          </a:p>
          <a:p>
            <a:pPr indent="686434"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Phenytoin: </a:t>
            </a:r>
            <a:r>
              <a:rPr spc="0"/>
              <a:t>20 mg/kg, IV (1</a:t>
            </a:r>
            <a:r>
              <a:rPr spc="-55"/>
              <a:t> </a:t>
            </a:r>
            <a:r>
              <a:rPr spc="0"/>
              <a:t>mg/kg/min)</a:t>
            </a:r>
          </a:p>
          <a:p>
            <a:pPr indent="686434">
              <a:spcBef>
                <a:spcPts val="3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Lorazepam:0.05-0.10 </a:t>
            </a:r>
            <a:r>
              <a:rPr spc="0"/>
              <a:t>mg/kg,</a:t>
            </a:r>
            <a:r>
              <a:rPr spc="-10"/>
              <a:t> </a:t>
            </a:r>
            <a:r>
              <a:rPr spc="0"/>
              <a:t>IV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object 2"/>
          <p:cNvSpPr/>
          <p:nvPr/>
        </p:nvSpPr>
        <p:spPr>
          <a:xfrm>
            <a:off x="2527108" y="122136"/>
            <a:ext cx="390665" cy="109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object 3"/>
          <p:cNvSpPr/>
          <p:nvPr/>
        </p:nvSpPr>
        <p:spPr>
          <a:xfrm>
            <a:off x="2429442" y="430532"/>
            <a:ext cx="1135368" cy="265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20" name="object 4"/>
          <p:cNvGrpSpPr/>
          <p:nvPr/>
        </p:nvGrpSpPr>
        <p:grpSpPr>
          <a:xfrm>
            <a:off x="598203" y="280913"/>
            <a:ext cx="7288331" cy="6577087"/>
            <a:chOff x="0" y="0"/>
            <a:chExt cx="7288329" cy="6577085"/>
          </a:xfrm>
        </p:grpSpPr>
        <p:sp>
          <p:nvSpPr>
            <p:cNvPr id="212" name="object 5"/>
            <p:cNvSpPr/>
            <p:nvPr/>
          </p:nvSpPr>
          <p:spPr>
            <a:xfrm>
              <a:off x="4114183" y="280915"/>
              <a:ext cx="1135368" cy="14656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object 6"/>
            <p:cNvSpPr/>
            <p:nvPr/>
          </p:nvSpPr>
          <p:spPr>
            <a:xfrm>
              <a:off x="0" y="0"/>
              <a:ext cx="5945422" cy="1770983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object 7"/>
            <p:cNvSpPr/>
            <p:nvPr/>
          </p:nvSpPr>
          <p:spPr>
            <a:xfrm>
              <a:off x="4224057" y="1196940"/>
              <a:ext cx="634830" cy="280915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object 8"/>
            <p:cNvSpPr/>
            <p:nvPr/>
          </p:nvSpPr>
          <p:spPr>
            <a:xfrm>
              <a:off x="1220825" y="1786251"/>
              <a:ext cx="2548474" cy="351144"/>
            </a:xfrm>
            <a:prstGeom prst="rect">
              <a:avLst/>
            </a:prstGeom>
            <a:blipFill rotWithShape="1">
              <a:blip r:embed="rId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object 9"/>
            <p:cNvSpPr/>
            <p:nvPr/>
          </p:nvSpPr>
          <p:spPr>
            <a:xfrm>
              <a:off x="183124" y="2152661"/>
              <a:ext cx="5969837" cy="4424425"/>
            </a:xfrm>
            <a:prstGeom prst="rect">
              <a:avLst/>
            </a:prstGeom>
            <a:blipFill rotWithShape="1">
              <a:blip r:embed="rId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object 10"/>
            <p:cNvSpPr/>
            <p:nvPr/>
          </p:nvSpPr>
          <p:spPr>
            <a:xfrm>
              <a:off x="5164093" y="4873257"/>
              <a:ext cx="2124237" cy="574043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object 11"/>
            <p:cNvSpPr/>
            <p:nvPr/>
          </p:nvSpPr>
          <p:spPr>
            <a:xfrm flipV="1">
              <a:off x="5008435" y="4885472"/>
              <a:ext cx="1" cy="537402"/>
            </a:xfrm>
            <a:prstGeom prst="line">
              <a:avLst/>
            </a:prstGeom>
            <a:noFill/>
            <a:ln w="1526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object 12"/>
            <p:cNvSpPr/>
            <p:nvPr/>
          </p:nvSpPr>
          <p:spPr>
            <a:xfrm flipV="1">
              <a:off x="6317770" y="3395404"/>
              <a:ext cx="1" cy="415267"/>
            </a:xfrm>
            <a:prstGeom prst="line">
              <a:avLst/>
            </a:prstGeom>
            <a:noFill/>
            <a:ln w="122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21" name="object 13"/>
          <p:cNvSpPr/>
          <p:nvPr/>
        </p:nvSpPr>
        <p:spPr>
          <a:xfrm flipV="1">
            <a:off x="8036080" y="5178599"/>
            <a:ext cx="1" cy="537402"/>
          </a:xfrm>
          <a:prstGeom prst="line">
            <a:avLst/>
          </a:prstGeom>
          <a:ln w="1526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2" name="object 14"/>
          <p:cNvSpPr/>
          <p:nvPr/>
        </p:nvSpPr>
        <p:spPr>
          <a:xfrm>
            <a:off x="1233032" y="2299223"/>
            <a:ext cx="585997" cy="1"/>
          </a:xfrm>
          <a:prstGeom prst="line">
            <a:avLst/>
          </a:prstGeom>
          <a:ln w="916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" name="object 15"/>
          <p:cNvSpPr/>
          <p:nvPr/>
        </p:nvSpPr>
        <p:spPr>
          <a:xfrm>
            <a:off x="3100895" y="2827465"/>
            <a:ext cx="1110951" cy="1"/>
          </a:xfrm>
          <a:prstGeom prst="line">
            <a:avLst/>
          </a:prstGeom>
          <a:ln w="916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4" name="object 16"/>
          <p:cNvSpPr/>
          <p:nvPr/>
        </p:nvSpPr>
        <p:spPr>
          <a:xfrm>
            <a:off x="3100895" y="3291585"/>
            <a:ext cx="1110951" cy="1"/>
          </a:xfrm>
          <a:prstGeom prst="line">
            <a:avLst/>
          </a:prstGeom>
          <a:ln w="1832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object 17"/>
          <p:cNvSpPr/>
          <p:nvPr/>
        </p:nvSpPr>
        <p:spPr>
          <a:xfrm>
            <a:off x="4797843" y="5267147"/>
            <a:ext cx="830163" cy="1"/>
          </a:xfrm>
          <a:prstGeom prst="line">
            <a:avLst/>
          </a:prstGeom>
          <a:ln w="21373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object 18"/>
          <p:cNvSpPr/>
          <p:nvPr/>
        </p:nvSpPr>
        <p:spPr>
          <a:xfrm>
            <a:off x="3208049" y="101207"/>
            <a:ext cx="12701" cy="15875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object 19"/>
          <p:cNvSpPr txBox="1"/>
          <p:nvPr/>
        </p:nvSpPr>
        <p:spPr>
          <a:xfrm>
            <a:off x="2962126" y="102033"/>
            <a:ext cx="35115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190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 </a:t>
            </a:r>
            <a:r>
              <a:rPr spc="-45">
                <a:solidFill>
                  <a:srgbClr val="626262"/>
                </a:solidFill>
              </a:rPr>
              <a:t>i.</a:t>
            </a:r>
            <a:r>
              <a:rPr spc="-45"/>
              <a:t>a</a:t>
            </a:r>
            <a:r>
              <a:rPr spc="-110"/>
              <a:t> </a:t>
            </a:r>
            <a:r>
              <a:rPr spc="-114">
                <a:solidFill>
                  <a:srgbClr val="C1C1C1"/>
                </a:solidFill>
              </a:rPr>
              <a:t>.</a:t>
            </a:r>
            <a:r>
              <a:rPr spc="-114">
                <a:solidFill>
                  <a:srgbClr val="626262"/>
                </a:solidFill>
              </a:rPr>
              <a:t>gr</a:t>
            </a:r>
          </a:p>
        </p:txBody>
      </p:sp>
      <p:sp>
        <p:nvSpPr>
          <p:cNvPr id="228" name="object 20"/>
          <p:cNvSpPr txBox="1"/>
          <p:nvPr/>
        </p:nvSpPr>
        <p:spPr>
          <a:xfrm>
            <a:off x="3389174" y="102033"/>
            <a:ext cx="71628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92100" algn="l"/>
                <a:tab pos="558800" algn="l"/>
              </a:tabLst>
              <a:defRPr sz="900" spc="-139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spc="-240"/>
              <a:t>m</a:t>
            </a:r>
            <a:r>
              <a:rPr spc="0"/>
              <a:t>	</a:t>
            </a:r>
            <a:r>
              <a:rPr spc="-155"/>
              <a:t>on</a:t>
            </a:r>
            <a:r>
              <a:rPr spc="0"/>
              <a:t>	</a:t>
            </a:r>
            <a:r>
              <a:rPr spc="-180"/>
              <a:t>man</a:t>
            </a:r>
          </a:p>
        </p:txBody>
      </p:sp>
      <p:sp>
        <p:nvSpPr>
          <p:cNvPr id="229" name="object 21"/>
          <p:cNvSpPr/>
          <p:nvPr/>
        </p:nvSpPr>
        <p:spPr>
          <a:xfrm>
            <a:off x="5243275" y="101207"/>
            <a:ext cx="12701" cy="15875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object 22"/>
          <p:cNvSpPr txBox="1"/>
          <p:nvPr/>
        </p:nvSpPr>
        <p:spPr>
          <a:xfrm>
            <a:off x="4472416" y="102033"/>
            <a:ext cx="17945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320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ement </a:t>
            </a:r>
            <a:r>
              <a:rPr spc="265">
                <a:solidFill>
                  <a:srgbClr val="626262"/>
                </a:solidFill>
              </a:rPr>
              <a:t>o</a:t>
            </a:r>
            <a:r>
              <a:rPr spc="265"/>
              <a:t>f </a:t>
            </a:r>
            <a:r>
              <a:rPr spc="-40">
                <a:solidFill>
                  <a:srgbClr val="A8A8A8"/>
                </a:solidFill>
              </a:rPr>
              <a:t>,</a:t>
            </a:r>
            <a:r>
              <a:rPr spc="-40"/>
              <a:t>ne </a:t>
            </a:r>
            <a:r>
              <a:rPr spc="-340"/>
              <a:t>o</a:t>
            </a:r>
            <a:r>
              <a:rPr spc="385"/>
              <a:t> </a:t>
            </a:r>
            <a:r>
              <a:rPr spc="-340"/>
              <a:t>n</a:t>
            </a:r>
            <a:r>
              <a:rPr spc="505"/>
              <a:t> </a:t>
            </a:r>
            <a:r>
              <a:rPr spc="-300"/>
              <a:t>a</a:t>
            </a:r>
            <a:r>
              <a:rPr spc="400"/>
              <a:t> </a:t>
            </a:r>
            <a:r>
              <a:rPr spc="-190"/>
              <a:t>t </a:t>
            </a:r>
            <a:r>
              <a:rPr spc="-300"/>
              <a:t>a</a:t>
            </a:r>
            <a:r>
              <a:rPr spc="215"/>
              <a:t> </a:t>
            </a:r>
            <a:r>
              <a:rPr spc="-190"/>
              <a:t>l </a:t>
            </a:r>
            <a:r>
              <a:rPr spc="-265">
                <a:solidFill>
                  <a:srgbClr val="626262"/>
                </a:solidFill>
              </a:rPr>
              <a:t>s</a:t>
            </a:r>
            <a:r>
              <a:rPr spc="254">
                <a:solidFill>
                  <a:srgbClr val="626262"/>
                </a:solidFill>
              </a:rPr>
              <a:t> </a:t>
            </a:r>
            <a:r>
              <a:rPr spc="-300"/>
              <a:t>e</a:t>
            </a:r>
            <a:r>
              <a:rPr spc="360"/>
              <a:t> </a:t>
            </a:r>
            <a:r>
              <a:rPr spc="-190">
                <a:solidFill>
                  <a:srgbClr val="626262"/>
                </a:solidFill>
              </a:rPr>
              <a:t>i</a:t>
            </a:r>
            <a:r>
              <a:rPr spc="-175">
                <a:solidFill>
                  <a:srgbClr val="626262"/>
                </a:solidFill>
              </a:rPr>
              <a:t> </a:t>
            </a:r>
            <a:r>
              <a:rPr spc="-325"/>
              <a:t>zu</a:t>
            </a:r>
          </a:p>
        </p:txBody>
      </p:sp>
      <p:sp>
        <p:nvSpPr>
          <p:cNvPr id="231" name="object 23"/>
          <p:cNvSpPr txBox="1"/>
          <p:nvPr/>
        </p:nvSpPr>
        <p:spPr>
          <a:xfrm>
            <a:off x="6484903" y="133840"/>
            <a:ext cx="1250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700" spc="-28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spc="280"/>
              <a:t> </a:t>
            </a:r>
            <a:r>
              <a:rPr>
                <a:solidFill>
                  <a:srgbClr val="626262"/>
                </a:solidFill>
              </a:rPr>
              <a:t>5</a:t>
            </a:r>
          </a:p>
        </p:txBody>
      </p:sp>
      <p:sp>
        <p:nvSpPr>
          <p:cNvPr id="232" name="object 24"/>
          <p:cNvSpPr txBox="1"/>
          <p:nvPr/>
        </p:nvSpPr>
        <p:spPr>
          <a:xfrm>
            <a:off x="3804287" y="531547"/>
            <a:ext cx="681991" cy="14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</a:t>
            </a:r>
            <a:r>
              <a:rPr>
                <a:solidFill>
                  <a:srgbClr val="626262"/>
                </a:solidFill>
              </a:rPr>
              <a:t>r </a:t>
            </a:r>
            <a:r>
              <a:rPr spc="19">
                <a:solidFill>
                  <a:srgbClr val="626262"/>
                </a:solidFill>
              </a:rPr>
              <a:t>uJ</a:t>
            </a:r>
            <a:r>
              <a:rPr spc="65">
                <a:solidFill>
                  <a:srgbClr val="626262"/>
                </a:solidFill>
              </a:rPr>
              <a:t> </a:t>
            </a:r>
            <a:r>
              <a:rPr spc="9">
                <a:solidFill>
                  <a:srgbClr val="626262"/>
                </a:solidFill>
              </a:rPr>
              <a:t>-tio</a:t>
            </a:r>
          </a:p>
        </p:txBody>
      </p:sp>
      <p:sp>
        <p:nvSpPr>
          <p:cNvPr id="233" name="object 25"/>
          <p:cNvSpPr txBox="1"/>
          <p:nvPr/>
        </p:nvSpPr>
        <p:spPr>
          <a:xfrm>
            <a:off x="262735" y="638672"/>
            <a:ext cx="103505" cy="24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 spc="15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234" name="object 26"/>
          <p:cNvSpPr txBox="1"/>
          <p:nvPr/>
        </p:nvSpPr>
        <p:spPr>
          <a:xfrm>
            <a:off x="4123" y="238674"/>
            <a:ext cx="949326" cy="566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200"/>
              </a:lnSpc>
              <a:spcBef>
                <a:spcPts val="100"/>
              </a:spcBef>
              <a:defRPr sz="900" b="1" spc="365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Neon </a:t>
            </a:r>
            <a:r>
              <a:rPr b="0" spc="5"/>
              <a:t>te  </a:t>
            </a:r>
            <a:r>
              <a:rPr b="0" spc="185"/>
              <a:t> </a:t>
            </a:r>
            <a:r>
              <a:rPr sz="1100" b="0" spc="9"/>
              <a:t>wi</a:t>
            </a:r>
            <a:endParaRPr sz="1100" spc="446"/>
          </a:p>
          <a:p>
            <a:pPr indent="586740" algn="ctr">
              <a:lnSpc>
                <a:spcPts val="1200"/>
              </a:lnSpc>
              <a:tabLst>
                <a:tab pos="825500" algn="l"/>
              </a:tabLst>
              <a:defRPr sz="1100" spc="9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	</a:t>
            </a:r>
            <a:r>
              <a:rPr spc="19"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597534">
              <a:lnSpc>
                <a:spcPts val="1100"/>
              </a:lnSpc>
              <a:defRPr sz="900" spc="15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 </a:t>
            </a:r>
            <a:r>
              <a:rPr spc="220"/>
              <a:t> </a:t>
            </a:r>
            <a:r>
              <a:rPr sz="600" spc="1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</a:p>
          <a:p>
            <a:pPr indent="587375" algn="ctr">
              <a:defRPr sz="900" spc="5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tar</a:t>
            </a:r>
          </a:p>
        </p:txBody>
      </p:sp>
      <p:sp>
        <p:nvSpPr>
          <p:cNvPr id="235" name="object 27"/>
          <p:cNvSpPr/>
          <p:nvPr/>
        </p:nvSpPr>
        <p:spPr>
          <a:xfrm>
            <a:off x="2393706" y="394039"/>
            <a:ext cx="15261" cy="16710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" name="object 28"/>
          <p:cNvSpPr txBox="1"/>
          <p:nvPr/>
        </p:nvSpPr>
        <p:spPr>
          <a:xfrm>
            <a:off x="2191673" y="394907"/>
            <a:ext cx="238126" cy="313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100"/>
              </a:lnSpc>
              <a:spcBef>
                <a:spcPts val="100"/>
              </a:spcBef>
              <a:defRPr sz="1000" spc="9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 </a:t>
            </a:r>
            <a:r>
              <a:rPr spc="159"/>
              <a:t> </a:t>
            </a:r>
            <a:r>
              <a:rPr spc="-30"/>
              <a:t>i</a:t>
            </a:r>
            <a:r>
              <a:rPr spc="-30">
                <a:solidFill>
                  <a:srgbClr val="C1C1C1"/>
                </a:solidFill>
              </a:rPr>
              <a:t>­</a:t>
            </a:r>
          </a:p>
          <a:p>
            <a:pPr indent="63500">
              <a:lnSpc>
                <a:spcPts val="1300"/>
              </a:lnSpc>
              <a:defRPr sz="1100" spc="-310">
                <a:solidFill>
                  <a:srgbClr val="62626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p</a:t>
            </a:r>
            <a:r>
              <a:rPr spc="-265"/>
              <a:t> </a:t>
            </a:r>
            <a:r>
              <a:rPr sz="1000" spc="-140">
                <a:latin typeface="Times New Roman"/>
                <a:ea typeface="Times New Roman"/>
                <a:cs typeface="Times New Roman"/>
                <a:sym typeface="Times New Roman"/>
              </a:rPr>
              <a:t>ti</a:t>
            </a:r>
          </a:p>
        </p:txBody>
      </p:sp>
      <p:sp>
        <p:nvSpPr>
          <p:cNvPr id="237" name="object 29"/>
          <p:cNvSpPr txBox="1"/>
          <p:nvPr/>
        </p:nvSpPr>
        <p:spPr>
          <a:xfrm>
            <a:off x="2424696" y="700505"/>
            <a:ext cx="739141" cy="28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40005">
              <a:lnSpc>
                <a:spcPts val="1100"/>
              </a:lnSpc>
              <a:spcBef>
                <a:spcPts val="100"/>
              </a:spcBef>
              <a:tabLst>
                <a:tab pos="241300" algn="l"/>
                <a:tab pos="444500" algn="l"/>
                <a:tab pos="660400" algn="l"/>
              </a:tabLst>
              <a:defRPr sz="900" spc="-215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	</a:t>
            </a:r>
            <a:r>
              <a:rPr spc="-125"/>
              <a:t>ti</a:t>
            </a:r>
            <a:r>
              <a:t>n</a:t>
            </a:r>
            <a:r>
              <a:rPr spc="0"/>
              <a:t>	</a:t>
            </a:r>
            <a:r>
              <a:t>uo</a:t>
            </a:r>
            <a:r>
              <a:rPr spc="0"/>
              <a:t>	</a:t>
            </a:r>
            <a:r>
              <a:rPr spc="-190"/>
              <a:t>us</a:t>
            </a:r>
          </a:p>
          <a:p>
            <a:pPr indent="12700">
              <a:lnSpc>
                <a:spcPts val="1200"/>
              </a:lnSpc>
              <a:defRPr sz="1000" spc="-240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</a:t>
            </a:r>
          </a:p>
        </p:txBody>
      </p:sp>
      <p:sp>
        <p:nvSpPr>
          <p:cNvPr id="238" name="object 30"/>
          <p:cNvSpPr/>
          <p:nvPr/>
        </p:nvSpPr>
        <p:spPr>
          <a:xfrm>
            <a:off x="7442628" y="830380"/>
            <a:ext cx="12701" cy="17546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object 31"/>
          <p:cNvSpPr txBox="1"/>
          <p:nvPr/>
        </p:nvSpPr>
        <p:spPr>
          <a:xfrm>
            <a:off x="6552655" y="831291"/>
            <a:ext cx="1903730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485900" algn="l"/>
                <a:tab pos="1866900" algn="l"/>
              </a:tabLst>
              <a:defRPr sz="1000" spc="4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  </a:t>
            </a:r>
            <a:r>
              <a:rPr spc="-100"/>
              <a:t> </a:t>
            </a:r>
            <a:r>
              <a:rPr>
                <a:solidFill>
                  <a:srgbClr val="626262"/>
                </a:solidFill>
              </a:rPr>
              <a:t>,</a:t>
            </a:r>
            <a:r>
              <a:rPr spc="0">
                <a:solidFill>
                  <a:srgbClr val="626262"/>
                </a:solidFill>
              </a:rPr>
              <a:t> </a:t>
            </a:r>
            <a:r>
              <a:rPr spc="-4">
                <a:solidFill>
                  <a:srgbClr val="626262"/>
                </a:solidFill>
              </a:rPr>
              <a:t> </a:t>
            </a:r>
            <a:r>
              <a:rPr spc="9">
                <a:solidFill>
                  <a:srgbClr val="626262"/>
                </a:solidFill>
              </a:rPr>
              <a:t>c</a:t>
            </a:r>
            <a:r>
              <a:rPr spc="-90">
                <a:solidFill>
                  <a:srgbClr val="626262"/>
                </a:solidFill>
              </a:rPr>
              <a:t> </a:t>
            </a:r>
            <a:r>
              <a:rPr spc="9">
                <a:solidFill>
                  <a:srgbClr val="626262"/>
                </a:solidFill>
              </a:rPr>
              <a:t>a</a:t>
            </a:r>
            <a:r>
              <a:rPr spc="-65">
                <a:solidFill>
                  <a:srgbClr val="626262"/>
                </a:solidFill>
              </a:rPr>
              <a:t> </a:t>
            </a:r>
            <a:r>
              <a:t>l</a:t>
            </a:r>
            <a:r>
              <a:rPr spc="-135"/>
              <a:t> </a:t>
            </a:r>
            <a:r>
              <a:rPr>
                <a:solidFill>
                  <a:srgbClr val="626262"/>
                </a:solidFill>
              </a:rPr>
              <a:t>ci</a:t>
            </a:r>
            <a:r>
              <a:rPr spc="55">
                <a:solidFill>
                  <a:srgbClr val="626262"/>
                </a:solidFill>
              </a:rPr>
              <a:t> </a:t>
            </a:r>
            <a:r>
              <a:rPr spc="9">
                <a:solidFill>
                  <a:srgbClr val="626262"/>
                </a:solidFill>
              </a:rPr>
              <a:t>u</a:t>
            </a:r>
            <a:r>
              <a:rPr spc="-15">
                <a:solidFill>
                  <a:srgbClr val="626262"/>
                </a:solidFill>
              </a:rPr>
              <a:t> </a:t>
            </a:r>
            <a:r>
              <a:rPr spc="15">
                <a:solidFill>
                  <a:srgbClr val="626262"/>
                </a:solidFill>
              </a:rPr>
              <a:t>m</a:t>
            </a:r>
            <a:r>
              <a:rPr spc="104">
                <a:solidFill>
                  <a:srgbClr val="626262"/>
                </a:solidFill>
              </a:rPr>
              <a:t> </a:t>
            </a:r>
            <a:r>
              <a:rPr spc="0">
                <a:solidFill>
                  <a:srgbClr val="626262"/>
                </a:solidFill>
              </a:rPr>
              <a:t>,</a:t>
            </a:r>
            <a:r>
              <a:rPr spc="-140">
                <a:solidFill>
                  <a:srgbClr val="D1D1D1"/>
                </a:solidFill>
              </a:rPr>
              <a:t>,</a:t>
            </a:r>
            <a:r>
              <a:rPr spc="0">
                <a:solidFill>
                  <a:srgbClr val="D1D1D1"/>
                </a:solidFill>
              </a:rPr>
              <a:t> </a:t>
            </a:r>
            <a:r>
              <a:rPr spc="-125">
                <a:solidFill>
                  <a:srgbClr val="D1D1D1"/>
                </a:solidFill>
              </a:rPr>
              <a:t> </a:t>
            </a:r>
            <a:r>
              <a:rPr spc="-434">
                <a:solidFill>
                  <a:srgbClr val="626262"/>
                </a:solidFill>
              </a:rPr>
              <a:t>m</a:t>
            </a:r>
            <a:r>
              <a:rPr spc="0">
                <a:solidFill>
                  <a:srgbClr val="626262"/>
                </a:solidFill>
              </a:rPr>
              <a:t>  </a:t>
            </a:r>
            <a:r>
              <a:rPr spc="-85">
                <a:solidFill>
                  <a:srgbClr val="626262"/>
                </a:solidFill>
              </a:rPr>
              <a:t> </a:t>
            </a:r>
            <a:r>
              <a:rPr spc="-9"/>
              <a:t>.</a:t>
            </a:r>
            <a:r>
              <a:rPr spc="85"/>
              <a:t>a</a:t>
            </a:r>
            <a:r>
              <a:rPr spc="-19">
                <a:solidFill>
                  <a:srgbClr val="626262"/>
                </a:solidFill>
              </a:rPr>
              <a:t>gn</a:t>
            </a:r>
            <a:r>
              <a:rPr spc="0">
                <a:solidFill>
                  <a:srgbClr val="626262"/>
                </a:solidFill>
              </a:rPr>
              <a:t>	</a:t>
            </a:r>
            <a:r>
              <a:rPr spc="-15">
                <a:solidFill>
                  <a:srgbClr val="626262"/>
                </a:solidFill>
              </a:rPr>
              <a:t>s</a:t>
            </a:r>
            <a:r>
              <a:rPr spc="45">
                <a:solidFill>
                  <a:srgbClr val="626262"/>
                </a:solidFill>
              </a:rPr>
              <a:t> </a:t>
            </a:r>
            <a:r>
              <a:rPr spc="-79">
                <a:solidFill>
                  <a:srgbClr val="626262"/>
                </a:solidFill>
              </a:rPr>
              <a:t>'</a:t>
            </a:r>
            <a:r>
              <a:rPr spc="-30">
                <a:solidFill>
                  <a:srgbClr val="626262"/>
                </a:solidFill>
              </a:rPr>
              <a:t>.</a:t>
            </a:r>
            <a:r>
              <a:rPr spc="-254"/>
              <a:t>um</a:t>
            </a:r>
            <a:r>
              <a:rPr spc="0"/>
              <a:t>	</a:t>
            </a:r>
            <a:r>
              <a:rPr spc="-100">
                <a:solidFill>
                  <a:srgbClr val="626262"/>
                </a:solidFill>
              </a:rPr>
              <a:t>,</a:t>
            </a:r>
          </a:p>
        </p:txBody>
      </p:sp>
      <p:sp>
        <p:nvSpPr>
          <p:cNvPr id="240" name="object 32"/>
          <p:cNvSpPr txBox="1"/>
          <p:nvPr/>
        </p:nvSpPr>
        <p:spPr>
          <a:xfrm>
            <a:off x="8681694" y="844014"/>
            <a:ext cx="4540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185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 </a:t>
            </a:r>
            <a:r>
              <a:rPr spc="-104">
                <a:solidFill>
                  <a:srgbClr val="494949"/>
                </a:solidFill>
              </a:rPr>
              <a:t>i </a:t>
            </a:r>
            <a:r>
              <a:t>u</a:t>
            </a:r>
            <a:r>
              <a:rPr spc="-145"/>
              <a:t> </a:t>
            </a:r>
            <a:r>
              <a:rPr spc="-285"/>
              <a:t>m</a:t>
            </a:r>
            <a:r>
              <a:rPr spc="385"/>
              <a:t> </a:t>
            </a:r>
            <a:r>
              <a:rPr spc="-95"/>
              <a:t>,</a:t>
            </a:r>
          </a:p>
        </p:txBody>
      </p:sp>
      <p:sp>
        <p:nvSpPr>
          <p:cNvPr id="241" name="object 33"/>
          <p:cNvSpPr txBox="1"/>
          <p:nvPr/>
        </p:nvSpPr>
        <p:spPr>
          <a:xfrm>
            <a:off x="267453" y="1104319"/>
            <a:ext cx="64136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189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•</a:t>
            </a:r>
          </a:p>
        </p:txBody>
      </p:sp>
      <p:sp>
        <p:nvSpPr>
          <p:cNvPr id="242" name="object 34"/>
          <p:cNvSpPr txBox="1"/>
          <p:nvPr/>
        </p:nvSpPr>
        <p:spPr>
          <a:xfrm>
            <a:off x="3774747" y="1053429"/>
            <a:ext cx="102236" cy="23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1400" spc="-225" baseline="-26315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;</a:t>
            </a:r>
            <a:r>
              <a:rPr sz="1200" spc="-150" baseline="0">
                <a:latin typeface="Arial"/>
                <a:ea typeface="Arial"/>
                <a:cs typeface="Arial"/>
                <a:sym typeface="Arial"/>
              </a:rPr>
              <a:t>'</a:t>
            </a:r>
          </a:p>
        </p:txBody>
      </p:sp>
      <p:sp>
        <p:nvSpPr>
          <p:cNvPr id="243" name="object 35"/>
          <p:cNvSpPr/>
          <p:nvPr/>
        </p:nvSpPr>
        <p:spPr>
          <a:xfrm>
            <a:off x="4126722" y="1142423"/>
            <a:ext cx="12701" cy="15875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object 36"/>
          <p:cNvSpPr txBox="1"/>
          <p:nvPr/>
        </p:nvSpPr>
        <p:spPr>
          <a:xfrm>
            <a:off x="4117320" y="1143250"/>
            <a:ext cx="4635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-80">
                <a:solidFill>
                  <a:srgbClr val="C1C1C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</a:t>
            </a:r>
          </a:p>
        </p:txBody>
      </p:sp>
      <p:sp>
        <p:nvSpPr>
          <p:cNvPr id="245" name="object 37"/>
          <p:cNvSpPr txBox="1"/>
          <p:nvPr/>
        </p:nvSpPr>
        <p:spPr>
          <a:xfrm>
            <a:off x="4936571" y="1136890"/>
            <a:ext cx="679451" cy="13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03200" algn="l"/>
              </a:tabLst>
              <a:defRPr sz="900" spc="-254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%	</a:t>
            </a:r>
            <a:r>
              <a:rPr sz="1000" spc="-159">
                <a:solidFill>
                  <a:srgbClr val="494949"/>
                </a:solidFill>
              </a:rPr>
              <a:t>d </a:t>
            </a:r>
            <a:r>
              <a:rPr sz="1000" spc="-145"/>
              <a:t>e </a:t>
            </a:r>
            <a:r>
              <a:rPr sz="1000" spc="-159"/>
              <a:t>x </a:t>
            </a:r>
            <a:r>
              <a:rPr sz="1000" spc="-90"/>
              <a:t>t </a:t>
            </a:r>
            <a:r>
              <a:rPr sz="1000" spc="-110">
                <a:solidFill>
                  <a:srgbClr val="494949"/>
                </a:solidFill>
              </a:rPr>
              <a:t>r</a:t>
            </a:r>
            <a:r>
              <a:rPr sz="1000" spc="-55">
                <a:solidFill>
                  <a:srgbClr val="494949"/>
                </a:solidFill>
              </a:rPr>
              <a:t> </a:t>
            </a:r>
            <a:r>
              <a:rPr sz="1000" spc="-159"/>
              <a:t>o</a:t>
            </a:r>
          </a:p>
        </p:txBody>
      </p:sp>
      <p:sp>
        <p:nvSpPr>
          <p:cNvPr id="246" name="object 38"/>
          <p:cNvSpPr/>
          <p:nvPr/>
        </p:nvSpPr>
        <p:spPr>
          <a:xfrm>
            <a:off x="2535436" y="1275881"/>
            <a:ext cx="15261" cy="18381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object 39"/>
          <p:cNvSpPr txBox="1"/>
          <p:nvPr/>
        </p:nvSpPr>
        <p:spPr>
          <a:xfrm>
            <a:off x="2351504" y="1276837"/>
            <a:ext cx="228601" cy="14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-180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</a:t>
            </a:r>
            <a:r>
              <a:rPr spc="-150"/>
              <a:t> </a:t>
            </a:r>
            <a:r>
              <a:rPr spc="-120">
                <a:solidFill>
                  <a:srgbClr val="C1C1C1"/>
                </a:solidFill>
              </a:rPr>
              <a:t>·</a:t>
            </a:r>
          </a:p>
        </p:txBody>
      </p:sp>
      <p:sp>
        <p:nvSpPr>
          <p:cNvPr id="248" name="object 40"/>
          <p:cNvSpPr txBox="1"/>
          <p:nvPr/>
        </p:nvSpPr>
        <p:spPr>
          <a:xfrm>
            <a:off x="3909290" y="1426454"/>
            <a:ext cx="32956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i="1" spc="-1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 </a:t>
            </a:r>
            <a:r>
              <a:rPr i="0"/>
              <a:t>,.</a:t>
            </a:r>
            <a:r>
              <a:rPr i="0" spc="-55"/>
              <a:t> </a:t>
            </a:r>
            <a:r>
              <a:rPr sz="1000" i="0" spc="-9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</a:p>
        </p:txBody>
      </p:sp>
      <p:sp>
        <p:nvSpPr>
          <p:cNvPr id="249" name="object 41"/>
          <p:cNvSpPr/>
          <p:nvPr/>
        </p:nvSpPr>
        <p:spPr>
          <a:xfrm>
            <a:off x="4497621" y="1438431"/>
            <a:ext cx="12701" cy="16928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" name="object 42"/>
          <p:cNvSpPr txBox="1"/>
          <p:nvPr/>
        </p:nvSpPr>
        <p:spPr>
          <a:xfrm>
            <a:off x="4444076" y="1439178"/>
            <a:ext cx="297181" cy="13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 spc="-75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</a:t>
            </a:r>
            <a:r>
              <a:rPr spc="-220">
                <a:solidFill>
                  <a:srgbClr val="C1C1C1"/>
                </a:solidFill>
              </a:rPr>
              <a:t>-</a:t>
            </a:r>
            <a:r>
              <a:rPr spc="-220"/>
              <a:t>z</a:t>
            </a:r>
            <a:r>
              <a:rPr spc="-190"/>
              <a:t> </a:t>
            </a:r>
            <a:r>
              <a:rPr spc="-10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</a:p>
        </p:txBody>
      </p:sp>
      <p:sp>
        <p:nvSpPr>
          <p:cNvPr id="251" name="object 43"/>
          <p:cNvSpPr txBox="1"/>
          <p:nvPr/>
        </p:nvSpPr>
        <p:spPr>
          <a:xfrm>
            <a:off x="2330350" y="1589049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-95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</a:t>
            </a:r>
          </a:p>
        </p:txBody>
      </p:sp>
      <p:sp>
        <p:nvSpPr>
          <p:cNvPr id="252" name="object 44"/>
          <p:cNvSpPr/>
          <p:nvPr/>
        </p:nvSpPr>
        <p:spPr>
          <a:xfrm>
            <a:off x="3331659" y="1588223"/>
            <a:ext cx="12701" cy="15875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" name="object 45"/>
          <p:cNvSpPr txBox="1"/>
          <p:nvPr/>
        </p:nvSpPr>
        <p:spPr>
          <a:xfrm>
            <a:off x="3323783" y="1589049"/>
            <a:ext cx="4000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-130">
                <a:solidFill>
                  <a:srgbClr val="A8A8A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</a:t>
            </a:r>
          </a:p>
        </p:txBody>
      </p:sp>
      <p:sp>
        <p:nvSpPr>
          <p:cNvPr id="254" name="object 46"/>
          <p:cNvSpPr/>
          <p:nvPr/>
        </p:nvSpPr>
        <p:spPr>
          <a:xfrm>
            <a:off x="3883373" y="1588223"/>
            <a:ext cx="18314" cy="15875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" name="object 47"/>
          <p:cNvSpPr txBox="1"/>
          <p:nvPr/>
        </p:nvSpPr>
        <p:spPr>
          <a:xfrm>
            <a:off x="3870674" y="1589049"/>
            <a:ext cx="90995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104">
                <a:solidFill>
                  <a:srgbClr val="C1C1C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spc="-135">
                <a:solidFill>
                  <a:srgbClr val="626262"/>
                </a:solidFill>
              </a:rPr>
              <a:t>c </a:t>
            </a:r>
            <a:r>
              <a:rPr spc="-160">
                <a:solidFill>
                  <a:srgbClr val="626262"/>
                </a:solidFill>
              </a:rPr>
              <a:t>a</a:t>
            </a:r>
            <a:r>
              <a:rPr spc="-160">
                <a:solidFill>
                  <a:srgbClr val="494949"/>
                </a:solidFill>
              </a:rPr>
              <a:t>r </a:t>
            </a:r>
            <a:r>
              <a:rPr spc="-155">
                <a:solidFill>
                  <a:srgbClr val="626262"/>
                </a:solidFill>
              </a:rPr>
              <a:t>d</a:t>
            </a:r>
            <a:r>
              <a:rPr spc="-75">
                <a:solidFill>
                  <a:srgbClr val="626262"/>
                </a:solidFill>
              </a:rPr>
              <a:t> </a:t>
            </a:r>
            <a:r>
              <a:rPr spc="-85">
                <a:solidFill>
                  <a:srgbClr val="494949"/>
                </a:solidFill>
              </a:rPr>
              <a:t>i </a:t>
            </a:r>
            <a:r>
              <a:rPr spc="-135">
                <a:solidFill>
                  <a:srgbClr val="626262"/>
                </a:solidFill>
              </a:rPr>
              <a:t>a c</a:t>
            </a:r>
            <a:r>
              <a:rPr spc="-40">
                <a:solidFill>
                  <a:srgbClr val="626262"/>
                </a:solidFill>
              </a:rPr>
              <a:t> </a:t>
            </a:r>
            <a:r>
              <a:rPr spc="-240">
                <a:solidFill>
                  <a:srgbClr val="494949"/>
                </a:solidFill>
              </a:rPr>
              <a:t>m</a:t>
            </a:r>
            <a:r>
              <a:rPr spc="425">
                <a:solidFill>
                  <a:srgbClr val="494949"/>
                </a:solidFill>
              </a:rPr>
              <a:t> </a:t>
            </a:r>
            <a:r>
              <a:rPr spc="-155">
                <a:solidFill>
                  <a:srgbClr val="626262"/>
                </a:solidFill>
              </a:rPr>
              <a:t>o</a:t>
            </a:r>
          </a:p>
        </p:txBody>
      </p:sp>
      <p:sp>
        <p:nvSpPr>
          <p:cNvPr id="256" name="object 48"/>
          <p:cNvSpPr txBox="1"/>
          <p:nvPr/>
        </p:nvSpPr>
        <p:spPr>
          <a:xfrm>
            <a:off x="1857547" y="1748844"/>
            <a:ext cx="4635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700" spc="-25">
                <a:solidFill>
                  <a:srgbClr val="9090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</a:t>
            </a:r>
          </a:p>
        </p:txBody>
      </p:sp>
      <p:sp>
        <p:nvSpPr>
          <p:cNvPr id="257" name="object 49"/>
          <p:cNvSpPr/>
          <p:nvPr/>
        </p:nvSpPr>
        <p:spPr>
          <a:xfrm>
            <a:off x="2248527" y="1748192"/>
            <a:ext cx="82406" cy="12533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" name="object 50"/>
          <p:cNvSpPr/>
          <p:nvPr/>
        </p:nvSpPr>
        <p:spPr>
          <a:xfrm>
            <a:off x="2474379" y="1748192"/>
            <a:ext cx="27469" cy="12533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" name="object 51"/>
          <p:cNvSpPr txBox="1"/>
          <p:nvPr/>
        </p:nvSpPr>
        <p:spPr>
          <a:xfrm>
            <a:off x="3093263" y="1748844"/>
            <a:ext cx="857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700" b="1" spc="-70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X</a:t>
            </a:r>
          </a:p>
        </p:txBody>
      </p:sp>
      <p:sp>
        <p:nvSpPr>
          <p:cNvPr id="260" name="object 52"/>
          <p:cNvSpPr txBox="1"/>
          <p:nvPr/>
        </p:nvSpPr>
        <p:spPr>
          <a:xfrm>
            <a:off x="3394945" y="1748844"/>
            <a:ext cx="3486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304800" algn="l"/>
              </a:tabLst>
              <a:defRPr sz="700" spc="-25">
                <a:solidFill>
                  <a:srgbClr val="9090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	.</a:t>
            </a:r>
          </a:p>
        </p:txBody>
      </p:sp>
      <p:sp>
        <p:nvSpPr>
          <p:cNvPr id="261" name="object 53"/>
          <p:cNvSpPr txBox="1"/>
          <p:nvPr/>
        </p:nvSpPr>
        <p:spPr>
          <a:xfrm>
            <a:off x="2235828" y="1748769"/>
            <a:ext cx="453391" cy="26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28600" algn="l"/>
              </a:tabLst>
              <a:defRPr sz="700" spc="-35">
                <a:solidFill>
                  <a:srgbClr val="C1C1C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pc="75"/>
              <a:t> </a:t>
            </a:r>
            <a:r>
              <a:t>-	-</a:t>
            </a:r>
          </a:p>
          <a:p>
            <a:pPr indent="60960">
              <a:spcBef>
                <a:spcPts val="100"/>
              </a:spcBef>
              <a:tabLst>
                <a:tab pos="330200" algn="l"/>
              </a:tabLst>
              <a:defRPr sz="1100" spc="-45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	</a:t>
            </a:r>
            <a:r>
              <a:rPr spc="220">
                <a:solidFill>
                  <a:srgbClr val="626262"/>
                </a:solidFill>
              </a:rPr>
              <a:t>h</a:t>
            </a:r>
          </a:p>
        </p:txBody>
      </p:sp>
      <p:sp>
        <p:nvSpPr>
          <p:cNvPr id="262" name="object 54"/>
          <p:cNvSpPr txBox="1"/>
          <p:nvPr/>
        </p:nvSpPr>
        <p:spPr>
          <a:xfrm>
            <a:off x="2675934" y="1893598"/>
            <a:ext cx="185421" cy="15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200"/>
              </a:lnSpc>
              <a:defRPr sz="1100" spc="204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en</a:t>
            </a:r>
          </a:p>
        </p:txBody>
      </p:sp>
      <p:sp>
        <p:nvSpPr>
          <p:cNvPr id="263" name="object 55"/>
          <p:cNvSpPr txBox="1"/>
          <p:nvPr/>
        </p:nvSpPr>
        <p:spPr>
          <a:xfrm>
            <a:off x="3962879" y="1878359"/>
            <a:ext cx="1182371" cy="14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340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 </a:t>
            </a:r>
            <a:r>
              <a:rPr spc="215"/>
              <a:t>/Kg </a:t>
            </a:r>
            <a:r>
              <a:rPr spc="140"/>
              <a:t>st </a:t>
            </a:r>
            <a:r>
              <a:rPr sz="1000" spc="114"/>
              <a:t>t</a:t>
            </a:r>
            <a:r>
              <a:rPr sz="1000" spc="329"/>
              <a:t> </a:t>
            </a:r>
            <a:r>
              <a:rPr spc="220"/>
              <a:t>ov</a:t>
            </a:r>
          </a:p>
        </p:txBody>
      </p:sp>
      <p:sp>
        <p:nvSpPr>
          <p:cNvPr id="264" name="object 56"/>
          <p:cNvSpPr txBox="1"/>
          <p:nvPr/>
        </p:nvSpPr>
        <p:spPr>
          <a:xfrm>
            <a:off x="5316316" y="1878359"/>
            <a:ext cx="672466" cy="14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220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 </a:t>
            </a:r>
            <a:r>
              <a:rPr spc="159"/>
              <a:t>rni</a:t>
            </a:r>
            <a:r>
              <a:rPr spc="215"/>
              <a:t> </a:t>
            </a:r>
            <a:r>
              <a:t>u</a:t>
            </a:r>
          </a:p>
        </p:txBody>
      </p:sp>
      <p:sp>
        <p:nvSpPr>
          <p:cNvPr id="265" name="object 57"/>
          <p:cNvSpPr txBox="1"/>
          <p:nvPr/>
        </p:nvSpPr>
        <p:spPr>
          <a:xfrm>
            <a:off x="2822679" y="1894136"/>
            <a:ext cx="414656" cy="221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1600" spc="-322" baseline="32828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</a:t>
            </a:r>
            <a:r>
              <a:rPr spc="-215" baseline="0">
                <a:solidFill>
                  <a:srgbClr val="909090"/>
                </a:solidFill>
              </a:rPr>
              <a:t>.,...</a:t>
            </a:r>
            <a:r>
              <a:t>a</a:t>
            </a:r>
            <a:r>
              <a:rPr spc="-215" baseline="0">
                <a:solidFill>
                  <a:srgbClr val="909090"/>
                </a:solidFill>
              </a:rPr>
              <a:t>.-</a:t>
            </a:r>
            <a:r>
              <a:t>r</a:t>
            </a:r>
            <a:r>
              <a:rPr spc="-215" baseline="0"/>
              <a:t>-</a:t>
            </a:r>
          </a:p>
        </p:txBody>
      </p:sp>
      <p:sp>
        <p:nvSpPr>
          <p:cNvPr id="266" name="object 58"/>
          <p:cNvSpPr/>
          <p:nvPr/>
        </p:nvSpPr>
        <p:spPr>
          <a:xfrm>
            <a:off x="2754912" y="1947483"/>
            <a:ext cx="170916" cy="35928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object 59"/>
          <p:cNvSpPr txBox="1"/>
          <p:nvPr/>
        </p:nvSpPr>
        <p:spPr>
          <a:xfrm>
            <a:off x="2742213" y="1949352"/>
            <a:ext cx="218441" cy="30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spc="-155">
                <a:solidFill>
                  <a:srgbClr val="A8A8A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.--</a:t>
            </a:r>
          </a:p>
        </p:txBody>
      </p:sp>
      <p:sp>
        <p:nvSpPr>
          <p:cNvPr id="268" name="object 60"/>
          <p:cNvSpPr txBox="1"/>
          <p:nvPr/>
        </p:nvSpPr>
        <p:spPr>
          <a:xfrm>
            <a:off x="5472348" y="1423147"/>
            <a:ext cx="160656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-164">
                <a:solidFill>
                  <a:srgbClr val="62626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sh</a:t>
            </a:r>
          </a:p>
        </p:txBody>
      </p:sp>
      <p:sp>
        <p:nvSpPr>
          <p:cNvPr id="269" name="object 61"/>
          <p:cNvSpPr/>
          <p:nvPr/>
        </p:nvSpPr>
        <p:spPr>
          <a:xfrm>
            <a:off x="6910278" y="1139488"/>
            <a:ext cx="12701" cy="16081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0" name="object 62"/>
          <p:cNvSpPr/>
          <p:nvPr/>
        </p:nvSpPr>
        <p:spPr>
          <a:xfrm>
            <a:off x="7832313" y="1139370"/>
            <a:ext cx="12701" cy="15875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" name="object 63"/>
          <p:cNvSpPr txBox="1"/>
          <p:nvPr/>
        </p:nvSpPr>
        <p:spPr>
          <a:xfrm>
            <a:off x="6604675" y="1140196"/>
            <a:ext cx="12553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46100" algn="l"/>
                <a:tab pos="990600" algn="l"/>
              </a:tabLst>
              <a:defRPr sz="900" spc="-125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      </a:t>
            </a:r>
            <a:r>
              <a:rPr spc="-50"/>
              <a:t>i</a:t>
            </a:r>
            <a:r>
              <a:rPr spc="-25"/>
              <a:t> </a:t>
            </a:r>
            <a:r>
              <a:rPr spc="-110"/>
              <a:t>v </a:t>
            </a:r>
            <a:r>
              <a:rPr spc="-80"/>
              <a:t> </a:t>
            </a:r>
            <a:r>
              <a:rPr spc="-245">
                <a:solidFill>
                  <a:srgbClr val="A8A8A8"/>
                </a:solidFill>
              </a:rPr>
              <a:t>,</a:t>
            </a:r>
            <a:r>
              <a:rPr spc="-245"/>
              <a:t>en	</a:t>
            </a:r>
            <a:r>
              <a:rPr spc="-165">
                <a:solidFill>
                  <a:srgbClr val="909090"/>
                </a:solidFill>
              </a:rPr>
              <a:t>·</a:t>
            </a:r>
            <a:r>
              <a:rPr spc="-104">
                <a:solidFill>
                  <a:srgbClr val="909090"/>
                </a:solidFill>
              </a:rPr>
              <a:t> </a:t>
            </a:r>
            <a:r>
              <a:rPr spc="-415"/>
              <a:t>m</a:t>
            </a:r>
            <a:r>
              <a:rPr spc="700"/>
              <a:t> </a:t>
            </a:r>
            <a:r>
              <a:rPr spc="-415"/>
              <a:t>m	</a:t>
            </a:r>
            <a:r>
              <a:rPr spc="-25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spc="365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139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spc="-95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365">
                <a:solidFill>
                  <a:srgbClr val="A8A8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</a:t>
            </a:r>
          </a:p>
        </p:txBody>
      </p:sp>
      <p:sp>
        <p:nvSpPr>
          <p:cNvPr id="272" name="object 64"/>
          <p:cNvSpPr txBox="1"/>
          <p:nvPr/>
        </p:nvSpPr>
        <p:spPr>
          <a:xfrm>
            <a:off x="5919622" y="1139943"/>
            <a:ext cx="1548766" cy="40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 spc="-114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 o </a:t>
            </a:r>
            <a:r>
              <a:rPr spc="-90">
                <a:solidFill>
                  <a:srgbClr val="494949"/>
                </a:solidFill>
              </a:rPr>
              <a:t>ul</a:t>
            </a:r>
            <a:r>
              <a:rPr spc="60">
                <a:solidFill>
                  <a:srgbClr val="494949"/>
                </a:solidFill>
              </a:rPr>
              <a:t> </a:t>
            </a:r>
            <a:r>
              <a:t>d</a:t>
            </a:r>
          </a:p>
          <a:p>
            <a:pPr>
              <a:defRPr sz="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indent="169545">
              <a:tabLst>
                <a:tab pos="393700" algn="l"/>
                <a:tab pos="558800" algn="l"/>
                <a:tab pos="762000" algn="l"/>
                <a:tab pos="1028700" algn="l"/>
                <a:tab pos="1409700" algn="l"/>
              </a:tabLst>
              <a:defRPr sz="1000" spc="-380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	</a:t>
            </a:r>
            <a:r>
              <a:rPr spc="-550">
                <a:solidFill>
                  <a:srgbClr val="626262"/>
                </a:solidFill>
              </a:rPr>
              <a:t>w	</a:t>
            </a:r>
            <a:r>
              <a:rPr spc="-215"/>
              <a:t>i </a:t>
            </a:r>
            <a:r>
              <a:rPr spc="-114"/>
              <a:t> </a:t>
            </a:r>
            <a:r>
              <a:rPr spc="-220">
                <a:solidFill>
                  <a:srgbClr val="626262"/>
                </a:solidFill>
              </a:rPr>
              <a:t>t</a:t>
            </a:r>
            <a:r>
              <a:rPr>
                <a:solidFill>
                  <a:srgbClr val="626262"/>
                </a:solidFill>
              </a:rPr>
              <a:t>h</a:t>
            </a:r>
            <a:r>
              <a:rPr spc="0">
                <a:solidFill>
                  <a:srgbClr val="626262"/>
                </a:solidFill>
              </a:rPr>
              <a:t>	</a:t>
            </a:r>
            <a:r>
              <a:rPr spc="-319">
                <a:solidFill>
                  <a:srgbClr val="626262"/>
                </a:solidFill>
              </a:rPr>
              <a:t>dr</a:t>
            </a:r>
            <a:r>
              <a:rPr spc="0">
                <a:solidFill>
                  <a:srgbClr val="626262"/>
                </a:solidFill>
              </a:rPr>
              <a:t>	</a:t>
            </a:r>
            <a:r>
              <a:rPr sz="1100" spc="-535">
                <a:solidFill>
                  <a:srgbClr val="626262"/>
                </a:solidFill>
              </a:rPr>
              <a:t>wn</a:t>
            </a:r>
            <a:r>
              <a:rPr sz="1100" spc="0">
                <a:solidFill>
                  <a:srgbClr val="626262"/>
                </a:solidFill>
              </a:rPr>
              <a:t>	</a:t>
            </a:r>
            <a:r>
              <a:rPr sz="1100" spc="19">
                <a:solidFill>
                  <a:srgbClr val="626262"/>
                </a:solidFill>
              </a:rPr>
              <a:t>:n</a:t>
            </a:r>
          </a:p>
        </p:txBody>
      </p:sp>
      <p:sp>
        <p:nvSpPr>
          <p:cNvPr id="273" name="object 65"/>
          <p:cNvSpPr txBox="1"/>
          <p:nvPr/>
        </p:nvSpPr>
        <p:spPr>
          <a:xfrm>
            <a:off x="7986875" y="1127219"/>
            <a:ext cx="1165861" cy="14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22300" algn="l"/>
                <a:tab pos="1104900" algn="l"/>
              </a:tabLst>
              <a:defRPr sz="1100" spc="25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Jy</a:t>
            </a:r>
            <a:r>
              <a:rPr spc="15"/>
              <a:t>.</a:t>
            </a:r>
            <a:r>
              <a:rPr spc="0"/>
              <a:t> </a:t>
            </a:r>
            <a:r>
              <a:rPr spc="19"/>
              <a:t> </a:t>
            </a:r>
            <a:r>
              <a:rPr sz="1000" spc="19"/>
              <a:t>(</a:t>
            </a:r>
            <a:r>
              <a:rPr sz="1000" spc="30"/>
              <a:t>Fo</a:t>
            </a:r>
            <a:r>
              <a:rPr sz="1000" spc="0"/>
              <a:t>	</a:t>
            </a:r>
            <a:r>
              <a:rPr sz="1000"/>
              <a:t>fu</a:t>
            </a:r>
            <a:r>
              <a:rPr sz="1000" spc="0"/>
              <a:t>   </a:t>
            </a:r>
            <a:r>
              <a:rPr sz="1000" spc="-104"/>
              <a:t> </a:t>
            </a:r>
            <a:r>
              <a:rPr sz="1000" spc="15"/>
              <a:t>h</a:t>
            </a:r>
            <a:r>
              <a:rPr sz="1000" spc="0"/>
              <a:t>	</a:t>
            </a:r>
            <a:r>
              <a:rPr sz="1000" spc="9"/>
              <a:t>r</a:t>
            </a:r>
          </a:p>
        </p:txBody>
      </p:sp>
      <p:sp>
        <p:nvSpPr>
          <p:cNvPr id="274" name="object 66"/>
          <p:cNvSpPr txBox="1"/>
          <p:nvPr/>
        </p:nvSpPr>
        <p:spPr>
          <a:xfrm>
            <a:off x="7602008" y="1435870"/>
            <a:ext cx="68326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2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</a:t>
            </a:r>
            <a:r>
              <a:rPr sz="1000" spc="30">
                <a:solidFill>
                  <a:srgbClr val="494949"/>
                </a:solidFill>
              </a:rPr>
              <a:t>ml </a:t>
            </a:r>
            <a:r>
              <a:rPr sz="1000" spc="15"/>
              <a:t>/ </a:t>
            </a:r>
            <a:r>
              <a:rPr sz="1000" spc="39"/>
              <a:t>K</a:t>
            </a:r>
            <a:r>
              <a:rPr sz="1000" spc="-65"/>
              <a:t> </a:t>
            </a:r>
            <a:r>
              <a:rPr sz="1000" spc="35"/>
              <a:t>g</a:t>
            </a:r>
          </a:p>
        </p:txBody>
      </p:sp>
      <p:sp>
        <p:nvSpPr>
          <p:cNvPr id="275" name="object 67"/>
          <p:cNvSpPr txBox="1"/>
          <p:nvPr/>
        </p:nvSpPr>
        <p:spPr>
          <a:xfrm>
            <a:off x="8439705" y="1436378"/>
            <a:ext cx="6534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700" i="1" spc="10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 </a:t>
            </a:r>
            <a:r>
              <a:rPr sz="900" i="0" spc="-10"/>
              <a:t>c-a lc </a:t>
            </a:r>
            <a:r>
              <a:rPr sz="900" i="0" spc="-5"/>
              <a:t>i </a:t>
            </a:r>
            <a:r>
              <a:rPr sz="900" i="0" spc="-5">
                <a:solidFill>
                  <a:srgbClr val="494949"/>
                </a:solidFill>
              </a:rPr>
              <a:t>u</a:t>
            </a:r>
            <a:r>
              <a:rPr sz="900" i="0" spc="-139">
                <a:solidFill>
                  <a:srgbClr val="494949"/>
                </a:solidFill>
              </a:rPr>
              <a:t> </a:t>
            </a:r>
            <a:r>
              <a:rPr sz="900" i="0" spc="-5"/>
              <a:t>n,</a:t>
            </a:r>
          </a:p>
        </p:txBody>
      </p:sp>
      <p:sp>
        <p:nvSpPr>
          <p:cNvPr id="276" name="object 68"/>
          <p:cNvSpPr txBox="1"/>
          <p:nvPr/>
        </p:nvSpPr>
        <p:spPr>
          <a:xfrm>
            <a:off x="261030" y="1722382"/>
            <a:ext cx="92076" cy="33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4604">
              <a:lnSpc>
                <a:spcPts val="1100"/>
              </a:lnSpc>
              <a:spcBef>
                <a:spcPts val="100"/>
              </a:spcBef>
              <a:defRPr sz="1100" spc="-4">
                <a:solidFill>
                  <a:srgbClr val="2F2F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</a:t>
            </a:r>
          </a:p>
          <a:p>
            <a:pPr indent="12700">
              <a:lnSpc>
                <a:spcPts val="1500"/>
              </a:lnSpc>
              <a:defRPr sz="1500" spc="-5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</p:txBody>
      </p:sp>
      <p:sp>
        <p:nvSpPr>
          <p:cNvPr id="277" name="object 69"/>
          <p:cNvSpPr/>
          <p:nvPr/>
        </p:nvSpPr>
        <p:spPr>
          <a:xfrm>
            <a:off x="1218824" y="2309396"/>
            <a:ext cx="12701" cy="5925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object 70"/>
          <p:cNvSpPr txBox="1"/>
          <p:nvPr/>
        </p:nvSpPr>
        <p:spPr>
          <a:xfrm>
            <a:off x="1209422" y="2309645"/>
            <a:ext cx="622936" cy="131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00"/>
              </a:lnSpc>
              <a:spcBef>
                <a:spcPts val="100"/>
              </a:spcBef>
              <a:defRPr sz="300" spc="-5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</a:p>
          <a:p>
            <a:pPr indent="119379">
              <a:lnSpc>
                <a:spcPts val="900"/>
              </a:lnSpc>
              <a:defRPr sz="1000" spc="209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Seizur</a:t>
            </a:r>
          </a:p>
        </p:txBody>
      </p:sp>
      <p:sp>
        <p:nvSpPr>
          <p:cNvPr id="279" name="object 71"/>
          <p:cNvSpPr txBox="1"/>
          <p:nvPr/>
        </p:nvSpPr>
        <p:spPr>
          <a:xfrm>
            <a:off x="3098650" y="2885480"/>
            <a:ext cx="1122045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92100" algn="l"/>
                <a:tab pos="622300" algn="l"/>
              </a:tabLst>
              <a:defRPr sz="1000" spc="265">
                <a:solidFill>
                  <a:srgbClr val="62626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0	</a:t>
            </a:r>
            <a:r>
              <a:rPr sz="1200" spc="200"/>
              <a:t>s/	</a:t>
            </a:r>
            <a:r>
              <a:rPr spc="270"/>
              <a:t>g/ </a:t>
            </a:r>
            <a:r>
              <a:rPr>
                <a:solidFill>
                  <a:srgbClr val="494949"/>
                </a:solidFill>
              </a:rPr>
              <a:t>d</a:t>
            </a:r>
            <a:r>
              <a:rPr spc="150">
                <a:solidFill>
                  <a:srgbClr val="494949"/>
                </a:solidFill>
              </a:rPr>
              <a:t> </a:t>
            </a:r>
            <a:r>
              <a:rPr i="1" spc="-75">
                <a:latin typeface="Arial"/>
                <a:ea typeface="Arial"/>
                <a:cs typeface="Arial"/>
                <a:sym typeface="Arial"/>
              </a:rPr>
              <a:t>s.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object 2"/>
          <p:cNvSpPr txBox="1">
            <a:spLocks noGrp="1"/>
          </p:cNvSpPr>
          <p:nvPr>
            <p:ph type="title"/>
          </p:nvPr>
        </p:nvSpPr>
        <p:spPr>
          <a:xfrm>
            <a:off x="78738" y="0"/>
            <a:ext cx="6445251" cy="878839"/>
          </a:xfrm>
          <a:prstGeom prst="rect">
            <a:avLst/>
          </a:prstGeom>
        </p:spPr>
        <p:txBody>
          <a:bodyPr/>
          <a:lstStyle/>
          <a:p>
            <a:pPr marR="5080" indent="12700">
              <a:defRPr sz="2800" spc="-200">
                <a:solidFill>
                  <a:srgbClr val="FFCC00"/>
                </a:solidFill>
              </a:defRPr>
            </a:pPr>
            <a:r>
              <a:t>Determinants of Duration of anticonvulsant  therapy for neonatal</a:t>
            </a:r>
            <a:r>
              <a:rPr spc="-100"/>
              <a:t> </a:t>
            </a:r>
            <a:r>
              <a:rPr spc="-300"/>
              <a:t>seizures</a:t>
            </a:r>
          </a:p>
        </p:txBody>
      </p:sp>
      <p:sp>
        <p:nvSpPr>
          <p:cNvPr id="282" name="object 3"/>
          <p:cNvSpPr txBox="1"/>
          <p:nvPr/>
        </p:nvSpPr>
        <p:spPr>
          <a:xfrm>
            <a:off x="535940" y="2148838"/>
            <a:ext cx="5831205" cy="2350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Neonatal </a:t>
            </a:r>
            <a:r>
              <a:rPr spc="-5"/>
              <a:t>neurological</a:t>
            </a:r>
            <a:r>
              <a:rPr spc="35"/>
              <a:t> </a:t>
            </a:r>
            <a:r>
              <a:rPr spc="-5"/>
              <a:t>examination</a:t>
            </a:r>
          </a:p>
          <a:p>
            <a:pPr>
              <a:buClr>
                <a:srgbClr val="1F487C"/>
              </a:buClr>
              <a:buSzPct val="100000"/>
              <a:buChar char="▪"/>
              <a:defRPr sz="4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3534"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Cause of </a:t>
            </a:r>
            <a:r>
              <a:rPr spc="0"/>
              <a:t>neonatal</a:t>
            </a:r>
            <a:r>
              <a:rPr spc="20"/>
              <a:t> </a:t>
            </a:r>
            <a:r>
              <a:rPr spc="0"/>
              <a:t>seizure</a:t>
            </a:r>
          </a:p>
          <a:p>
            <a:pPr>
              <a:buClr>
                <a:srgbClr val="1F487C"/>
              </a:buClr>
              <a:buSzPct val="100000"/>
              <a:buChar char="▪"/>
              <a:defRPr sz="4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3534"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Electroencephalogram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object 2"/>
          <p:cNvSpPr txBox="1">
            <a:spLocks noGrp="1"/>
          </p:cNvSpPr>
          <p:nvPr>
            <p:ph type="title"/>
          </p:nvPr>
        </p:nvSpPr>
        <p:spPr>
          <a:xfrm>
            <a:off x="383540" y="184530"/>
            <a:ext cx="3225801" cy="51371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200" spc="-300">
                <a:solidFill>
                  <a:srgbClr val="FFFF00"/>
                </a:solidFill>
              </a:defRPr>
            </a:pPr>
            <a:r>
              <a:t>WHEN </a:t>
            </a:r>
            <a:r>
              <a:rPr spc="-400"/>
              <a:t>TO DO </a:t>
            </a:r>
            <a:r>
              <a:rPr spc="-600"/>
              <a:t>EEG?</a:t>
            </a:r>
          </a:p>
        </p:txBody>
      </p:sp>
      <p:sp>
        <p:nvSpPr>
          <p:cNvPr id="285" name="object 3"/>
          <p:cNvSpPr txBox="1"/>
          <p:nvPr/>
        </p:nvSpPr>
        <p:spPr>
          <a:xfrm>
            <a:off x="535939" y="1571571"/>
            <a:ext cx="7567932" cy="299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4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315">
                <a:latin typeface="Arial"/>
                <a:ea typeface="Arial"/>
                <a:cs typeface="Arial"/>
                <a:sym typeface="Arial"/>
              </a:defRPr>
            </a:pPr>
            <a:r>
              <a:t>As </a:t>
            </a:r>
            <a:r>
              <a:rPr spc="-160"/>
              <a:t>soon </a:t>
            </a:r>
            <a:r>
              <a:rPr spc="-295"/>
              <a:t>as </a:t>
            </a:r>
            <a:r>
              <a:rPr spc="-245"/>
              <a:t>a </a:t>
            </a:r>
            <a:r>
              <a:rPr spc="-165"/>
              <a:t>seizure</a:t>
            </a:r>
            <a:r>
              <a:rPr spc="160"/>
              <a:t> </a:t>
            </a:r>
            <a:r>
              <a:rPr spc="-180"/>
              <a:t>occurs</a:t>
            </a:r>
          </a:p>
          <a:p>
            <a:pPr marL="355600" indent="-343534">
              <a:spcBef>
                <a:spcPts val="3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25">
                <a:latin typeface="Arial"/>
                <a:ea typeface="Arial"/>
                <a:cs typeface="Arial"/>
                <a:sym typeface="Arial"/>
              </a:defRPr>
            </a:pPr>
            <a:r>
              <a:t>Within </a:t>
            </a:r>
            <a:r>
              <a:rPr spc="-160"/>
              <a:t>24</a:t>
            </a:r>
            <a:r>
              <a:rPr spc="-290"/>
              <a:t> </a:t>
            </a:r>
            <a:r>
              <a:rPr spc="-135"/>
              <a:t>hours</a:t>
            </a:r>
          </a:p>
          <a:p>
            <a:pPr marL="355600" indent="-343534">
              <a:spcBef>
                <a:spcPts val="3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140">
                <a:latin typeface="Arial"/>
                <a:ea typeface="Arial"/>
                <a:cs typeface="Arial"/>
                <a:sym typeface="Arial"/>
              </a:defRPr>
            </a:pPr>
            <a:r>
              <a:t>Continuous </a:t>
            </a:r>
            <a:r>
              <a:rPr spc="-555"/>
              <a:t>EEG</a:t>
            </a:r>
            <a:r>
              <a:rPr spc="-505"/>
              <a:t> </a:t>
            </a:r>
            <a:r>
              <a:rPr spc="-55"/>
              <a:t>monitoring</a:t>
            </a:r>
          </a:p>
          <a:p>
            <a:pPr marL="355600" indent="-343534">
              <a:spcBef>
                <a:spcPts val="3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55">
                <a:latin typeface="Arial"/>
                <a:ea typeface="Arial"/>
                <a:cs typeface="Arial"/>
                <a:sym typeface="Arial"/>
              </a:defRPr>
            </a:pPr>
            <a:r>
              <a:t>Interictal </a:t>
            </a:r>
            <a:r>
              <a:rPr spc="-555"/>
              <a:t>EEG </a:t>
            </a:r>
            <a:r>
              <a:rPr spc="-80"/>
              <a:t>normal </a:t>
            </a:r>
            <a:r>
              <a:rPr spc="-85"/>
              <a:t>–nonepileptic</a:t>
            </a:r>
            <a:r>
              <a:rPr spc="-250"/>
              <a:t> </a:t>
            </a:r>
            <a:r>
              <a:rPr spc="-195"/>
              <a:t>process</a:t>
            </a:r>
          </a:p>
          <a:p>
            <a:pPr marL="355600" indent="-343534">
              <a:spcBef>
                <a:spcPts val="3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555">
                <a:latin typeface="Arial"/>
                <a:ea typeface="Arial"/>
                <a:cs typeface="Arial"/>
                <a:sym typeface="Arial"/>
              </a:defRPr>
            </a:pPr>
            <a:r>
              <a:t>EEG </a:t>
            </a:r>
            <a:r>
              <a:rPr spc="-100"/>
              <a:t>abnormal-video </a:t>
            </a:r>
            <a:r>
              <a:t>EEG</a:t>
            </a:r>
            <a:r>
              <a:rPr spc="-515"/>
              <a:t> </a:t>
            </a:r>
            <a:r>
              <a:rPr spc="-55"/>
              <a:t>monitoring</a:t>
            </a:r>
          </a:p>
          <a:p>
            <a:pPr marL="355600" indent="-343534">
              <a:spcBef>
                <a:spcPts val="3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200">
                <a:latin typeface="Arial"/>
                <a:ea typeface="Arial"/>
                <a:cs typeface="Arial"/>
                <a:sym typeface="Arial"/>
              </a:defRPr>
            </a:pPr>
            <a:r>
              <a:t>Repeat </a:t>
            </a:r>
            <a:r>
              <a:rPr spc="-555"/>
              <a:t>EEG </a:t>
            </a:r>
            <a:r>
              <a:rPr spc="-45"/>
              <a:t>at </a:t>
            </a:r>
            <a:r>
              <a:rPr spc="-160"/>
              <a:t>1 </a:t>
            </a:r>
            <a:r>
              <a:rPr spc="-85"/>
              <a:t>wk</a:t>
            </a:r>
            <a:r>
              <a:rPr spc="-225"/>
              <a:t> </a:t>
            </a:r>
            <a:r>
              <a:rPr spc="-60"/>
              <a:t>duration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object 2"/>
          <p:cNvSpPr txBox="1"/>
          <p:nvPr/>
        </p:nvSpPr>
        <p:spPr>
          <a:xfrm>
            <a:off x="383539" y="264286"/>
            <a:ext cx="5877562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14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Duration </a:t>
            </a:r>
            <a:r>
              <a:rPr spc="-110"/>
              <a:t>of </a:t>
            </a:r>
            <a:r>
              <a:rPr spc="-170"/>
              <a:t>anticonvulsant</a:t>
            </a:r>
            <a:r>
              <a:rPr spc="-60"/>
              <a:t> </a:t>
            </a:r>
            <a:r>
              <a:rPr spc="-160"/>
              <a:t>therapy-Guidelines</a:t>
            </a:r>
          </a:p>
        </p:txBody>
      </p:sp>
      <p:sp>
        <p:nvSpPr>
          <p:cNvPr id="288" name="object 3"/>
          <p:cNvSpPr txBox="1">
            <a:spLocks noGrp="1"/>
          </p:cNvSpPr>
          <p:nvPr>
            <p:ph type="title"/>
          </p:nvPr>
        </p:nvSpPr>
        <p:spPr>
          <a:xfrm>
            <a:off x="535939" y="1581352"/>
            <a:ext cx="2538732" cy="452121"/>
          </a:xfrm>
          <a:prstGeom prst="rect">
            <a:avLst/>
          </a:prstGeom>
        </p:spPr>
        <p:txBody>
          <a:bodyPr/>
          <a:lstStyle>
            <a:lvl1pPr indent="12700">
              <a:defRPr sz="2800" b="0" u="sng" spc="-1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Neonatal period</a:t>
            </a:r>
          </a:p>
        </p:txBody>
      </p:sp>
      <p:sp>
        <p:nvSpPr>
          <p:cNvPr id="289" name="object 4"/>
          <p:cNvSpPr txBox="1"/>
          <p:nvPr/>
        </p:nvSpPr>
        <p:spPr>
          <a:xfrm>
            <a:off x="535939" y="2112389"/>
            <a:ext cx="7611111" cy="329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3534">
              <a:lnSpc>
                <a:spcPts val="3000"/>
              </a:lnSpc>
              <a:spcBef>
                <a:spcPts val="4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If neonatal </a:t>
            </a:r>
            <a:r>
              <a:rPr spc="0"/>
              <a:t>neurological </a:t>
            </a:r>
            <a:r>
              <a:t>examination becomes  normal discontinue</a:t>
            </a:r>
            <a:r>
              <a:rPr spc="15"/>
              <a:t> </a:t>
            </a:r>
            <a:r>
              <a:rPr spc="0"/>
              <a:t>therapy</a:t>
            </a:r>
          </a:p>
          <a:p>
            <a:pPr marL="355600" marR="400684" indent="-343534">
              <a:lnSpc>
                <a:spcPts val="3000"/>
              </a:lnSpc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If neonatal neurological examination </a:t>
            </a:r>
            <a:r>
              <a:rPr spc="-5"/>
              <a:t>is  </a:t>
            </a:r>
            <a:r>
              <a:t>persistently </a:t>
            </a:r>
            <a:r>
              <a:rPr spc="-5"/>
              <a:t>abnormal,consider etiology and  obtain</a:t>
            </a:r>
            <a:r>
              <a:rPr spc="-10"/>
              <a:t> </a:t>
            </a:r>
            <a:r>
              <a:rPr spc="-5"/>
              <a:t>EEG</a:t>
            </a:r>
          </a:p>
          <a:p>
            <a:pPr marL="355600" indent="-343534">
              <a:spcBef>
                <a:spcPts val="2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In most </a:t>
            </a:r>
            <a:r>
              <a:rPr spc="0"/>
              <a:t>such cases- Continue</a:t>
            </a:r>
            <a:r>
              <a:rPr spc="-10"/>
              <a:t> </a:t>
            </a:r>
            <a:r>
              <a:rPr spc="0"/>
              <a:t>phenobarbital</a:t>
            </a:r>
          </a:p>
          <a:p>
            <a:pPr marL="3577590" lvl="1" indent="-218440">
              <a:spcBef>
                <a:spcPts val="300"/>
              </a:spcBef>
              <a:buSzPct val="100000"/>
              <a:buChar char="-"/>
              <a:tabLst>
                <a:tab pos="35687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Discontinue</a:t>
            </a:r>
            <a:r>
              <a:rPr spc="-5"/>
              <a:t> </a:t>
            </a:r>
            <a:r>
              <a:t>phenytoin</a:t>
            </a:r>
          </a:p>
          <a:p>
            <a:pPr marL="3577590" lvl="1" indent="-218440">
              <a:spcBef>
                <a:spcPts val="300"/>
              </a:spcBef>
              <a:buSzPct val="100000"/>
              <a:buChar char="-"/>
              <a:tabLst>
                <a:tab pos="35687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Reevaluate </a:t>
            </a:r>
            <a:r>
              <a:rPr spc="-5"/>
              <a:t>in 1</a:t>
            </a:r>
            <a:r>
              <a:t> </a:t>
            </a:r>
            <a:r>
              <a:rPr spc="-5"/>
              <a:t>month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object 2"/>
          <p:cNvSpPr txBox="1">
            <a:spLocks noGrp="1"/>
          </p:cNvSpPr>
          <p:nvPr>
            <p:ph type="title"/>
          </p:nvPr>
        </p:nvSpPr>
        <p:spPr>
          <a:xfrm>
            <a:off x="78738" y="251586"/>
            <a:ext cx="5877562" cy="3911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2400" spc="-200">
                <a:solidFill>
                  <a:srgbClr val="FFCC00"/>
                </a:solidFill>
              </a:defRPr>
            </a:pPr>
            <a:r>
              <a:t>Duration of anticonvulsant</a:t>
            </a:r>
            <a:r>
              <a:rPr spc="-100"/>
              <a:t> </a:t>
            </a:r>
            <a:r>
              <a:t>therapy-Guidelines</a:t>
            </a:r>
          </a:p>
        </p:txBody>
      </p:sp>
      <p:sp>
        <p:nvSpPr>
          <p:cNvPr id="292" name="object 3"/>
          <p:cNvSpPr txBox="1"/>
          <p:nvPr/>
        </p:nvSpPr>
        <p:spPr>
          <a:xfrm>
            <a:off x="535940" y="1636101"/>
            <a:ext cx="7926069" cy="306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800" u="sng" spc="-5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One month </a:t>
            </a:r>
            <a:r>
              <a:rPr spc="0"/>
              <a:t>after</a:t>
            </a:r>
            <a:r>
              <a:rPr spc="20"/>
              <a:t> </a:t>
            </a:r>
            <a:r>
              <a:rPr spc="0"/>
              <a:t>discharge</a:t>
            </a:r>
          </a:p>
          <a:p>
            <a:pPr marL="355600" marR="508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If neurological examination has become normal,  discontinue</a:t>
            </a:r>
            <a:r>
              <a:rPr spc="0"/>
              <a:t> phenobarbital</a:t>
            </a:r>
          </a:p>
          <a:p>
            <a:pPr marL="355600" marR="107061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If neurological examination </a:t>
            </a:r>
            <a:r>
              <a:rPr spc="-5"/>
              <a:t>is</a:t>
            </a:r>
            <a:r>
              <a:rPr spc="-55"/>
              <a:t> </a:t>
            </a:r>
            <a:r>
              <a:t>persistently  </a:t>
            </a:r>
            <a:r>
              <a:rPr spc="-5"/>
              <a:t>abnormal,obtain</a:t>
            </a:r>
            <a:r>
              <a:rPr spc="25"/>
              <a:t> </a:t>
            </a:r>
            <a:r>
              <a:rPr spc="-10"/>
              <a:t>EEG</a:t>
            </a:r>
          </a:p>
          <a:p>
            <a:pPr marL="355600" marR="1100455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If no </a:t>
            </a:r>
            <a:r>
              <a:rPr spc="0"/>
              <a:t>seizure activity </a:t>
            </a:r>
            <a:r>
              <a:t>on </a:t>
            </a:r>
            <a:r>
              <a:rPr spc="-10"/>
              <a:t>EEG, </a:t>
            </a:r>
            <a:r>
              <a:t>discontinue  phenobarbital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2"/>
          <p:cNvSpPr txBox="1">
            <a:spLocks noGrp="1"/>
          </p:cNvSpPr>
          <p:nvPr>
            <p:ph type="title"/>
          </p:nvPr>
        </p:nvSpPr>
        <p:spPr>
          <a:xfrm>
            <a:off x="78738" y="0"/>
            <a:ext cx="6679567" cy="878839"/>
          </a:xfrm>
          <a:prstGeom prst="rect">
            <a:avLst/>
          </a:prstGeom>
        </p:spPr>
        <p:txBody>
          <a:bodyPr/>
          <a:lstStyle/>
          <a:p>
            <a:pPr marR="5080" indent="93344">
              <a:defRPr sz="2800" spc="-300">
                <a:solidFill>
                  <a:srgbClr val="FFFF00"/>
                </a:solidFill>
              </a:defRPr>
            </a:pPr>
            <a:r>
              <a:t>Why do </a:t>
            </a:r>
            <a:r>
              <a:rPr spc="-200"/>
              <a:t>neonatal </a:t>
            </a:r>
            <a:r>
              <a:t>seizures have </a:t>
            </a:r>
            <a:r>
              <a:rPr spc="-400"/>
              <a:t>such </a:t>
            </a:r>
            <a:r>
              <a:t>unusual  presentations?</a:t>
            </a:r>
          </a:p>
        </p:txBody>
      </p:sp>
      <p:sp>
        <p:nvSpPr>
          <p:cNvPr id="103" name="object 3"/>
          <p:cNvSpPr txBox="1"/>
          <p:nvPr/>
        </p:nvSpPr>
        <p:spPr>
          <a:xfrm>
            <a:off x="535940" y="2255772"/>
            <a:ext cx="6121401" cy="138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3534" algn="just">
              <a:lnSpc>
                <a:spcPct val="98900"/>
              </a:lnSpc>
              <a:spcBef>
                <a:spcPts val="1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3200" spc="-5">
                <a:latin typeface="Arial"/>
                <a:ea typeface="Arial"/>
                <a:cs typeface="Arial"/>
                <a:sym typeface="Arial"/>
              </a:defRPr>
            </a:pPr>
            <a:r>
              <a:t>Immature </a:t>
            </a:r>
            <a:r>
              <a:rPr spc="0"/>
              <a:t>CNS cannot sustain</a:t>
            </a:r>
            <a:r>
              <a:rPr spc="-130"/>
              <a:t> </a:t>
            </a:r>
            <a:r>
              <a:rPr spc="0"/>
              <a:t>a  synchronized, well orchestrated  </a:t>
            </a:r>
            <a:r>
              <a:t>generalized</a:t>
            </a:r>
            <a:r>
              <a:rPr spc="-25"/>
              <a:t> </a:t>
            </a:r>
            <a:r>
              <a:rPr spc="0"/>
              <a:t>seizure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object 2"/>
          <p:cNvGrpSpPr/>
          <p:nvPr/>
        </p:nvGrpSpPr>
        <p:grpSpPr>
          <a:xfrm>
            <a:off x="109874" y="12213"/>
            <a:ext cx="9034109" cy="6839658"/>
            <a:chOff x="0" y="0"/>
            <a:chExt cx="9034108" cy="6839657"/>
          </a:xfrm>
        </p:grpSpPr>
        <p:sp>
          <p:nvSpPr>
            <p:cNvPr id="294" name="object 3"/>
            <p:cNvSpPr/>
            <p:nvPr/>
          </p:nvSpPr>
          <p:spPr>
            <a:xfrm>
              <a:off x="12207" y="0"/>
              <a:ext cx="8167324" cy="4702265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object 4"/>
            <p:cNvSpPr/>
            <p:nvPr/>
          </p:nvSpPr>
          <p:spPr>
            <a:xfrm>
              <a:off x="0" y="4717531"/>
              <a:ext cx="9034109" cy="2122127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object 5"/>
            <p:cNvSpPr/>
            <p:nvPr/>
          </p:nvSpPr>
          <p:spPr>
            <a:xfrm>
              <a:off x="1229980" y="891598"/>
              <a:ext cx="7633211" cy="352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392"/>
                  </a:moveTo>
                  <a:lnTo>
                    <a:pt x="0" y="0"/>
                  </a:lnTo>
                  <a:moveTo>
                    <a:pt x="21082" y="17265"/>
                  </a:moveTo>
                  <a:lnTo>
                    <a:pt x="21082" y="14051"/>
                  </a:lnTo>
                  <a:moveTo>
                    <a:pt x="21600" y="21600"/>
                  </a:moveTo>
                  <a:lnTo>
                    <a:pt x="21600" y="18984"/>
                  </a:lnTo>
                </a:path>
              </a:pathLst>
            </a:custGeom>
            <a:noFill/>
            <a:ln w="2442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object 6"/>
            <p:cNvSpPr/>
            <p:nvPr/>
          </p:nvSpPr>
          <p:spPr>
            <a:xfrm flipV="1">
              <a:off x="9021897" y="5777069"/>
              <a:ext cx="1" cy="610684"/>
            </a:xfrm>
            <a:prstGeom prst="line">
              <a:avLst/>
            </a:prstGeom>
            <a:noFill/>
            <a:ln w="2137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object 7"/>
            <p:cNvSpPr/>
            <p:nvPr/>
          </p:nvSpPr>
          <p:spPr>
            <a:xfrm>
              <a:off x="1208617" y="906865"/>
              <a:ext cx="439497" cy="1"/>
            </a:xfrm>
            <a:prstGeom prst="line">
              <a:avLst/>
            </a:prstGeom>
            <a:noFill/>
            <a:ln w="1526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object 8"/>
            <p:cNvSpPr/>
            <p:nvPr/>
          </p:nvSpPr>
          <p:spPr>
            <a:xfrm>
              <a:off x="1208617" y="1264115"/>
              <a:ext cx="439497" cy="121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21600" y="21600"/>
                  </a:lnTo>
                </a:path>
              </a:pathLst>
            </a:custGeom>
            <a:noFill/>
            <a:ln w="915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bject 9"/>
            <p:cNvSpPr/>
            <p:nvPr/>
          </p:nvSpPr>
          <p:spPr>
            <a:xfrm>
              <a:off x="7654573" y="3196929"/>
              <a:ext cx="1049910" cy="1"/>
            </a:xfrm>
            <a:prstGeom prst="line">
              <a:avLst/>
            </a:prstGeom>
            <a:noFill/>
            <a:ln w="122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object 10"/>
            <p:cNvSpPr/>
            <p:nvPr/>
          </p:nvSpPr>
          <p:spPr>
            <a:xfrm>
              <a:off x="7666781" y="3697690"/>
              <a:ext cx="1037702" cy="1"/>
            </a:xfrm>
            <a:prstGeom prst="line">
              <a:avLst/>
            </a:prstGeom>
            <a:noFill/>
            <a:ln w="1526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object 11"/>
            <p:cNvSpPr/>
            <p:nvPr/>
          </p:nvSpPr>
          <p:spPr>
            <a:xfrm>
              <a:off x="8179527" y="4006086"/>
              <a:ext cx="708080" cy="1"/>
            </a:xfrm>
            <a:prstGeom prst="line">
              <a:avLst/>
            </a:prstGeom>
            <a:noFill/>
            <a:ln w="2137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object 12"/>
            <p:cNvSpPr/>
            <p:nvPr/>
          </p:nvSpPr>
          <p:spPr>
            <a:xfrm>
              <a:off x="8179527" y="4403030"/>
              <a:ext cx="695872" cy="1"/>
            </a:xfrm>
            <a:prstGeom prst="line">
              <a:avLst/>
            </a:prstGeom>
            <a:noFill/>
            <a:ln w="122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object 13"/>
            <p:cNvSpPr/>
            <p:nvPr/>
          </p:nvSpPr>
          <p:spPr>
            <a:xfrm>
              <a:off x="1013285" y="4680891"/>
              <a:ext cx="634830" cy="1"/>
            </a:xfrm>
            <a:prstGeom prst="line">
              <a:avLst/>
            </a:prstGeom>
            <a:noFill/>
            <a:ln w="916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object 14"/>
            <p:cNvSpPr/>
            <p:nvPr/>
          </p:nvSpPr>
          <p:spPr>
            <a:xfrm>
              <a:off x="2636981" y="5050355"/>
              <a:ext cx="512748" cy="1"/>
            </a:xfrm>
            <a:prstGeom prst="line">
              <a:avLst/>
            </a:prstGeom>
            <a:noFill/>
            <a:ln w="122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7" name="object 15"/>
          <p:cNvSpPr txBox="1"/>
          <p:nvPr/>
        </p:nvSpPr>
        <p:spPr>
          <a:xfrm>
            <a:off x="1340382" y="12699"/>
            <a:ext cx="117476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spc="-9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</a:t>
            </a:r>
          </a:p>
        </p:txBody>
      </p:sp>
      <p:grpSp>
        <p:nvGrpSpPr>
          <p:cNvPr id="310" name="object 16"/>
          <p:cNvGrpSpPr/>
          <p:nvPr/>
        </p:nvGrpSpPr>
        <p:grpSpPr>
          <a:xfrm>
            <a:off x="2389776" y="11"/>
            <a:ext cx="301538" cy="144045"/>
            <a:chOff x="0" y="0"/>
            <a:chExt cx="301536" cy="144043"/>
          </a:xfrm>
        </p:grpSpPr>
        <p:sp>
          <p:nvSpPr>
            <p:cNvPr id="308" name="Rectangle"/>
            <p:cNvSpPr/>
            <p:nvPr/>
          </p:nvSpPr>
          <p:spPr>
            <a:xfrm>
              <a:off x="0" y="0"/>
              <a:ext cx="12700" cy="144044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Rectangle"/>
            <p:cNvSpPr/>
            <p:nvPr/>
          </p:nvSpPr>
          <p:spPr>
            <a:xfrm>
              <a:off x="288836" y="30009"/>
              <a:ext cx="12701" cy="10026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1" name="object 17"/>
          <p:cNvSpPr txBox="1"/>
          <p:nvPr/>
        </p:nvSpPr>
        <p:spPr>
          <a:xfrm>
            <a:off x="2195733" y="12699"/>
            <a:ext cx="52768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5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.d. </a:t>
            </a:r>
            <a:r>
              <a:rPr spc="25">
                <a:solidFill>
                  <a:srgbClr val="C6C6C6"/>
                </a:solidFill>
              </a:rPr>
              <a:t>.</a:t>
            </a:r>
            <a:r>
              <a:rPr spc="25">
                <a:latin typeface="Times New Roman"/>
                <a:ea typeface="Times New Roman"/>
                <a:cs typeface="Times New Roman"/>
                <a:sym typeface="Times New Roman"/>
              </a:rPr>
              <a:t>i..</a:t>
            </a:r>
            <a:r>
              <a:rPr spc="5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600" spc="85">
                <a:latin typeface="Times New Roman"/>
                <a:ea typeface="Times New Roman"/>
                <a:cs typeface="Times New Roman"/>
                <a:sym typeface="Times New Roman"/>
              </a:rPr>
              <a:t>.-si</a:t>
            </a:r>
            <a:r>
              <a:rPr sz="600" spc="85">
                <a:solidFill>
                  <a:srgbClr val="C6C6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grpSp>
        <p:nvGrpSpPr>
          <p:cNvPr id="314" name="object 18"/>
          <p:cNvGrpSpPr/>
          <p:nvPr/>
        </p:nvGrpSpPr>
        <p:grpSpPr>
          <a:xfrm>
            <a:off x="2881609" y="11"/>
            <a:ext cx="171400" cy="143931"/>
            <a:chOff x="0" y="0"/>
            <a:chExt cx="171398" cy="143929"/>
          </a:xfrm>
        </p:grpSpPr>
        <p:sp>
          <p:nvSpPr>
            <p:cNvPr id="312" name="Rectangle"/>
            <p:cNvSpPr/>
            <p:nvPr/>
          </p:nvSpPr>
          <p:spPr>
            <a:xfrm>
              <a:off x="0" y="0"/>
              <a:ext cx="12700" cy="143930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Rectangle"/>
            <p:cNvSpPr/>
            <p:nvPr/>
          </p:nvSpPr>
          <p:spPr>
            <a:xfrm>
              <a:off x="158698" y="0"/>
              <a:ext cx="12701" cy="143930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5" name="object 19"/>
          <p:cNvSpPr txBox="1"/>
          <p:nvPr/>
        </p:nvSpPr>
        <p:spPr>
          <a:xfrm>
            <a:off x="2870686" y="12700"/>
            <a:ext cx="46164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b="1" spc="-125">
                <a:solidFill>
                  <a:srgbClr val="C6C6C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,</a:t>
            </a:r>
            <a:r>
              <a:rPr>
                <a:solidFill>
                  <a:srgbClr val="464646"/>
                </a:solidFill>
              </a:rPr>
              <a:t>r </a:t>
            </a:r>
            <a:r>
              <a:rPr spc="-40">
                <a:solidFill>
                  <a:srgbClr val="B5B5B5"/>
                </a:solidFill>
              </a:rPr>
              <a:t>,</a:t>
            </a:r>
            <a:r>
              <a:rPr spc="-40">
                <a:solidFill>
                  <a:srgbClr val="464646"/>
                </a:solidFill>
              </a:rPr>
              <a:t>.a..</a:t>
            </a:r>
            <a:r>
              <a:rPr>
                <a:solidFill>
                  <a:srgbClr val="464646"/>
                </a:solidFill>
              </a:rPr>
              <a:t> </a:t>
            </a:r>
            <a:r>
              <a:rPr spc="0">
                <a:solidFill>
                  <a:srgbClr val="464646"/>
                </a:solidFill>
              </a:rPr>
              <a:t>m</a:t>
            </a:r>
          </a:p>
        </p:txBody>
      </p:sp>
      <p:sp>
        <p:nvSpPr>
          <p:cNvPr id="316" name="object 20"/>
          <p:cNvSpPr txBox="1"/>
          <p:nvPr/>
        </p:nvSpPr>
        <p:spPr>
          <a:xfrm>
            <a:off x="3609845" y="12700"/>
            <a:ext cx="61150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600" b="1" spc="-5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C&gt; </a:t>
            </a:r>
            <a:r>
              <a:rPr sz="700" spc="25"/>
              <a:t>:;rm. </a:t>
            </a:r>
            <a:r>
              <a:rPr sz="900" spc="60"/>
              <a:t>w</a:t>
            </a:r>
          </a:p>
        </p:txBody>
      </p:sp>
      <p:sp>
        <p:nvSpPr>
          <p:cNvPr id="317" name="object 21"/>
          <p:cNvSpPr/>
          <p:nvPr/>
        </p:nvSpPr>
        <p:spPr>
          <a:xfrm>
            <a:off x="6784272" y="16898"/>
            <a:ext cx="12701" cy="1234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8" name="object 22"/>
          <p:cNvSpPr txBox="1"/>
          <p:nvPr/>
        </p:nvSpPr>
        <p:spPr>
          <a:xfrm>
            <a:off x="6450617" y="17811"/>
            <a:ext cx="3683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700" b="1" spc="-4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'IL'.l....r</a:t>
            </a:r>
            <a:r>
              <a:rPr spc="-30"/>
              <a:t> </a:t>
            </a:r>
            <a:r>
              <a:rPr spc="-55">
                <a:solidFill>
                  <a:srgbClr val="B5B5B5"/>
                </a:solidFill>
              </a:rPr>
              <a:t>.</a:t>
            </a:r>
          </a:p>
        </p:txBody>
      </p:sp>
      <p:sp>
        <p:nvSpPr>
          <p:cNvPr id="319" name="object 23"/>
          <p:cNvSpPr txBox="1"/>
          <p:nvPr/>
        </p:nvSpPr>
        <p:spPr>
          <a:xfrm>
            <a:off x="4938503" y="12700"/>
            <a:ext cx="1428751" cy="24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787400" algn="l"/>
                <a:tab pos="1295400" algn="l"/>
              </a:tabLst>
              <a:defRPr sz="900" b="1" spc="-15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i.11:"'a..</a:t>
            </a:r>
            <a:r>
              <a:rPr spc="-10"/>
              <a:t>g</a:t>
            </a:r>
            <a:r>
              <a:rPr spc="0"/>
              <a:t>	</a:t>
            </a:r>
            <a:r>
              <a:rPr b="0" spc="-25"/>
              <a:t>....._</a:t>
            </a:r>
            <a:r>
              <a:rPr b="0"/>
              <a:t> </a:t>
            </a:r>
            <a:r>
              <a:rPr spc="-25"/>
              <a:t>tl</a:t>
            </a:r>
            <a:r>
              <a:rPr spc="0"/>
              <a:t>	</a:t>
            </a:r>
            <a:r>
              <a:rPr spc="-30"/>
              <a:t>rl.</a:t>
            </a:r>
          </a:p>
          <a:p>
            <a:pPr indent="20320">
              <a:defRPr sz="700" spc="469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I;;</a:t>
            </a:r>
            <a:r>
              <a:rPr spc="475"/>
              <a:t> </a:t>
            </a:r>
            <a:r>
              <a:rPr sz="900" b="1" spc="175"/>
              <a:t>t:l:iei::r</a:t>
            </a:r>
          </a:p>
        </p:txBody>
      </p:sp>
      <p:sp>
        <p:nvSpPr>
          <p:cNvPr id="320" name="object 24"/>
          <p:cNvSpPr txBox="1"/>
          <p:nvPr/>
        </p:nvSpPr>
        <p:spPr>
          <a:xfrm>
            <a:off x="1440489" y="2551639"/>
            <a:ext cx="72898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spc="1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:r-,..J" </a:t>
            </a:r>
            <a:r>
              <a:rPr spc="60">
                <a:solidFill>
                  <a:srgbClr val="606062"/>
                </a:solidFill>
              </a:rPr>
              <a:t>c::, </a:t>
            </a:r>
            <a:r>
              <a:rPr spc="70">
                <a:solidFill>
                  <a:srgbClr val="606062"/>
                </a:solidFill>
              </a:rPr>
              <a:t>r-</a:t>
            </a:r>
            <a:r>
              <a:rPr spc="-45">
                <a:solidFill>
                  <a:srgbClr val="606062"/>
                </a:solidFill>
              </a:rPr>
              <a:t> </a:t>
            </a:r>
            <a:r>
              <a:rPr spc="165">
                <a:solidFill>
                  <a:srgbClr val="606062"/>
                </a:solidFill>
              </a:rPr>
              <a:t>m</a:t>
            </a:r>
          </a:p>
        </p:txBody>
      </p:sp>
      <p:grpSp>
        <p:nvGrpSpPr>
          <p:cNvPr id="324" name="object 25"/>
          <p:cNvGrpSpPr/>
          <p:nvPr/>
        </p:nvGrpSpPr>
        <p:grpSpPr>
          <a:xfrm>
            <a:off x="6085299" y="3373880"/>
            <a:ext cx="392685" cy="93104"/>
            <a:chOff x="0" y="0"/>
            <a:chExt cx="392684" cy="93103"/>
          </a:xfrm>
        </p:grpSpPr>
        <p:sp>
          <p:nvSpPr>
            <p:cNvPr id="321" name="Rectangle"/>
            <p:cNvSpPr/>
            <p:nvPr/>
          </p:nvSpPr>
          <p:spPr>
            <a:xfrm>
              <a:off x="0" y="0"/>
              <a:ext cx="12700" cy="93104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Rectangle"/>
            <p:cNvSpPr/>
            <p:nvPr/>
          </p:nvSpPr>
          <p:spPr>
            <a:xfrm>
              <a:off x="267055" y="0"/>
              <a:ext cx="12701" cy="93104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Rectangle"/>
            <p:cNvSpPr/>
            <p:nvPr/>
          </p:nvSpPr>
          <p:spPr>
            <a:xfrm>
              <a:off x="379984" y="0"/>
              <a:ext cx="12701" cy="93104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5" name="object 26"/>
          <p:cNvSpPr txBox="1"/>
          <p:nvPr/>
        </p:nvSpPr>
        <p:spPr>
          <a:xfrm>
            <a:off x="5920892" y="3207356"/>
            <a:ext cx="578486" cy="226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900" spc="9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C:::</a:t>
            </a:r>
            <a:r>
              <a:rPr>
                <a:solidFill>
                  <a:srgbClr val="9A9A9A"/>
                </a:solidFill>
              </a:rPr>
              <a:t>,</a:t>
            </a:r>
          </a:p>
          <a:p>
            <a:pPr indent="164464">
              <a:spcBef>
                <a:spcPts val="200"/>
              </a:spcBef>
              <a:tabLst>
                <a:tab pos="431800" algn="l"/>
              </a:tabLst>
              <a:defRPr sz="500" spc="-4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.	.</a:t>
            </a:r>
            <a:r>
              <a:rPr spc="55"/>
              <a:t> </a:t>
            </a:r>
            <a:r>
              <a:rPr>
                <a:solidFill>
                  <a:srgbClr val="C6C6C6"/>
                </a:solidFill>
              </a:rPr>
              <a:t>.</a:t>
            </a:r>
          </a:p>
        </p:txBody>
      </p:sp>
      <p:sp>
        <p:nvSpPr>
          <p:cNvPr id="326" name="object 27"/>
          <p:cNvSpPr/>
          <p:nvPr/>
        </p:nvSpPr>
        <p:spPr>
          <a:xfrm>
            <a:off x="7679478" y="3373873"/>
            <a:ext cx="12701" cy="9310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object 28"/>
          <p:cNvSpPr txBox="1"/>
          <p:nvPr/>
        </p:nvSpPr>
        <p:spPr>
          <a:xfrm>
            <a:off x="7590874" y="3374282"/>
            <a:ext cx="5937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00" spc="-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>
                <a:solidFill>
                  <a:srgbClr val="C6C6C6"/>
                </a:solidFill>
              </a:rPr>
              <a:t>.</a:t>
            </a:r>
            <a:r>
              <a:rPr spc="135">
                <a:solidFill>
                  <a:srgbClr val="C6C6C6"/>
                </a:solidFill>
              </a:rPr>
              <a:t> </a:t>
            </a:r>
            <a:r>
              <a:rPr spc="135">
                <a:solidFill>
                  <a:srgbClr val="464646"/>
                </a:solidFill>
              </a:rPr>
              <a:t>,C,,T"'l.</a:t>
            </a:r>
          </a:p>
        </p:txBody>
      </p:sp>
      <p:sp>
        <p:nvSpPr>
          <p:cNvPr id="328" name="object 29"/>
          <p:cNvSpPr txBox="1"/>
          <p:nvPr/>
        </p:nvSpPr>
        <p:spPr>
          <a:xfrm>
            <a:off x="8278993" y="4199468"/>
            <a:ext cx="556896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spc="355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,n.th.</a:t>
            </a:r>
          </a:p>
        </p:txBody>
      </p:sp>
      <p:sp>
        <p:nvSpPr>
          <p:cNvPr id="329" name="object 30"/>
          <p:cNvSpPr txBox="1"/>
          <p:nvPr/>
        </p:nvSpPr>
        <p:spPr>
          <a:xfrm>
            <a:off x="2736827" y="4874783"/>
            <a:ext cx="51816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145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i.</a:t>
            </a:r>
            <a:r>
              <a:rPr sz="500">
                <a:solidFill>
                  <a:srgbClr val="606062"/>
                </a:solidFill>
              </a:rPr>
              <a:t>C:,,</a:t>
            </a:r>
            <a:r>
              <a:rPr sz="500" spc="-60">
                <a:solidFill>
                  <a:srgbClr val="606062"/>
                </a:solidFill>
              </a:rPr>
              <a:t> </a:t>
            </a:r>
            <a:r>
              <a:rPr sz="500" spc="110"/>
              <a:t>:r"'L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object 2"/>
          <p:cNvSpPr txBox="1">
            <a:spLocks noGrp="1"/>
          </p:cNvSpPr>
          <p:nvPr>
            <p:ph type="title"/>
          </p:nvPr>
        </p:nvSpPr>
        <p:spPr>
          <a:xfrm>
            <a:off x="383539" y="117473"/>
            <a:ext cx="2058672" cy="635001"/>
          </a:xfrm>
          <a:prstGeom prst="rect">
            <a:avLst/>
          </a:prstGeom>
        </p:spPr>
        <p:txBody>
          <a:bodyPr/>
          <a:lstStyle>
            <a:lvl1pPr indent="12700">
              <a:defRPr sz="4000" spc="-400">
                <a:solidFill>
                  <a:srgbClr val="FFCC00"/>
                </a:solidFill>
              </a:defRPr>
            </a:lvl1pPr>
          </a:lstStyle>
          <a:p>
            <a:r>
              <a:t>Prognosis</a:t>
            </a:r>
          </a:p>
        </p:txBody>
      </p:sp>
      <p:sp>
        <p:nvSpPr>
          <p:cNvPr id="332" name="object 3"/>
          <p:cNvSpPr txBox="1"/>
          <p:nvPr/>
        </p:nvSpPr>
        <p:spPr>
          <a:xfrm>
            <a:off x="905966" y="2367025"/>
            <a:ext cx="7097395" cy="320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marR="786130" indent="-330200">
              <a:tabLst>
                <a:tab pos="850900" algn="l"/>
              </a:tabLst>
              <a:defRPr sz="2800" spc="-60">
                <a:latin typeface="Arial"/>
                <a:ea typeface="Arial"/>
                <a:cs typeface="Arial"/>
                <a:sym typeface="Arial"/>
              </a:defRPr>
            </a:pPr>
            <a:r>
              <a:t>Two	</a:t>
            </a:r>
            <a:r>
              <a:rPr spc="0"/>
              <a:t>most </a:t>
            </a:r>
            <a:r>
              <a:rPr spc="-5"/>
              <a:t>useful approaches in utilizing  outcome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10">
                <a:latin typeface="Arial"/>
                <a:ea typeface="Arial"/>
                <a:cs typeface="Arial"/>
                <a:sym typeface="Arial"/>
              </a:defRPr>
            </a:pPr>
            <a:r>
              <a:t>EEG</a:t>
            </a:r>
          </a:p>
          <a:p>
            <a:pPr>
              <a:buClr>
                <a:srgbClr val="1F487C"/>
              </a:buClr>
              <a:buSzPct val="100000"/>
              <a:buChar char="▪"/>
              <a:defRPr sz="4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5080" indent="-342900">
              <a:buClr>
                <a:srgbClr val="1F487C"/>
              </a:buClr>
              <a:buSzPct val="100000"/>
              <a:buChar char="▪"/>
              <a:tabLst>
                <a:tab pos="444500" algn="l"/>
              </a:tabLst>
            </a:pPr>
            <a:r>
              <a:t>	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Recognition 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underlying</a:t>
            </a:r>
            <a:r>
              <a:rPr sz="2800" spc="-4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neurological  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disease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object 2"/>
          <p:cNvSpPr txBox="1">
            <a:spLocks noGrp="1"/>
          </p:cNvSpPr>
          <p:nvPr>
            <p:ph type="title"/>
          </p:nvPr>
        </p:nvSpPr>
        <p:spPr>
          <a:xfrm>
            <a:off x="78738" y="-1"/>
            <a:ext cx="5584192" cy="1002032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defRPr sz="3200" spc="-400">
                <a:solidFill>
                  <a:srgbClr val="FFCC00"/>
                </a:solidFill>
              </a:defRPr>
            </a:pPr>
            <a:r>
              <a:t>Prognosis </a:t>
            </a:r>
            <a:r>
              <a:rPr spc="-200"/>
              <a:t>of Neonatal </a:t>
            </a:r>
            <a:r>
              <a:rPr spc="-300"/>
              <a:t>seizures </a:t>
            </a:r>
            <a:r>
              <a:rPr spc="-200"/>
              <a:t>in  relation to</a:t>
            </a:r>
            <a:r>
              <a:rPr spc="-300"/>
              <a:t> </a:t>
            </a:r>
            <a:r>
              <a:rPr spc="-600"/>
              <a:t>EEG</a:t>
            </a:r>
          </a:p>
        </p:txBody>
      </p:sp>
      <p:sp>
        <p:nvSpPr>
          <p:cNvPr id="335" name="object 3"/>
          <p:cNvSpPr/>
          <p:nvPr/>
        </p:nvSpPr>
        <p:spPr>
          <a:xfrm>
            <a:off x="548639" y="2083306"/>
            <a:ext cx="7744968" cy="304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" name="object 4"/>
          <p:cNvSpPr txBox="1"/>
          <p:nvPr/>
        </p:nvSpPr>
        <p:spPr>
          <a:xfrm>
            <a:off x="535940" y="1536357"/>
            <a:ext cx="7775576" cy="101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20100"/>
              </a:lnSpc>
              <a:spcBef>
                <a:spcPts val="100"/>
              </a:spcBef>
              <a:tabLst>
                <a:tab pos="42418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EEG	NEUR</a:t>
            </a:r>
            <a:r>
              <a:rPr spc="5"/>
              <a:t>O</a:t>
            </a:r>
            <a:r>
              <a:t>.SEQUELE 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BACKGROUND</a:t>
            </a:r>
          </a:p>
        </p:txBody>
      </p:sp>
      <p:sp>
        <p:nvSpPr>
          <p:cNvPr id="337" name="object 5"/>
          <p:cNvSpPr txBox="1"/>
          <p:nvPr/>
        </p:nvSpPr>
        <p:spPr>
          <a:xfrm>
            <a:off x="535939" y="3401948"/>
            <a:ext cx="5057142" cy="168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9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Normal</a:t>
            </a:r>
          </a:p>
          <a:p>
            <a:pPr marR="5080" indent="12700">
              <a:lnSpc>
                <a:spcPct val="117600"/>
              </a:lnSpc>
              <a:spcBef>
                <a:spcPts val="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Severe </a:t>
            </a:r>
            <a:r>
              <a:rPr spc="-5"/>
              <a:t>abnormalities†  Moderate</a:t>
            </a:r>
            <a:r>
              <a:rPr spc="-55"/>
              <a:t> </a:t>
            </a:r>
            <a:r>
              <a:rPr spc="-5"/>
              <a:t>abnormalities‡</a:t>
            </a:r>
          </a:p>
        </p:txBody>
      </p:sp>
      <p:sp>
        <p:nvSpPr>
          <p:cNvPr id="338" name="object 6"/>
          <p:cNvSpPr/>
          <p:nvPr/>
        </p:nvSpPr>
        <p:spPr>
          <a:xfrm>
            <a:off x="548640" y="5210554"/>
            <a:ext cx="7315201" cy="335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9" name="object 7"/>
          <p:cNvSpPr txBox="1"/>
          <p:nvPr/>
        </p:nvSpPr>
        <p:spPr>
          <a:xfrm>
            <a:off x="6912102" y="3401948"/>
            <a:ext cx="812166" cy="1855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900"/>
              </a:spcBef>
              <a:defRPr sz="3600" spc="-310">
                <a:latin typeface="Symbol"/>
                <a:ea typeface="Symbol"/>
                <a:cs typeface="Symbol"/>
                <a:sym typeface="Symbol"/>
              </a:defRPr>
            </a:pPr>
            <a:r>
              <a:t>£</a:t>
            </a:r>
            <a:r>
              <a:rPr spc="-5">
                <a:latin typeface="Arial"/>
                <a:ea typeface="Arial"/>
                <a:cs typeface="Arial"/>
                <a:sym typeface="Arial"/>
              </a:rPr>
              <a:t>10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38100">
              <a:spcBef>
                <a:spcPts val="800"/>
              </a:spcBef>
              <a:defRPr sz="3600" spc="-310">
                <a:latin typeface="Symbol"/>
                <a:ea typeface="Symbol"/>
                <a:cs typeface="Symbol"/>
                <a:sym typeface="Symbol"/>
              </a:defRPr>
            </a:pPr>
            <a:r>
              <a:t>³</a:t>
            </a:r>
            <a:r>
              <a:rPr spc="-5">
                <a:latin typeface="Arial"/>
                <a:ea typeface="Arial"/>
                <a:cs typeface="Arial"/>
                <a:sym typeface="Arial"/>
              </a:rPr>
              <a:t>90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38100">
              <a:spcBef>
                <a:spcPts val="700"/>
              </a:spcBef>
              <a:defRPr sz="3600" b="1" spc="-229">
                <a:latin typeface="Arial"/>
                <a:ea typeface="Arial"/>
                <a:cs typeface="Arial"/>
                <a:sym typeface="Arial"/>
              </a:defRPr>
            </a:pPr>
            <a:r>
              <a:t>~50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object 2"/>
          <p:cNvSpPr/>
          <p:nvPr/>
        </p:nvSpPr>
        <p:spPr>
          <a:xfrm>
            <a:off x="701040" y="2971800"/>
            <a:ext cx="6400801" cy="182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2" name="object 3"/>
          <p:cNvSpPr txBox="1"/>
          <p:nvPr/>
        </p:nvSpPr>
        <p:spPr>
          <a:xfrm>
            <a:off x="688340" y="2691130"/>
            <a:ext cx="763271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 spc="0"/>
              <a:t>au</a:t>
            </a:r>
            <a:r>
              <a:t>s</a:t>
            </a:r>
            <a:r>
              <a:rPr spc="0"/>
              <a:t>e</a:t>
            </a:r>
          </a:p>
        </p:txBody>
      </p:sp>
      <p:sp>
        <p:nvSpPr>
          <p:cNvPr id="343" name="object 4"/>
          <p:cNvSpPr txBox="1"/>
          <p:nvPr/>
        </p:nvSpPr>
        <p:spPr>
          <a:xfrm>
            <a:off x="5261228" y="1776044"/>
            <a:ext cx="1536701" cy="116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Percent of  Patients</a:t>
            </a:r>
            <a:r>
              <a:rPr spc="-104"/>
              <a:t> </a:t>
            </a:r>
            <a:r>
              <a:t>Who  Have Normal  Development</a:t>
            </a:r>
          </a:p>
        </p:txBody>
      </p:sp>
      <p:sp>
        <p:nvSpPr>
          <p:cNvPr id="344" name="object 5"/>
          <p:cNvSpPr txBox="1"/>
          <p:nvPr/>
        </p:nvSpPr>
        <p:spPr>
          <a:xfrm>
            <a:off x="5622416" y="2997454"/>
            <a:ext cx="266701" cy="754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50</a:t>
            </a:r>
          </a:p>
          <a:p>
            <a:pPr indent="12700">
              <a:defRPr sz="1700" spc="-5">
                <a:latin typeface="Arial"/>
                <a:ea typeface="Arial"/>
                <a:cs typeface="Arial"/>
                <a:sym typeface="Arial"/>
              </a:defRPr>
            </a:pPr>
            <a:r>
              <a:t>10</a:t>
            </a:r>
          </a:p>
          <a:p>
            <a:pPr indent="12700"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90</a:t>
            </a:r>
          </a:p>
        </p:txBody>
      </p:sp>
      <p:sp>
        <p:nvSpPr>
          <p:cNvPr id="345" name="object 6"/>
          <p:cNvSpPr/>
          <p:nvPr/>
        </p:nvSpPr>
        <p:spPr>
          <a:xfrm>
            <a:off x="701040" y="5824728"/>
            <a:ext cx="6400801" cy="1524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6" name="object 7"/>
          <p:cNvSpPr txBox="1"/>
          <p:nvPr/>
        </p:nvSpPr>
        <p:spPr>
          <a:xfrm>
            <a:off x="688339" y="2997454"/>
            <a:ext cx="3515361" cy="278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25425" indent="12700">
              <a:spcBef>
                <a:spcPts val="100"/>
              </a:spcBef>
              <a:defRPr sz="1700" spc="-5">
                <a:latin typeface="Arial"/>
                <a:ea typeface="Arial"/>
                <a:cs typeface="Arial"/>
                <a:sym typeface="Arial"/>
              </a:defRPr>
            </a:pPr>
            <a:r>
              <a:t>Hypoxic-ischemic </a:t>
            </a:r>
            <a:r>
              <a:rPr spc="0"/>
              <a:t>encephalopathy  Intraventricular hemorrhage  Subarachnoid hemorrhage  Hypocalcemia</a:t>
            </a:r>
          </a:p>
          <a:p>
            <a:pPr marR="2140585" indent="113664" algn="ctr">
              <a:defRPr sz="1700" spc="-5">
                <a:latin typeface="Arial"/>
                <a:ea typeface="Arial"/>
                <a:cs typeface="Arial"/>
                <a:sym typeface="Arial"/>
              </a:defRPr>
            </a:pPr>
            <a:r>
              <a:t>Early-onset  </a:t>
            </a:r>
            <a:r>
              <a:rPr spc="0"/>
              <a:t>Later-onset  H</a:t>
            </a:r>
            <a:r>
              <a:rPr spc="-25"/>
              <a:t>y</a:t>
            </a:r>
            <a:r>
              <a:rPr spc="0"/>
              <a:t>pog</a:t>
            </a:r>
            <a:r>
              <a:rPr spc="5"/>
              <a:t>l</a:t>
            </a:r>
            <a:r>
              <a:rPr spc="-25"/>
              <a:t>y</a:t>
            </a:r>
            <a:r>
              <a:rPr spc="0"/>
              <a:t>cemia</a:t>
            </a:r>
          </a:p>
          <a:p>
            <a:pPr indent="12700"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Bacterial</a:t>
            </a:r>
            <a:r>
              <a:rPr spc="-5"/>
              <a:t> </a:t>
            </a:r>
            <a:r>
              <a:t>meningitis</a:t>
            </a:r>
          </a:p>
          <a:p>
            <a:pPr marR="5080" indent="12700"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Developmental malformations  Benign </a:t>
            </a:r>
            <a:r>
              <a:rPr spc="-5"/>
              <a:t>familial </a:t>
            </a:r>
            <a:r>
              <a:t>neonatal convulsions  </a:t>
            </a:r>
            <a:r>
              <a:rPr spc="-5"/>
              <a:t>Fifth-day</a:t>
            </a:r>
            <a:r>
              <a:t> </a:t>
            </a:r>
            <a:r>
              <a:rPr spc="-5"/>
              <a:t>fits</a:t>
            </a:r>
          </a:p>
        </p:txBody>
      </p:sp>
      <p:sp>
        <p:nvSpPr>
          <p:cNvPr id="347" name="object 8"/>
          <p:cNvSpPr txBox="1"/>
          <p:nvPr/>
        </p:nvSpPr>
        <p:spPr>
          <a:xfrm>
            <a:off x="5311521" y="4033392"/>
            <a:ext cx="577216" cy="177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63525">
              <a:spcBef>
                <a:spcPts val="1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50</a:t>
            </a:r>
          </a:p>
          <a:p>
            <a:pPr indent="203200"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100</a:t>
            </a:r>
          </a:p>
          <a:p>
            <a:pPr indent="263525"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50</a:t>
            </a:r>
          </a:p>
          <a:p>
            <a:pPr indent="263525">
              <a:defRPr sz="1700" spc="-5">
                <a:latin typeface="Arial"/>
                <a:ea typeface="Arial"/>
                <a:cs typeface="Arial"/>
                <a:sym typeface="Arial"/>
              </a:defRPr>
            </a:pPr>
            <a:r>
              <a:t>50</a:t>
            </a:r>
          </a:p>
          <a:p>
            <a:pPr indent="384175"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  <a:p>
            <a:pPr indent="12700"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~100</a:t>
            </a:r>
          </a:p>
          <a:p>
            <a:pPr indent="22859"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~100</a:t>
            </a:r>
          </a:p>
        </p:txBody>
      </p:sp>
      <p:sp>
        <p:nvSpPr>
          <p:cNvPr id="348" name="object 9"/>
          <p:cNvSpPr txBox="1">
            <a:spLocks noGrp="1"/>
          </p:cNvSpPr>
          <p:nvPr>
            <p:ph type="title"/>
          </p:nvPr>
        </p:nvSpPr>
        <p:spPr>
          <a:xfrm>
            <a:off x="78738" y="23571"/>
            <a:ext cx="5328287" cy="878839"/>
          </a:xfrm>
          <a:prstGeom prst="rect">
            <a:avLst/>
          </a:prstGeom>
        </p:spPr>
        <p:txBody>
          <a:bodyPr/>
          <a:lstStyle/>
          <a:p>
            <a:pPr marR="5080" indent="12700">
              <a:defRPr sz="2800" b="0" spc="-100">
                <a:solidFill>
                  <a:srgbClr val="FFCC00"/>
                </a:solidFill>
              </a:defRPr>
            </a:pPr>
            <a:r>
              <a:t>Causes of Neonatal Seizures </a:t>
            </a:r>
            <a:r>
              <a:rPr spc="0"/>
              <a:t>and  </a:t>
            </a:r>
            <a:r>
              <a:t>Outcomes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object 2"/>
          <p:cNvSpPr txBox="1">
            <a:spLocks noGrp="1"/>
          </p:cNvSpPr>
          <p:nvPr>
            <p:ph type="title"/>
          </p:nvPr>
        </p:nvSpPr>
        <p:spPr>
          <a:xfrm>
            <a:off x="383539" y="117473"/>
            <a:ext cx="3004187" cy="635001"/>
          </a:xfrm>
          <a:prstGeom prst="rect">
            <a:avLst/>
          </a:prstGeom>
        </p:spPr>
        <p:txBody>
          <a:bodyPr/>
          <a:lstStyle>
            <a:lvl1pPr indent="12700">
              <a:defRPr sz="4000" spc="-400">
                <a:solidFill>
                  <a:srgbClr val="FFCC00"/>
                </a:solidFill>
              </a:defRPr>
            </a:lvl1pPr>
          </a:lstStyle>
          <a:p>
            <a:r>
              <a:t>Complications</a:t>
            </a:r>
          </a:p>
        </p:txBody>
      </p:sp>
      <p:sp>
        <p:nvSpPr>
          <p:cNvPr id="351" name="object 3"/>
          <p:cNvSpPr txBox="1"/>
          <p:nvPr/>
        </p:nvSpPr>
        <p:spPr>
          <a:xfrm>
            <a:off x="535940" y="1636102"/>
            <a:ext cx="3311526" cy="232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7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Cerebral</a:t>
            </a:r>
            <a:r>
              <a:rPr spc="5"/>
              <a:t> </a:t>
            </a:r>
            <a:r>
              <a:rPr spc="0"/>
              <a:t>palsy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Hydrocephalus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Epilepsy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Spasticity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Feeding</a:t>
            </a:r>
            <a:r>
              <a:rPr spc="-35"/>
              <a:t> </a:t>
            </a:r>
            <a:r>
              <a:t>difficulties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object 2"/>
          <p:cNvSpPr txBox="1">
            <a:spLocks noGrp="1"/>
          </p:cNvSpPr>
          <p:nvPr>
            <p:ph type="title"/>
          </p:nvPr>
        </p:nvSpPr>
        <p:spPr>
          <a:xfrm>
            <a:off x="383539" y="117473"/>
            <a:ext cx="2902587" cy="635001"/>
          </a:xfrm>
          <a:prstGeom prst="rect">
            <a:avLst/>
          </a:prstGeom>
        </p:spPr>
        <p:txBody>
          <a:bodyPr/>
          <a:lstStyle>
            <a:lvl1pPr indent="12700">
              <a:defRPr sz="4000" spc="-400">
                <a:solidFill>
                  <a:srgbClr val="FFCC00"/>
                </a:solidFill>
              </a:defRPr>
            </a:lvl1pPr>
          </a:lstStyle>
          <a:p>
            <a:r>
              <a:t>Consultations</a:t>
            </a:r>
          </a:p>
        </p:txBody>
      </p:sp>
      <p:sp>
        <p:nvSpPr>
          <p:cNvPr id="354" name="object 3"/>
          <p:cNvSpPr txBox="1"/>
          <p:nvPr/>
        </p:nvSpPr>
        <p:spPr>
          <a:xfrm>
            <a:off x="535939" y="1636101"/>
            <a:ext cx="5896612" cy="273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7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Neurology consult </a:t>
            </a:r>
            <a:r>
              <a:rPr spc="-5"/>
              <a:t>needed</a:t>
            </a:r>
            <a:r>
              <a:rPr spc="5"/>
              <a:t> </a:t>
            </a:r>
            <a:r>
              <a:rPr spc="-5"/>
              <a:t>for</a:t>
            </a:r>
          </a:p>
          <a:p>
            <a:pPr marL="524509" lvl="1" indent="-216534">
              <a:spcBef>
                <a:spcPts val="600"/>
              </a:spcBef>
              <a:buSzPct val="100000"/>
              <a:buChar char="-"/>
              <a:tabLst>
                <a:tab pos="5207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evaluation of</a:t>
            </a:r>
            <a:r>
              <a:rPr spc="10"/>
              <a:t> </a:t>
            </a:r>
            <a:r>
              <a:t>seizures</a:t>
            </a:r>
          </a:p>
          <a:p>
            <a:pPr marL="504825" marR="5080" lvl="1" indent="-196850">
              <a:lnSpc>
                <a:spcPct val="120000"/>
              </a:lnSpc>
              <a:buSzPct val="100000"/>
              <a:buChar char="-"/>
              <a:tabLst>
                <a:tab pos="5207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evaluation of </a:t>
            </a:r>
            <a:r>
              <a:rPr spc="-10"/>
              <a:t>EEG </a:t>
            </a:r>
            <a:r>
              <a:t>and video EEG  </a:t>
            </a:r>
            <a:r>
              <a:rPr spc="0"/>
              <a:t>monitoring</a:t>
            </a:r>
          </a:p>
          <a:p>
            <a:pPr marL="504825" marR="513715" lvl="1" indent="-196850">
              <a:lnSpc>
                <a:spcPct val="120000"/>
              </a:lnSpc>
              <a:buSzPct val="100000"/>
              <a:buChar char="-"/>
              <a:tabLst>
                <a:tab pos="5207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management of </a:t>
            </a:r>
            <a:r>
              <a:rPr spc="0"/>
              <a:t>anticonvulsant  </a:t>
            </a:r>
            <a:r>
              <a:t>medications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object 2"/>
          <p:cNvSpPr txBox="1">
            <a:spLocks noGrp="1"/>
          </p:cNvSpPr>
          <p:nvPr>
            <p:ph type="title"/>
          </p:nvPr>
        </p:nvSpPr>
        <p:spPr>
          <a:xfrm>
            <a:off x="383540" y="117473"/>
            <a:ext cx="5086351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>
                <a:solidFill>
                  <a:srgbClr val="FFCC00"/>
                </a:solidFill>
              </a:defRPr>
            </a:pPr>
            <a:r>
              <a:t>Further </a:t>
            </a:r>
            <a:r>
              <a:rPr spc="-200"/>
              <a:t>Outpatient</a:t>
            </a:r>
            <a:r>
              <a:t> </a:t>
            </a:r>
            <a:r>
              <a:rPr spc="-400"/>
              <a:t>Care</a:t>
            </a:r>
          </a:p>
        </p:txBody>
      </p:sp>
      <p:sp>
        <p:nvSpPr>
          <p:cNvPr id="357" name="object 3"/>
          <p:cNvSpPr txBox="1"/>
          <p:nvPr/>
        </p:nvSpPr>
        <p:spPr>
          <a:xfrm>
            <a:off x="535939" y="2112390"/>
            <a:ext cx="7928611" cy="204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3534">
              <a:lnSpc>
                <a:spcPts val="3000"/>
              </a:lnSpc>
              <a:spcBef>
                <a:spcPts val="4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Developmental evaluation </a:t>
            </a:r>
            <a:r>
              <a:rPr spc="0"/>
              <a:t>for early identification  </a:t>
            </a:r>
            <a:r>
              <a:t>of physical or </a:t>
            </a:r>
            <a:r>
              <a:rPr spc="0"/>
              <a:t>cognitive</a:t>
            </a:r>
            <a:r>
              <a:rPr spc="10"/>
              <a:t> </a:t>
            </a:r>
            <a:r>
              <a:t>deficits</a:t>
            </a:r>
          </a:p>
          <a:p>
            <a:pPr marL="355600" indent="-343534">
              <a:spcBef>
                <a:spcPts val="2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Orthopedic evaluations </a:t>
            </a:r>
            <a:r>
              <a:rPr spc="-5"/>
              <a:t>if with </a:t>
            </a:r>
            <a:r>
              <a:t>joint</a:t>
            </a:r>
            <a:r>
              <a:rPr spc="-10"/>
              <a:t> </a:t>
            </a:r>
            <a:r>
              <a:t>deformities</a:t>
            </a:r>
          </a:p>
          <a:p>
            <a:pPr marL="355600" marR="561340" indent="-343534">
              <a:lnSpc>
                <a:spcPts val="3000"/>
              </a:lnSpc>
              <a:spcBef>
                <a:spcPts val="7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Consider physical </a:t>
            </a:r>
            <a:r>
              <a:rPr spc="0"/>
              <a:t>medicine/physical therapy  referral if</a:t>
            </a:r>
            <a:r>
              <a:rPr spc="-15"/>
              <a:t> </a:t>
            </a:r>
            <a:r>
              <a:t>indicated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object 2"/>
          <p:cNvSpPr/>
          <p:nvPr/>
        </p:nvSpPr>
        <p:spPr>
          <a:xfrm>
            <a:off x="-1" y="10667"/>
            <a:ext cx="9142478" cy="979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5" name="object 3"/>
          <p:cNvSpPr/>
          <p:nvPr/>
        </p:nvSpPr>
        <p:spPr>
          <a:xfrm>
            <a:off x="0" y="5791198"/>
            <a:ext cx="9144000" cy="1066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68" name="object 4"/>
          <p:cNvGrpSpPr/>
          <p:nvPr/>
        </p:nvGrpSpPr>
        <p:grpSpPr>
          <a:xfrm>
            <a:off x="30479" y="2285999"/>
            <a:ext cx="9114283" cy="2173987"/>
            <a:chOff x="0" y="0"/>
            <a:chExt cx="9114281" cy="2173986"/>
          </a:xfrm>
        </p:grpSpPr>
        <p:sp>
          <p:nvSpPr>
            <p:cNvPr id="366" name="object 5"/>
            <p:cNvSpPr/>
            <p:nvPr/>
          </p:nvSpPr>
          <p:spPr>
            <a:xfrm>
              <a:off x="0" y="0"/>
              <a:ext cx="3489961" cy="2173224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object 6"/>
            <p:cNvSpPr/>
            <p:nvPr/>
          </p:nvSpPr>
          <p:spPr>
            <a:xfrm>
              <a:off x="3490721" y="761"/>
              <a:ext cx="5623561" cy="2173226"/>
            </a:xfrm>
            <a:prstGeom prst="rect">
              <a:avLst/>
            </a:prstGeom>
            <a:noFill/>
            <a:ln w="25908" cap="flat">
              <a:solidFill>
                <a:srgbClr val="385D8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9" name="object 7"/>
          <p:cNvSpPr txBox="1">
            <a:spLocks noGrp="1"/>
          </p:cNvSpPr>
          <p:nvPr>
            <p:ph type="title"/>
          </p:nvPr>
        </p:nvSpPr>
        <p:spPr>
          <a:xfrm>
            <a:off x="3064000" y="4719065"/>
            <a:ext cx="3394711" cy="75692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600">
                <a:solidFill>
                  <a:srgbClr val="1F487C"/>
                </a:solidFill>
              </a:defRPr>
            </a:pPr>
            <a:r>
              <a:t>THANK YOU</a:t>
            </a:r>
            <a:r>
              <a:rPr spc="-800"/>
              <a:t> </a:t>
            </a:r>
            <a:r>
              <a:rPr spc="-100"/>
              <a:t>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2"/>
          <p:cNvSpPr txBox="1">
            <a:spLocks noGrp="1"/>
          </p:cNvSpPr>
          <p:nvPr>
            <p:ph type="title"/>
          </p:nvPr>
        </p:nvSpPr>
        <p:spPr>
          <a:xfrm>
            <a:off x="383539" y="184530"/>
            <a:ext cx="2319022" cy="51371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200" spc="-300">
                <a:solidFill>
                  <a:srgbClr val="FFFF00"/>
                </a:solidFill>
              </a:defRPr>
            </a:lvl1pPr>
          </a:lstStyle>
          <a:p>
            <a:r>
              <a:t>Epidemiology</a:t>
            </a:r>
          </a:p>
        </p:txBody>
      </p:sp>
      <p:sp>
        <p:nvSpPr>
          <p:cNvPr id="106" name="object 3"/>
          <p:cNvSpPr txBox="1"/>
          <p:nvPr/>
        </p:nvSpPr>
        <p:spPr>
          <a:xfrm>
            <a:off x="535939" y="1571571"/>
            <a:ext cx="7945757" cy="2945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400"/>
              </a:spcBef>
              <a:buSzPct val="100000"/>
              <a:buFont typeface="Arial"/>
              <a:buChar char="•"/>
              <a:tabLst>
                <a:tab pos="355600" algn="l"/>
                <a:tab pos="355600" algn="l"/>
              </a:tabLst>
              <a:defRPr sz="3200" b="1" spc="-300">
                <a:latin typeface="Arial"/>
                <a:ea typeface="Arial"/>
                <a:cs typeface="Arial"/>
                <a:sym typeface="Arial"/>
              </a:defRPr>
            </a:pPr>
            <a:r>
              <a:t>Race: </a:t>
            </a:r>
            <a:r>
              <a:rPr b="0" spc="-165"/>
              <a:t>No </a:t>
            </a:r>
            <a:r>
              <a:rPr b="0" spc="-120"/>
              <a:t>racial</a:t>
            </a:r>
            <a:r>
              <a:rPr b="0" spc="-90"/>
              <a:t> </a:t>
            </a:r>
            <a:r>
              <a:rPr b="0" spc="-125"/>
              <a:t>preponderance.</a:t>
            </a:r>
          </a:p>
          <a:p>
            <a:pPr marL="355600" indent="-343534">
              <a:spcBef>
                <a:spcPts val="300"/>
              </a:spcBef>
              <a:buSzPct val="100000"/>
              <a:buFont typeface="Arial"/>
              <a:buChar char="•"/>
              <a:tabLst>
                <a:tab pos="355600" algn="l"/>
                <a:tab pos="355600" algn="l"/>
                <a:tab pos="1219200" algn="l"/>
                <a:tab pos="3657600" algn="l"/>
              </a:tabLst>
              <a:defRPr sz="3200" b="1" spc="-335">
                <a:latin typeface="Arial"/>
                <a:ea typeface="Arial"/>
                <a:cs typeface="Arial"/>
                <a:sym typeface="Arial"/>
              </a:defRPr>
            </a:pPr>
            <a:r>
              <a:t>Sex:	</a:t>
            </a:r>
            <a:r>
              <a:rPr spc="-220"/>
              <a:t>No</a:t>
            </a:r>
            <a:r>
              <a:rPr spc="-155"/>
              <a:t> </a:t>
            </a:r>
            <a:r>
              <a:rPr b="0" spc="-245"/>
              <a:t>Sex-based	</a:t>
            </a:r>
            <a:r>
              <a:rPr b="0" spc="-120"/>
              <a:t>differences</a:t>
            </a:r>
          </a:p>
          <a:p>
            <a:pPr marL="355600" indent="-343534">
              <a:spcBef>
                <a:spcPts val="300"/>
              </a:spcBef>
              <a:buSzPct val="100000"/>
              <a:buFont typeface="Arial"/>
              <a:buChar char="•"/>
              <a:tabLst>
                <a:tab pos="355600" algn="l"/>
                <a:tab pos="355600" algn="l"/>
              </a:tabLst>
              <a:defRPr sz="3200" b="1" spc="-300">
                <a:latin typeface="Arial"/>
                <a:ea typeface="Arial"/>
                <a:cs typeface="Arial"/>
                <a:sym typeface="Arial"/>
              </a:defRPr>
            </a:pPr>
            <a:r>
              <a:t>Age:</a:t>
            </a:r>
          </a:p>
          <a:p>
            <a:pPr marL="355600" marR="5080" indent="-343534">
              <a:lnSpc>
                <a:spcPts val="3400"/>
              </a:lnSpc>
              <a:spcBef>
                <a:spcPts val="8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25">
                <a:latin typeface="Arial"/>
                <a:ea typeface="Arial"/>
                <a:cs typeface="Arial"/>
                <a:sym typeface="Arial"/>
              </a:defRPr>
            </a:pPr>
            <a:r>
              <a:t>first </a:t>
            </a:r>
            <a:r>
              <a:rPr spc="-155"/>
              <a:t>4 </a:t>
            </a:r>
            <a:r>
              <a:rPr spc="-190"/>
              <a:t>weeks </a:t>
            </a:r>
            <a:r>
              <a:rPr spc="-5"/>
              <a:t>of </a:t>
            </a:r>
            <a:r>
              <a:rPr spc="-40"/>
              <a:t>life in </a:t>
            </a:r>
            <a:r>
              <a:rPr spc="-245"/>
              <a:t>a </a:t>
            </a:r>
            <a:r>
              <a:rPr spc="-20"/>
              <a:t>full-term </a:t>
            </a:r>
            <a:r>
              <a:rPr spc="-45"/>
              <a:t>infant </a:t>
            </a:r>
            <a:r>
              <a:rPr spc="-140"/>
              <a:t>-44  </a:t>
            </a:r>
            <a:r>
              <a:rPr spc="-190"/>
              <a:t>weeks </a:t>
            </a:r>
            <a:r>
              <a:rPr spc="-35"/>
              <a:t>from </a:t>
            </a:r>
            <a:r>
              <a:rPr spc="-104"/>
              <a:t>conception </a:t>
            </a:r>
            <a:r>
              <a:rPr spc="-10"/>
              <a:t>for </a:t>
            </a:r>
            <a:r>
              <a:rPr spc="-85"/>
              <a:t>premature</a:t>
            </a:r>
            <a:r>
              <a:rPr spc="-550"/>
              <a:t> </a:t>
            </a:r>
            <a:r>
              <a:rPr spc="-90"/>
              <a:t>infants.</a:t>
            </a:r>
          </a:p>
          <a:p>
            <a:pPr marL="355600" indent="-343534">
              <a:spcBef>
                <a:spcPts val="300"/>
              </a:spcBef>
              <a:buSzPct val="100000"/>
              <a:buChar char="•"/>
              <a:tabLst>
                <a:tab pos="355600" algn="l"/>
                <a:tab pos="355600" algn="l"/>
              </a:tabLst>
              <a:defRPr sz="3200" spc="-104">
                <a:latin typeface="Arial"/>
                <a:ea typeface="Arial"/>
                <a:cs typeface="Arial"/>
                <a:sym typeface="Arial"/>
              </a:defRPr>
            </a:pPr>
            <a:r>
              <a:t>most </a:t>
            </a:r>
            <a:r>
              <a:rPr spc="-55"/>
              <a:t>frequent </a:t>
            </a:r>
            <a:r>
              <a:rPr spc="-90"/>
              <a:t>during </a:t>
            </a:r>
            <a:r>
              <a:rPr spc="-35"/>
              <a:t>the </a:t>
            </a:r>
            <a:r>
              <a:rPr spc="-30"/>
              <a:t>first </a:t>
            </a:r>
            <a:r>
              <a:rPr spc="-160"/>
              <a:t>10 </a:t>
            </a:r>
            <a:r>
              <a:rPr spc="-234"/>
              <a:t>days </a:t>
            </a:r>
            <a:r>
              <a:rPr spc="-5"/>
              <a:t>of</a:t>
            </a:r>
            <a:r>
              <a:rPr spc="-590"/>
              <a:t> </a:t>
            </a:r>
            <a:r>
              <a:rPr spc="-45"/>
              <a:t>life.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2"/>
          <p:cNvSpPr txBox="1">
            <a:spLocks noGrp="1"/>
          </p:cNvSpPr>
          <p:nvPr>
            <p:ph type="title"/>
          </p:nvPr>
        </p:nvSpPr>
        <p:spPr>
          <a:xfrm>
            <a:off x="383539" y="151003"/>
            <a:ext cx="2515237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300">
                <a:solidFill>
                  <a:srgbClr val="FFCC00"/>
                </a:solidFill>
              </a:defRPr>
            </a:lvl1pPr>
          </a:lstStyle>
          <a:p>
            <a:r>
              <a:t>Classification</a:t>
            </a:r>
          </a:p>
        </p:txBody>
      </p:sp>
      <p:sp>
        <p:nvSpPr>
          <p:cNvPr id="109" name="object 3"/>
          <p:cNvSpPr txBox="1"/>
          <p:nvPr/>
        </p:nvSpPr>
        <p:spPr>
          <a:xfrm>
            <a:off x="535940" y="1636102"/>
            <a:ext cx="2772411" cy="232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I. </a:t>
            </a:r>
            <a:r>
              <a:rPr spc="-5"/>
              <a:t>Clinical</a:t>
            </a:r>
            <a:r>
              <a:rPr spc="-40"/>
              <a:t> </a:t>
            </a:r>
            <a:r>
              <a:rPr spc="-5"/>
              <a:t>Seizure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Subtle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70">
                <a:latin typeface="Arial"/>
                <a:ea typeface="Arial"/>
                <a:cs typeface="Arial"/>
                <a:sym typeface="Arial"/>
              </a:defRPr>
            </a:pPr>
            <a:r>
              <a:t>Tonic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Clonic</a:t>
            </a:r>
          </a:p>
          <a:p>
            <a:pPr marL="355600" indent="-343534">
              <a:spcBef>
                <a:spcPts val="600"/>
              </a:spcBef>
              <a:buClr>
                <a:srgbClr val="1F487C"/>
              </a:buClr>
              <a:buSzPct val="100000"/>
              <a:buChar char="▪"/>
              <a:tabLst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Myoclonic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>
            <a:spLocks noGrp="1"/>
          </p:cNvSpPr>
          <p:nvPr>
            <p:ph type="title"/>
          </p:nvPr>
        </p:nvSpPr>
        <p:spPr>
          <a:xfrm>
            <a:off x="383539" y="184530"/>
            <a:ext cx="2239647" cy="51371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200" spc="-300">
                <a:solidFill>
                  <a:srgbClr val="FFCC00"/>
                </a:solidFill>
              </a:defRPr>
            </a:lvl1pPr>
          </a:lstStyle>
          <a:p>
            <a:r>
              <a:t>Classification</a:t>
            </a:r>
          </a:p>
        </p:txBody>
      </p:sp>
      <p:sp>
        <p:nvSpPr>
          <p:cNvPr id="112" name="object 3"/>
          <p:cNvSpPr txBox="1"/>
          <p:nvPr/>
        </p:nvSpPr>
        <p:spPr>
          <a:xfrm>
            <a:off x="535939" y="1636089"/>
            <a:ext cx="5586097" cy="2439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II. Electroencephalographic</a:t>
            </a:r>
            <a:r>
              <a:rPr spc="-75"/>
              <a:t> </a:t>
            </a:r>
            <a:r>
              <a:t>seizure</a:t>
            </a:r>
          </a:p>
          <a:p>
            <a:pPr>
              <a:defRPr sz="4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22300" indent="-610234">
              <a:buClr>
                <a:srgbClr val="1F487C"/>
              </a:buClr>
              <a:buSzPct val="100000"/>
              <a:buChar char="▪"/>
              <a:tabLst>
                <a:tab pos="622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Epileptic</a:t>
            </a:r>
          </a:p>
          <a:p>
            <a:pPr>
              <a:buClr>
                <a:srgbClr val="1F487C"/>
              </a:buClr>
              <a:buSzPct val="100000"/>
              <a:buChar char="▪"/>
              <a:defRPr sz="4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22300" indent="-610234">
              <a:buClr>
                <a:srgbClr val="1F487C"/>
              </a:buClr>
              <a:buSzPct val="100000"/>
              <a:buChar char="▪"/>
              <a:tabLst>
                <a:tab pos="622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Non-epileptic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bject 2"/>
          <p:cNvSpPr txBox="1">
            <a:spLocks noGrp="1"/>
          </p:cNvSpPr>
          <p:nvPr>
            <p:ph type="title"/>
          </p:nvPr>
        </p:nvSpPr>
        <p:spPr>
          <a:xfrm>
            <a:off x="383539" y="151003"/>
            <a:ext cx="3967481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300">
                <a:solidFill>
                  <a:srgbClr val="FFCC00"/>
                </a:solidFill>
              </a:defRPr>
            </a:lvl1pPr>
          </a:lstStyle>
          <a:p>
            <a:r>
              <a:t>Clinical Classification</a:t>
            </a:r>
          </a:p>
        </p:txBody>
      </p:sp>
      <p:sp>
        <p:nvSpPr>
          <p:cNvPr id="115" name="object 3"/>
          <p:cNvSpPr txBox="1"/>
          <p:nvPr/>
        </p:nvSpPr>
        <p:spPr>
          <a:xfrm>
            <a:off x="535940" y="1685356"/>
            <a:ext cx="6278880" cy="334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900"/>
              </a:spcBef>
              <a:tabLst>
                <a:tab pos="622300" algn="l"/>
              </a:tabLst>
              <a:defRPr sz="2800" spc="-5">
                <a:solidFill>
                  <a:srgbClr val="1F48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	</a:t>
            </a:r>
            <a:r>
              <a:rPr>
                <a:solidFill>
                  <a:srgbClr val="000000"/>
                </a:solidFill>
              </a:rPr>
              <a:t>Subtle</a:t>
            </a:r>
          </a:p>
          <a:p>
            <a:pPr indent="722630">
              <a:spcBef>
                <a:spcPts val="6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Most </a:t>
            </a:r>
            <a:r>
              <a:rPr spc="-5"/>
              <a:t>common</a:t>
            </a:r>
            <a:r>
              <a:rPr spc="-20"/>
              <a:t> </a:t>
            </a:r>
            <a:r>
              <a:rPr spc="-5"/>
              <a:t>subtype</a:t>
            </a:r>
          </a:p>
          <a:p>
            <a:pPr marL="706119" indent="-694055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98500" algn="l"/>
                <a:tab pos="6985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More in preterm than in</a:t>
            </a:r>
            <a:r>
              <a:rPr spc="15"/>
              <a:t> </a:t>
            </a:r>
            <a:r>
              <a:rPr spc="0"/>
              <a:t>term</a:t>
            </a:r>
          </a:p>
          <a:p>
            <a:pPr marL="706119" indent="-694055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98500" algn="l"/>
                <a:tab pos="6985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Eye deviation</a:t>
            </a:r>
            <a:r>
              <a:rPr spc="25"/>
              <a:t> </a:t>
            </a:r>
            <a:r>
              <a:rPr spc="0"/>
              <a:t>(term)</a:t>
            </a:r>
          </a:p>
          <a:p>
            <a:pPr marL="706119" indent="-694055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98500" algn="l"/>
                <a:tab pos="6985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Blinking, fixed stare</a:t>
            </a:r>
            <a:r>
              <a:rPr spc="40"/>
              <a:t> </a:t>
            </a:r>
            <a:r>
              <a:rPr spc="0"/>
              <a:t>(preterm)</a:t>
            </a:r>
          </a:p>
          <a:p>
            <a:pPr marL="706119" indent="-694055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98500" algn="l"/>
                <a:tab pos="6985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Repetitive mouth and tongue</a:t>
            </a:r>
            <a:r>
              <a:rPr spc="35"/>
              <a:t> </a:t>
            </a:r>
            <a:r>
              <a:rPr spc="0"/>
              <a:t>movements</a:t>
            </a:r>
          </a:p>
          <a:p>
            <a:pPr marL="774700" indent="-762634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774700" algn="l"/>
                <a:tab pos="774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Apnea</a:t>
            </a:r>
          </a:p>
          <a:p>
            <a:pPr marL="706119" indent="-694055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98500" algn="l"/>
                <a:tab pos="698500" algn="l"/>
                <a:tab pos="2057400" algn="l"/>
                <a:tab pos="27305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Pedaling	and	tonic posturing </a:t>
            </a:r>
            <a:r>
              <a:rPr spc="0"/>
              <a:t>of</a:t>
            </a:r>
            <a:r>
              <a:rPr spc="5"/>
              <a:t> </a:t>
            </a:r>
            <a:r>
              <a:t>limbs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2"/>
          <p:cNvSpPr txBox="1">
            <a:spLocks noGrp="1"/>
          </p:cNvSpPr>
          <p:nvPr>
            <p:ph type="title"/>
          </p:nvPr>
        </p:nvSpPr>
        <p:spPr>
          <a:xfrm>
            <a:off x="383539" y="151003"/>
            <a:ext cx="3967481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300">
                <a:solidFill>
                  <a:srgbClr val="FFCC00"/>
                </a:solidFill>
              </a:defRPr>
            </a:lvl1pPr>
          </a:lstStyle>
          <a:p>
            <a:r>
              <a:t>Clinical Classification</a:t>
            </a:r>
          </a:p>
        </p:txBody>
      </p:sp>
      <p:sp>
        <p:nvSpPr>
          <p:cNvPr id="118" name="object 3"/>
          <p:cNvSpPr txBox="1"/>
          <p:nvPr/>
        </p:nvSpPr>
        <p:spPr>
          <a:xfrm>
            <a:off x="535939" y="1636197"/>
            <a:ext cx="6525261" cy="424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tabLst>
                <a:tab pos="5969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2.	</a:t>
            </a:r>
            <a:r>
              <a:rPr spc="-65"/>
              <a:t>Tonic</a:t>
            </a:r>
          </a:p>
          <a:p>
            <a:pPr marL="629919" indent="-617855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22300" algn="l"/>
                <a:tab pos="622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Primarily in</a:t>
            </a:r>
            <a:r>
              <a:rPr spc="5"/>
              <a:t> </a:t>
            </a:r>
            <a:r>
              <a:rPr spc="0"/>
              <a:t>Preterm</a:t>
            </a:r>
          </a:p>
          <a:p>
            <a:pPr marL="629919" indent="-617855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22300" algn="l"/>
                <a:tab pos="6223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May </a:t>
            </a:r>
            <a:r>
              <a:rPr spc="-5"/>
              <a:t>be focal or</a:t>
            </a:r>
            <a:r>
              <a:rPr spc="10"/>
              <a:t> </a:t>
            </a:r>
            <a:r>
              <a:rPr spc="-5"/>
              <a:t>generalized</a:t>
            </a:r>
          </a:p>
          <a:p>
            <a:pPr marL="629919" indent="-617855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22300" algn="l"/>
                <a:tab pos="622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Sustained periods </a:t>
            </a:r>
            <a:r>
              <a:rPr spc="0"/>
              <a:t>of </a:t>
            </a:r>
            <a:r>
              <a:t>muscle</a:t>
            </a:r>
            <a:r>
              <a:rPr spc="55"/>
              <a:t> </a:t>
            </a:r>
            <a:r>
              <a:t>contraction</a:t>
            </a:r>
          </a:p>
          <a:p>
            <a:pPr marL="600709" marR="101600" indent="-588644">
              <a:lnSpc>
                <a:spcPct val="120000"/>
              </a:lnSpc>
              <a:buClr>
                <a:srgbClr val="1F487C"/>
              </a:buClr>
              <a:buSzPct val="100000"/>
              <a:buChar char="▪"/>
              <a:tabLst>
                <a:tab pos="622300" algn="l"/>
                <a:tab pos="622300" algn="l"/>
              </a:tabLst>
            </a:pPr>
            <a:r>
              <a:t>	</a:t>
            </a:r>
            <a:r>
              <a:rPr sz="2400" spc="-5">
                <a:latin typeface="Arial"/>
                <a:ea typeface="Arial"/>
                <a:cs typeface="Arial"/>
                <a:sym typeface="Arial"/>
              </a:rPr>
              <a:t>Sustained extension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sz="2400" spc="-5">
                <a:latin typeface="Arial"/>
                <a:ea typeface="Arial"/>
                <a:cs typeface="Arial"/>
                <a:sym typeface="Arial"/>
              </a:rPr>
              <a:t>upper and  lower limbs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(mimics </a:t>
            </a:r>
            <a:r>
              <a:rPr sz="2400" spc="-5">
                <a:latin typeface="Arial"/>
                <a:ea typeface="Arial"/>
                <a:cs typeface="Arial"/>
                <a:sym typeface="Arial"/>
              </a:rPr>
              <a:t>decerebrate</a:t>
            </a:r>
            <a:r>
              <a:rPr sz="2400" spc="85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spc="-5">
                <a:latin typeface="Arial"/>
                <a:ea typeface="Arial"/>
                <a:cs typeface="Arial"/>
                <a:sym typeface="Arial"/>
              </a:rPr>
              <a:t>posturing)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600709" marR="5080" indent="-588644">
              <a:lnSpc>
                <a:spcPts val="3400"/>
              </a:lnSpc>
              <a:spcBef>
                <a:spcPts val="200"/>
              </a:spcBef>
              <a:buClr>
                <a:srgbClr val="1F487C"/>
              </a:buClr>
              <a:buSzPct val="100000"/>
              <a:buChar char="▪"/>
              <a:tabLst>
                <a:tab pos="622300" algn="l"/>
                <a:tab pos="622300" algn="l"/>
              </a:tabLst>
            </a:pPr>
            <a:r>
              <a:t>	</a:t>
            </a:r>
            <a:r>
              <a:rPr sz="2400" spc="-5">
                <a:latin typeface="Arial"/>
                <a:ea typeface="Arial"/>
                <a:cs typeface="Arial"/>
                <a:sym typeface="Arial"/>
              </a:rPr>
              <a:t>Sustained flexion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sz="2400" spc="-5">
                <a:latin typeface="Arial"/>
                <a:ea typeface="Arial"/>
                <a:cs typeface="Arial"/>
                <a:sym typeface="Arial"/>
              </a:rPr>
              <a:t>upper with extension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of  </a:t>
            </a:r>
            <a:r>
              <a:rPr sz="2400" spc="-5">
                <a:latin typeface="Arial"/>
                <a:ea typeface="Arial"/>
                <a:cs typeface="Arial"/>
                <a:sym typeface="Arial"/>
              </a:rPr>
              <a:t>lower limbs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(mimics </a:t>
            </a:r>
            <a:r>
              <a:rPr sz="2400" spc="-5">
                <a:latin typeface="Arial"/>
                <a:ea typeface="Arial"/>
                <a:cs typeface="Arial"/>
                <a:sym typeface="Arial"/>
              </a:rPr>
              <a:t>decorticate</a:t>
            </a:r>
            <a:r>
              <a:rPr sz="2400" spc="65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spc="-5">
                <a:latin typeface="Arial"/>
                <a:ea typeface="Arial"/>
                <a:cs typeface="Arial"/>
                <a:sym typeface="Arial"/>
              </a:rPr>
              <a:t>posturing)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629919" indent="-617855">
              <a:spcBef>
                <a:spcPts val="300"/>
              </a:spcBef>
              <a:buClr>
                <a:srgbClr val="1F487C"/>
              </a:buClr>
              <a:buSzPct val="100000"/>
              <a:buChar char="▪"/>
              <a:tabLst>
                <a:tab pos="622300" algn="l"/>
                <a:tab pos="622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Signals severe ICH in </a:t>
            </a:r>
            <a:r>
              <a:rPr spc="0"/>
              <a:t>preterm</a:t>
            </a:r>
            <a:r>
              <a:rPr spc="30"/>
              <a:t> </a:t>
            </a:r>
            <a:r>
              <a:t>infants</a:t>
            </a:r>
          </a:p>
          <a:p>
            <a:pPr marL="629919" indent="-617855">
              <a:spcBef>
                <a:spcPts val="500"/>
              </a:spcBef>
              <a:buClr>
                <a:srgbClr val="1F487C"/>
              </a:buClr>
              <a:buSzPct val="100000"/>
              <a:buChar char="▪"/>
              <a:tabLst>
                <a:tab pos="622300" algn="l"/>
                <a:tab pos="622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Generally poor</a:t>
            </a:r>
            <a:r>
              <a:rPr spc="30"/>
              <a:t> </a:t>
            </a:r>
            <a:r>
              <a:t>prognosis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On-screen Show (4:3)</PresentationFormat>
  <Paragraphs>376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NEONATAL SEIZURES</vt:lpstr>
      <vt:lpstr>Definition</vt:lpstr>
      <vt:lpstr>Frequency</vt:lpstr>
      <vt:lpstr>Why do neonatal seizures have such unusual  presentations?</vt:lpstr>
      <vt:lpstr>Epidemiology</vt:lpstr>
      <vt:lpstr>Classification</vt:lpstr>
      <vt:lpstr>Classification</vt:lpstr>
      <vt:lpstr>Clinical Classification</vt:lpstr>
      <vt:lpstr>Clinical Classification</vt:lpstr>
      <vt:lpstr>Clinical Classification</vt:lpstr>
      <vt:lpstr>Clinical Classification</vt:lpstr>
      <vt:lpstr>Electroencephalographic seizure</vt:lpstr>
      <vt:lpstr>Electroencephalographic seizures</vt:lpstr>
      <vt:lpstr>SEIZURE MIMICS</vt:lpstr>
      <vt:lpstr>APNOEA</vt:lpstr>
      <vt:lpstr>Benign neonatal sleep myoclonus</vt:lpstr>
      <vt:lpstr>Etiology</vt:lpstr>
      <vt:lpstr>Etiology</vt:lpstr>
      <vt:lpstr>Etiology</vt:lpstr>
      <vt:lpstr>Etiology</vt:lpstr>
      <vt:lpstr>Etiology</vt:lpstr>
      <vt:lpstr>Etiology</vt:lpstr>
      <vt:lpstr>First 24 hours</vt:lpstr>
      <vt:lpstr>Hours: 24 to 72</vt:lpstr>
      <vt:lpstr>72 hours to 1 week</vt:lpstr>
      <vt:lpstr>Benign familial neonatal seizures</vt:lpstr>
      <vt:lpstr>Benign idiopathic neonatal seizures</vt:lpstr>
      <vt:lpstr>Laboratory Studies to Evaluate  Neonatal Seizures</vt:lpstr>
      <vt:lpstr>EEG</vt:lpstr>
      <vt:lpstr>Laboratory Studies to Evaluate  Neonatal Seizures</vt:lpstr>
      <vt:lpstr>Treatment</vt:lpstr>
      <vt:lpstr>Treatment</vt:lpstr>
      <vt:lpstr>Drugs</vt:lpstr>
      <vt:lpstr>Acute therapy of neonatal seizures</vt:lpstr>
      <vt:lpstr>Slide 35</vt:lpstr>
      <vt:lpstr>Determinants of Duration of anticonvulsant  therapy for neonatal seizures</vt:lpstr>
      <vt:lpstr>WHEN TO DO EEG?</vt:lpstr>
      <vt:lpstr>Neonatal period</vt:lpstr>
      <vt:lpstr>Duration of anticonvulsant therapy-Guidelines</vt:lpstr>
      <vt:lpstr>Slide 40</vt:lpstr>
      <vt:lpstr>Prognosis</vt:lpstr>
      <vt:lpstr>Prognosis of Neonatal seizures in  relation to EEG</vt:lpstr>
      <vt:lpstr>Causes of Neonatal Seizures and  Outcomes</vt:lpstr>
      <vt:lpstr>Complications</vt:lpstr>
      <vt:lpstr>Consultations</vt:lpstr>
      <vt:lpstr>Further Outpatient Care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SEIZURES</dc:title>
  <cp:lastModifiedBy>Anusha</cp:lastModifiedBy>
  <cp:revision>1</cp:revision>
  <dcterms:modified xsi:type="dcterms:W3CDTF">2020-08-17T06:09:53Z</dcterms:modified>
</cp:coreProperties>
</file>