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0.jpeg" ContentType="image/jpeg"/>
  <Override PartName="/ppt/media/image21.jpeg" ContentType="image/jpeg"/>
  <Override PartName="/ppt/media/image22.jpeg" ContentType="image/jpeg"/>
  <Override PartName="/ppt/media/image23.jpeg" ContentType="image/jpeg"/>
  <Override PartName="/ppt/media/image24.jpeg" ContentType="image/jpeg"/>
  <Override PartName="/ppt/media/image25.jpeg" ContentType="image/jpeg"/>
  <Override PartName="/ppt/media/image26.jpeg" ContentType="image/jpeg"/>
  <Override PartName="/ppt/media/image27.jpeg" ContentType="image/jpeg"/>
  <Override PartName="/ppt/media/image28.jpeg" ContentType="image/jpeg"/>
  <Override PartName="/ppt/media/image29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6" name="Shape 9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Text"/>
          <p:cNvSpPr txBox="1"/>
          <p:nvPr>
            <p:ph type="title"/>
          </p:nvPr>
        </p:nvSpPr>
        <p:spPr>
          <a:xfrm>
            <a:off x="685800" y="2125979"/>
            <a:ext cx="7772400" cy="144018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24" name="Body Level One…"/>
          <p:cNvSpPr txBox="1"/>
          <p:nvPr>
            <p:ph type="body" sz="quarter" idx="1"/>
          </p:nvPr>
        </p:nvSpPr>
        <p:spPr>
          <a:xfrm>
            <a:off x="1371600" y="3840479"/>
            <a:ext cx="6400800" cy="17145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Text"/>
          <p:cNvSpPr txBox="1"/>
          <p:nvPr>
            <p:ph type="title"/>
          </p:nvPr>
        </p:nvSpPr>
        <p:spPr>
          <a:xfrm>
            <a:off x="4697560" y="-99022"/>
            <a:ext cx="3677921" cy="113093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3" name="Body Level One…"/>
          <p:cNvSpPr txBox="1"/>
          <p:nvPr>
            <p:ph type="body" sz="half" idx="1"/>
          </p:nvPr>
        </p:nvSpPr>
        <p:spPr>
          <a:xfrm>
            <a:off x="399083" y="1622805"/>
            <a:ext cx="8345832" cy="2988946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Text"/>
          <p:cNvSpPr txBox="1"/>
          <p:nvPr>
            <p:ph type="title"/>
          </p:nvPr>
        </p:nvSpPr>
        <p:spPr>
          <a:xfrm>
            <a:off x="4697560" y="-99022"/>
            <a:ext cx="3677921" cy="113093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2" name="Body Level One…"/>
          <p:cNvSpPr txBox="1"/>
          <p:nvPr>
            <p:ph type="body" sz="half" idx="1"/>
          </p:nvPr>
        </p:nvSpPr>
        <p:spPr>
          <a:xfrm>
            <a:off x="399083" y="1622805"/>
            <a:ext cx="8345832" cy="2988946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Text"/>
          <p:cNvSpPr txBox="1"/>
          <p:nvPr>
            <p:ph type="title"/>
          </p:nvPr>
        </p:nvSpPr>
        <p:spPr>
          <a:xfrm>
            <a:off x="4697560" y="-99022"/>
            <a:ext cx="3677921" cy="113093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1" name="Body Level One…"/>
          <p:cNvSpPr txBox="1"/>
          <p:nvPr>
            <p:ph type="body" sz="half" idx="1"/>
          </p:nvPr>
        </p:nvSpPr>
        <p:spPr>
          <a:xfrm>
            <a:off x="457200" y="1577339"/>
            <a:ext cx="3977641" cy="452628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bg object 16"/>
          <p:cNvSpPr/>
          <p:nvPr/>
        </p:nvSpPr>
        <p:spPr>
          <a:xfrm>
            <a:off x="152400" y="1392935"/>
            <a:ext cx="8839200" cy="4995674"/>
          </a:xfrm>
          <a:prstGeom prst="rect">
            <a:avLst/>
          </a:prstGeom>
          <a:solidFill>
            <a:srgbClr val="C5D1D6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0" name="bg object 17"/>
          <p:cNvSpPr/>
          <p:nvPr/>
        </p:nvSpPr>
        <p:spPr>
          <a:xfrm>
            <a:off x="152400" y="6695440"/>
            <a:ext cx="8839200" cy="12701"/>
          </a:xfrm>
          <a:prstGeom prst="rect">
            <a:avLst/>
          </a:prstGeom>
          <a:solidFill>
            <a:srgbClr val="C5D1D6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1" name="bg object 18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21240" y="0"/>
                </a:lnTo>
                <a:lnTo>
                  <a:pt x="21240" y="21120"/>
                </a:lnTo>
                <a:lnTo>
                  <a:pt x="360" y="21120"/>
                </a:lnTo>
                <a:lnTo>
                  <a:pt x="360" y="4387"/>
                </a:lnTo>
                <a:lnTo>
                  <a:pt x="21240" y="4387"/>
                </a:lnTo>
                <a:lnTo>
                  <a:pt x="21240" y="0"/>
                </a:lnTo>
                <a:lnTo>
                  <a:pt x="0" y="0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2" name="bg object 19"/>
          <p:cNvSpPr/>
          <p:nvPr/>
        </p:nvSpPr>
        <p:spPr>
          <a:xfrm>
            <a:off x="149351" y="6388608"/>
            <a:ext cx="8833106" cy="309373"/>
          </a:xfrm>
          <a:prstGeom prst="rect">
            <a:avLst/>
          </a:prstGeom>
          <a:solidFill>
            <a:srgbClr val="8BACAD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3" name="bg object 20"/>
          <p:cNvSpPr/>
          <p:nvPr/>
        </p:nvSpPr>
        <p:spPr>
          <a:xfrm>
            <a:off x="152399" y="155446"/>
            <a:ext cx="8833106" cy="6547106"/>
          </a:xfrm>
          <a:prstGeom prst="rect">
            <a:avLst/>
          </a:prstGeom>
          <a:ln w="9143">
            <a:solidFill>
              <a:srgbClr val="7A9799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64" name="bg object 21"/>
          <p:cNvSpPr/>
          <p:nvPr/>
        </p:nvSpPr>
        <p:spPr>
          <a:xfrm>
            <a:off x="152399" y="1277111"/>
            <a:ext cx="8833106" cy="1"/>
          </a:xfrm>
          <a:prstGeom prst="line">
            <a:avLst/>
          </a:prstGeom>
          <a:ln w="9144">
            <a:solidFill>
              <a:srgbClr val="7A97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65" name="bg object 22"/>
          <p:cNvSpPr/>
          <p:nvPr/>
        </p:nvSpPr>
        <p:spPr>
          <a:xfrm>
            <a:off x="4267200" y="955547"/>
            <a:ext cx="609600" cy="609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10800"/>
                </a:moveTo>
                <a:lnTo>
                  <a:pt x="21458" y="9049"/>
                </a:lnTo>
                <a:lnTo>
                  <a:pt x="21049" y="7387"/>
                </a:lnTo>
                <a:lnTo>
                  <a:pt x="20394" y="5838"/>
                </a:lnTo>
                <a:lnTo>
                  <a:pt x="19516" y="4423"/>
                </a:lnTo>
                <a:lnTo>
                  <a:pt x="18436" y="3164"/>
                </a:lnTo>
                <a:lnTo>
                  <a:pt x="17177" y="2084"/>
                </a:lnTo>
                <a:lnTo>
                  <a:pt x="15762" y="1206"/>
                </a:lnTo>
                <a:lnTo>
                  <a:pt x="14213" y="551"/>
                </a:lnTo>
                <a:lnTo>
                  <a:pt x="12551" y="142"/>
                </a:lnTo>
                <a:lnTo>
                  <a:pt x="10800" y="0"/>
                </a:lnTo>
                <a:lnTo>
                  <a:pt x="9049" y="142"/>
                </a:lnTo>
                <a:lnTo>
                  <a:pt x="7387" y="551"/>
                </a:lnTo>
                <a:lnTo>
                  <a:pt x="5837" y="1206"/>
                </a:lnTo>
                <a:lnTo>
                  <a:pt x="4423" y="2084"/>
                </a:lnTo>
                <a:lnTo>
                  <a:pt x="3164" y="3164"/>
                </a:lnTo>
                <a:lnTo>
                  <a:pt x="2084" y="4423"/>
                </a:lnTo>
                <a:lnTo>
                  <a:pt x="1206" y="5838"/>
                </a:lnTo>
                <a:lnTo>
                  <a:pt x="551" y="7387"/>
                </a:lnTo>
                <a:lnTo>
                  <a:pt x="141" y="9049"/>
                </a:lnTo>
                <a:lnTo>
                  <a:pt x="0" y="10800"/>
                </a:lnTo>
                <a:lnTo>
                  <a:pt x="141" y="12551"/>
                </a:lnTo>
                <a:lnTo>
                  <a:pt x="551" y="14213"/>
                </a:lnTo>
                <a:lnTo>
                  <a:pt x="1206" y="15763"/>
                </a:lnTo>
                <a:lnTo>
                  <a:pt x="2084" y="17177"/>
                </a:lnTo>
                <a:lnTo>
                  <a:pt x="3164" y="18436"/>
                </a:lnTo>
                <a:lnTo>
                  <a:pt x="4423" y="19516"/>
                </a:lnTo>
                <a:lnTo>
                  <a:pt x="5837" y="20394"/>
                </a:lnTo>
                <a:lnTo>
                  <a:pt x="7387" y="21049"/>
                </a:lnTo>
                <a:lnTo>
                  <a:pt x="9049" y="21459"/>
                </a:lnTo>
                <a:lnTo>
                  <a:pt x="10800" y="21600"/>
                </a:lnTo>
                <a:lnTo>
                  <a:pt x="12551" y="21459"/>
                </a:lnTo>
                <a:lnTo>
                  <a:pt x="14213" y="21049"/>
                </a:lnTo>
                <a:lnTo>
                  <a:pt x="15762" y="20394"/>
                </a:lnTo>
                <a:lnTo>
                  <a:pt x="17177" y="19516"/>
                </a:lnTo>
                <a:lnTo>
                  <a:pt x="18436" y="18436"/>
                </a:lnTo>
                <a:lnTo>
                  <a:pt x="19516" y="17177"/>
                </a:lnTo>
                <a:lnTo>
                  <a:pt x="20394" y="15763"/>
                </a:lnTo>
                <a:lnTo>
                  <a:pt x="21049" y="14213"/>
                </a:lnTo>
                <a:lnTo>
                  <a:pt x="21458" y="12551"/>
                </a:lnTo>
                <a:lnTo>
                  <a:pt x="21600" y="108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xfrm>
            <a:off x="4697560" y="-99022"/>
            <a:ext cx="3677921" cy="113093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/>
          <p:nvPr>
            <p:ph type="title"/>
          </p:nvPr>
        </p:nvSpPr>
        <p:spPr>
          <a:xfrm>
            <a:off x="4697560" y="-99022"/>
            <a:ext cx="3677921" cy="1130937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g object 16"/>
          <p:cNvSpPr/>
          <p:nvPr/>
        </p:nvSpPr>
        <p:spPr>
          <a:xfrm>
            <a:off x="152400" y="1392935"/>
            <a:ext cx="8839200" cy="4995674"/>
          </a:xfrm>
          <a:prstGeom prst="rect">
            <a:avLst/>
          </a:prstGeom>
          <a:solidFill>
            <a:srgbClr val="C5D1D6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" name="bg object 17"/>
          <p:cNvSpPr/>
          <p:nvPr/>
        </p:nvSpPr>
        <p:spPr>
          <a:xfrm>
            <a:off x="152400" y="6695440"/>
            <a:ext cx="8839200" cy="12701"/>
          </a:xfrm>
          <a:prstGeom prst="rect">
            <a:avLst/>
          </a:prstGeom>
          <a:solidFill>
            <a:srgbClr val="C5D1D6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" name="bg object 18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21240" y="0"/>
                </a:lnTo>
                <a:lnTo>
                  <a:pt x="21240" y="21120"/>
                </a:lnTo>
                <a:lnTo>
                  <a:pt x="360" y="21120"/>
                </a:lnTo>
                <a:lnTo>
                  <a:pt x="360" y="4387"/>
                </a:lnTo>
                <a:lnTo>
                  <a:pt x="21240" y="4387"/>
                </a:lnTo>
                <a:lnTo>
                  <a:pt x="21240" y="0"/>
                </a:lnTo>
                <a:lnTo>
                  <a:pt x="0" y="0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" name="bg object 19"/>
          <p:cNvSpPr/>
          <p:nvPr/>
        </p:nvSpPr>
        <p:spPr>
          <a:xfrm>
            <a:off x="149351" y="6388608"/>
            <a:ext cx="8833106" cy="309373"/>
          </a:xfrm>
          <a:prstGeom prst="rect">
            <a:avLst/>
          </a:prstGeom>
          <a:solidFill>
            <a:srgbClr val="8BACAD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" name="bg object 20"/>
          <p:cNvSpPr/>
          <p:nvPr/>
        </p:nvSpPr>
        <p:spPr>
          <a:xfrm>
            <a:off x="152399" y="155446"/>
            <a:ext cx="8833106" cy="6547106"/>
          </a:xfrm>
          <a:prstGeom prst="rect">
            <a:avLst/>
          </a:prstGeom>
          <a:ln w="9143">
            <a:solidFill>
              <a:srgbClr val="7A9799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" name="bg object 21"/>
          <p:cNvSpPr/>
          <p:nvPr/>
        </p:nvSpPr>
        <p:spPr>
          <a:xfrm>
            <a:off x="152399" y="1277111"/>
            <a:ext cx="8833106" cy="1"/>
          </a:xfrm>
          <a:prstGeom prst="line">
            <a:avLst/>
          </a:prstGeom>
          <a:ln w="9144">
            <a:solidFill>
              <a:srgbClr val="7A97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8" name="bg object 22"/>
          <p:cNvSpPr/>
          <p:nvPr/>
        </p:nvSpPr>
        <p:spPr>
          <a:xfrm>
            <a:off x="4267200" y="955547"/>
            <a:ext cx="609600" cy="609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10800"/>
                </a:moveTo>
                <a:lnTo>
                  <a:pt x="21458" y="9049"/>
                </a:lnTo>
                <a:lnTo>
                  <a:pt x="21049" y="7387"/>
                </a:lnTo>
                <a:lnTo>
                  <a:pt x="20394" y="5838"/>
                </a:lnTo>
                <a:lnTo>
                  <a:pt x="19515" y="4423"/>
                </a:lnTo>
                <a:lnTo>
                  <a:pt x="18436" y="3164"/>
                </a:lnTo>
                <a:lnTo>
                  <a:pt x="17177" y="2084"/>
                </a:lnTo>
                <a:lnTo>
                  <a:pt x="15762" y="1206"/>
                </a:lnTo>
                <a:lnTo>
                  <a:pt x="14213" y="551"/>
                </a:lnTo>
                <a:lnTo>
                  <a:pt x="12551" y="142"/>
                </a:lnTo>
                <a:lnTo>
                  <a:pt x="10800" y="0"/>
                </a:lnTo>
                <a:lnTo>
                  <a:pt x="9049" y="142"/>
                </a:lnTo>
                <a:lnTo>
                  <a:pt x="7387" y="551"/>
                </a:lnTo>
                <a:lnTo>
                  <a:pt x="5837" y="1206"/>
                </a:lnTo>
                <a:lnTo>
                  <a:pt x="4423" y="2085"/>
                </a:lnTo>
                <a:lnTo>
                  <a:pt x="3164" y="3164"/>
                </a:lnTo>
                <a:lnTo>
                  <a:pt x="2084" y="4423"/>
                </a:lnTo>
                <a:lnTo>
                  <a:pt x="1206" y="5838"/>
                </a:lnTo>
                <a:lnTo>
                  <a:pt x="551" y="7387"/>
                </a:lnTo>
                <a:lnTo>
                  <a:pt x="141" y="9049"/>
                </a:lnTo>
                <a:lnTo>
                  <a:pt x="0" y="10800"/>
                </a:lnTo>
                <a:lnTo>
                  <a:pt x="141" y="12551"/>
                </a:lnTo>
                <a:lnTo>
                  <a:pt x="551" y="14213"/>
                </a:lnTo>
                <a:lnTo>
                  <a:pt x="1206" y="15763"/>
                </a:lnTo>
                <a:lnTo>
                  <a:pt x="2084" y="17178"/>
                </a:lnTo>
                <a:lnTo>
                  <a:pt x="3164" y="18436"/>
                </a:lnTo>
                <a:lnTo>
                  <a:pt x="4423" y="19516"/>
                </a:lnTo>
                <a:lnTo>
                  <a:pt x="5837" y="20394"/>
                </a:lnTo>
                <a:lnTo>
                  <a:pt x="7387" y="21049"/>
                </a:lnTo>
                <a:lnTo>
                  <a:pt x="9049" y="21459"/>
                </a:lnTo>
                <a:lnTo>
                  <a:pt x="10800" y="21600"/>
                </a:lnTo>
                <a:lnTo>
                  <a:pt x="12551" y="21459"/>
                </a:lnTo>
                <a:lnTo>
                  <a:pt x="14213" y="21049"/>
                </a:lnTo>
                <a:lnTo>
                  <a:pt x="15762" y="20394"/>
                </a:lnTo>
                <a:lnTo>
                  <a:pt x="17177" y="19516"/>
                </a:lnTo>
                <a:lnTo>
                  <a:pt x="18436" y="18436"/>
                </a:lnTo>
                <a:lnTo>
                  <a:pt x="19516" y="17177"/>
                </a:lnTo>
                <a:lnTo>
                  <a:pt x="20394" y="15763"/>
                </a:lnTo>
                <a:lnTo>
                  <a:pt x="21049" y="14213"/>
                </a:lnTo>
                <a:lnTo>
                  <a:pt x="21458" y="12551"/>
                </a:lnTo>
                <a:lnTo>
                  <a:pt x="21600" y="108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13" name="bg object 23"/>
          <p:cNvGrpSpPr/>
          <p:nvPr/>
        </p:nvGrpSpPr>
        <p:grpSpPr>
          <a:xfrm>
            <a:off x="4337303" y="1026666"/>
            <a:ext cx="470917" cy="469901"/>
            <a:chOff x="0" y="0"/>
            <a:chExt cx="470915" cy="469900"/>
          </a:xfrm>
        </p:grpSpPr>
        <p:sp>
          <p:nvSpPr>
            <p:cNvPr id="9" name="Shape"/>
            <p:cNvSpPr/>
            <p:nvPr/>
          </p:nvSpPr>
          <p:spPr>
            <a:xfrm>
              <a:off x="0" y="0"/>
              <a:ext cx="324696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176" y="0"/>
                  </a:moveTo>
                  <a:lnTo>
                    <a:pt x="15579" y="0"/>
                  </a:lnTo>
                  <a:lnTo>
                    <a:pt x="13974" y="58"/>
                  </a:lnTo>
                  <a:lnTo>
                    <a:pt x="10924" y="467"/>
                  </a:lnTo>
                  <a:lnTo>
                    <a:pt x="8136" y="1343"/>
                  </a:lnTo>
                  <a:lnTo>
                    <a:pt x="5644" y="2510"/>
                  </a:lnTo>
                  <a:lnTo>
                    <a:pt x="3523" y="3970"/>
                  </a:lnTo>
                  <a:lnTo>
                    <a:pt x="1859" y="5721"/>
                  </a:lnTo>
                  <a:lnTo>
                    <a:pt x="676" y="7648"/>
                  </a:lnTo>
                  <a:lnTo>
                    <a:pt x="68" y="9749"/>
                  </a:lnTo>
                  <a:lnTo>
                    <a:pt x="0" y="10858"/>
                  </a:lnTo>
                  <a:lnTo>
                    <a:pt x="93" y="11968"/>
                  </a:lnTo>
                  <a:lnTo>
                    <a:pt x="735" y="14069"/>
                  </a:lnTo>
                  <a:lnTo>
                    <a:pt x="1935" y="15996"/>
                  </a:lnTo>
                  <a:lnTo>
                    <a:pt x="3633" y="17747"/>
                  </a:lnTo>
                  <a:lnTo>
                    <a:pt x="5762" y="19206"/>
                  </a:lnTo>
                  <a:lnTo>
                    <a:pt x="8271" y="20374"/>
                  </a:lnTo>
                  <a:lnTo>
                    <a:pt x="11093" y="21191"/>
                  </a:lnTo>
                  <a:lnTo>
                    <a:pt x="14151" y="21600"/>
                  </a:lnTo>
                  <a:lnTo>
                    <a:pt x="15748" y="21600"/>
                  </a:lnTo>
                  <a:lnTo>
                    <a:pt x="17353" y="21542"/>
                  </a:lnTo>
                  <a:lnTo>
                    <a:pt x="18899" y="21425"/>
                  </a:lnTo>
                  <a:lnTo>
                    <a:pt x="20403" y="21133"/>
                  </a:lnTo>
                  <a:lnTo>
                    <a:pt x="21600" y="20841"/>
                  </a:lnTo>
                  <a:lnTo>
                    <a:pt x="14202" y="20841"/>
                  </a:lnTo>
                  <a:lnTo>
                    <a:pt x="12757" y="20666"/>
                  </a:lnTo>
                  <a:lnTo>
                    <a:pt x="10028" y="20082"/>
                  </a:lnTo>
                  <a:lnTo>
                    <a:pt x="7553" y="19148"/>
                  </a:lnTo>
                  <a:lnTo>
                    <a:pt x="5399" y="17922"/>
                  </a:lnTo>
                  <a:lnTo>
                    <a:pt x="3616" y="16463"/>
                  </a:lnTo>
                  <a:lnTo>
                    <a:pt x="2273" y="14770"/>
                  </a:lnTo>
                  <a:lnTo>
                    <a:pt x="1419" y="12843"/>
                  </a:lnTo>
                  <a:lnTo>
                    <a:pt x="1119" y="10858"/>
                  </a:lnTo>
                  <a:lnTo>
                    <a:pt x="1119" y="10742"/>
                  </a:lnTo>
                  <a:lnTo>
                    <a:pt x="1183" y="9808"/>
                  </a:lnTo>
                  <a:lnTo>
                    <a:pt x="1757" y="7823"/>
                  </a:lnTo>
                  <a:lnTo>
                    <a:pt x="2864" y="6013"/>
                  </a:lnTo>
                  <a:lnTo>
                    <a:pt x="4419" y="4437"/>
                  </a:lnTo>
                  <a:lnTo>
                    <a:pt x="6395" y="3036"/>
                  </a:lnTo>
                  <a:lnTo>
                    <a:pt x="8710" y="1985"/>
                  </a:lnTo>
                  <a:lnTo>
                    <a:pt x="11313" y="1226"/>
                  </a:lnTo>
                  <a:lnTo>
                    <a:pt x="14143" y="817"/>
                  </a:lnTo>
                  <a:lnTo>
                    <a:pt x="15638" y="759"/>
                  </a:lnTo>
                  <a:lnTo>
                    <a:pt x="21454" y="759"/>
                  </a:lnTo>
                  <a:lnTo>
                    <a:pt x="20243" y="467"/>
                  </a:lnTo>
                  <a:lnTo>
                    <a:pt x="18739" y="175"/>
                  </a:lnTo>
                  <a:lnTo>
                    <a:pt x="17176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" name="Shape"/>
            <p:cNvSpPr/>
            <p:nvPr/>
          </p:nvSpPr>
          <p:spPr>
            <a:xfrm>
              <a:off x="235075" y="16509"/>
              <a:ext cx="235841" cy="436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006" y="0"/>
                  </a:moveTo>
                  <a:lnTo>
                    <a:pt x="0" y="0"/>
                  </a:lnTo>
                  <a:lnTo>
                    <a:pt x="2047" y="63"/>
                  </a:lnTo>
                  <a:lnTo>
                    <a:pt x="4036" y="188"/>
                  </a:lnTo>
                  <a:lnTo>
                    <a:pt x="7805" y="816"/>
                  </a:lnTo>
                  <a:lnTo>
                    <a:pt x="11201" y="1821"/>
                  </a:lnTo>
                  <a:lnTo>
                    <a:pt x="14179" y="3140"/>
                  </a:lnTo>
                  <a:lnTo>
                    <a:pt x="16622" y="4772"/>
                  </a:lnTo>
                  <a:lnTo>
                    <a:pt x="18483" y="6593"/>
                  </a:lnTo>
                  <a:lnTo>
                    <a:pt x="19646" y="8602"/>
                  </a:lnTo>
                  <a:lnTo>
                    <a:pt x="20059" y="10737"/>
                  </a:lnTo>
                  <a:lnTo>
                    <a:pt x="20059" y="10863"/>
                  </a:lnTo>
                  <a:lnTo>
                    <a:pt x="19972" y="11867"/>
                  </a:lnTo>
                  <a:lnTo>
                    <a:pt x="19181" y="14002"/>
                  </a:lnTo>
                  <a:lnTo>
                    <a:pt x="17669" y="15949"/>
                  </a:lnTo>
                  <a:lnTo>
                    <a:pt x="15517" y="17644"/>
                  </a:lnTo>
                  <a:lnTo>
                    <a:pt x="12806" y="19151"/>
                  </a:lnTo>
                  <a:lnTo>
                    <a:pt x="9619" y="20281"/>
                  </a:lnTo>
                  <a:lnTo>
                    <a:pt x="6025" y="21161"/>
                  </a:lnTo>
                  <a:lnTo>
                    <a:pt x="2129" y="21537"/>
                  </a:lnTo>
                  <a:lnTo>
                    <a:pt x="70" y="21600"/>
                  </a:lnTo>
                  <a:lnTo>
                    <a:pt x="8208" y="21600"/>
                  </a:lnTo>
                  <a:lnTo>
                    <a:pt x="12190" y="20407"/>
                  </a:lnTo>
                  <a:lnTo>
                    <a:pt x="15365" y="18963"/>
                  </a:lnTo>
                  <a:lnTo>
                    <a:pt x="17971" y="17267"/>
                  </a:lnTo>
                  <a:lnTo>
                    <a:pt x="19948" y="15258"/>
                  </a:lnTo>
                  <a:lnTo>
                    <a:pt x="21181" y="13123"/>
                  </a:lnTo>
                  <a:lnTo>
                    <a:pt x="21600" y="10737"/>
                  </a:lnTo>
                  <a:lnTo>
                    <a:pt x="21472" y="9544"/>
                  </a:lnTo>
                  <a:lnTo>
                    <a:pt x="20600" y="7284"/>
                  </a:lnTo>
                  <a:lnTo>
                    <a:pt x="18948" y="5212"/>
                  </a:lnTo>
                  <a:lnTo>
                    <a:pt x="16610" y="3391"/>
                  </a:lnTo>
                  <a:lnTo>
                    <a:pt x="13667" y="1758"/>
                  </a:lnTo>
                  <a:lnTo>
                    <a:pt x="10224" y="565"/>
                  </a:lnTo>
                  <a:lnTo>
                    <a:pt x="8340" y="63"/>
                  </a:lnTo>
                  <a:lnTo>
                    <a:pt x="8006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1" name="Shape"/>
            <p:cNvSpPr/>
            <p:nvPr/>
          </p:nvSpPr>
          <p:spPr>
            <a:xfrm>
              <a:off x="234186" y="49528"/>
              <a:ext cx="203146" cy="370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534" y="0"/>
                  </a:moveTo>
                  <a:lnTo>
                    <a:pt x="270" y="0"/>
                  </a:lnTo>
                  <a:lnTo>
                    <a:pt x="2296" y="74"/>
                  </a:lnTo>
                  <a:lnTo>
                    <a:pt x="4227" y="222"/>
                  </a:lnTo>
                  <a:lnTo>
                    <a:pt x="9642" y="1332"/>
                  </a:lnTo>
                  <a:lnTo>
                    <a:pt x="14152" y="3255"/>
                  </a:lnTo>
                  <a:lnTo>
                    <a:pt x="17514" y="5770"/>
                  </a:lnTo>
                  <a:lnTo>
                    <a:pt x="19445" y="8729"/>
                  </a:lnTo>
                  <a:lnTo>
                    <a:pt x="19823" y="10874"/>
                  </a:lnTo>
                  <a:lnTo>
                    <a:pt x="19715" y="11984"/>
                  </a:lnTo>
                  <a:lnTo>
                    <a:pt x="18230" y="15090"/>
                  </a:lnTo>
                  <a:lnTo>
                    <a:pt x="15246" y="17753"/>
                  </a:lnTo>
                  <a:lnTo>
                    <a:pt x="11046" y="19825"/>
                  </a:lnTo>
                  <a:lnTo>
                    <a:pt x="5874" y="21156"/>
                  </a:lnTo>
                  <a:lnTo>
                    <a:pt x="0" y="21600"/>
                  </a:lnTo>
                  <a:lnTo>
                    <a:pt x="8721" y="21600"/>
                  </a:lnTo>
                  <a:lnTo>
                    <a:pt x="13760" y="19899"/>
                  </a:lnTo>
                  <a:lnTo>
                    <a:pt x="16677" y="18345"/>
                  </a:lnTo>
                  <a:lnTo>
                    <a:pt x="19000" y="16422"/>
                  </a:lnTo>
                  <a:lnTo>
                    <a:pt x="20634" y="14351"/>
                  </a:lnTo>
                  <a:lnTo>
                    <a:pt x="21498" y="12058"/>
                  </a:lnTo>
                  <a:lnTo>
                    <a:pt x="21600" y="10726"/>
                  </a:lnTo>
                  <a:lnTo>
                    <a:pt x="21511" y="9616"/>
                  </a:lnTo>
                  <a:lnTo>
                    <a:pt x="20661" y="7323"/>
                  </a:lnTo>
                  <a:lnTo>
                    <a:pt x="19040" y="5252"/>
                  </a:lnTo>
                  <a:lnTo>
                    <a:pt x="16731" y="3329"/>
                  </a:lnTo>
                  <a:lnTo>
                    <a:pt x="13828" y="1775"/>
                  </a:lnTo>
                  <a:lnTo>
                    <a:pt x="10411" y="444"/>
                  </a:lnTo>
                  <a:lnTo>
                    <a:pt x="8534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" name="Shape"/>
            <p:cNvSpPr/>
            <p:nvPr/>
          </p:nvSpPr>
          <p:spPr>
            <a:xfrm>
              <a:off x="33583" y="33020"/>
              <a:ext cx="282628" cy="403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57" y="0"/>
                  </a:moveTo>
                  <a:lnTo>
                    <a:pt x="12352" y="204"/>
                  </a:lnTo>
                  <a:lnTo>
                    <a:pt x="9449" y="883"/>
                  </a:lnTo>
                  <a:lnTo>
                    <a:pt x="6829" y="1834"/>
                  </a:lnTo>
                  <a:lnTo>
                    <a:pt x="4538" y="3192"/>
                  </a:lnTo>
                  <a:lnTo>
                    <a:pt x="2646" y="4755"/>
                  </a:lnTo>
                  <a:lnTo>
                    <a:pt x="1219" y="6589"/>
                  </a:lnTo>
                  <a:lnTo>
                    <a:pt x="316" y="8626"/>
                  </a:lnTo>
                  <a:lnTo>
                    <a:pt x="1" y="10732"/>
                  </a:lnTo>
                  <a:lnTo>
                    <a:pt x="0" y="10868"/>
                  </a:lnTo>
                  <a:lnTo>
                    <a:pt x="64" y="11887"/>
                  </a:lnTo>
                  <a:lnTo>
                    <a:pt x="675" y="13992"/>
                  </a:lnTo>
                  <a:lnTo>
                    <a:pt x="1850" y="15962"/>
                  </a:lnTo>
                  <a:lnTo>
                    <a:pt x="3500" y="17660"/>
                  </a:lnTo>
                  <a:lnTo>
                    <a:pt x="5586" y="19155"/>
                  </a:lnTo>
                  <a:lnTo>
                    <a:pt x="8052" y="20309"/>
                  </a:lnTo>
                  <a:lnTo>
                    <a:pt x="10808" y="21125"/>
                  </a:lnTo>
                  <a:lnTo>
                    <a:pt x="13817" y="21532"/>
                  </a:lnTo>
                  <a:lnTo>
                    <a:pt x="15399" y="21600"/>
                  </a:lnTo>
                  <a:lnTo>
                    <a:pt x="16972" y="21532"/>
                  </a:lnTo>
                  <a:lnTo>
                    <a:pt x="18505" y="21396"/>
                  </a:lnTo>
                  <a:lnTo>
                    <a:pt x="19990" y="21125"/>
                  </a:lnTo>
                  <a:lnTo>
                    <a:pt x="21407" y="20785"/>
                  </a:lnTo>
                  <a:lnTo>
                    <a:pt x="21600" y="20717"/>
                  </a:lnTo>
                  <a:lnTo>
                    <a:pt x="15331" y="20717"/>
                  </a:lnTo>
                  <a:lnTo>
                    <a:pt x="13875" y="20649"/>
                  </a:lnTo>
                  <a:lnTo>
                    <a:pt x="9838" y="19902"/>
                  </a:lnTo>
                  <a:lnTo>
                    <a:pt x="6353" y="18408"/>
                  </a:lnTo>
                  <a:lnTo>
                    <a:pt x="3636" y="16302"/>
                  </a:lnTo>
                  <a:lnTo>
                    <a:pt x="1879" y="13721"/>
                  </a:lnTo>
                  <a:lnTo>
                    <a:pt x="1277" y="10732"/>
                  </a:lnTo>
                  <a:lnTo>
                    <a:pt x="1355" y="9713"/>
                  </a:lnTo>
                  <a:lnTo>
                    <a:pt x="2422" y="6928"/>
                  </a:lnTo>
                  <a:lnTo>
                    <a:pt x="4567" y="4483"/>
                  </a:lnTo>
                  <a:lnTo>
                    <a:pt x="7596" y="2581"/>
                  </a:lnTo>
                  <a:lnTo>
                    <a:pt x="11323" y="1291"/>
                  </a:lnTo>
                  <a:lnTo>
                    <a:pt x="15525" y="883"/>
                  </a:lnTo>
                  <a:lnTo>
                    <a:pt x="21465" y="883"/>
                  </a:lnTo>
                  <a:lnTo>
                    <a:pt x="20048" y="475"/>
                  </a:lnTo>
                  <a:lnTo>
                    <a:pt x="18573" y="204"/>
                  </a:lnTo>
                  <a:lnTo>
                    <a:pt x="17040" y="68"/>
                  </a:lnTo>
                  <a:lnTo>
                    <a:pt x="15457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4" name="Title Text"/>
          <p:cNvSpPr txBox="1"/>
          <p:nvPr>
            <p:ph type="title"/>
          </p:nvPr>
        </p:nvSpPr>
        <p:spPr>
          <a:xfrm>
            <a:off x="457200" y="274637"/>
            <a:ext cx="8229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/>
            <a:r>
              <a:t>Title Text</a:t>
            </a:r>
          </a:p>
        </p:txBody>
      </p:sp>
      <p:sp>
        <p:nvSpPr>
          <p:cNvPr id="15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" name="Slide Number"/>
          <p:cNvSpPr txBox="1"/>
          <p:nvPr>
            <p:ph type="sldNum" sz="quarter" idx="2"/>
          </p:nvPr>
        </p:nvSpPr>
        <p:spPr>
          <a:xfrm>
            <a:off x="8419827" y="6377940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BF909A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BF909A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BF909A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BF909A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BF909A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BF909A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BF909A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BF909A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BF909A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700" u="none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700" u="none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700" u="none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700" u="none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700" u="none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700" u="none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700" u="none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700" u="none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700" u="none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jpeg"/><Relationship Id="rId3" Type="http://schemas.openxmlformats.org/officeDocument/2006/relationships/hyperlink" Target="http://www.sicklecellsociety.org/education/inherit.htm#anchor298279" TargetMode="Externa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jpeg"/><Relationship Id="rId3" Type="http://schemas.openxmlformats.org/officeDocument/2006/relationships/hyperlink" Target="http://www.sicklecellsociety.org/education/inherit.htm#anchor298279" TargetMode="Externa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6.jpeg"/><Relationship Id="rId3" Type="http://schemas.openxmlformats.org/officeDocument/2006/relationships/hyperlink" Target="http://www.sicklecellsociety.org/education/inherit.htm#anchor298279" TargetMode="Externa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jpeg"/><Relationship Id="rId3" Type="http://schemas.openxmlformats.org/officeDocument/2006/relationships/hyperlink" Target="http://www.sicklecellsociety.org/education/inherit.htm#anchor298279" TargetMode="Externa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5" Type="http://schemas.openxmlformats.org/officeDocument/2006/relationships/image" Target="../media/image11.jpeg"/><Relationship Id="rId6" Type="http://schemas.openxmlformats.org/officeDocument/2006/relationships/image" Target="../media/image12.jpeg"/><Relationship Id="rId7" Type="http://schemas.openxmlformats.org/officeDocument/2006/relationships/image" Target="../media/image13.jpeg"/><Relationship Id="rId8" Type="http://schemas.openxmlformats.org/officeDocument/2006/relationships/image" Target="../media/image14.jpeg"/><Relationship Id="rId9" Type="http://schemas.openxmlformats.org/officeDocument/2006/relationships/image" Target="../media/image15.jpeg"/><Relationship Id="rId10" Type="http://schemas.openxmlformats.org/officeDocument/2006/relationships/image" Target="../media/image16.jpeg"/><Relationship Id="rId11" Type="http://schemas.openxmlformats.org/officeDocument/2006/relationships/image" Target="../media/image2.png"/><Relationship Id="rId12" Type="http://schemas.openxmlformats.org/officeDocument/2006/relationships/image" Target="../media/image17.jpeg"/><Relationship Id="rId13" Type="http://schemas.openxmlformats.org/officeDocument/2006/relationships/image" Target="../media/image18.jpeg"/><Relationship Id="rId14" Type="http://schemas.openxmlformats.org/officeDocument/2006/relationships/image" Target="../media/image3.png"/><Relationship Id="rId15" Type="http://schemas.openxmlformats.org/officeDocument/2006/relationships/image" Target="../media/image19.jpeg"/><Relationship Id="rId16" Type="http://schemas.openxmlformats.org/officeDocument/2006/relationships/image" Target="../media/image20.jpeg"/><Relationship Id="rId17" Type="http://schemas.openxmlformats.org/officeDocument/2006/relationships/image" Target="../media/image21.jpe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2.jpeg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3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4.jpeg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eg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eg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eg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8.jpeg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hyperlink" Target="http://www.nhlbi.nih.gov/health/dci/Diseases/Sca/SCA_WhatIs.html" TargetMode="Externa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object 2"/>
          <p:cNvSpPr/>
          <p:nvPr/>
        </p:nvSpPr>
        <p:spPr>
          <a:xfrm>
            <a:off x="152400" y="2514600"/>
            <a:ext cx="8839200" cy="3877055"/>
          </a:xfrm>
          <a:prstGeom prst="rect">
            <a:avLst/>
          </a:prstGeom>
          <a:solidFill>
            <a:srgbClr val="C5D1D6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110" name="object 3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9" name="object 4"/>
            <p:cNvSpPr/>
            <p:nvPr/>
          </p:nvSpPr>
          <p:spPr>
            <a:xfrm>
              <a:off x="152400" y="6696964"/>
              <a:ext cx="8839200" cy="12701"/>
            </a:xfrm>
            <a:prstGeom prst="rect">
              <a:avLst/>
            </a:prstGeom>
            <a:solidFill>
              <a:srgbClr val="C5D1D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0" name="object 5"/>
            <p:cNvSpPr/>
            <p:nvPr/>
          </p:nvSpPr>
          <p:spPr>
            <a:xfrm>
              <a:off x="0" y="0"/>
              <a:ext cx="9144000" cy="685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240" y="0"/>
                  </a:lnTo>
                  <a:lnTo>
                    <a:pt x="21240" y="21120"/>
                  </a:lnTo>
                  <a:lnTo>
                    <a:pt x="360" y="21120"/>
                  </a:lnTo>
                  <a:lnTo>
                    <a:pt x="360" y="7920"/>
                  </a:lnTo>
                  <a:lnTo>
                    <a:pt x="21240" y="7920"/>
                  </a:lnTo>
                  <a:lnTo>
                    <a:pt x="21240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1" name="object 6"/>
            <p:cNvSpPr/>
            <p:nvPr/>
          </p:nvSpPr>
          <p:spPr>
            <a:xfrm>
              <a:off x="146303" y="6391655"/>
              <a:ext cx="8833106" cy="309374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2" name="object 7"/>
            <p:cNvSpPr/>
            <p:nvPr/>
          </p:nvSpPr>
          <p:spPr>
            <a:xfrm>
              <a:off x="155446" y="2420111"/>
              <a:ext cx="8833106" cy="1"/>
            </a:xfrm>
            <a:prstGeom prst="line">
              <a:avLst/>
            </a:prstGeom>
            <a:noFill/>
            <a:ln w="12192" cap="flat">
              <a:solidFill>
                <a:srgbClr val="7A9799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3" name="object 8"/>
            <p:cNvSpPr/>
            <p:nvPr/>
          </p:nvSpPr>
          <p:spPr>
            <a:xfrm>
              <a:off x="152399" y="152399"/>
              <a:ext cx="8833106" cy="6547106"/>
            </a:xfrm>
            <a:prstGeom prst="rect">
              <a:avLst/>
            </a:prstGeom>
            <a:noFill/>
            <a:ln w="9143" cap="flat">
              <a:solidFill>
                <a:srgbClr val="7A979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04" name="object 9"/>
            <p:cNvSpPr/>
            <p:nvPr/>
          </p:nvSpPr>
          <p:spPr>
            <a:xfrm>
              <a:off x="4267200" y="2115311"/>
              <a:ext cx="609600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00"/>
                  </a:moveTo>
                  <a:lnTo>
                    <a:pt x="21458" y="9049"/>
                  </a:lnTo>
                  <a:lnTo>
                    <a:pt x="21049" y="7387"/>
                  </a:lnTo>
                  <a:lnTo>
                    <a:pt x="20394" y="5838"/>
                  </a:lnTo>
                  <a:lnTo>
                    <a:pt x="19516" y="4423"/>
                  </a:lnTo>
                  <a:lnTo>
                    <a:pt x="18436" y="3164"/>
                  </a:lnTo>
                  <a:lnTo>
                    <a:pt x="17177" y="2084"/>
                  </a:lnTo>
                  <a:lnTo>
                    <a:pt x="15762" y="1206"/>
                  </a:lnTo>
                  <a:lnTo>
                    <a:pt x="14213" y="551"/>
                  </a:lnTo>
                  <a:lnTo>
                    <a:pt x="12551" y="142"/>
                  </a:lnTo>
                  <a:lnTo>
                    <a:pt x="10800" y="0"/>
                  </a:lnTo>
                  <a:lnTo>
                    <a:pt x="9049" y="142"/>
                  </a:lnTo>
                  <a:lnTo>
                    <a:pt x="7387" y="551"/>
                  </a:lnTo>
                  <a:lnTo>
                    <a:pt x="5837" y="1206"/>
                  </a:lnTo>
                  <a:lnTo>
                    <a:pt x="4423" y="2084"/>
                  </a:lnTo>
                  <a:lnTo>
                    <a:pt x="3164" y="3164"/>
                  </a:lnTo>
                  <a:lnTo>
                    <a:pt x="2084" y="4423"/>
                  </a:lnTo>
                  <a:lnTo>
                    <a:pt x="1206" y="5838"/>
                  </a:lnTo>
                  <a:lnTo>
                    <a:pt x="551" y="7387"/>
                  </a:lnTo>
                  <a:lnTo>
                    <a:pt x="141" y="9049"/>
                  </a:lnTo>
                  <a:lnTo>
                    <a:pt x="0" y="10800"/>
                  </a:lnTo>
                  <a:lnTo>
                    <a:pt x="141" y="12551"/>
                  </a:lnTo>
                  <a:lnTo>
                    <a:pt x="551" y="14213"/>
                  </a:lnTo>
                  <a:lnTo>
                    <a:pt x="1206" y="15763"/>
                  </a:lnTo>
                  <a:lnTo>
                    <a:pt x="2084" y="17177"/>
                  </a:lnTo>
                  <a:lnTo>
                    <a:pt x="3164" y="18436"/>
                  </a:lnTo>
                  <a:lnTo>
                    <a:pt x="4423" y="19516"/>
                  </a:lnTo>
                  <a:lnTo>
                    <a:pt x="5837" y="20394"/>
                  </a:lnTo>
                  <a:lnTo>
                    <a:pt x="7387" y="21049"/>
                  </a:lnTo>
                  <a:lnTo>
                    <a:pt x="9049" y="21459"/>
                  </a:lnTo>
                  <a:lnTo>
                    <a:pt x="10800" y="21600"/>
                  </a:lnTo>
                  <a:lnTo>
                    <a:pt x="12551" y="21459"/>
                  </a:lnTo>
                  <a:lnTo>
                    <a:pt x="14213" y="21049"/>
                  </a:lnTo>
                  <a:lnTo>
                    <a:pt x="15762" y="20394"/>
                  </a:lnTo>
                  <a:lnTo>
                    <a:pt x="17177" y="19516"/>
                  </a:lnTo>
                  <a:lnTo>
                    <a:pt x="18436" y="18436"/>
                  </a:lnTo>
                  <a:lnTo>
                    <a:pt x="19516" y="17177"/>
                  </a:lnTo>
                  <a:lnTo>
                    <a:pt x="20394" y="15763"/>
                  </a:lnTo>
                  <a:lnTo>
                    <a:pt x="21049" y="14213"/>
                  </a:lnTo>
                  <a:lnTo>
                    <a:pt x="21458" y="12551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109" name="object 10"/>
            <p:cNvGrpSpPr/>
            <p:nvPr/>
          </p:nvGrpSpPr>
          <p:grpSpPr>
            <a:xfrm>
              <a:off x="4337303" y="2186432"/>
              <a:ext cx="470917" cy="469901"/>
              <a:chOff x="0" y="0"/>
              <a:chExt cx="470916" cy="469900"/>
            </a:xfrm>
          </p:grpSpPr>
          <p:sp>
            <p:nvSpPr>
              <p:cNvPr id="105" name="Shape"/>
              <p:cNvSpPr/>
              <p:nvPr/>
            </p:nvSpPr>
            <p:spPr>
              <a:xfrm>
                <a:off x="0" y="0"/>
                <a:ext cx="324697" cy="4699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7176" y="0"/>
                    </a:moveTo>
                    <a:lnTo>
                      <a:pt x="15579" y="0"/>
                    </a:lnTo>
                    <a:lnTo>
                      <a:pt x="13974" y="58"/>
                    </a:lnTo>
                    <a:lnTo>
                      <a:pt x="10924" y="467"/>
                    </a:lnTo>
                    <a:lnTo>
                      <a:pt x="8136" y="1343"/>
                    </a:lnTo>
                    <a:lnTo>
                      <a:pt x="5644" y="2510"/>
                    </a:lnTo>
                    <a:lnTo>
                      <a:pt x="3523" y="3970"/>
                    </a:lnTo>
                    <a:lnTo>
                      <a:pt x="1859" y="5721"/>
                    </a:lnTo>
                    <a:lnTo>
                      <a:pt x="676" y="7648"/>
                    </a:lnTo>
                    <a:lnTo>
                      <a:pt x="68" y="9749"/>
                    </a:lnTo>
                    <a:lnTo>
                      <a:pt x="0" y="10858"/>
                    </a:lnTo>
                    <a:lnTo>
                      <a:pt x="93" y="11968"/>
                    </a:lnTo>
                    <a:lnTo>
                      <a:pt x="735" y="14069"/>
                    </a:lnTo>
                    <a:lnTo>
                      <a:pt x="1935" y="15996"/>
                    </a:lnTo>
                    <a:lnTo>
                      <a:pt x="3633" y="17747"/>
                    </a:lnTo>
                    <a:lnTo>
                      <a:pt x="5762" y="19206"/>
                    </a:lnTo>
                    <a:lnTo>
                      <a:pt x="8271" y="20374"/>
                    </a:lnTo>
                    <a:lnTo>
                      <a:pt x="11093" y="21133"/>
                    </a:lnTo>
                    <a:lnTo>
                      <a:pt x="14151" y="21600"/>
                    </a:lnTo>
                    <a:lnTo>
                      <a:pt x="15748" y="21600"/>
                    </a:lnTo>
                    <a:lnTo>
                      <a:pt x="17353" y="21542"/>
                    </a:lnTo>
                    <a:lnTo>
                      <a:pt x="18899" y="21366"/>
                    </a:lnTo>
                    <a:lnTo>
                      <a:pt x="20403" y="21133"/>
                    </a:lnTo>
                    <a:lnTo>
                      <a:pt x="21600" y="20841"/>
                    </a:lnTo>
                    <a:lnTo>
                      <a:pt x="15689" y="20841"/>
                    </a:lnTo>
                    <a:lnTo>
                      <a:pt x="14202" y="20783"/>
                    </a:lnTo>
                    <a:lnTo>
                      <a:pt x="11372" y="20432"/>
                    </a:lnTo>
                    <a:lnTo>
                      <a:pt x="8753" y="19674"/>
                    </a:lnTo>
                    <a:lnTo>
                      <a:pt x="6429" y="18564"/>
                    </a:lnTo>
                    <a:lnTo>
                      <a:pt x="4452" y="17222"/>
                    </a:lnTo>
                    <a:lnTo>
                      <a:pt x="2889" y="15587"/>
                    </a:lnTo>
                    <a:lnTo>
                      <a:pt x="1774" y="13836"/>
                    </a:lnTo>
                    <a:lnTo>
                      <a:pt x="1191" y="11851"/>
                    </a:lnTo>
                    <a:lnTo>
                      <a:pt x="1119" y="10742"/>
                    </a:lnTo>
                    <a:lnTo>
                      <a:pt x="1183" y="9808"/>
                    </a:lnTo>
                    <a:lnTo>
                      <a:pt x="1757" y="7823"/>
                    </a:lnTo>
                    <a:lnTo>
                      <a:pt x="2864" y="6013"/>
                    </a:lnTo>
                    <a:lnTo>
                      <a:pt x="4419" y="4437"/>
                    </a:lnTo>
                    <a:lnTo>
                      <a:pt x="6396" y="3036"/>
                    </a:lnTo>
                    <a:lnTo>
                      <a:pt x="8710" y="1985"/>
                    </a:lnTo>
                    <a:lnTo>
                      <a:pt x="11313" y="1226"/>
                    </a:lnTo>
                    <a:lnTo>
                      <a:pt x="14143" y="817"/>
                    </a:lnTo>
                    <a:lnTo>
                      <a:pt x="15638" y="759"/>
                    </a:lnTo>
                    <a:lnTo>
                      <a:pt x="21454" y="759"/>
                    </a:lnTo>
                    <a:lnTo>
                      <a:pt x="20243" y="467"/>
                    </a:lnTo>
                    <a:lnTo>
                      <a:pt x="18739" y="175"/>
                    </a:lnTo>
                    <a:lnTo>
                      <a:pt x="1717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6" name="Shape"/>
              <p:cNvSpPr/>
              <p:nvPr/>
            </p:nvSpPr>
            <p:spPr>
              <a:xfrm>
                <a:off x="235077" y="16509"/>
                <a:ext cx="235840" cy="4368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8006" y="0"/>
                    </a:moveTo>
                    <a:lnTo>
                      <a:pt x="0" y="0"/>
                    </a:lnTo>
                    <a:lnTo>
                      <a:pt x="2047" y="63"/>
                    </a:lnTo>
                    <a:lnTo>
                      <a:pt x="4036" y="188"/>
                    </a:lnTo>
                    <a:lnTo>
                      <a:pt x="7805" y="816"/>
                    </a:lnTo>
                    <a:lnTo>
                      <a:pt x="11201" y="1821"/>
                    </a:lnTo>
                    <a:lnTo>
                      <a:pt x="14179" y="3140"/>
                    </a:lnTo>
                    <a:lnTo>
                      <a:pt x="16622" y="4772"/>
                    </a:lnTo>
                    <a:lnTo>
                      <a:pt x="18483" y="6593"/>
                    </a:lnTo>
                    <a:lnTo>
                      <a:pt x="19646" y="8602"/>
                    </a:lnTo>
                    <a:lnTo>
                      <a:pt x="20059" y="10737"/>
                    </a:lnTo>
                    <a:lnTo>
                      <a:pt x="20059" y="10863"/>
                    </a:lnTo>
                    <a:lnTo>
                      <a:pt x="19972" y="11867"/>
                    </a:lnTo>
                    <a:lnTo>
                      <a:pt x="19181" y="14002"/>
                    </a:lnTo>
                    <a:lnTo>
                      <a:pt x="17668" y="15949"/>
                    </a:lnTo>
                    <a:lnTo>
                      <a:pt x="15517" y="17644"/>
                    </a:lnTo>
                    <a:lnTo>
                      <a:pt x="12806" y="19151"/>
                    </a:lnTo>
                    <a:lnTo>
                      <a:pt x="9619" y="20281"/>
                    </a:lnTo>
                    <a:lnTo>
                      <a:pt x="6025" y="21098"/>
                    </a:lnTo>
                    <a:lnTo>
                      <a:pt x="2129" y="21537"/>
                    </a:lnTo>
                    <a:lnTo>
                      <a:pt x="70" y="21600"/>
                    </a:lnTo>
                    <a:lnTo>
                      <a:pt x="8208" y="21600"/>
                    </a:lnTo>
                    <a:lnTo>
                      <a:pt x="12190" y="20407"/>
                    </a:lnTo>
                    <a:lnTo>
                      <a:pt x="15365" y="18963"/>
                    </a:lnTo>
                    <a:lnTo>
                      <a:pt x="17971" y="17267"/>
                    </a:lnTo>
                    <a:lnTo>
                      <a:pt x="19948" y="15258"/>
                    </a:lnTo>
                    <a:lnTo>
                      <a:pt x="21181" y="13060"/>
                    </a:lnTo>
                    <a:lnTo>
                      <a:pt x="21600" y="10737"/>
                    </a:lnTo>
                    <a:lnTo>
                      <a:pt x="21472" y="9544"/>
                    </a:lnTo>
                    <a:lnTo>
                      <a:pt x="20600" y="7284"/>
                    </a:lnTo>
                    <a:lnTo>
                      <a:pt x="18948" y="5212"/>
                    </a:lnTo>
                    <a:lnTo>
                      <a:pt x="16610" y="3328"/>
                    </a:lnTo>
                    <a:lnTo>
                      <a:pt x="13667" y="1758"/>
                    </a:lnTo>
                    <a:lnTo>
                      <a:pt x="10224" y="565"/>
                    </a:lnTo>
                    <a:lnTo>
                      <a:pt x="8340" y="63"/>
                    </a:lnTo>
                    <a:lnTo>
                      <a:pt x="800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7" name="Shape"/>
              <p:cNvSpPr/>
              <p:nvPr/>
            </p:nvSpPr>
            <p:spPr>
              <a:xfrm>
                <a:off x="234188" y="49529"/>
                <a:ext cx="203145" cy="3708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8534" y="0"/>
                    </a:moveTo>
                    <a:lnTo>
                      <a:pt x="270" y="0"/>
                    </a:lnTo>
                    <a:lnTo>
                      <a:pt x="2296" y="74"/>
                    </a:lnTo>
                    <a:lnTo>
                      <a:pt x="4227" y="222"/>
                    </a:lnTo>
                    <a:lnTo>
                      <a:pt x="9642" y="1332"/>
                    </a:lnTo>
                    <a:lnTo>
                      <a:pt x="14152" y="3255"/>
                    </a:lnTo>
                    <a:lnTo>
                      <a:pt x="17514" y="5696"/>
                    </a:lnTo>
                    <a:lnTo>
                      <a:pt x="19445" y="8729"/>
                    </a:lnTo>
                    <a:lnTo>
                      <a:pt x="19823" y="10874"/>
                    </a:lnTo>
                    <a:lnTo>
                      <a:pt x="19715" y="11984"/>
                    </a:lnTo>
                    <a:lnTo>
                      <a:pt x="18230" y="15090"/>
                    </a:lnTo>
                    <a:lnTo>
                      <a:pt x="15246" y="17753"/>
                    </a:lnTo>
                    <a:lnTo>
                      <a:pt x="11046" y="19825"/>
                    </a:lnTo>
                    <a:lnTo>
                      <a:pt x="5874" y="21156"/>
                    </a:lnTo>
                    <a:lnTo>
                      <a:pt x="0" y="21600"/>
                    </a:lnTo>
                    <a:lnTo>
                      <a:pt x="8721" y="21600"/>
                    </a:lnTo>
                    <a:lnTo>
                      <a:pt x="13760" y="19899"/>
                    </a:lnTo>
                    <a:lnTo>
                      <a:pt x="16677" y="18271"/>
                    </a:lnTo>
                    <a:lnTo>
                      <a:pt x="19000" y="16422"/>
                    </a:lnTo>
                    <a:lnTo>
                      <a:pt x="20634" y="14351"/>
                    </a:lnTo>
                    <a:lnTo>
                      <a:pt x="21498" y="12058"/>
                    </a:lnTo>
                    <a:lnTo>
                      <a:pt x="21600" y="10726"/>
                    </a:lnTo>
                    <a:lnTo>
                      <a:pt x="21511" y="9616"/>
                    </a:lnTo>
                    <a:lnTo>
                      <a:pt x="20661" y="7323"/>
                    </a:lnTo>
                    <a:lnTo>
                      <a:pt x="19040" y="5252"/>
                    </a:lnTo>
                    <a:lnTo>
                      <a:pt x="16731" y="3329"/>
                    </a:lnTo>
                    <a:lnTo>
                      <a:pt x="13828" y="1775"/>
                    </a:lnTo>
                    <a:lnTo>
                      <a:pt x="10411" y="444"/>
                    </a:lnTo>
                    <a:lnTo>
                      <a:pt x="8534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08" name="Shape"/>
              <p:cNvSpPr/>
              <p:nvPr/>
            </p:nvSpPr>
            <p:spPr>
              <a:xfrm>
                <a:off x="33583" y="33019"/>
                <a:ext cx="282629" cy="4038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5458" y="0"/>
                    </a:moveTo>
                    <a:lnTo>
                      <a:pt x="12352" y="204"/>
                    </a:lnTo>
                    <a:lnTo>
                      <a:pt x="9449" y="815"/>
                    </a:lnTo>
                    <a:lnTo>
                      <a:pt x="6829" y="1834"/>
                    </a:lnTo>
                    <a:lnTo>
                      <a:pt x="4538" y="3125"/>
                    </a:lnTo>
                    <a:lnTo>
                      <a:pt x="2646" y="4755"/>
                    </a:lnTo>
                    <a:lnTo>
                      <a:pt x="1219" y="6589"/>
                    </a:lnTo>
                    <a:lnTo>
                      <a:pt x="316" y="8626"/>
                    </a:lnTo>
                    <a:lnTo>
                      <a:pt x="0" y="10732"/>
                    </a:lnTo>
                    <a:lnTo>
                      <a:pt x="0" y="10868"/>
                    </a:lnTo>
                    <a:lnTo>
                      <a:pt x="64" y="11887"/>
                    </a:lnTo>
                    <a:lnTo>
                      <a:pt x="675" y="13992"/>
                    </a:lnTo>
                    <a:lnTo>
                      <a:pt x="1850" y="15962"/>
                    </a:lnTo>
                    <a:lnTo>
                      <a:pt x="3500" y="17660"/>
                    </a:lnTo>
                    <a:lnTo>
                      <a:pt x="5586" y="19155"/>
                    </a:lnTo>
                    <a:lnTo>
                      <a:pt x="8052" y="20309"/>
                    </a:lnTo>
                    <a:lnTo>
                      <a:pt x="10808" y="21125"/>
                    </a:lnTo>
                    <a:lnTo>
                      <a:pt x="13817" y="21532"/>
                    </a:lnTo>
                    <a:lnTo>
                      <a:pt x="15399" y="21600"/>
                    </a:lnTo>
                    <a:lnTo>
                      <a:pt x="16972" y="21532"/>
                    </a:lnTo>
                    <a:lnTo>
                      <a:pt x="18505" y="21396"/>
                    </a:lnTo>
                    <a:lnTo>
                      <a:pt x="19990" y="21125"/>
                    </a:lnTo>
                    <a:lnTo>
                      <a:pt x="21407" y="20785"/>
                    </a:lnTo>
                    <a:lnTo>
                      <a:pt x="21600" y="20717"/>
                    </a:lnTo>
                    <a:lnTo>
                      <a:pt x="15331" y="20717"/>
                    </a:lnTo>
                    <a:lnTo>
                      <a:pt x="13875" y="20649"/>
                    </a:lnTo>
                    <a:lnTo>
                      <a:pt x="9838" y="19902"/>
                    </a:lnTo>
                    <a:lnTo>
                      <a:pt x="6353" y="18408"/>
                    </a:lnTo>
                    <a:lnTo>
                      <a:pt x="3636" y="16302"/>
                    </a:lnTo>
                    <a:lnTo>
                      <a:pt x="1879" y="13653"/>
                    </a:lnTo>
                    <a:lnTo>
                      <a:pt x="1277" y="10732"/>
                    </a:lnTo>
                    <a:lnTo>
                      <a:pt x="1355" y="9713"/>
                    </a:lnTo>
                    <a:lnTo>
                      <a:pt x="2422" y="6860"/>
                    </a:lnTo>
                    <a:lnTo>
                      <a:pt x="4567" y="4483"/>
                    </a:lnTo>
                    <a:lnTo>
                      <a:pt x="7596" y="2581"/>
                    </a:lnTo>
                    <a:lnTo>
                      <a:pt x="11323" y="1291"/>
                    </a:lnTo>
                    <a:lnTo>
                      <a:pt x="15525" y="883"/>
                    </a:lnTo>
                    <a:lnTo>
                      <a:pt x="21466" y="883"/>
                    </a:lnTo>
                    <a:lnTo>
                      <a:pt x="20048" y="475"/>
                    </a:lnTo>
                    <a:lnTo>
                      <a:pt x="18573" y="204"/>
                    </a:lnTo>
                    <a:lnTo>
                      <a:pt x="17040" y="68"/>
                    </a:lnTo>
                    <a:lnTo>
                      <a:pt x="15458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sp>
        <p:nvSpPr>
          <p:cNvPr id="111" name="object 11"/>
          <p:cNvSpPr txBox="1"/>
          <p:nvPr>
            <p:ph type="title"/>
          </p:nvPr>
        </p:nvSpPr>
        <p:spPr>
          <a:xfrm>
            <a:off x="1548763" y="1418285"/>
            <a:ext cx="6045837" cy="666116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4200">
                <a:solidFill>
                  <a:srgbClr val="D16248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SICKLE CELL </a:t>
            </a:r>
            <a:r>
              <a:rPr spc="0"/>
              <a:t>ANAEMIA</a:t>
            </a:r>
          </a:p>
        </p:txBody>
      </p:sp>
      <p:sp>
        <p:nvSpPr>
          <p:cNvPr id="112" name="object 12"/>
          <p:cNvSpPr/>
          <p:nvPr/>
        </p:nvSpPr>
        <p:spPr>
          <a:xfrm>
            <a:off x="2895600" y="3810000"/>
            <a:ext cx="2971800" cy="2667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3" name="Dr. Prasad Muley…"/>
          <p:cNvSpPr txBox="1"/>
          <p:nvPr/>
        </p:nvSpPr>
        <p:spPr>
          <a:xfrm>
            <a:off x="5969422" y="5180156"/>
            <a:ext cx="3219300" cy="1209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t>Dr. Prasad Muley</a:t>
            </a:r>
          </a:p>
          <a:p>
            <a:pPr/>
            <a:r>
              <a:t>Associate Professor</a:t>
            </a:r>
          </a:p>
          <a:p>
            <a:pPr/>
            <a:r>
              <a:t>Department of Paediatrics</a:t>
            </a:r>
          </a:p>
          <a:p>
            <a:pPr/>
            <a:r>
              <a:t>SBKS MIRC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object 2"/>
          <p:cNvSpPr txBox="1"/>
          <p:nvPr>
            <p:ph type="title"/>
          </p:nvPr>
        </p:nvSpPr>
        <p:spPr>
          <a:xfrm>
            <a:off x="3641597" y="412750"/>
            <a:ext cx="1856105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IN</a:t>
            </a:r>
            <a:r>
              <a:rPr spc="-100"/>
              <a:t> </a:t>
            </a:r>
            <a:r>
              <a:t>INDIA</a:t>
            </a:r>
          </a:p>
        </p:txBody>
      </p:sp>
      <p:sp>
        <p:nvSpPr>
          <p:cNvPr id="157" name="object 3"/>
          <p:cNvSpPr txBox="1"/>
          <p:nvPr/>
        </p:nvSpPr>
        <p:spPr>
          <a:xfrm>
            <a:off x="380490" y="1562225"/>
            <a:ext cx="8131176" cy="243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indent="-274320">
              <a:spcBef>
                <a:spcPts val="7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In</a:t>
            </a:r>
            <a:r>
              <a:rPr spc="-5"/>
              <a:t> </a:t>
            </a:r>
            <a:r>
              <a:t>India,</a:t>
            </a:r>
          </a:p>
          <a:p>
            <a:pPr marL="287020" marR="508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pc="-5" sz="2700">
                <a:latin typeface="Georgia"/>
                <a:ea typeface="Georgia"/>
                <a:cs typeface="Georgia"/>
                <a:sym typeface="Georgia"/>
              </a:defRPr>
            </a:pPr>
            <a:r>
              <a:t>the sickle cell gene </a:t>
            </a:r>
            <a:r>
              <a:rPr spc="0"/>
              <a:t>is </a:t>
            </a:r>
            <a:r>
              <a:t>distributed across the country,  predominantly </a:t>
            </a:r>
            <a:r>
              <a:rPr spc="0"/>
              <a:t>in </a:t>
            </a:r>
            <a:r>
              <a:t>Chhattisgarh, Madhya Pradesh,  Orissa, </a:t>
            </a:r>
            <a:r>
              <a:rPr spc="-10"/>
              <a:t>Jharkhand, Maharashtra, </a:t>
            </a:r>
            <a:r>
              <a:t>Gujarat, </a:t>
            </a:r>
            <a:r>
              <a:rPr spc="0"/>
              <a:t>Andhra  </a:t>
            </a:r>
            <a:r>
              <a:t>Pradesh, </a:t>
            </a:r>
            <a:r>
              <a:rPr spc="-10"/>
              <a:t>Kerala, </a:t>
            </a:r>
            <a:r>
              <a:t>Karnataka, Tamil Nadu </a:t>
            </a:r>
            <a:r>
              <a:rPr spc="0"/>
              <a:t>and </a:t>
            </a:r>
            <a:r>
              <a:t>some  Northeastern</a:t>
            </a:r>
            <a:r>
              <a:rPr spc="-20"/>
              <a:t> </a:t>
            </a:r>
            <a:r>
              <a:t>states.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object 2"/>
          <p:cNvSpPr txBox="1"/>
          <p:nvPr>
            <p:ph type="title"/>
          </p:nvPr>
        </p:nvSpPr>
        <p:spPr>
          <a:xfrm>
            <a:off x="3486150" y="412750"/>
            <a:ext cx="2167255" cy="528320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Inheritence</a:t>
            </a:r>
          </a:p>
        </p:txBody>
      </p:sp>
      <p:sp>
        <p:nvSpPr>
          <p:cNvPr id="160" name="object 3"/>
          <p:cNvSpPr txBox="1"/>
          <p:nvPr/>
        </p:nvSpPr>
        <p:spPr>
          <a:xfrm>
            <a:off x="380490" y="1562352"/>
            <a:ext cx="3379472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pc="-5" sz="2700">
                <a:latin typeface="Georgia"/>
                <a:ea typeface="Georgia"/>
                <a:cs typeface="Georgia"/>
                <a:sym typeface="Georgia"/>
              </a:defRPr>
            </a:pPr>
            <a:r>
              <a:t>Autosomal</a:t>
            </a:r>
            <a:r>
              <a:rPr spc="-65"/>
              <a:t> </a:t>
            </a:r>
            <a:r>
              <a:rPr spc="0"/>
              <a:t>recessive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object 2"/>
          <p:cNvGrpSpPr/>
          <p:nvPr/>
        </p:nvGrpSpPr>
        <p:grpSpPr>
          <a:xfrm>
            <a:off x="149351" y="152398"/>
            <a:ext cx="8836153" cy="6550154"/>
            <a:chOff x="0" y="0"/>
            <a:chExt cx="8836153" cy="6550152"/>
          </a:xfrm>
        </p:grpSpPr>
        <p:sp>
          <p:nvSpPr>
            <p:cNvPr id="162" name="object 3"/>
            <p:cNvSpPr/>
            <p:nvPr/>
          </p:nvSpPr>
          <p:spPr>
            <a:xfrm>
              <a:off x="3049" y="381001"/>
              <a:ext cx="8833105" cy="1"/>
            </a:xfrm>
            <a:prstGeom prst="line">
              <a:avLst/>
            </a:prstGeom>
            <a:noFill/>
            <a:ln w="12192" cap="flat">
              <a:solidFill>
                <a:srgbClr val="7A9799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3" name="object 4"/>
            <p:cNvSpPr/>
            <p:nvPr/>
          </p:nvSpPr>
          <p:spPr>
            <a:xfrm>
              <a:off x="3049" y="0"/>
              <a:ext cx="8833105" cy="301753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4" name="object 5"/>
            <p:cNvSpPr/>
            <p:nvPr/>
          </p:nvSpPr>
          <p:spPr>
            <a:xfrm>
              <a:off x="3049" y="457199"/>
              <a:ext cx="2743201" cy="5779010"/>
            </a:xfrm>
            <a:prstGeom prst="rect">
              <a:avLst/>
            </a:prstGeom>
            <a:solidFill>
              <a:srgbClr val="D1624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5" name="object 6"/>
            <p:cNvSpPr/>
            <p:nvPr/>
          </p:nvSpPr>
          <p:spPr>
            <a:xfrm>
              <a:off x="3049" y="3047"/>
              <a:ext cx="8833105" cy="6547106"/>
            </a:xfrm>
            <a:prstGeom prst="rect">
              <a:avLst/>
            </a:prstGeom>
            <a:noFill/>
            <a:ln w="9143" cap="flat">
              <a:solidFill>
                <a:srgbClr val="7A979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66" name="object 7"/>
            <p:cNvSpPr/>
            <p:nvPr/>
          </p:nvSpPr>
          <p:spPr>
            <a:xfrm>
              <a:off x="1146049" y="76200"/>
              <a:ext cx="609601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00"/>
                  </a:moveTo>
                  <a:lnTo>
                    <a:pt x="21458" y="9049"/>
                  </a:lnTo>
                  <a:lnTo>
                    <a:pt x="21049" y="7388"/>
                  </a:lnTo>
                  <a:lnTo>
                    <a:pt x="20394" y="5838"/>
                  </a:lnTo>
                  <a:lnTo>
                    <a:pt x="19516" y="4423"/>
                  </a:lnTo>
                  <a:lnTo>
                    <a:pt x="18436" y="3164"/>
                  </a:lnTo>
                  <a:lnTo>
                    <a:pt x="17177" y="2085"/>
                  </a:lnTo>
                  <a:lnTo>
                    <a:pt x="15762" y="1206"/>
                  </a:lnTo>
                  <a:lnTo>
                    <a:pt x="14213" y="551"/>
                  </a:lnTo>
                  <a:lnTo>
                    <a:pt x="12551" y="142"/>
                  </a:lnTo>
                  <a:lnTo>
                    <a:pt x="10800" y="0"/>
                  </a:lnTo>
                  <a:lnTo>
                    <a:pt x="9049" y="142"/>
                  </a:lnTo>
                  <a:lnTo>
                    <a:pt x="7387" y="551"/>
                  </a:lnTo>
                  <a:lnTo>
                    <a:pt x="5837" y="1206"/>
                  </a:lnTo>
                  <a:lnTo>
                    <a:pt x="4423" y="2084"/>
                  </a:lnTo>
                  <a:lnTo>
                    <a:pt x="3164" y="3164"/>
                  </a:lnTo>
                  <a:lnTo>
                    <a:pt x="2084" y="4423"/>
                  </a:lnTo>
                  <a:lnTo>
                    <a:pt x="1206" y="5838"/>
                  </a:lnTo>
                  <a:lnTo>
                    <a:pt x="551" y="7387"/>
                  </a:lnTo>
                  <a:lnTo>
                    <a:pt x="141" y="9049"/>
                  </a:lnTo>
                  <a:lnTo>
                    <a:pt x="0" y="10800"/>
                  </a:lnTo>
                  <a:lnTo>
                    <a:pt x="141" y="12551"/>
                  </a:lnTo>
                  <a:lnTo>
                    <a:pt x="550" y="14213"/>
                  </a:lnTo>
                  <a:lnTo>
                    <a:pt x="1206" y="15763"/>
                  </a:lnTo>
                  <a:lnTo>
                    <a:pt x="2084" y="17177"/>
                  </a:lnTo>
                  <a:lnTo>
                    <a:pt x="3164" y="18436"/>
                  </a:lnTo>
                  <a:lnTo>
                    <a:pt x="4422" y="19516"/>
                  </a:lnTo>
                  <a:lnTo>
                    <a:pt x="5837" y="20394"/>
                  </a:lnTo>
                  <a:lnTo>
                    <a:pt x="7387" y="21049"/>
                  </a:lnTo>
                  <a:lnTo>
                    <a:pt x="9049" y="21459"/>
                  </a:lnTo>
                  <a:lnTo>
                    <a:pt x="10800" y="21600"/>
                  </a:lnTo>
                  <a:lnTo>
                    <a:pt x="12551" y="21459"/>
                  </a:lnTo>
                  <a:lnTo>
                    <a:pt x="14213" y="21049"/>
                  </a:lnTo>
                  <a:lnTo>
                    <a:pt x="15762" y="20394"/>
                  </a:lnTo>
                  <a:lnTo>
                    <a:pt x="17177" y="19516"/>
                  </a:lnTo>
                  <a:lnTo>
                    <a:pt x="18436" y="18436"/>
                  </a:lnTo>
                  <a:lnTo>
                    <a:pt x="19516" y="17177"/>
                  </a:lnTo>
                  <a:lnTo>
                    <a:pt x="20394" y="15763"/>
                  </a:lnTo>
                  <a:lnTo>
                    <a:pt x="21049" y="14213"/>
                  </a:lnTo>
                  <a:lnTo>
                    <a:pt x="21458" y="12551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171" name="object 8"/>
            <p:cNvGrpSpPr/>
            <p:nvPr/>
          </p:nvGrpSpPr>
          <p:grpSpPr>
            <a:xfrm>
              <a:off x="1216152" y="147320"/>
              <a:ext cx="470918" cy="469901"/>
              <a:chOff x="0" y="0"/>
              <a:chExt cx="470917" cy="469900"/>
            </a:xfrm>
          </p:grpSpPr>
          <p:sp>
            <p:nvSpPr>
              <p:cNvPr id="167" name="Shape"/>
              <p:cNvSpPr/>
              <p:nvPr/>
            </p:nvSpPr>
            <p:spPr>
              <a:xfrm>
                <a:off x="0" y="0"/>
                <a:ext cx="324697" cy="4699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7176" y="0"/>
                    </a:moveTo>
                    <a:lnTo>
                      <a:pt x="15579" y="0"/>
                    </a:lnTo>
                    <a:lnTo>
                      <a:pt x="13974" y="58"/>
                    </a:lnTo>
                    <a:lnTo>
                      <a:pt x="10924" y="467"/>
                    </a:lnTo>
                    <a:lnTo>
                      <a:pt x="8136" y="1343"/>
                    </a:lnTo>
                    <a:lnTo>
                      <a:pt x="5644" y="2510"/>
                    </a:lnTo>
                    <a:lnTo>
                      <a:pt x="3523" y="3970"/>
                    </a:lnTo>
                    <a:lnTo>
                      <a:pt x="1859" y="5721"/>
                    </a:lnTo>
                    <a:lnTo>
                      <a:pt x="676" y="7648"/>
                    </a:lnTo>
                    <a:lnTo>
                      <a:pt x="68" y="9749"/>
                    </a:lnTo>
                    <a:lnTo>
                      <a:pt x="0" y="10858"/>
                    </a:lnTo>
                    <a:lnTo>
                      <a:pt x="93" y="11968"/>
                    </a:lnTo>
                    <a:lnTo>
                      <a:pt x="735" y="14069"/>
                    </a:lnTo>
                    <a:lnTo>
                      <a:pt x="1935" y="15996"/>
                    </a:lnTo>
                    <a:lnTo>
                      <a:pt x="3633" y="17747"/>
                    </a:lnTo>
                    <a:lnTo>
                      <a:pt x="5762" y="19206"/>
                    </a:lnTo>
                    <a:lnTo>
                      <a:pt x="8271" y="20374"/>
                    </a:lnTo>
                    <a:lnTo>
                      <a:pt x="11093" y="21133"/>
                    </a:lnTo>
                    <a:lnTo>
                      <a:pt x="14151" y="21600"/>
                    </a:lnTo>
                    <a:lnTo>
                      <a:pt x="15748" y="21600"/>
                    </a:lnTo>
                    <a:lnTo>
                      <a:pt x="17353" y="21542"/>
                    </a:lnTo>
                    <a:lnTo>
                      <a:pt x="18899" y="21366"/>
                    </a:lnTo>
                    <a:lnTo>
                      <a:pt x="20403" y="21133"/>
                    </a:lnTo>
                    <a:lnTo>
                      <a:pt x="21600" y="20841"/>
                    </a:lnTo>
                    <a:lnTo>
                      <a:pt x="15689" y="20841"/>
                    </a:lnTo>
                    <a:lnTo>
                      <a:pt x="14202" y="20783"/>
                    </a:lnTo>
                    <a:lnTo>
                      <a:pt x="11372" y="20432"/>
                    </a:lnTo>
                    <a:lnTo>
                      <a:pt x="8753" y="19673"/>
                    </a:lnTo>
                    <a:lnTo>
                      <a:pt x="6429" y="18564"/>
                    </a:lnTo>
                    <a:lnTo>
                      <a:pt x="4452" y="17222"/>
                    </a:lnTo>
                    <a:lnTo>
                      <a:pt x="2889" y="15587"/>
                    </a:lnTo>
                    <a:lnTo>
                      <a:pt x="1774" y="13836"/>
                    </a:lnTo>
                    <a:lnTo>
                      <a:pt x="1191" y="11851"/>
                    </a:lnTo>
                    <a:lnTo>
                      <a:pt x="1119" y="10742"/>
                    </a:lnTo>
                    <a:lnTo>
                      <a:pt x="1183" y="9808"/>
                    </a:lnTo>
                    <a:lnTo>
                      <a:pt x="1757" y="7823"/>
                    </a:lnTo>
                    <a:lnTo>
                      <a:pt x="2864" y="6013"/>
                    </a:lnTo>
                    <a:lnTo>
                      <a:pt x="4419" y="4437"/>
                    </a:lnTo>
                    <a:lnTo>
                      <a:pt x="6396" y="3036"/>
                    </a:lnTo>
                    <a:lnTo>
                      <a:pt x="8710" y="1985"/>
                    </a:lnTo>
                    <a:lnTo>
                      <a:pt x="11313" y="1226"/>
                    </a:lnTo>
                    <a:lnTo>
                      <a:pt x="14143" y="817"/>
                    </a:lnTo>
                    <a:lnTo>
                      <a:pt x="15638" y="759"/>
                    </a:lnTo>
                    <a:lnTo>
                      <a:pt x="21454" y="759"/>
                    </a:lnTo>
                    <a:lnTo>
                      <a:pt x="20243" y="467"/>
                    </a:lnTo>
                    <a:lnTo>
                      <a:pt x="18739" y="175"/>
                    </a:lnTo>
                    <a:lnTo>
                      <a:pt x="1717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8" name="Shape"/>
              <p:cNvSpPr/>
              <p:nvPr/>
            </p:nvSpPr>
            <p:spPr>
              <a:xfrm>
                <a:off x="235077" y="16508"/>
                <a:ext cx="235841" cy="4368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8006" y="0"/>
                    </a:moveTo>
                    <a:lnTo>
                      <a:pt x="0" y="0"/>
                    </a:lnTo>
                    <a:lnTo>
                      <a:pt x="2047" y="63"/>
                    </a:lnTo>
                    <a:lnTo>
                      <a:pt x="4036" y="188"/>
                    </a:lnTo>
                    <a:lnTo>
                      <a:pt x="7805" y="816"/>
                    </a:lnTo>
                    <a:lnTo>
                      <a:pt x="11201" y="1821"/>
                    </a:lnTo>
                    <a:lnTo>
                      <a:pt x="14179" y="3140"/>
                    </a:lnTo>
                    <a:lnTo>
                      <a:pt x="16622" y="4772"/>
                    </a:lnTo>
                    <a:lnTo>
                      <a:pt x="18483" y="6593"/>
                    </a:lnTo>
                    <a:lnTo>
                      <a:pt x="19646" y="8602"/>
                    </a:lnTo>
                    <a:lnTo>
                      <a:pt x="20059" y="10737"/>
                    </a:lnTo>
                    <a:lnTo>
                      <a:pt x="20059" y="10863"/>
                    </a:lnTo>
                    <a:lnTo>
                      <a:pt x="19971" y="11867"/>
                    </a:lnTo>
                    <a:lnTo>
                      <a:pt x="19181" y="14002"/>
                    </a:lnTo>
                    <a:lnTo>
                      <a:pt x="17668" y="15949"/>
                    </a:lnTo>
                    <a:lnTo>
                      <a:pt x="15517" y="17644"/>
                    </a:lnTo>
                    <a:lnTo>
                      <a:pt x="12806" y="19151"/>
                    </a:lnTo>
                    <a:lnTo>
                      <a:pt x="9619" y="20281"/>
                    </a:lnTo>
                    <a:lnTo>
                      <a:pt x="6025" y="21098"/>
                    </a:lnTo>
                    <a:lnTo>
                      <a:pt x="2129" y="21537"/>
                    </a:lnTo>
                    <a:lnTo>
                      <a:pt x="70" y="21600"/>
                    </a:lnTo>
                    <a:lnTo>
                      <a:pt x="8208" y="21600"/>
                    </a:lnTo>
                    <a:lnTo>
                      <a:pt x="12190" y="20407"/>
                    </a:lnTo>
                    <a:lnTo>
                      <a:pt x="15365" y="18963"/>
                    </a:lnTo>
                    <a:lnTo>
                      <a:pt x="17971" y="17267"/>
                    </a:lnTo>
                    <a:lnTo>
                      <a:pt x="19948" y="15258"/>
                    </a:lnTo>
                    <a:lnTo>
                      <a:pt x="21181" y="13061"/>
                    </a:lnTo>
                    <a:lnTo>
                      <a:pt x="21600" y="10737"/>
                    </a:lnTo>
                    <a:lnTo>
                      <a:pt x="21472" y="9544"/>
                    </a:lnTo>
                    <a:lnTo>
                      <a:pt x="20600" y="7284"/>
                    </a:lnTo>
                    <a:lnTo>
                      <a:pt x="18948" y="5212"/>
                    </a:lnTo>
                    <a:lnTo>
                      <a:pt x="16610" y="3328"/>
                    </a:lnTo>
                    <a:lnTo>
                      <a:pt x="13667" y="1758"/>
                    </a:lnTo>
                    <a:lnTo>
                      <a:pt x="10224" y="565"/>
                    </a:lnTo>
                    <a:lnTo>
                      <a:pt x="8340" y="63"/>
                    </a:lnTo>
                    <a:lnTo>
                      <a:pt x="800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69" name="Shape"/>
              <p:cNvSpPr/>
              <p:nvPr/>
            </p:nvSpPr>
            <p:spPr>
              <a:xfrm>
                <a:off x="234187" y="49528"/>
                <a:ext cx="203146" cy="3708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8534" y="0"/>
                    </a:moveTo>
                    <a:lnTo>
                      <a:pt x="270" y="0"/>
                    </a:lnTo>
                    <a:lnTo>
                      <a:pt x="2296" y="74"/>
                    </a:lnTo>
                    <a:lnTo>
                      <a:pt x="4227" y="222"/>
                    </a:lnTo>
                    <a:lnTo>
                      <a:pt x="9642" y="1332"/>
                    </a:lnTo>
                    <a:lnTo>
                      <a:pt x="14152" y="3255"/>
                    </a:lnTo>
                    <a:lnTo>
                      <a:pt x="17514" y="5696"/>
                    </a:lnTo>
                    <a:lnTo>
                      <a:pt x="19445" y="8729"/>
                    </a:lnTo>
                    <a:lnTo>
                      <a:pt x="19823" y="10874"/>
                    </a:lnTo>
                    <a:lnTo>
                      <a:pt x="19715" y="11984"/>
                    </a:lnTo>
                    <a:lnTo>
                      <a:pt x="18230" y="15090"/>
                    </a:lnTo>
                    <a:lnTo>
                      <a:pt x="15246" y="17753"/>
                    </a:lnTo>
                    <a:lnTo>
                      <a:pt x="11046" y="19825"/>
                    </a:lnTo>
                    <a:lnTo>
                      <a:pt x="5874" y="21156"/>
                    </a:lnTo>
                    <a:lnTo>
                      <a:pt x="0" y="21600"/>
                    </a:lnTo>
                    <a:lnTo>
                      <a:pt x="8721" y="21600"/>
                    </a:lnTo>
                    <a:lnTo>
                      <a:pt x="13760" y="19899"/>
                    </a:lnTo>
                    <a:lnTo>
                      <a:pt x="16677" y="18271"/>
                    </a:lnTo>
                    <a:lnTo>
                      <a:pt x="19000" y="16422"/>
                    </a:lnTo>
                    <a:lnTo>
                      <a:pt x="20634" y="14351"/>
                    </a:lnTo>
                    <a:lnTo>
                      <a:pt x="21498" y="12058"/>
                    </a:lnTo>
                    <a:lnTo>
                      <a:pt x="21600" y="10726"/>
                    </a:lnTo>
                    <a:lnTo>
                      <a:pt x="21511" y="9616"/>
                    </a:lnTo>
                    <a:lnTo>
                      <a:pt x="20661" y="7323"/>
                    </a:lnTo>
                    <a:lnTo>
                      <a:pt x="19040" y="5252"/>
                    </a:lnTo>
                    <a:lnTo>
                      <a:pt x="16731" y="3329"/>
                    </a:lnTo>
                    <a:lnTo>
                      <a:pt x="13828" y="1775"/>
                    </a:lnTo>
                    <a:lnTo>
                      <a:pt x="10411" y="444"/>
                    </a:lnTo>
                    <a:lnTo>
                      <a:pt x="8534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70" name="Shape"/>
              <p:cNvSpPr/>
              <p:nvPr/>
            </p:nvSpPr>
            <p:spPr>
              <a:xfrm>
                <a:off x="33583" y="33020"/>
                <a:ext cx="282629" cy="4038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5458" y="0"/>
                    </a:moveTo>
                    <a:lnTo>
                      <a:pt x="12352" y="204"/>
                    </a:lnTo>
                    <a:lnTo>
                      <a:pt x="9449" y="815"/>
                    </a:lnTo>
                    <a:lnTo>
                      <a:pt x="6829" y="1834"/>
                    </a:lnTo>
                    <a:lnTo>
                      <a:pt x="4538" y="3124"/>
                    </a:lnTo>
                    <a:lnTo>
                      <a:pt x="2646" y="4755"/>
                    </a:lnTo>
                    <a:lnTo>
                      <a:pt x="1219" y="6589"/>
                    </a:lnTo>
                    <a:lnTo>
                      <a:pt x="316" y="8626"/>
                    </a:lnTo>
                    <a:lnTo>
                      <a:pt x="0" y="10732"/>
                    </a:lnTo>
                    <a:lnTo>
                      <a:pt x="0" y="10868"/>
                    </a:lnTo>
                    <a:lnTo>
                      <a:pt x="64" y="11887"/>
                    </a:lnTo>
                    <a:lnTo>
                      <a:pt x="675" y="13992"/>
                    </a:lnTo>
                    <a:lnTo>
                      <a:pt x="1850" y="15962"/>
                    </a:lnTo>
                    <a:lnTo>
                      <a:pt x="3500" y="17660"/>
                    </a:lnTo>
                    <a:lnTo>
                      <a:pt x="5586" y="19155"/>
                    </a:lnTo>
                    <a:lnTo>
                      <a:pt x="8052" y="20309"/>
                    </a:lnTo>
                    <a:lnTo>
                      <a:pt x="10808" y="21125"/>
                    </a:lnTo>
                    <a:lnTo>
                      <a:pt x="13817" y="21532"/>
                    </a:lnTo>
                    <a:lnTo>
                      <a:pt x="15399" y="21600"/>
                    </a:lnTo>
                    <a:lnTo>
                      <a:pt x="16972" y="21532"/>
                    </a:lnTo>
                    <a:lnTo>
                      <a:pt x="18505" y="21396"/>
                    </a:lnTo>
                    <a:lnTo>
                      <a:pt x="19990" y="21125"/>
                    </a:lnTo>
                    <a:lnTo>
                      <a:pt x="21407" y="20785"/>
                    </a:lnTo>
                    <a:lnTo>
                      <a:pt x="21600" y="20717"/>
                    </a:lnTo>
                    <a:lnTo>
                      <a:pt x="15331" y="20717"/>
                    </a:lnTo>
                    <a:lnTo>
                      <a:pt x="13875" y="20649"/>
                    </a:lnTo>
                    <a:lnTo>
                      <a:pt x="9838" y="19902"/>
                    </a:lnTo>
                    <a:lnTo>
                      <a:pt x="6353" y="18408"/>
                    </a:lnTo>
                    <a:lnTo>
                      <a:pt x="3636" y="16302"/>
                    </a:lnTo>
                    <a:lnTo>
                      <a:pt x="1879" y="13653"/>
                    </a:lnTo>
                    <a:lnTo>
                      <a:pt x="1277" y="10732"/>
                    </a:lnTo>
                    <a:lnTo>
                      <a:pt x="1355" y="9713"/>
                    </a:lnTo>
                    <a:lnTo>
                      <a:pt x="2422" y="6860"/>
                    </a:lnTo>
                    <a:lnTo>
                      <a:pt x="4567" y="4483"/>
                    </a:lnTo>
                    <a:lnTo>
                      <a:pt x="7596" y="2581"/>
                    </a:lnTo>
                    <a:lnTo>
                      <a:pt x="11323" y="1291"/>
                    </a:lnTo>
                    <a:lnTo>
                      <a:pt x="15525" y="883"/>
                    </a:lnTo>
                    <a:lnTo>
                      <a:pt x="21466" y="883"/>
                    </a:lnTo>
                    <a:lnTo>
                      <a:pt x="20048" y="475"/>
                    </a:lnTo>
                    <a:lnTo>
                      <a:pt x="18573" y="204"/>
                    </a:lnTo>
                    <a:lnTo>
                      <a:pt x="17040" y="68"/>
                    </a:lnTo>
                    <a:lnTo>
                      <a:pt x="15458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172" name="object 9"/>
            <p:cNvSpPr/>
            <p:nvPr/>
          </p:nvSpPr>
          <p:spPr>
            <a:xfrm>
              <a:off x="0" y="6236208"/>
              <a:ext cx="8833105" cy="309373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74" name="object 10"/>
          <p:cNvSpPr txBox="1"/>
          <p:nvPr/>
        </p:nvSpPr>
        <p:spPr>
          <a:xfrm>
            <a:off x="3358134" y="5828994"/>
            <a:ext cx="5247641" cy="34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5" sz="2400">
                <a:solidFill>
                  <a:srgbClr val="636B85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Inheritance </a:t>
            </a:r>
            <a:r>
              <a:rPr spc="0"/>
              <a:t>of Sickle </a:t>
            </a:r>
            <a:r>
              <a:t>Cell</a:t>
            </a:r>
            <a:r>
              <a:rPr spc="-30"/>
              <a:t> </a:t>
            </a:r>
            <a:r>
              <a:t>Anemia</a:t>
            </a:r>
          </a:p>
        </p:txBody>
      </p:sp>
      <p:sp>
        <p:nvSpPr>
          <p:cNvPr id="175" name="object 11"/>
          <p:cNvSpPr txBox="1"/>
          <p:nvPr/>
        </p:nvSpPr>
        <p:spPr>
          <a:xfrm>
            <a:off x="459740" y="1029842"/>
            <a:ext cx="2265680" cy="467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defRPr spc="-5"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If </a:t>
            </a:r>
            <a:r>
              <a:rPr b="1"/>
              <a:t>one </a:t>
            </a:r>
            <a:r>
              <a:rPr b="1" spc="-10"/>
              <a:t>parent </a:t>
            </a:r>
            <a:r>
              <a:rPr b="1"/>
              <a:t>has  sickle cell </a:t>
            </a:r>
            <a:r>
              <a:rPr b="1" spc="-10"/>
              <a:t>trait  </a:t>
            </a:r>
            <a:r>
              <a:rPr b="1"/>
              <a:t>(HbAS) and </a:t>
            </a:r>
            <a:r>
              <a:rPr b="1" spc="-10"/>
              <a:t>the other  does </a:t>
            </a:r>
            <a:r>
              <a:rPr b="1"/>
              <a:t>not </a:t>
            </a:r>
            <a:r>
              <a:rPr b="1" spc="-10"/>
              <a:t>carry the  </a:t>
            </a:r>
            <a:r>
              <a:rPr b="1"/>
              <a:t>sickle hemoglobin at  all (HbAA) </a:t>
            </a:r>
            <a:r>
              <a:rPr spc="-10"/>
              <a:t>then </a:t>
            </a:r>
            <a:r>
              <a:t>none  of </a:t>
            </a:r>
            <a:r>
              <a:rPr spc="-10"/>
              <a:t>the children will </a:t>
            </a:r>
            <a:r>
              <a:t>have  sickle </a:t>
            </a:r>
            <a:r>
              <a:rPr spc="-10"/>
              <a:t>cell</a:t>
            </a:r>
            <a:r>
              <a:rPr spc="50"/>
              <a:t> </a:t>
            </a:r>
            <a:r>
              <a:t>anemia.</a:t>
            </a:r>
          </a:p>
          <a:p>
            <a:pPr marR="192404" indent="12700" algn="just">
              <a:spcBef>
                <a:spcPts val="1300"/>
              </a:spcBef>
              <a:defRPr spc="-10"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There </a:t>
            </a:r>
            <a:r>
              <a:rPr spc="-5"/>
              <a:t>is a </a:t>
            </a:r>
            <a:r>
              <a:rPr b="1" spc="-5"/>
              <a:t>one in </a:t>
            </a:r>
            <a:r>
              <a:rPr b="1"/>
              <a:t>two  </a:t>
            </a:r>
            <a:r>
              <a:rPr spc="-5"/>
              <a:t>(50%) chance </a:t>
            </a:r>
            <a:r>
              <a:t>that </a:t>
            </a:r>
            <a:r>
              <a:rPr spc="-5"/>
              <a:t>any  </a:t>
            </a:r>
            <a:r>
              <a:t>given </a:t>
            </a:r>
            <a:r>
              <a:rPr spc="-5"/>
              <a:t>child </a:t>
            </a:r>
            <a:r>
              <a:t>will get </a:t>
            </a:r>
            <a:r>
              <a:rPr spc="-5"/>
              <a:t>one  </a:t>
            </a:r>
            <a:r>
              <a:t>copy </a:t>
            </a:r>
            <a:r>
              <a:rPr spc="-5"/>
              <a:t>of </a:t>
            </a:r>
            <a:r>
              <a:t>the HbAS </a:t>
            </a:r>
            <a:r>
              <a:rPr spc="-5"/>
              <a:t>gene  and </a:t>
            </a:r>
            <a:r>
              <a:t>therefore </a:t>
            </a:r>
            <a:r>
              <a:rPr spc="-5"/>
              <a:t>have </a:t>
            </a:r>
            <a:r>
              <a:t>the  </a:t>
            </a:r>
            <a:r>
              <a:rPr spc="-5"/>
              <a:t>sickle </a:t>
            </a:r>
            <a:r>
              <a:t>cell</a:t>
            </a:r>
            <a:r>
              <a:rPr spc="45"/>
              <a:t> </a:t>
            </a:r>
            <a:r>
              <a:rPr spc="-5"/>
              <a:t>trait.</a:t>
            </a:r>
          </a:p>
          <a:p>
            <a:pPr marR="107314" indent="12700">
              <a:spcBef>
                <a:spcPts val="1300"/>
              </a:spcBef>
              <a:defRPr spc="-5"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It is equally </a:t>
            </a:r>
            <a:r>
              <a:rPr spc="-10"/>
              <a:t>likely that  </a:t>
            </a:r>
            <a:r>
              <a:t>any given child will </a:t>
            </a:r>
            <a:r>
              <a:rPr spc="-10"/>
              <a:t>get  two HbAA </a:t>
            </a:r>
            <a:r>
              <a:t>genes and </a:t>
            </a:r>
            <a:r>
              <a:rPr spc="-10"/>
              <a:t>be  completely</a:t>
            </a:r>
            <a:r>
              <a:rPr spc="15"/>
              <a:t> </a:t>
            </a:r>
            <a:r>
              <a:t>unaffected.</a:t>
            </a:r>
          </a:p>
        </p:txBody>
      </p:sp>
      <p:sp>
        <p:nvSpPr>
          <p:cNvPr id="176" name="object 12"/>
          <p:cNvSpPr/>
          <p:nvPr/>
        </p:nvSpPr>
        <p:spPr>
          <a:xfrm>
            <a:off x="3976280" y="609599"/>
            <a:ext cx="4142853" cy="493518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77" name="object 13"/>
          <p:cNvSpPr txBox="1"/>
          <p:nvPr/>
        </p:nvSpPr>
        <p:spPr>
          <a:xfrm>
            <a:off x="307339" y="6520891"/>
            <a:ext cx="383286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5" sz="800">
                <a:latin typeface="Georgia"/>
                <a:ea typeface="Georgia"/>
                <a:cs typeface="Georgia"/>
                <a:sym typeface="Georgia"/>
              </a:defRPr>
            </a:pPr>
            <a:r>
              <a:t>Source from</a:t>
            </a:r>
            <a:r>
              <a:rPr spc="70"/>
              <a:t> </a:t>
            </a:r>
            <a:r>
              <a:rPr u="sng">
                <a:uFill>
                  <a:solidFill>
                    <a:srgbClr val="000000"/>
                  </a:solidFill>
                </a:uFill>
                <a:hlinkClick r:id="rId3" invalidUrl="" action="" tgtFrame="" tooltip="" history="1" highlightClick="0" endSnd="0"/>
              </a:rPr>
              <a:t>http://www.sicklecellsociety.org/education/inherit.htm#anchor298279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object 2"/>
          <p:cNvGrpSpPr/>
          <p:nvPr/>
        </p:nvGrpSpPr>
        <p:grpSpPr>
          <a:xfrm>
            <a:off x="149351" y="152398"/>
            <a:ext cx="8836153" cy="6550154"/>
            <a:chOff x="0" y="0"/>
            <a:chExt cx="8836153" cy="6550152"/>
          </a:xfrm>
        </p:grpSpPr>
        <p:sp>
          <p:nvSpPr>
            <p:cNvPr id="179" name="object 3"/>
            <p:cNvSpPr/>
            <p:nvPr/>
          </p:nvSpPr>
          <p:spPr>
            <a:xfrm>
              <a:off x="3049" y="381001"/>
              <a:ext cx="8833105" cy="1"/>
            </a:xfrm>
            <a:prstGeom prst="line">
              <a:avLst/>
            </a:prstGeom>
            <a:noFill/>
            <a:ln w="12192" cap="flat">
              <a:solidFill>
                <a:srgbClr val="7A9799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0" name="object 4"/>
            <p:cNvSpPr/>
            <p:nvPr/>
          </p:nvSpPr>
          <p:spPr>
            <a:xfrm>
              <a:off x="3049" y="0"/>
              <a:ext cx="8833105" cy="301753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1" name="object 5"/>
            <p:cNvSpPr/>
            <p:nvPr/>
          </p:nvSpPr>
          <p:spPr>
            <a:xfrm>
              <a:off x="3049" y="457199"/>
              <a:ext cx="2743201" cy="5779010"/>
            </a:xfrm>
            <a:prstGeom prst="rect">
              <a:avLst/>
            </a:prstGeom>
            <a:solidFill>
              <a:srgbClr val="D1624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2" name="object 6"/>
            <p:cNvSpPr/>
            <p:nvPr/>
          </p:nvSpPr>
          <p:spPr>
            <a:xfrm>
              <a:off x="3049" y="3047"/>
              <a:ext cx="8833105" cy="6547106"/>
            </a:xfrm>
            <a:prstGeom prst="rect">
              <a:avLst/>
            </a:prstGeom>
            <a:noFill/>
            <a:ln w="9143" cap="flat">
              <a:solidFill>
                <a:srgbClr val="7A979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83" name="object 7"/>
            <p:cNvSpPr/>
            <p:nvPr/>
          </p:nvSpPr>
          <p:spPr>
            <a:xfrm>
              <a:off x="1146049" y="76200"/>
              <a:ext cx="609601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00"/>
                  </a:moveTo>
                  <a:lnTo>
                    <a:pt x="21458" y="9049"/>
                  </a:lnTo>
                  <a:lnTo>
                    <a:pt x="21049" y="7388"/>
                  </a:lnTo>
                  <a:lnTo>
                    <a:pt x="20394" y="5838"/>
                  </a:lnTo>
                  <a:lnTo>
                    <a:pt x="19516" y="4423"/>
                  </a:lnTo>
                  <a:lnTo>
                    <a:pt x="18436" y="3164"/>
                  </a:lnTo>
                  <a:lnTo>
                    <a:pt x="17177" y="2085"/>
                  </a:lnTo>
                  <a:lnTo>
                    <a:pt x="15762" y="1206"/>
                  </a:lnTo>
                  <a:lnTo>
                    <a:pt x="14213" y="551"/>
                  </a:lnTo>
                  <a:lnTo>
                    <a:pt x="12551" y="142"/>
                  </a:lnTo>
                  <a:lnTo>
                    <a:pt x="10800" y="0"/>
                  </a:lnTo>
                  <a:lnTo>
                    <a:pt x="9049" y="142"/>
                  </a:lnTo>
                  <a:lnTo>
                    <a:pt x="7387" y="551"/>
                  </a:lnTo>
                  <a:lnTo>
                    <a:pt x="5837" y="1206"/>
                  </a:lnTo>
                  <a:lnTo>
                    <a:pt x="4423" y="2084"/>
                  </a:lnTo>
                  <a:lnTo>
                    <a:pt x="3164" y="3164"/>
                  </a:lnTo>
                  <a:lnTo>
                    <a:pt x="2084" y="4423"/>
                  </a:lnTo>
                  <a:lnTo>
                    <a:pt x="1206" y="5838"/>
                  </a:lnTo>
                  <a:lnTo>
                    <a:pt x="551" y="7387"/>
                  </a:lnTo>
                  <a:lnTo>
                    <a:pt x="141" y="9049"/>
                  </a:lnTo>
                  <a:lnTo>
                    <a:pt x="0" y="10800"/>
                  </a:lnTo>
                  <a:lnTo>
                    <a:pt x="141" y="12551"/>
                  </a:lnTo>
                  <a:lnTo>
                    <a:pt x="550" y="14213"/>
                  </a:lnTo>
                  <a:lnTo>
                    <a:pt x="1206" y="15763"/>
                  </a:lnTo>
                  <a:lnTo>
                    <a:pt x="2084" y="17177"/>
                  </a:lnTo>
                  <a:lnTo>
                    <a:pt x="3164" y="18436"/>
                  </a:lnTo>
                  <a:lnTo>
                    <a:pt x="4422" y="19516"/>
                  </a:lnTo>
                  <a:lnTo>
                    <a:pt x="5837" y="20394"/>
                  </a:lnTo>
                  <a:lnTo>
                    <a:pt x="7387" y="21049"/>
                  </a:lnTo>
                  <a:lnTo>
                    <a:pt x="9049" y="21459"/>
                  </a:lnTo>
                  <a:lnTo>
                    <a:pt x="10800" y="21600"/>
                  </a:lnTo>
                  <a:lnTo>
                    <a:pt x="12551" y="21459"/>
                  </a:lnTo>
                  <a:lnTo>
                    <a:pt x="14213" y="21049"/>
                  </a:lnTo>
                  <a:lnTo>
                    <a:pt x="15762" y="20394"/>
                  </a:lnTo>
                  <a:lnTo>
                    <a:pt x="17177" y="19516"/>
                  </a:lnTo>
                  <a:lnTo>
                    <a:pt x="18436" y="18436"/>
                  </a:lnTo>
                  <a:lnTo>
                    <a:pt x="19516" y="17177"/>
                  </a:lnTo>
                  <a:lnTo>
                    <a:pt x="20394" y="15763"/>
                  </a:lnTo>
                  <a:lnTo>
                    <a:pt x="21049" y="14213"/>
                  </a:lnTo>
                  <a:lnTo>
                    <a:pt x="21458" y="12551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188" name="object 8"/>
            <p:cNvGrpSpPr/>
            <p:nvPr/>
          </p:nvGrpSpPr>
          <p:grpSpPr>
            <a:xfrm>
              <a:off x="1216152" y="147320"/>
              <a:ext cx="470918" cy="469901"/>
              <a:chOff x="0" y="0"/>
              <a:chExt cx="470917" cy="469900"/>
            </a:xfrm>
          </p:grpSpPr>
          <p:sp>
            <p:nvSpPr>
              <p:cNvPr id="184" name="Shape"/>
              <p:cNvSpPr/>
              <p:nvPr/>
            </p:nvSpPr>
            <p:spPr>
              <a:xfrm>
                <a:off x="0" y="0"/>
                <a:ext cx="324697" cy="4699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7176" y="0"/>
                    </a:moveTo>
                    <a:lnTo>
                      <a:pt x="15579" y="0"/>
                    </a:lnTo>
                    <a:lnTo>
                      <a:pt x="13974" y="58"/>
                    </a:lnTo>
                    <a:lnTo>
                      <a:pt x="10924" y="467"/>
                    </a:lnTo>
                    <a:lnTo>
                      <a:pt x="8136" y="1343"/>
                    </a:lnTo>
                    <a:lnTo>
                      <a:pt x="5644" y="2510"/>
                    </a:lnTo>
                    <a:lnTo>
                      <a:pt x="3523" y="3970"/>
                    </a:lnTo>
                    <a:lnTo>
                      <a:pt x="1859" y="5721"/>
                    </a:lnTo>
                    <a:lnTo>
                      <a:pt x="676" y="7648"/>
                    </a:lnTo>
                    <a:lnTo>
                      <a:pt x="68" y="9749"/>
                    </a:lnTo>
                    <a:lnTo>
                      <a:pt x="0" y="10858"/>
                    </a:lnTo>
                    <a:lnTo>
                      <a:pt x="93" y="11968"/>
                    </a:lnTo>
                    <a:lnTo>
                      <a:pt x="735" y="14069"/>
                    </a:lnTo>
                    <a:lnTo>
                      <a:pt x="1935" y="15996"/>
                    </a:lnTo>
                    <a:lnTo>
                      <a:pt x="3633" y="17747"/>
                    </a:lnTo>
                    <a:lnTo>
                      <a:pt x="5762" y="19206"/>
                    </a:lnTo>
                    <a:lnTo>
                      <a:pt x="8271" y="20374"/>
                    </a:lnTo>
                    <a:lnTo>
                      <a:pt x="11093" y="21133"/>
                    </a:lnTo>
                    <a:lnTo>
                      <a:pt x="14151" y="21600"/>
                    </a:lnTo>
                    <a:lnTo>
                      <a:pt x="15748" y="21600"/>
                    </a:lnTo>
                    <a:lnTo>
                      <a:pt x="17353" y="21542"/>
                    </a:lnTo>
                    <a:lnTo>
                      <a:pt x="18899" y="21366"/>
                    </a:lnTo>
                    <a:lnTo>
                      <a:pt x="20403" y="21133"/>
                    </a:lnTo>
                    <a:lnTo>
                      <a:pt x="21600" y="20841"/>
                    </a:lnTo>
                    <a:lnTo>
                      <a:pt x="15689" y="20841"/>
                    </a:lnTo>
                    <a:lnTo>
                      <a:pt x="14202" y="20783"/>
                    </a:lnTo>
                    <a:lnTo>
                      <a:pt x="11372" y="20432"/>
                    </a:lnTo>
                    <a:lnTo>
                      <a:pt x="8753" y="19673"/>
                    </a:lnTo>
                    <a:lnTo>
                      <a:pt x="6429" y="18564"/>
                    </a:lnTo>
                    <a:lnTo>
                      <a:pt x="4452" y="17222"/>
                    </a:lnTo>
                    <a:lnTo>
                      <a:pt x="2889" y="15587"/>
                    </a:lnTo>
                    <a:lnTo>
                      <a:pt x="1774" y="13836"/>
                    </a:lnTo>
                    <a:lnTo>
                      <a:pt x="1191" y="11851"/>
                    </a:lnTo>
                    <a:lnTo>
                      <a:pt x="1119" y="10742"/>
                    </a:lnTo>
                    <a:lnTo>
                      <a:pt x="1183" y="9808"/>
                    </a:lnTo>
                    <a:lnTo>
                      <a:pt x="1757" y="7823"/>
                    </a:lnTo>
                    <a:lnTo>
                      <a:pt x="2864" y="6013"/>
                    </a:lnTo>
                    <a:lnTo>
                      <a:pt x="4419" y="4437"/>
                    </a:lnTo>
                    <a:lnTo>
                      <a:pt x="6396" y="3036"/>
                    </a:lnTo>
                    <a:lnTo>
                      <a:pt x="8710" y="1985"/>
                    </a:lnTo>
                    <a:lnTo>
                      <a:pt x="11313" y="1226"/>
                    </a:lnTo>
                    <a:lnTo>
                      <a:pt x="14143" y="817"/>
                    </a:lnTo>
                    <a:lnTo>
                      <a:pt x="15638" y="759"/>
                    </a:lnTo>
                    <a:lnTo>
                      <a:pt x="21454" y="759"/>
                    </a:lnTo>
                    <a:lnTo>
                      <a:pt x="20243" y="467"/>
                    </a:lnTo>
                    <a:lnTo>
                      <a:pt x="18739" y="175"/>
                    </a:lnTo>
                    <a:lnTo>
                      <a:pt x="1717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85" name="Shape"/>
              <p:cNvSpPr/>
              <p:nvPr/>
            </p:nvSpPr>
            <p:spPr>
              <a:xfrm>
                <a:off x="235077" y="16508"/>
                <a:ext cx="235841" cy="4368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8006" y="0"/>
                    </a:moveTo>
                    <a:lnTo>
                      <a:pt x="0" y="0"/>
                    </a:lnTo>
                    <a:lnTo>
                      <a:pt x="2047" y="63"/>
                    </a:lnTo>
                    <a:lnTo>
                      <a:pt x="4036" y="188"/>
                    </a:lnTo>
                    <a:lnTo>
                      <a:pt x="7805" y="816"/>
                    </a:lnTo>
                    <a:lnTo>
                      <a:pt x="11201" y="1821"/>
                    </a:lnTo>
                    <a:lnTo>
                      <a:pt x="14179" y="3140"/>
                    </a:lnTo>
                    <a:lnTo>
                      <a:pt x="16622" y="4772"/>
                    </a:lnTo>
                    <a:lnTo>
                      <a:pt x="18483" y="6593"/>
                    </a:lnTo>
                    <a:lnTo>
                      <a:pt x="19646" y="8602"/>
                    </a:lnTo>
                    <a:lnTo>
                      <a:pt x="20059" y="10737"/>
                    </a:lnTo>
                    <a:lnTo>
                      <a:pt x="20059" y="10863"/>
                    </a:lnTo>
                    <a:lnTo>
                      <a:pt x="19971" y="11867"/>
                    </a:lnTo>
                    <a:lnTo>
                      <a:pt x="19181" y="14002"/>
                    </a:lnTo>
                    <a:lnTo>
                      <a:pt x="17668" y="15949"/>
                    </a:lnTo>
                    <a:lnTo>
                      <a:pt x="15517" y="17644"/>
                    </a:lnTo>
                    <a:lnTo>
                      <a:pt x="12806" y="19151"/>
                    </a:lnTo>
                    <a:lnTo>
                      <a:pt x="9619" y="20281"/>
                    </a:lnTo>
                    <a:lnTo>
                      <a:pt x="6025" y="21098"/>
                    </a:lnTo>
                    <a:lnTo>
                      <a:pt x="2129" y="21537"/>
                    </a:lnTo>
                    <a:lnTo>
                      <a:pt x="70" y="21600"/>
                    </a:lnTo>
                    <a:lnTo>
                      <a:pt x="8208" y="21600"/>
                    </a:lnTo>
                    <a:lnTo>
                      <a:pt x="12190" y="20407"/>
                    </a:lnTo>
                    <a:lnTo>
                      <a:pt x="15365" y="18963"/>
                    </a:lnTo>
                    <a:lnTo>
                      <a:pt x="17971" y="17267"/>
                    </a:lnTo>
                    <a:lnTo>
                      <a:pt x="19948" y="15258"/>
                    </a:lnTo>
                    <a:lnTo>
                      <a:pt x="21181" y="13061"/>
                    </a:lnTo>
                    <a:lnTo>
                      <a:pt x="21600" y="10737"/>
                    </a:lnTo>
                    <a:lnTo>
                      <a:pt x="21472" y="9544"/>
                    </a:lnTo>
                    <a:lnTo>
                      <a:pt x="20600" y="7284"/>
                    </a:lnTo>
                    <a:lnTo>
                      <a:pt x="18948" y="5212"/>
                    </a:lnTo>
                    <a:lnTo>
                      <a:pt x="16610" y="3328"/>
                    </a:lnTo>
                    <a:lnTo>
                      <a:pt x="13667" y="1758"/>
                    </a:lnTo>
                    <a:lnTo>
                      <a:pt x="10224" y="565"/>
                    </a:lnTo>
                    <a:lnTo>
                      <a:pt x="8340" y="63"/>
                    </a:lnTo>
                    <a:lnTo>
                      <a:pt x="800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86" name="Shape"/>
              <p:cNvSpPr/>
              <p:nvPr/>
            </p:nvSpPr>
            <p:spPr>
              <a:xfrm>
                <a:off x="234187" y="49528"/>
                <a:ext cx="203146" cy="3708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8534" y="0"/>
                    </a:moveTo>
                    <a:lnTo>
                      <a:pt x="270" y="0"/>
                    </a:lnTo>
                    <a:lnTo>
                      <a:pt x="2296" y="74"/>
                    </a:lnTo>
                    <a:lnTo>
                      <a:pt x="4227" y="222"/>
                    </a:lnTo>
                    <a:lnTo>
                      <a:pt x="9642" y="1332"/>
                    </a:lnTo>
                    <a:lnTo>
                      <a:pt x="14152" y="3255"/>
                    </a:lnTo>
                    <a:lnTo>
                      <a:pt x="17514" y="5696"/>
                    </a:lnTo>
                    <a:lnTo>
                      <a:pt x="19445" y="8729"/>
                    </a:lnTo>
                    <a:lnTo>
                      <a:pt x="19823" y="10874"/>
                    </a:lnTo>
                    <a:lnTo>
                      <a:pt x="19715" y="11984"/>
                    </a:lnTo>
                    <a:lnTo>
                      <a:pt x="18230" y="15090"/>
                    </a:lnTo>
                    <a:lnTo>
                      <a:pt x="15246" y="17753"/>
                    </a:lnTo>
                    <a:lnTo>
                      <a:pt x="11046" y="19825"/>
                    </a:lnTo>
                    <a:lnTo>
                      <a:pt x="5874" y="21156"/>
                    </a:lnTo>
                    <a:lnTo>
                      <a:pt x="0" y="21600"/>
                    </a:lnTo>
                    <a:lnTo>
                      <a:pt x="8721" y="21600"/>
                    </a:lnTo>
                    <a:lnTo>
                      <a:pt x="13760" y="19899"/>
                    </a:lnTo>
                    <a:lnTo>
                      <a:pt x="16677" y="18271"/>
                    </a:lnTo>
                    <a:lnTo>
                      <a:pt x="19000" y="16422"/>
                    </a:lnTo>
                    <a:lnTo>
                      <a:pt x="20634" y="14351"/>
                    </a:lnTo>
                    <a:lnTo>
                      <a:pt x="21498" y="12058"/>
                    </a:lnTo>
                    <a:lnTo>
                      <a:pt x="21600" y="10726"/>
                    </a:lnTo>
                    <a:lnTo>
                      <a:pt x="21511" y="9616"/>
                    </a:lnTo>
                    <a:lnTo>
                      <a:pt x="20661" y="7323"/>
                    </a:lnTo>
                    <a:lnTo>
                      <a:pt x="19040" y="5252"/>
                    </a:lnTo>
                    <a:lnTo>
                      <a:pt x="16731" y="3329"/>
                    </a:lnTo>
                    <a:lnTo>
                      <a:pt x="13828" y="1775"/>
                    </a:lnTo>
                    <a:lnTo>
                      <a:pt x="10411" y="444"/>
                    </a:lnTo>
                    <a:lnTo>
                      <a:pt x="8534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87" name="Shape"/>
              <p:cNvSpPr/>
              <p:nvPr/>
            </p:nvSpPr>
            <p:spPr>
              <a:xfrm>
                <a:off x="33583" y="33020"/>
                <a:ext cx="282629" cy="4038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5458" y="0"/>
                    </a:moveTo>
                    <a:lnTo>
                      <a:pt x="12352" y="204"/>
                    </a:lnTo>
                    <a:lnTo>
                      <a:pt x="9449" y="815"/>
                    </a:lnTo>
                    <a:lnTo>
                      <a:pt x="6829" y="1834"/>
                    </a:lnTo>
                    <a:lnTo>
                      <a:pt x="4538" y="3124"/>
                    </a:lnTo>
                    <a:lnTo>
                      <a:pt x="2646" y="4755"/>
                    </a:lnTo>
                    <a:lnTo>
                      <a:pt x="1219" y="6589"/>
                    </a:lnTo>
                    <a:lnTo>
                      <a:pt x="316" y="8626"/>
                    </a:lnTo>
                    <a:lnTo>
                      <a:pt x="0" y="10732"/>
                    </a:lnTo>
                    <a:lnTo>
                      <a:pt x="0" y="10868"/>
                    </a:lnTo>
                    <a:lnTo>
                      <a:pt x="64" y="11887"/>
                    </a:lnTo>
                    <a:lnTo>
                      <a:pt x="675" y="13992"/>
                    </a:lnTo>
                    <a:lnTo>
                      <a:pt x="1850" y="15962"/>
                    </a:lnTo>
                    <a:lnTo>
                      <a:pt x="3500" y="17660"/>
                    </a:lnTo>
                    <a:lnTo>
                      <a:pt x="5586" y="19155"/>
                    </a:lnTo>
                    <a:lnTo>
                      <a:pt x="8052" y="20309"/>
                    </a:lnTo>
                    <a:lnTo>
                      <a:pt x="10808" y="21125"/>
                    </a:lnTo>
                    <a:lnTo>
                      <a:pt x="13817" y="21532"/>
                    </a:lnTo>
                    <a:lnTo>
                      <a:pt x="15399" y="21600"/>
                    </a:lnTo>
                    <a:lnTo>
                      <a:pt x="16972" y="21532"/>
                    </a:lnTo>
                    <a:lnTo>
                      <a:pt x="18505" y="21396"/>
                    </a:lnTo>
                    <a:lnTo>
                      <a:pt x="19990" y="21125"/>
                    </a:lnTo>
                    <a:lnTo>
                      <a:pt x="21407" y="20785"/>
                    </a:lnTo>
                    <a:lnTo>
                      <a:pt x="21600" y="20717"/>
                    </a:lnTo>
                    <a:lnTo>
                      <a:pt x="15331" y="20717"/>
                    </a:lnTo>
                    <a:lnTo>
                      <a:pt x="13875" y="20649"/>
                    </a:lnTo>
                    <a:lnTo>
                      <a:pt x="9838" y="19902"/>
                    </a:lnTo>
                    <a:lnTo>
                      <a:pt x="6353" y="18408"/>
                    </a:lnTo>
                    <a:lnTo>
                      <a:pt x="3636" y="16302"/>
                    </a:lnTo>
                    <a:lnTo>
                      <a:pt x="1879" y="13653"/>
                    </a:lnTo>
                    <a:lnTo>
                      <a:pt x="1277" y="10732"/>
                    </a:lnTo>
                    <a:lnTo>
                      <a:pt x="1355" y="9713"/>
                    </a:lnTo>
                    <a:lnTo>
                      <a:pt x="2422" y="6860"/>
                    </a:lnTo>
                    <a:lnTo>
                      <a:pt x="4567" y="4483"/>
                    </a:lnTo>
                    <a:lnTo>
                      <a:pt x="7596" y="2581"/>
                    </a:lnTo>
                    <a:lnTo>
                      <a:pt x="11323" y="1291"/>
                    </a:lnTo>
                    <a:lnTo>
                      <a:pt x="15525" y="883"/>
                    </a:lnTo>
                    <a:lnTo>
                      <a:pt x="21466" y="883"/>
                    </a:lnTo>
                    <a:lnTo>
                      <a:pt x="20048" y="475"/>
                    </a:lnTo>
                    <a:lnTo>
                      <a:pt x="18573" y="204"/>
                    </a:lnTo>
                    <a:lnTo>
                      <a:pt x="17040" y="68"/>
                    </a:lnTo>
                    <a:lnTo>
                      <a:pt x="15458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189" name="object 9"/>
            <p:cNvSpPr/>
            <p:nvPr/>
          </p:nvSpPr>
          <p:spPr>
            <a:xfrm>
              <a:off x="0" y="6236208"/>
              <a:ext cx="8833105" cy="309373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91" name="object 10"/>
          <p:cNvSpPr txBox="1"/>
          <p:nvPr/>
        </p:nvSpPr>
        <p:spPr>
          <a:xfrm>
            <a:off x="3310254" y="5828994"/>
            <a:ext cx="5255261" cy="34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z="2400">
                <a:solidFill>
                  <a:srgbClr val="636B85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Inheritance of Sickle </a:t>
            </a:r>
            <a:r>
              <a:rPr spc="-5"/>
              <a:t>Cell</a:t>
            </a:r>
            <a:r>
              <a:rPr spc="-70"/>
              <a:t> </a:t>
            </a:r>
            <a:r>
              <a:t>Anemia</a:t>
            </a:r>
          </a:p>
        </p:txBody>
      </p:sp>
      <p:sp>
        <p:nvSpPr>
          <p:cNvPr id="192" name="object 11"/>
          <p:cNvSpPr txBox="1"/>
          <p:nvPr/>
        </p:nvSpPr>
        <p:spPr>
          <a:xfrm>
            <a:off x="459739" y="1029842"/>
            <a:ext cx="2255522" cy="394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defRPr spc="-5"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If </a:t>
            </a:r>
            <a:r>
              <a:rPr b="1"/>
              <a:t>both parents </a:t>
            </a:r>
            <a:r>
              <a:rPr b="1" spc="-10"/>
              <a:t>have  </a:t>
            </a:r>
            <a:r>
              <a:rPr b="1"/>
              <a:t>sickle cell </a:t>
            </a:r>
            <a:r>
              <a:rPr b="1" spc="-10"/>
              <a:t>trait  </a:t>
            </a:r>
            <a:r>
              <a:rPr b="1"/>
              <a:t>(HbAS) </a:t>
            </a:r>
            <a:r>
              <a:rPr spc="-10"/>
              <a:t>there </a:t>
            </a:r>
            <a:r>
              <a:t>is a </a:t>
            </a:r>
            <a:r>
              <a:rPr b="1"/>
              <a:t>one  in four </a:t>
            </a:r>
            <a:r>
              <a:t>(25%) chance  that any given child  could </a:t>
            </a:r>
            <a:r>
              <a:rPr spc="-10"/>
              <a:t>be born with sickle  cell</a:t>
            </a:r>
            <a:r>
              <a:rPr spc="10"/>
              <a:t> </a:t>
            </a:r>
            <a:r>
              <a:t>anemia.</a:t>
            </a:r>
          </a:p>
          <a:p>
            <a:pPr marR="205740" indent="12700">
              <a:spcBef>
                <a:spcPts val="1300"/>
              </a:spcBef>
              <a:defRPr spc="-10"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There </a:t>
            </a:r>
            <a:r>
              <a:rPr spc="-5"/>
              <a:t>is also a </a:t>
            </a:r>
            <a:r>
              <a:rPr b="1" spc="-5"/>
              <a:t>one in  </a:t>
            </a:r>
            <a:r>
              <a:rPr b="1"/>
              <a:t>four </a:t>
            </a:r>
            <a:r>
              <a:rPr spc="-5"/>
              <a:t>chance </a:t>
            </a:r>
            <a:r>
              <a:t>that </a:t>
            </a:r>
            <a:r>
              <a:rPr spc="-5"/>
              <a:t>any  </a:t>
            </a:r>
            <a:r>
              <a:t>given </a:t>
            </a:r>
            <a:r>
              <a:rPr spc="-5"/>
              <a:t>child could </a:t>
            </a:r>
            <a:r>
              <a:t>be  completely</a:t>
            </a:r>
            <a:r>
              <a:rPr spc="-15"/>
              <a:t> </a:t>
            </a:r>
            <a:r>
              <a:rPr spc="-5"/>
              <a:t>unaffected.</a:t>
            </a:r>
          </a:p>
          <a:p>
            <a:pPr marR="223520" indent="12700" algn="just">
              <a:spcBef>
                <a:spcPts val="1300"/>
              </a:spcBef>
              <a:defRPr spc="-10"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There </a:t>
            </a:r>
            <a:r>
              <a:rPr spc="-5"/>
              <a:t>is a </a:t>
            </a:r>
            <a:r>
              <a:rPr b="1" spc="-5"/>
              <a:t>one in </a:t>
            </a:r>
            <a:r>
              <a:rPr b="1"/>
              <a:t>two  </a:t>
            </a:r>
            <a:r>
              <a:rPr spc="-5"/>
              <a:t>(50%) chance </a:t>
            </a:r>
            <a:r>
              <a:t>that </a:t>
            </a:r>
            <a:r>
              <a:rPr spc="-5"/>
              <a:t>any  </a:t>
            </a:r>
            <a:r>
              <a:t>given </a:t>
            </a:r>
            <a:r>
              <a:rPr spc="-5"/>
              <a:t>child </a:t>
            </a:r>
            <a:r>
              <a:t>will get the  </a:t>
            </a:r>
            <a:r>
              <a:rPr spc="-5"/>
              <a:t>sickle </a:t>
            </a:r>
            <a:r>
              <a:t>cell</a:t>
            </a:r>
            <a:r>
              <a:rPr spc="45"/>
              <a:t> </a:t>
            </a:r>
            <a:r>
              <a:rPr spc="-5"/>
              <a:t>trait.</a:t>
            </a:r>
          </a:p>
        </p:txBody>
      </p:sp>
      <p:sp>
        <p:nvSpPr>
          <p:cNvPr id="193" name="object 12"/>
          <p:cNvSpPr/>
          <p:nvPr/>
        </p:nvSpPr>
        <p:spPr>
          <a:xfrm>
            <a:off x="3640835" y="609600"/>
            <a:ext cx="4664965" cy="52578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94" name="object 13"/>
          <p:cNvSpPr txBox="1"/>
          <p:nvPr/>
        </p:nvSpPr>
        <p:spPr>
          <a:xfrm>
            <a:off x="307339" y="6520891"/>
            <a:ext cx="383286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5" sz="800">
                <a:latin typeface="Georgia"/>
                <a:ea typeface="Georgia"/>
                <a:cs typeface="Georgia"/>
                <a:sym typeface="Georgia"/>
              </a:defRPr>
            </a:pPr>
            <a:r>
              <a:t>Source from</a:t>
            </a:r>
            <a:r>
              <a:rPr spc="70"/>
              <a:t> </a:t>
            </a:r>
            <a:r>
              <a:rPr u="sng">
                <a:uFill>
                  <a:solidFill>
                    <a:srgbClr val="000000"/>
                  </a:solidFill>
                </a:uFill>
                <a:hlinkClick r:id="rId3" invalidUrl="" action="" tgtFrame="" tooltip="" history="1" highlightClick="0" endSnd="0"/>
              </a:rPr>
              <a:t>http://www.sicklecellsociety.org/education/inherit.htm#anchor298279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" name="object 2"/>
          <p:cNvGrpSpPr/>
          <p:nvPr/>
        </p:nvGrpSpPr>
        <p:grpSpPr>
          <a:xfrm>
            <a:off x="149351" y="152398"/>
            <a:ext cx="8836153" cy="6550154"/>
            <a:chOff x="0" y="0"/>
            <a:chExt cx="8836153" cy="6550152"/>
          </a:xfrm>
        </p:grpSpPr>
        <p:sp>
          <p:nvSpPr>
            <p:cNvPr id="196" name="object 3"/>
            <p:cNvSpPr/>
            <p:nvPr/>
          </p:nvSpPr>
          <p:spPr>
            <a:xfrm>
              <a:off x="3049" y="381001"/>
              <a:ext cx="8833105" cy="1"/>
            </a:xfrm>
            <a:prstGeom prst="line">
              <a:avLst/>
            </a:prstGeom>
            <a:noFill/>
            <a:ln w="12192" cap="flat">
              <a:solidFill>
                <a:srgbClr val="7A9799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97" name="object 4"/>
            <p:cNvSpPr/>
            <p:nvPr/>
          </p:nvSpPr>
          <p:spPr>
            <a:xfrm>
              <a:off x="3049" y="0"/>
              <a:ext cx="8833105" cy="301753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98" name="object 5"/>
            <p:cNvSpPr/>
            <p:nvPr/>
          </p:nvSpPr>
          <p:spPr>
            <a:xfrm>
              <a:off x="3049" y="457199"/>
              <a:ext cx="2743201" cy="5779010"/>
            </a:xfrm>
            <a:prstGeom prst="rect">
              <a:avLst/>
            </a:prstGeom>
            <a:solidFill>
              <a:srgbClr val="D1624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99" name="object 6"/>
            <p:cNvSpPr/>
            <p:nvPr/>
          </p:nvSpPr>
          <p:spPr>
            <a:xfrm>
              <a:off x="3049" y="3047"/>
              <a:ext cx="8833105" cy="6547106"/>
            </a:xfrm>
            <a:prstGeom prst="rect">
              <a:avLst/>
            </a:prstGeom>
            <a:noFill/>
            <a:ln w="9143" cap="flat">
              <a:solidFill>
                <a:srgbClr val="7A979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0" name="object 7"/>
            <p:cNvSpPr/>
            <p:nvPr/>
          </p:nvSpPr>
          <p:spPr>
            <a:xfrm>
              <a:off x="1146049" y="76200"/>
              <a:ext cx="609601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00"/>
                  </a:moveTo>
                  <a:lnTo>
                    <a:pt x="21458" y="9049"/>
                  </a:lnTo>
                  <a:lnTo>
                    <a:pt x="21049" y="7388"/>
                  </a:lnTo>
                  <a:lnTo>
                    <a:pt x="20394" y="5838"/>
                  </a:lnTo>
                  <a:lnTo>
                    <a:pt x="19516" y="4423"/>
                  </a:lnTo>
                  <a:lnTo>
                    <a:pt x="18436" y="3164"/>
                  </a:lnTo>
                  <a:lnTo>
                    <a:pt x="17177" y="2085"/>
                  </a:lnTo>
                  <a:lnTo>
                    <a:pt x="15762" y="1206"/>
                  </a:lnTo>
                  <a:lnTo>
                    <a:pt x="14213" y="551"/>
                  </a:lnTo>
                  <a:lnTo>
                    <a:pt x="12551" y="142"/>
                  </a:lnTo>
                  <a:lnTo>
                    <a:pt x="10800" y="0"/>
                  </a:lnTo>
                  <a:lnTo>
                    <a:pt x="9049" y="142"/>
                  </a:lnTo>
                  <a:lnTo>
                    <a:pt x="7387" y="551"/>
                  </a:lnTo>
                  <a:lnTo>
                    <a:pt x="5837" y="1206"/>
                  </a:lnTo>
                  <a:lnTo>
                    <a:pt x="4423" y="2084"/>
                  </a:lnTo>
                  <a:lnTo>
                    <a:pt x="3164" y="3164"/>
                  </a:lnTo>
                  <a:lnTo>
                    <a:pt x="2084" y="4423"/>
                  </a:lnTo>
                  <a:lnTo>
                    <a:pt x="1206" y="5838"/>
                  </a:lnTo>
                  <a:lnTo>
                    <a:pt x="551" y="7387"/>
                  </a:lnTo>
                  <a:lnTo>
                    <a:pt x="141" y="9049"/>
                  </a:lnTo>
                  <a:lnTo>
                    <a:pt x="0" y="10800"/>
                  </a:lnTo>
                  <a:lnTo>
                    <a:pt x="141" y="12551"/>
                  </a:lnTo>
                  <a:lnTo>
                    <a:pt x="550" y="14213"/>
                  </a:lnTo>
                  <a:lnTo>
                    <a:pt x="1206" y="15763"/>
                  </a:lnTo>
                  <a:lnTo>
                    <a:pt x="2084" y="17177"/>
                  </a:lnTo>
                  <a:lnTo>
                    <a:pt x="3164" y="18436"/>
                  </a:lnTo>
                  <a:lnTo>
                    <a:pt x="4422" y="19516"/>
                  </a:lnTo>
                  <a:lnTo>
                    <a:pt x="5837" y="20394"/>
                  </a:lnTo>
                  <a:lnTo>
                    <a:pt x="7387" y="21049"/>
                  </a:lnTo>
                  <a:lnTo>
                    <a:pt x="9049" y="21459"/>
                  </a:lnTo>
                  <a:lnTo>
                    <a:pt x="10800" y="21600"/>
                  </a:lnTo>
                  <a:lnTo>
                    <a:pt x="12551" y="21459"/>
                  </a:lnTo>
                  <a:lnTo>
                    <a:pt x="14213" y="21049"/>
                  </a:lnTo>
                  <a:lnTo>
                    <a:pt x="15762" y="20394"/>
                  </a:lnTo>
                  <a:lnTo>
                    <a:pt x="17177" y="19516"/>
                  </a:lnTo>
                  <a:lnTo>
                    <a:pt x="18436" y="18436"/>
                  </a:lnTo>
                  <a:lnTo>
                    <a:pt x="19516" y="17177"/>
                  </a:lnTo>
                  <a:lnTo>
                    <a:pt x="20394" y="15763"/>
                  </a:lnTo>
                  <a:lnTo>
                    <a:pt x="21049" y="14213"/>
                  </a:lnTo>
                  <a:lnTo>
                    <a:pt x="21458" y="12551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205" name="object 8"/>
            <p:cNvGrpSpPr/>
            <p:nvPr/>
          </p:nvGrpSpPr>
          <p:grpSpPr>
            <a:xfrm>
              <a:off x="1216152" y="147320"/>
              <a:ext cx="470918" cy="469901"/>
              <a:chOff x="0" y="0"/>
              <a:chExt cx="470917" cy="469900"/>
            </a:xfrm>
          </p:grpSpPr>
          <p:sp>
            <p:nvSpPr>
              <p:cNvPr id="201" name="Shape"/>
              <p:cNvSpPr/>
              <p:nvPr/>
            </p:nvSpPr>
            <p:spPr>
              <a:xfrm>
                <a:off x="0" y="0"/>
                <a:ext cx="324697" cy="4699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7176" y="0"/>
                    </a:moveTo>
                    <a:lnTo>
                      <a:pt x="15579" y="0"/>
                    </a:lnTo>
                    <a:lnTo>
                      <a:pt x="13974" y="58"/>
                    </a:lnTo>
                    <a:lnTo>
                      <a:pt x="10924" y="467"/>
                    </a:lnTo>
                    <a:lnTo>
                      <a:pt x="8136" y="1343"/>
                    </a:lnTo>
                    <a:lnTo>
                      <a:pt x="5644" y="2510"/>
                    </a:lnTo>
                    <a:lnTo>
                      <a:pt x="3523" y="3970"/>
                    </a:lnTo>
                    <a:lnTo>
                      <a:pt x="1859" y="5721"/>
                    </a:lnTo>
                    <a:lnTo>
                      <a:pt x="676" y="7648"/>
                    </a:lnTo>
                    <a:lnTo>
                      <a:pt x="68" y="9749"/>
                    </a:lnTo>
                    <a:lnTo>
                      <a:pt x="0" y="10858"/>
                    </a:lnTo>
                    <a:lnTo>
                      <a:pt x="93" y="11968"/>
                    </a:lnTo>
                    <a:lnTo>
                      <a:pt x="735" y="14069"/>
                    </a:lnTo>
                    <a:lnTo>
                      <a:pt x="1935" y="15996"/>
                    </a:lnTo>
                    <a:lnTo>
                      <a:pt x="3633" y="17747"/>
                    </a:lnTo>
                    <a:lnTo>
                      <a:pt x="5762" y="19206"/>
                    </a:lnTo>
                    <a:lnTo>
                      <a:pt x="8271" y="20374"/>
                    </a:lnTo>
                    <a:lnTo>
                      <a:pt x="11093" y="21133"/>
                    </a:lnTo>
                    <a:lnTo>
                      <a:pt x="14151" y="21600"/>
                    </a:lnTo>
                    <a:lnTo>
                      <a:pt x="15748" y="21600"/>
                    </a:lnTo>
                    <a:lnTo>
                      <a:pt x="17353" y="21542"/>
                    </a:lnTo>
                    <a:lnTo>
                      <a:pt x="18899" y="21366"/>
                    </a:lnTo>
                    <a:lnTo>
                      <a:pt x="20403" y="21133"/>
                    </a:lnTo>
                    <a:lnTo>
                      <a:pt x="21600" y="20841"/>
                    </a:lnTo>
                    <a:lnTo>
                      <a:pt x="15689" y="20841"/>
                    </a:lnTo>
                    <a:lnTo>
                      <a:pt x="14202" y="20783"/>
                    </a:lnTo>
                    <a:lnTo>
                      <a:pt x="11372" y="20432"/>
                    </a:lnTo>
                    <a:lnTo>
                      <a:pt x="8753" y="19673"/>
                    </a:lnTo>
                    <a:lnTo>
                      <a:pt x="6429" y="18564"/>
                    </a:lnTo>
                    <a:lnTo>
                      <a:pt x="4452" y="17222"/>
                    </a:lnTo>
                    <a:lnTo>
                      <a:pt x="2889" y="15587"/>
                    </a:lnTo>
                    <a:lnTo>
                      <a:pt x="1774" y="13836"/>
                    </a:lnTo>
                    <a:lnTo>
                      <a:pt x="1191" y="11851"/>
                    </a:lnTo>
                    <a:lnTo>
                      <a:pt x="1119" y="10742"/>
                    </a:lnTo>
                    <a:lnTo>
                      <a:pt x="1183" y="9808"/>
                    </a:lnTo>
                    <a:lnTo>
                      <a:pt x="1757" y="7823"/>
                    </a:lnTo>
                    <a:lnTo>
                      <a:pt x="2864" y="6013"/>
                    </a:lnTo>
                    <a:lnTo>
                      <a:pt x="4419" y="4437"/>
                    </a:lnTo>
                    <a:lnTo>
                      <a:pt x="6396" y="3036"/>
                    </a:lnTo>
                    <a:lnTo>
                      <a:pt x="8710" y="1985"/>
                    </a:lnTo>
                    <a:lnTo>
                      <a:pt x="11313" y="1226"/>
                    </a:lnTo>
                    <a:lnTo>
                      <a:pt x="14143" y="817"/>
                    </a:lnTo>
                    <a:lnTo>
                      <a:pt x="15638" y="759"/>
                    </a:lnTo>
                    <a:lnTo>
                      <a:pt x="21454" y="759"/>
                    </a:lnTo>
                    <a:lnTo>
                      <a:pt x="20243" y="467"/>
                    </a:lnTo>
                    <a:lnTo>
                      <a:pt x="18739" y="175"/>
                    </a:lnTo>
                    <a:lnTo>
                      <a:pt x="1717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02" name="Shape"/>
              <p:cNvSpPr/>
              <p:nvPr/>
            </p:nvSpPr>
            <p:spPr>
              <a:xfrm>
                <a:off x="235077" y="16508"/>
                <a:ext cx="235841" cy="4368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8006" y="0"/>
                    </a:moveTo>
                    <a:lnTo>
                      <a:pt x="0" y="0"/>
                    </a:lnTo>
                    <a:lnTo>
                      <a:pt x="2047" y="63"/>
                    </a:lnTo>
                    <a:lnTo>
                      <a:pt x="4036" y="188"/>
                    </a:lnTo>
                    <a:lnTo>
                      <a:pt x="7805" y="816"/>
                    </a:lnTo>
                    <a:lnTo>
                      <a:pt x="11201" y="1821"/>
                    </a:lnTo>
                    <a:lnTo>
                      <a:pt x="14179" y="3140"/>
                    </a:lnTo>
                    <a:lnTo>
                      <a:pt x="16622" y="4772"/>
                    </a:lnTo>
                    <a:lnTo>
                      <a:pt x="18483" y="6593"/>
                    </a:lnTo>
                    <a:lnTo>
                      <a:pt x="19646" y="8602"/>
                    </a:lnTo>
                    <a:lnTo>
                      <a:pt x="20059" y="10737"/>
                    </a:lnTo>
                    <a:lnTo>
                      <a:pt x="20059" y="10863"/>
                    </a:lnTo>
                    <a:lnTo>
                      <a:pt x="19971" y="11867"/>
                    </a:lnTo>
                    <a:lnTo>
                      <a:pt x="19181" y="14002"/>
                    </a:lnTo>
                    <a:lnTo>
                      <a:pt x="17668" y="15949"/>
                    </a:lnTo>
                    <a:lnTo>
                      <a:pt x="15517" y="17644"/>
                    </a:lnTo>
                    <a:lnTo>
                      <a:pt x="12806" y="19151"/>
                    </a:lnTo>
                    <a:lnTo>
                      <a:pt x="9619" y="20281"/>
                    </a:lnTo>
                    <a:lnTo>
                      <a:pt x="6025" y="21098"/>
                    </a:lnTo>
                    <a:lnTo>
                      <a:pt x="2129" y="21537"/>
                    </a:lnTo>
                    <a:lnTo>
                      <a:pt x="70" y="21600"/>
                    </a:lnTo>
                    <a:lnTo>
                      <a:pt x="8208" y="21600"/>
                    </a:lnTo>
                    <a:lnTo>
                      <a:pt x="12190" y="20407"/>
                    </a:lnTo>
                    <a:lnTo>
                      <a:pt x="15365" y="18963"/>
                    </a:lnTo>
                    <a:lnTo>
                      <a:pt x="17971" y="17267"/>
                    </a:lnTo>
                    <a:lnTo>
                      <a:pt x="19948" y="15258"/>
                    </a:lnTo>
                    <a:lnTo>
                      <a:pt x="21181" y="13061"/>
                    </a:lnTo>
                    <a:lnTo>
                      <a:pt x="21600" y="10737"/>
                    </a:lnTo>
                    <a:lnTo>
                      <a:pt x="21472" y="9544"/>
                    </a:lnTo>
                    <a:lnTo>
                      <a:pt x="20600" y="7284"/>
                    </a:lnTo>
                    <a:lnTo>
                      <a:pt x="18948" y="5212"/>
                    </a:lnTo>
                    <a:lnTo>
                      <a:pt x="16610" y="3328"/>
                    </a:lnTo>
                    <a:lnTo>
                      <a:pt x="13667" y="1758"/>
                    </a:lnTo>
                    <a:lnTo>
                      <a:pt x="10224" y="565"/>
                    </a:lnTo>
                    <a:lnTo>
                      <a:pt x="8340" y="63"/>
                    </a:lnTo>
                    <a:lnTo>
                      <a:pt x="800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03" name="Shape"/>
              <p:cNvSpPr/>
              <p:nvPr/>
            </p:nvSpPr>
            <p:spPr>
              <a:xfrm>
                <a:off x="234187" y="49528"/>
                <a:ext cx="203146" cy="3708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8534" y="0"/>
                    </a:moveTo>
                    <a:lnTo>
                      <a:pt x="270" y="0"/>
                    </a:lnTo>
                    <a:lnTo>
                      <a:pt x="2296" y="74"/>
                    </a:lnTo>
                    <a:lnTo>
                      <a:pt x="4227" y="222"/>
                    </a:lnTo>
                    <a:lnTo>
                      <a:pt x="9642" y="1332"/>
                    </a:lnTo>
                    <a:lnTo>
                      <a:pt x="14152" y="3255"/>
                    </a:lnTo>
                    <a:lnTo>
                      <a:pt x="17514" y="5696"/>
                    </a:lnTo>
                    <a:lnTo>
                      <a:pt x="19445" y="8729"/>
                    </a:lnTo>
                    <a:lnTo>
                      <a:pt x="19823" y="10874"/>
                    </a:lnTo>
                    <a:lnTo>
                      <a:pt x="19715" y="11984"/>
                    </a:lnTo>
                    <a:lnTo>
                      <a:pt x="18230" y="15090"/>
                    </a:lnTo>
                    <a:lnTo>
                      <a:pt x="15246" y="17753"/>
                    </a:lnTo>
                    <a:lnTo>
                      <a:pt x="11046" y="19825"/>
                    </a:lnTo>
                    <a:lnTo>
                      <a:pt x="5874" y="21156"/>
                    </a:lnTo>
                    <a:lnTo>
                      <a:pt x="0" y="21600"/>
                    </a:lnTo>
                    <a:lnTo>
                      <a:pt x="8721" y="21600"/>
                    </a:lnTo>
                    <a:lnTo>
                      <a:pt x="13760" y="19899"/>
                    </a:lnTo>
                    <a:lnTo>
                      <a:pt x="16677" y="18271"/>
                    </a:lnTo>
                    <a:lnTo>
                      <a:pt x="19000" y="16422"/>
                    </a:lnTo>
                    <a:lnTo>
                      <a:pt x="20634" y="14351"/>
                    </a:lnTo>
                    <a:lnTo>
                      <a:pt x="21498" y="12058"/>
                    </a:lnTo>
                    <a:lnTo>
                      <a:pt x="21600" y="10726"/>
                    </a:lnTo>
                    <a:lnTo>
                      <a:pt x="21511" y="9616"/>
                    </a:lnTo>
                    <a:lnTo>
                      <a:pt x="20661" y="7323"/>
                    </a:lnTo>
                    <a:lnTo>
                      <a:pt x="19040" y="5252"/>
                    </a:lnTo>
                    <a:lnTo>
                      <a:pt x="16731" y="3329"/>
                    </a:lnTo>
                    <a:lnTo>
                      <a:pt x="13828" y="1775"/>
                    </a:lnTo>
                    <a:lnTo>
                      <a:pt x="10411" y="444"/>
                    </a:lnTo>
                    <a:lnTo>
                      <a:pt x="8534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04" name="Shape"/>
              <p:cNvSpPr/>
              <p:nvPr/>
            </p:nvSpPr>
            <p:spPr>
              <a:xfrm>
                <a:off x="33583" y="33020"/>
                <a:ext cx="282629" cy="4038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5458" y="0"/>
                    </a:moveTo>
                    <a:lnTo>
                      <a:pt x="12352" y="204"/>
                    </a:lnTo>
                    <a:lnTo>
                      <a:pt x="9449" y="815"/>
                    </a:lnTo>
                    <a:lnTo>
                      <a:pt x="6829" y="1834"/>
                    </a:lnTo>
                    <a:lnTo>
                      <a:pt x="4538" y="3124"/>
                    </a:lnTo>
                    <a:lnTo>
                      <a:pt x="2646" y="4755"/>
                    </a:lnTo>
                    <a:lnTo>
                      <a:pt x="1219" y="6589"/>
                    </a:lnTo>
                    <a:lnTo>
                      <a:pt x="316" y="8626"/>
                    </a:lnTo>
                    <a:lnTo>
                      <a:pt x="0" y="10732"/>
                    </a:lnTo>
                    <a:lnTo>
                      <a:pt x="0" y="10868"/>
                    </a:lnTo>
                    <a:lnTo>
                      <a:pt x="64" y="11887"/>
                    </a:lnTo>
                    <a:lnTo>
                      <a:pt x="675" y="13992"/>
                    </a:lnTo>
                    <a:lnTo>
                      <a:pt x="1850" y="15962"/>
                    </a:lnTo>
                    <a:lnTo>
                      <a:pt x="3500" y="17660"/>
                    </a:lnTo>
                    <a:lnTo>
                      <a:pt x="5586" y="19155"/>
                    </a:lnTo>
                    <a:lnTo>
                      <a:pt x="8052" y="20309"/>
                    </a:lnTo>
                    <a:lnTo>
                      <a:pt x="10808" y="21125"/>
                    </a:lnTo>
                    <a:lnTo>
                      <a:pt x="13817" y="21532"/>
                    </a:lnTo>
                    <a:lnTo>
                      <a:pt x="15399" y="21600"/>
                    </a:lnTo>
                    <a:lnTo>
                      <a:pt x="16972" y="21532"/>
                    </a:lnTo>
                    <a:lnTo>
                      <a:pt x="18505" y="21396"/>
                    </a:lnTo>
                    <a:lnTo>
                      <a:pt x="19990" y="21125"/>
                    </a:lnTo>
                    <a:lnTo>
                      <a:pt x="21407" y="20785"/>
                    </a:lnTo>
                    <a:lnTo>
                      <a:pt x="21600" y="20717"/>
                    </a:lnTo>
                    <a:lnTo>
                      <a:pt x="15331" y="20717"/>
                    </a:lnTo>
                    <a:lnTo>
                      <a:pt x="13875" y="20649"/>
                    </a:lnTo>
                    <a:lnTo>
                      <a:pt x="9838" y="19902"/>
                    </a:lnTo>
                    <a:lnTo>
                      <a:pt x="6353" y="18408"/>
                    </a:lnTo>
                    <a:lnTo>
                      <a:pt x="3636" y="16302"/>
                    </a:lnTo>
                    <a:lnTo>
                      <a:pt x="1879" y="13653"/>
                    </a:lnTo>
                    <a:lnTo>
                      <a:pt x="1277" y="10732"/>
                    </a:lnTo>
                    <a:lnTo>
                      <a:pt x="1355" y="9713"/>
                    </a:lnTo>
                    <a:lnTo>
                      <a:pt x="2422" y="6860"/>
                    </a:lnTo>
                    <a:lnTo>
                      <a:pt x="4567" y="4483"/>
                    </a:lnTo>
                    <a:lnTo>
                      <a:pt x="7596" y="2581"/>
                    </a:lnTo>
                    <a:lnTo>
                      <a:pt x="11323" y="1291"/>
                    </a:lnTo>
                    <a:lnTo>
                      <a:pt x="15525" y="883"/>
                    </a:lnTo>
                    <a:lnTo>
                      <a:pt x="21466" y="883"/>
                    </a:lnTo>
                    <a:lnTo>
                      <a:pt x="20048" y="475"/>
                    </a:lnTo>
                    <a:lnTo>
                      <a:pt x="18573" y="204"/>
                    </a:lnTo>
                    <a:lnTo>
                      <a:pt x="17040" y="68"/>
                    </a:lnTo>
                    <a:lnTo>
                      <a:pt x="15458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206" name="object 9"/>
            <p:cNvSpPr/>
            <p:nvPr/>
          </p:nvSpPr>
          <p:spPr>
            <a:xfrm>
              <a:off x="0" y="6236208"/>
              <a:ext cx="8833105" cy="309373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08" name="object 10"/>
          <p:cNvSpPr txBox="1"/>
          <p:nvPr/>
        </p:nvSpPr>
        <p:spPr>
          <a:xfrm>
            <a:off x="3310254" y="5828994"/>
            <a:ext cx="5255261" cy="34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z="2400">
                <a:solidFill>
                  <a:srgbClr val="636B85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Inheritance of Sickle </a:t>
            </a:r>
            <a:r>
              <a:rPr spc="-5"/>
              <a:t>Cell</a:t>
            </a:r>
            <a:r>
              <a:rPr spc="-70"/>
              <a:t> </a:t>
            </a:r>
            <a:r>
              <a:t>Anemia</a:t>
            </a:r>
          </a:p>
        </p:txBody>
      </p:sp>
      <p:sp>
        <p:nvSpPr>
          <p:cNvPr id="209" name="object 11"/>
          <p:cNvSpPr txBox="1"/>
          <p:nvPr/>
        </p:nvSpPr>
        <p:spPr>
          <a:xfrm>
            <a:off x="459740" y="1029842"/>
            <a:ext cx="2265680" cy="3543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defRPr spc="-5"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If </a:t>
            </a:r>
            <a:r>
              <a:rPr b="1"/>
              <a:t>one </a:t>
            </a:r>
            <a:r>
              <a:rPr b="1" spc="-10"/>
              <a:t>parent </a:t>
            </a:r>
            <a:r>
              <a:rPr b="1"/>
              <a:t>has  sickle cell </a:t>
            </a:r>
            <a:r>
              <a:rPr b="1" spc="-10"/>
              <a:t>trait  </a:t>
            </a:r>
            <a:r>
              <a:rPr b="1"/>
              <a:t>(HbAS) and </a:t>
            </a:r>
            <a:r>
              <a:rPr b="1" spc="-10"/>
              <a:t>the other  </a:t>
            </a:r>
            <a:r>
              <a:rPr b="1"/>
              <a:t>has sickle cell  anaemia </a:t>
            </a:r>
            <a:r>
              <a:rPr b="1" spc="-10"/>
              <a:t>(HbSS) </a:t>
            </a:r>
            <a:r>
              <a:rPr spc="-10"/>
              <a:t>there  </a:t>
            </a:r>
            <a:r>
              <a:t>is a </a:t>
            </a:r>
            <a:r>
              <a:rPr b="1"/>
              <a:t>one in two </a:t>
            </a:r>
            <a:r>
              <a:t>(50%)  chance </a:t>
            </a:r>
            <a:r>
              <a:rPr spc="-10"/>
              <a:t>that </a:t>
            </a:r>
            <a:r>
              <a:t>any </a:t>
            </a:r>
            <a:r>
              <a:rPr spc="-10"/>
              <a:t>given  </a:t>
            </a:r>
            <a:r>
              <a:t>child </a:t>
            </a:r>
            <a:r>
              <a:rPr spc="-10"/>
              <a:t>will get </a:t>
            </a:r>
            <a:r>
              <a:t>sickle </a:t>
            </a:r>
            <a:r>
              <a:rPr spc="-10"/>
              <a:t>cell  </a:t>
            </a:r>
            <a:r>
              <a:t>trait and a </a:t>
            </a:r>
            <a:r>
              <a:rPr b="1"/>
              <a:t>one in </a:t>
            </a:r>
            <a:r>
              <a:rPr b="1" spc="-10"/>
              <a:t>two  </a:t>
            </a:r>
            <a:r>
              <a:t>(50%) chance </a:t>
            </a:r>
            <a:r>
              <a:rPr spc="-10"/>
              <a:t>that </a:t>
            </a:r>
            <a:r>
              <a:t>any  given child will get </a:t>
            </a:r>
            <a:r>
              <a:rPr spc="-10"/>
              <a:t>sickle  cell</a:t>
            </a:r>
            <a:r>
              <a:rPr spc="10"/>
              <a:t> </a:t>
            </a:r>
            <a:r>
              <a:t>anemia.</a:t>
            </a:r>
          </a:p>
          <a:p>
            <a:pPr marR="216534" indent="12700">
              <a:spcBef>
                <a:spcPts val="1300"/>
              </a:spcBef>
              <a:defRPr spc="-10"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No children will be  completely</a:t>
            </a:r>
            <a:r>
              <a:rPr spc="-20"/>
              <a:t> </a:t>
            </a:r>
            <a:r>
              <a:rPr spc="-5"/>
              <a:t>unaffected.</a:t>
            </a:r>
          </a:p>
        </p:txBody>
      </p:sp>
      <p:sp>
        <p:nvSpPr>
          <p:cNvPr id="210" name="object 12"/>
          <p:cNvSpPr/>
          <p:nvPr/>
        </p:nvSpPr>
        <p:spPr>
          <a:xfrm>
            <a:off x="3827169" y="609599"/>
            <a:ext cx="4507586" cy="479708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11" name="object 13"/>
          <p:cNvSpPr txBox="1"/>
          <p:nvPr/>
        </p:nvSpPr>
        <p:spPr>
          <a:xfrm>
            <a:off x="307339" y="6520891"/>
            <a:ext cx="383286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5" sz="800">
                <a:latin typeface="Georgia"/>
                <a:ea typeface="Georgia"/>
                <a:cs typeface="Georgia"/>
                <a:sym typeface="Georgia"/>
              </a:defRPr>
            </a:pPr>
            <a:r>
              <a:t>Source from</a:t>
            </a:r>
            <a:r>
              <a:rPr spc="70"/>
              <a:t> </a:t>
            </a:r>
            <a:r>
              <a:rPr u="sng">
                <a:uFill>
                  <a:solidFill>
                    <a:srgbClr val="000000"/>
                  </a:solidFill>
                </a:uFill>
                <a:hlinkClick r:id="rId3" invalidUrl="" action="" tgtFrame="" tooltip="" history="1" highlightClick="0" endSnd="0"/>
              </a:rPr>
              <a:t>http://www.sicklecellsociety.org/education/inherit.htm#anchor298279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object 2"/>
          <p:cNvSpPr/>
          <p:nvPr/>
        </p:nvSpPr>
        <p:spPr>
          <a:xfrm>
            <a:off x="152399" y="533400"/>
            <a:ext cx="8833106" cy="0"/>
          </a:xfrm>
          <a:prstGeom prst="line">
            <a:avLst/>
          </a:prstGeom>
          <a:ln w="12192">
            <a:solidFill>
              <a:srgbClr val="7A97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214" name="object 3"/>
          <p:cNvSpPr/>
          <p:nvPr/>
        </p:nvSpPr>
        <p:spPr>
          <a:xfrm>
            <a:off x="152399" y="152400"/>
            <a:ext cx="8833106" cy="301752"/>
          </a:xfrm>
          <a:prstGeom prst="rect">
            <a:avLst/>
          </a:prstGeom>
          <a:solidFill>
            <a:srgbClr val="8BACAD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224" name="object 4"/>
          <p:cNvGrpSpPr/>
          <p:nvPr/>
        </p:nvGrpSpPr>
        <p:grpSpPr>
          <a:xfrm>
            <a:off x="149351" y="155446"/>
            <a:ext cx="8836154" cy="6547106"/>
            <a:chOff x="0" y="0"/>
            <a:chExt cx="8836152" cy="6547104"/>
          </a:xfrm>
        </p:grpSpPr>
        <p:sp>
          <p:nvSpPr>
            <p:cNvPr id="215" name="object 5"/>
            <p:cNvSpPr/>
            <p:nvPr/>
          </p:nvSpPr>
          <p:spPr>
            <a:xfrm>
              <a:off x="3048" y="454151"/>
              <a:ext cx="2743201" cy="5779010"/>
            </a:xfrm>
            <a:prstGeom prst="rect">
              <a:avLst/>
            </a:prstGeom>
            <a:solidFill>
              <a:srgbClr val="D1624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6" name="object 6"/>
            <p:cNvSpPr/>
            <p:nvPr/>
          </p:nvSpPr>
          <p:spPr>
            <a:xfrm>
              <a:off x="3048" y="0"/>
              <a:ext cx="8833105" cy="6547105"/>
            </a:xfrm>
            <a:prstGeom prst="rect">
              <a:avLst/>
            </a:prstGeom>
            <a:noFill/>
            <a:ln w="9143" cap="flat">
              <a:solidFill>
                <a:srgbClr val="7A979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17" name="object 7"/>
            <p:cNvSpPr/>
            <p:nvPr/>
          </p:nvSpPr>
          <p:spPr>
            <a:xfrm>
              <a:off x="1146047" y="73152"/>
              <a:ext cx="609601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00"/>
                  </a:moveTo>
                  <a:lnTo>
                    <a:pt x="21458" y="9049"/>
                  </a:lnTo>
                  <a:lnTo>
                    <a:pt x="21049" y="7388"/>
                  </a:lnTo>
                  <a:lnTo>
                    <a:pt x="20394" y="5838"/>
                  </a:lnTo>
                  <a:lnTo>
                    <a:pt x="19516" y="4423"/>
                  </a:lnTo>
                  <a:lnTo>
                    <a:pt x="18436" y="3164"/>
                  </a:lnTo>
                  <a:lnTo>
                    <a:pt x="17177" y="2085"/>
                  </a:lnTo>
                  <a:lnTo>
                    <a:pt x="15762" y="1206"/>
                  </a:lnTo>
                  <a:lnTo>
                    <a:pt x="14213" y="551"/>
                  </a:lnTo>
                  <a:lnTo>
                    <a:pt x="12551" y="142"/>
                  </a:lnTo>
                  <a:lnTo>
                    <a:pt x="10800" y="0"/>
                  </a:lnTo>
                  <a:lnTo>
                    <a:pt x="9049" y="142"/>
                  </a:lnTo>
                  <a:lnTo>
                    <a:pt x="7387" y="551"/>
                  </a:lnTo>
                  <a:lnTo>
                    <a:pt x="5837" y="1206"/>
                  </a:lnTo>
                  <a:lnTo>
                    <a:pt x="4423" y="2084"/>
                  </a:lnTo>
                  <a:lnTo>
                    <a:pt x="3164" y="3164"/>
                  </a:lnTo>
                  <a:lnTo>
                    <a:pt x="2084" y="4423"/>
                  </a:lnTo>
                  <a:lnTo>
                    <a:pt x="1206" y="5838"/>
                  </a:lnTo>
                  <a:lnTo>
                    <a:pt x="551" y="7387"/>
                  </a:lnTo>
                  <a:lnTo>
                    <a:pt x="141" y="9049"/>
                  </a:lnTo>
                  <a:lnTo>
                    <a:pt x="0" y="10800"/>
                  </a:lnTo>
                  <a:lnTo>
                    <a:pt x="141" y="12551"/>
                  </a:lnTo>
                  <a:lnTo>
                    <a:pt x="550" y="14213"/>
                  </a:lnTo>
                  <a:lnTo>
                    <a:pt x="1206" y="15763"/>
                  </a:lnTo>
                  <a:lnTo>
                    <a:pt x="2084" y="17177"/>
                  </a:lnTo>
                  <a:lnTo>
                    <a:pt x="3164" y="18436"/>
                  </a:lnTo>
                  <a:lnTo>
                    <a:pt x="4422" y="19516"/>
                  </a:lnTo>
                  <a:lnTo>
                    <a:pt x="5837" y="20394"/>
                  </a:lnTo>
                  <a:lnTo>
                    <a:pt x="7387" y="21049"/>
                  </a:lnTo>
                  <a:lnTo>
                    <a:pt x="9049" y="21459"/>
                  </a:lnTo>
                  <a:lnTo>
                    <a:pt x="10800" y="21600"/>
                  </a:lnTo>
                  <a:lnTo>
                    <a:pt x="12551" y="21459"/>
                  </a:lnTo>
                  <a:lnTo>
                    <a:pt x="14213" y="21049"/>
                  </a:lnTo>
                  <a:lnTo>
                    <a:pt x="15762" y="20394"/>
                  </a:lnTo>
                  <a:lnTo>
                    <a:pt x="17177" y="19516"/>
                  </a:lnTo>
                  <a:lnTo>
                    <a:pt x="18436" y="18436"/>
                  </a:lnTo>
                  <a:lnTo>
                    <a:pt x="19516" y="17177"/>
                  </a:lnTo>
                  <a:lnTo>
                    <a:pt x="20394" y="15763"/>
                  </a:lnTo>
                  <a:lnTo>
                    <a:pt x="21049" y="14213"/>
                  </a:lnTo>
                  <a:lnTo>
                    <a:pt x="21458" y="12551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222" name="object 8"/>
            <p:cNvGrpSpPr/>
            <p:nvPr/>
          </p:nvGrpSpPr>
          <p:grpSpPr>
            <a:xfrm>
              <a:off x="1216150" y="144272"/>
              <a:ext cx="470918" cy="469901"/>
              <a:chOff x="0" y="0"/>
              <a:chExt cx="470917" cy="469900"/>
            </a:xfrm>
          </p:grpSpPr>
          <p:sp>
            <p:nvSpPr>
              <p:cNvPr id="218" name="Shape"/>
              <p:cNvSpPr/>
              <p:nvPr/>
            </p:nvSpPr>
            <p:spPr>
              <a:xfrm>
                <a:off x="0" y="0"/>
                <a:ext cx="324697" cy="4699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7176" y="0"/>
                    </a:moveTo>
                    <a:lnTo>
                      <a:pt x="15579" y="0"/>
                    </a:lnTo>
                    <a:lnTo>
                      <a:pt x="13974" y="58"/>
                    </a:lnTo>
                    <a:lnTo>
                      <a:pt x="10924" y="467"/>
                    </a:lnTo>
                    <a:lnTo>
                      <a:pt x="8136" y="1343"/>
                    </a:lnTo>
                    <a:lnTo>
                      <a:pt x="5644" y="2510"/>
                    </a:lnTo>
                    <a:lnTo>
                      <a:pt x="3523" y="3970"/>
                    </a:lnTo>
                    <a:lnTo>
                      <a:pt x="1859" y="5721"/>
                    </a:lnTo>
                    <a:lnTo>
                      <a:pt x="676" y="7648"/>
                    </a:lnTo>
                    <a:lnTo>
                      <a:pt x="68" y="9749"/>
                    </a:lnTo>
                    <a:lnTo>
                      <a:pt x="0" y="10858"/>
                    </a:lnTo>
                    <a:lnTo>
                      <a:pt x="93" y="11968"/>
                    </a:lnTo>
                    <a:lnTo>
                      <a:pt x="735" y="14069"/>
                    </a:lnTo>
                    <a:lnTo>
                      <a:pt x="1935" y="15996"/>
                    </a:lnTo>
                    <a:lnTo>
                      <a:pt x="3633" y="17747"/>
                    </a:lnTo>
                    <a:lnTo>
                      <a:pt x="5762" y="19206"/>
                    </a:lnTo>
                    <a:lnTo>
                      <a:pt x="8271" y="20374"/>
                    </a:lnTo>
                    <a:lnTo>
                      <a:pt x="11093" y="21133"/>
                    </a:lnTo>
                    <a:lnTo>
                      <a:pt x="14151" y="21600"/>
                    </a:lnTo>
                    <a:lnTo>
                      <a:pt x="15748" y="21600"/>
                    </a:lnTo>
                    <a:lnTo>
                      <a:pt x="17353" y="21542"/>
                    </a:lnTo>
                    <a:lnTo>
                      <a:pt x="18899" y="21366"/>
                    </a:lnTo>
                    <a:lnTo>
                      <a:pt x="20403" y="21133"/>
                    </a:lnTo>
                    <a:lnTo>
                      <a:pt x="21600" y="20841"/>
                    </a:lnTo>
                    <a:lnTo>
                      <a:pt x="15689" y="20841"/>
                    </a:lnTo>
                    <a:lnTo>
                      <a:pt x="14202" y="20783"/>
                    </a:lnTo>
                    <a:lnTo>
                      <a:pt x="11372" y="20432"/>
                    </a:lnTo>
                    <a:lnTo>
                      <a:pt x="8753" y="19673"/>
                    </a:lnTo>
                    <a:lnTo>
                      <a:pt x="6429" y="18564"/>
                    </a:lnTo>
                    <a:lnTo>
                      <a:pt x="4452" y="17222"/>
                    </a:lnTo>
                    <a:lnTo>
                      <a:pt x="2889" y="15587"/>
                    </a:lnTo>
                    <a:lnTo>
                      <a:pt x="1774" y="13836"/>
                    </a:lnTo>
                    <a:lnTo>
                      <a:pt x="1191" y="11851"/>
                    </a:lnTo>
                    <a:lnTo>
                      <a:pt x="1119" y="10742"/>
                    </a:lnTo>
                    <a:lnTo>
                      <a:pt x="1183" y="9808"/>
                    </a:lnTo>
                    <a:lnTo>
                      <a:pt x="1757" y="7823"/>
                    </a:lnTo>
                    <a:lnTo>
                      <a:pt x="2864" y="6013"/>
                    </a:lnTo>
                    <a:lnTo>
                      <a:pt x="4419" y="4437"/>
                    </a:lnTo>
                    <a:lnTo>
                      <a:pt x="6396" y="3036"/>
                    </a:lnTo>
                    <a:lnTo>
                      <a:pt x="8710" y="1985"/>
                    </a:lnTo>
                    <a:lnTo>
                      <a:pt x="11313" y="1226"/>
                    </a:lnTo>
                    <a:lnTo>
                      <a:pt x="14143" y="817"/>
                    </a:lnTo>
                    <a:lnTo>
                      <a:pt x="15638" y="759"/>
                    </a:lnTo>
                    <a:lnTo>
                      <a:pt x="21454" y="759"/>
                    </a:lnTo>
                    <a:lnTo>
                      <a:pt x="20243" y="467"/>
                    </a:lnTo>
                    <a:lnTo>
                      <a:pt x="18739" y="175"/>
                    </a:lnTo>
                    <a:lnTo>
                      <a:pt x="1717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19" name="Shape"/>
              <p:cNvSpPr/>
              <p:nvPr/>
            </p:nvSpPr>
            <p:spPr>
              <a:xfrm>
                <a:off x="235077" y="16508"/>
                <a:ext cx="235841" cy="4368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8006" y="0"/>
                    </a:moveTo>
                    <a:lnTo>
                      <a:pt x="0" y="0"/>
                    </a:lnTo>
                    <a:lnTo>
                      <a:pt x="2047" y="63"/>
                    </a:lnTo>
                    <a:lnTo>
                      <a:pt x="4036" y="188"/>
                    </a:lnTo>
                    <a:lnTo>
                      <a:pt x="7805" y="816"/>
                    </a:lnTo>
                    <a:lnTo>
                      <a:pt x="11201" y="1821"/>
                    </a:lnTo>
                    <a:lnTo>
                      <a:pt x="14179" y="3140"/>
                    </a:lnTo>
                    <a:lnTo>
                      <a:pt x="16622" y="4772"/>
                    </a:lnTo>
                    <a:lnTo>
                      <a:pt x="18483" y="6593"/>
                    </a:lnTo>
                    <a:lnTo>
                      <a:pt x="19646" y="8602"/>
                    </a:lnTo>
                    <a:lnTo>
                      <a:pt x="20059" y="10737"/>
                    </a:lnTo>
                    <a:lnTo>
                      <a:pt x="20059" y="10863"/>
                    </a:lnTo>
                    <a:lnTo>
                      <a:pt x="19971" y="11867"/>
                    </a:lnTo>
                    <a:lnTo>
                      <a:pt x="19181" y="14002"/>
                    </a:lnTo>
                    <a:lnTo>
                      <a:pt x="17668" y="15949"/>
                    </a:lnTo>
                    <a:lnTo>
                      <a:pt x="15517" y="17644"/>
                    </a:lnTo>
                    <a:lnTo>
                      <a:pt x="12806" y="19151"/>
                    </a:lnTo>
                    <a:lnTo>
                      <a:pt x="9619" y="20281"/>
                    </a:lnTo>
                    <a:lnTo>
                      <a:pt x="6025" y="21098"/>
                    </a:lnTo>
                    <a:lnTo>
                      <a:pt x="2129" y="21537"/>
                    </a:lnTo>
                    <a:lnTo>
                      <a:pt x="70" y="21600"/>
                    </a:lnTo>
                    <a:lnTo>
                      <a:pt x="8208" y="21600"/>
                    </a:lnTo>
                    <a:lnTo>
                      <a:pt x="12190" y="20407"/>
                    </a:lnTo>
                    <a:lnTo>
                      <a:pt x="15365" y="18963"/>
                    </a:lnTo>
                    <a:lnTo>
                      <a:pt x="17971" y="17267"/>
                    </a:lnTo>
                    <a:lnTo>
                      <a:pt x="19948" y="15258"/>
                    </a:lnTo>
                    <a:lnTo>
                      <a:pt x="21181" y="13061"/>
                    </a:lnTo>
                    <a:lnTo>
                      <a:pt x="21600" y="10737"/>
                    </a:lnTo>
                    <a:lnTo>
                      <a:pt x="21472" y="9544"/>
                    </a:lnTo>
                    <a:lnTo>
                      <a:pt x="20600" y="7284"/>
                    </a:lnTo>
                    <a:lnTo>
                      <a:pt x="18948" y="5212"/>
                    </a:lnTo>
                    <a:lnTo>
                      <a:pt x="16610" y="3328"/>
                    </a:lnTo>
                    <a:lnTo>
                      <a:pt x="13667" y="1758"/>
                    </a:lnTo>
                    <a:lnTo>
                      <a:pt x="10224" y="565"/>
                    </a:lnTo>
                    <a:lnTo>
                      <a:pt x="8340" y="63"/>
                    </a:lnTo>
                    <a:lnTo>
                      <a:pt x="800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20" name="Shape"/>
              <p:cNvSpPr/>
              <p:nvPr/>
            </p:nvSpPr>
            <p:spPr>
              <a:xfrm>
                <a:off x="234187" y="49528"/>
                <a:ext cx="203146" cy="3708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8534" y="0"/>
                    </a:moveTo>
                    <a:lnTo>
                      <a:pt x="270" y="0"/>
                    </a:lnTo>
                    <a:lnTo>
                      <a:pt x="2296" y="74"/>
                    </a:lnTo>
                    <a:lnTo>
                      <a:pt x="4227" y="222"/>
                    </a:lnTo>
                    <a:lnTo>
                      <a:pt x="9642" y="1332"/>
                    </a:lnTo>
                    <a:lnTo>
                      <a:pt x="14152" y="3255"/>
                    </a:lnTo>
                    <a:lnTo>
                      <a:pt x="17514" y="5696"/>
                    </a:lnTo>
                    <a:lnTo>
                      <a:pt x="19445" y="8729"/>
                    </a:lnTo>
                    <a:lnTo>
                      <a:pt x="19823" y="10874"/>
                    </a:lnTo>
                    <a:lnTo>
                      <a:pt x="19715" y="11984"/>
                    </a:lnTo>
                    <a:lnTo>
                      <a:pt x="18230" y="15090"/>
                    </a:lnTo>
                    <a:lnTo>
                      <a:pt x="15246" y="17753"/>
                    </a:lnTo>
                    <a:lnTo>
                      <a:pt x="11046" y="19825"/>
                    </a:lnTo>
                    <a:lnTo>
                      <a:pt x="5874" y="21156"/>
                    </a:lnTo>
                    <a:lnTo>
                      <a:pt x="0" y="21600"/>
                    </a:lnTo>
                    <a:lnTo>
                      <a:pt x="8721" y="21600"/>
                    </a:lnTo>
                    <a:lnTo>
                      <a:pt x="13760" y="19899"/>
                    </a:lnTo>
                    <a:lnTo>
                      <a:pt x="16677" y="18271"/>
                    </a:lnTo>
                    <a:lnTo>
                      <a:pt x="19000" y="16422"/>
                    </a:lnTo>
                    <a:lnTo>
                      <a:pt x="20634" y="14351"/>
                    </a:lnTo>
                    <a:lnTo>
                      <a:pt x="21498" y="12058"/>
                    </a:lnTo>
                    <a:lnTo>
                      <a:pt x="21600" y="10726"/>
                    </a:lnTo>
                    <a:lnTo>
                      <a:pt x="21511" y="9616"/>
                    </a:lnTo>
                    <a:lnTo>
                      <a:pt x="20661" y="7323"/>
                    </a:lnTo>
                    <a:lnTo>
                      <a:pt x="19040" y="5252"/>
                    </a:lnTo>
                    <a:lnTo>
                      <a:pt x="16731" y="3329"/>
                    </a:lnTo>
                    <a:lnTo>
                      <a:pt x="13828" y="1775"/>
                    </a:lnTo>
                    <a:lnTo>
                      <a:pt x="10411" y="444"/>
                    </a:lnTo>
                    <a:lnTo>
                      <a:pt x="8534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21" name="Shape"/>
              <p:cNvSpPr/>
              <p:nvPr/>
            </p:nvSpPr>
            <p:spPr>
              <a:xfrm>
                <a:off x="33583" y="33020"/>
                <a:ext cx="282629" cy="4038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5458" y="0"/>
                    </a:moveTo>
                    <a:lnTo>
                      <a:pt x="12352" y="204"/>
                    </a:lnTo>
                    <a:lnTo>
                      <a:pt x="9449" y="815"/>
                    </a:lnTo>
                    <a:lnTo>
                      <a:pt x="6829" y="1834"/>
                    </a:lnTo>
                    <a:lnTo>
                      <a:pt x="4538" y="3124"/>
                    </a:lnTo>
                    <a:lnTo>
                      <a:pt x="2646" y="4755"/>
                    </a:lnTo>
                    <a:lnTo>
                      <a:pt x="1219" y="6589"/>
                    </a:lnTo>
                    <a:lnTo>
                      <a:pt x="316" y="8626"/>
                    </a:lnTo>
                    <a:lnTo>
                      <a:pt x="0" y="10732"/>
                    </a:lnTo>
                    <a:lnTo>
                      <a:pt x="0" y="10868"/>
                    </a:lnTo>
                    <a:lnTo>
                      <a:pt x="64" y="11887"/>
                    </a:lnTo>
                    <a:lnTo>
                      <a:pt x="675" y="13992"/>
                    </a:lnTo>
                    <a:lnTo>
                      <a:pt x="1850" y="15962"/>
                    </a:lnTo>
                    <a:lnTo>
                      <a:pt x="3500" y="17660"/>
                    </a:lnTo>
                    <a:lnTo>
                      <a:pt x="5586" y="19155"/>
                    </a:lnTo>
                    <a:lnTo>
                      <a:pt x="8052" y="20309"/>
                    </a:lnTo>
                    <a:lnTo>
                      <a:pt x="10808" y="21125"/>
                    </a:lnTo>
                    <a:lnTo>
                      <a:pt x="13817" y="21532"/>
                    </a:lnTo>
                    <a:lnTo>
                      <a:pt x="15399" y="21600"/>
                    </a:lnTo>
                    <a:lnTo>
                      <a:pt x="16972" y="21532"/>
                    </a:lnTo>
                    <a:lnTo>
                      <a:pt x="18505" y="21396"/>
                    </a:lnTo>
                    <a:lnTo>
                      <a:pt x="19990" y="21125"/>
                    </a:lnTo>
                    <a:lnTo>
                      <a:pt x="21407" y="20785"/>
                    </a:lnTo>
                    <a:lnTo>
                      <a:pt x="21600" y="20717"/>
                    </a:lnTo>
                    <a:lnTo>
                      <a:pt x="15331" y="20717"/>
                    </a:lnTo>
                    <a:lnTo>
                      <a:pt x="13875" y="20649"/>
                    </a:lnTo>
                    <a:lnTo>
                      <a:pt x="9838" y="19902"/>
                    </a:lnTo>
                    <a:lnTo>
                      <a:pt x="6353" y="18408"/>
                    </a:lnTo>
                    <a:lnTo>
                      <a:pt x="3636" y="16302"/>
                    </a:lnTo>
                    <a:lnTo>
                      <a:pt x="1879" y="13653"/>
                    </a:lnTo>
                    <a:lnTo>
                      <a:pt x="1277" y="10732"/>
                    </a:lnTo>
                    <a:lnTo>
                      <a:pt x="1355" y="9713"/>
                    </a:lnTo>
                    <a:lnTo>
                      <a:pt x="2422" y="6860"/>
                    </a:lnTo>
                    <a:lnTo>
                      <a:pt x="4567" y="4483"/>
                    </a:lnTo>
                    <a:lnTo>
                      <a:pt x="7596" y="2581"/>
                    </a:lnTo>
                    <a:lnTo>
                      <a:pt x="11323" y="1291"/>
                    </a:lnTo>
                    <a:lnTo>
                      <a:pt x="15525" y="883"/>
                    </a:lnTo>
                    <a:lnTo>
                      <a:pt x="21466" y="883"/>
                    </a:lnTo>
                    <a:lnTo>
                      <a:pt x="20048" y="475"/>
                    </a:lnTo>
                    <a:lnTo>
                      <a:pt x="18573" y="204"/>
                    </a:lnTo>
                    <a:lnTo>
                      <a:pt x="17040" y="68"/>
                    </a:lnTo>
                    <a:lnTo>
                      <a:pt x="15458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223" name="object 9"/>
            <p:cNvSpPr/>
            <p:nvPr/>
          </p:nvSpPr>
          <p:spPr>
            <a:xfrm>
              <a:off x="0" y="6233160"/>
              <a:ext cx="8833105" cy="309373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25" name="object 10"/>
          <p:cNvSpPr txBox="1"/>
          <p:nvPr/>
        </p:nvSpPr>
        <p:spPr>
          <a:xfrm>
            <a:off x="3205733" y="5752794"/>
            <a:ext cx="5247641" cy="34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5" sz="2400">
                <a:solidFill>
                  <a:srgbClr val="636B85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Inheritance </a:t>
            </a:r>
            <a:r>
              <a:rPr spc="0"/>
              <a:t>of Sickle </a:t>
            </a:r>
            <a:r>
              <a:t>Cell</a:t>
            </a:r>
            <a:r>
              <a:rPr spc="-30"/>
              <a:t> </a:t>
            </a:r>
            <a:r>
              <a:t>Anemia</a:t>
            </a:r>
          </a:p>
        </p:txBody>
      </p:sp>
      <p:sp>
        <p:nvSpPr>
          <p:cNvPr id="226" name="object 11"/>
          <p:cNvSpPr txBox="1"/>
          <p:nvPr/>
        </p:nvSpPr>
        <p:spPr>
          <a:xfrm>
            <a:off x="459740" y="1029842"/>
            <a:ext cx="2266315" cy="370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27940" indent="12700">
              <a:defRPr spc="-5"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If </a:t>
            </a:r>
            <a:r>
              <a:rPr b="1"/>
              <a:t>one </a:t>
            </a:r>
            <a:r>
              <a:rPr b="1" spc="-10"/>
              <a:t>parent </a:t>
            </a:r>
            <a:r>
              <a:rPr b="1"/>
              <a:t>has  sickle cell anaemia  </a:t>
            </a:r>
            <a:r>
              <a:rPr b="1" spc="-10"/>
              <a:t>(HbSS) </a:t>
            </a:r>
            <a:r>
              <a:rPr b="1"/>
              <a:t>and </a:t>
            </a:r>
            <a:r>
              <a:rPr b="1" spc="-10"/>
              <a:t>the other  </a:t>
            </a:r>
            <a:r>
              <a:rPr b="1"/>
              <a:t>is </a:t>
            </a:r>
            <a:r>
              <a:rPr b="1" spc="-10"/>
              <a:t>completely  </a:t>
            </a:r>
            <a:r>
              <a:rPr b="1"/>
              <a:t>unaffected (HbAA)  </a:t>
            </a:r>
            <a:r>
              <a:rPr spc="-10"/>
              <a:t>then </a:t>
            </a:r>
            <a:r>
              <a:t>all </a:t>
            </a:r>
            <a:r>
              <a:rPr spc="-10"/>
              <a:t>the children will  </a:t>
            </a:r>
            <a:r>
              <a:t>have sickle </a:t>
            </a:r>
            <a:r>
              <a:rPr spc="-10"/>
              <a:t>cell</a:t>
            </a:r>
            <a:r>
              <a:rPr spc="65"/>
              <a:t> </a:t>
            </a:r>
            <a:r>
              <a:t>trait.</a:t>
            </a:r>
          </a:p>
          <a:p>
            <a:pPr marR="5080" indent="12700">
              <a:spcBef>
                <a:spcPts val="1300"/>
              </a:spcBef>
              <a:defRPr spc="-5"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None </a:t>
            </a:r>
            <a:r>
              <a:rPr spc="-10"/>
              <a:t>will </a:t>
            </a:r>
            <a:r>
              <a:t>have sickle </a:t>
            </a:r>
            <a:r>
              <a:rPr spc="-10"/>
              <a:t>cell  </a:t>
            </a:r>
            <a:r>
              <a:t>anemia.</a:t>
            </a:r>
          </a:p>
          <a:p>
            <a:pPr marR="5080" indent="12700">
              <a:spcBef>
                <a:spcPts val="1300"/>
              </a:spcBef>
              <a:defRPr spc="-10"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The parent who </a:t>
            </a:r>
            <a:r>
              <a:rPr spc="-5"/>
              <a:t>has  sickle </a:t>
            </a:r>
            <a:r>
              <a:t>cell </a:t>
            </a:r>
            <a:r>
              <a:rPr spc="-5"/>
              <a:t>anemia  (HbSS) </a:t>
            </a:r>
            <a:r>
              <a:t>can </a:t>
            </a:r>
            <a:r>
              <a:rPr spc="-5"/>
              <a:t>only </a:t>
            </a:r>
            <a:r>
              <a:t>pass the  </a:t>
            </a:r>
            <a:r>
              <a:rPr spc="-5"/>
              <a:t>sickle </a:t>
            </a:r>
            <a:r>
              <a:t>hemoglobin </a:t>
            </a:r>
            <a:r>
              <a:rPr spc="-5"/>
              <a:t>gene  to </a:t>
            </a:r>
            <a:r>
              <a:t>each </a:t>
            </a:r>
            <a:r>
              <a:rPr spc="-5"/>
              <a:t>of </a:t>
            </a:r>
            <a:r>
              <a:t>their</a:t>
            </a:r>
            <a:r>
              <a:rPr spc="45"/>
              <a:t> </a:t>
            </a:r>
            <a:r>
              <a:t>children.</a:t>
            </a:r>
          </a:p>
        </p:txBody>
      </p:sp>
      <p:sp>
        <p:nvSpPr>
          <p:cNvPr id="227" name="object 12"/>
          <p:cNvSpPr/>
          <p:nvPr/>
        </p:nvSpPr>
        <p:spPr>
          <a:xfrm>
            <a:off x="3906520" y="609600"/>
            <a:ext cx="4226560" cy="487239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28" name="object 13"/>
          <p:cNvSpPr txBox="1"/>
          <p:nvPr/>
        </p:nvSpPr>
        <p:spPr>
          <a:xfrm>
            <a:off x="307339" y="6520891"/>
            <a:ext cx="383286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5" sz="800">
                <a:latin typeface="Georgia"/>
                <a:ea typeface="Georgia"/>
                <a:cs typeface="Georgia"/>
                <a:sym typeface="Georgia"/>
              </a:defRPr>
            </a:pPr>
            <a:r>
              <a:t>Source from</a:t>
            </a:r>
            <a:r>
              <a:rPr spc="70"/>
              <a:t> </a:t>
            </a:r>
            <a:r>
              <a:rPr u="sng">
                <a:uFill>
                  <a:solidFill>
                    <a:srgbClr val="000000"/>
                  </a:solidFill>
                </a:uFill>
                <a:hlinkClick r:id="rId3" invalidUrl="" action="" tgtFrame="" tooltip="" history="1" highlightClick="0" endSnd="0"/>
              </a:rPr>
              <a:t>http://www.sicklecellsociety.org/education/inherit.htm#anchor298279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object 2"/>
          <p:cNvSpPr txBox="1"/>
          <p:nvPr>
            <p:ph type="title"/>
          </p:nvPr>
        </p:nvSpPr>
        <p:spPr>
          <a:xfrm>
            <a:off x="2928366" y="412750"/>
            <a:ext cx="3282316" cy="528320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PATHOGENESIS</a:t>
            </a:r>
          </a:p>
        </p:txBody>
      </p:sp>
      <p:sp>
        <p:nvSpPr>
          <p:cNvPr id="231" name="object 3"/>
          <p:cNvSpPr txBox="1"/>
          <p:nvPr/>
        </p:nvSpPr>
        <p:spPr>
          <a:xfrm>
            <a:off x="380491" y="1562352"/>
            <a:ext cx="8326119" cy="37461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b="1" spc="-10" sz="2700">
                <a:latin typeface="Georgia"/>
                <a:ea typeface="Georgia"/>
                <a:cs typeface="Georgia"/>
                <a:sym typeface="Georgia"/>
              </a:defRPr>
            </a:pPr>
            <a:r>
              <a:t>HbS </a:t>
            </a:r>
            <a:r>
              <a:rPr spc="-5"/>
              <a:t>molecules undergo polymerization when  deoxygenated.</a:t>
            </a:r>
          </a:p>
          <a:p>
            <a:pPr marL="287020" marR="31115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b="1" spc="-5" sz="2700">
                <a:latin typeface="Georgia"/>
                <a:ea typeface="Georgia"/>
                <a:cs typeface="Georgia"/>
                <a:sym typeface="Georgia"/>
              </a:rPr>
              <a:t>Initially the </a:t>
            </a:r>
            <a:r>
              <a:rPr b="1" sz="2700">
                <a:latin typeface="Georgia"/>
                <a:ea typeface="Georgia"/>
                <a:cs typeface="Georgia"/>
                <a:sym typeface="Georgia"/>
              </a:rPr>
              <a:t>red </a:t>
            </a:r>
            <a:r>
              <a:rPr b="1" spc="-5" sz="2700">
                <a:latin typeface="Georgia"/>
                <a:ea typeface="Georgia"/>
                <a:cs typeface="Georgia"/>
                <a:sym typeface="Georgia"/>
              </a:rPr>
              <a:t>cell cytosol converts from </a:t>
            </a:r>
            <a:r>
              <a:rPr b="1" sz="2700">
                <a:latin typeface="Georgia"/>
                <a:ea typeface="Georgia"/>
                <a:cs typeface="Georgia"/>
                <a:sym typeface="Georgia"/>
              </a:rPr>
              <a:t>a  </a:t>
            </a:r>
            <a:r>
              <a:rPr b="1" spc="-5" sz="2700">
                <a:latin typeface="Georgia"/>
                <a:ea typeface="Georgia"/>
                <a:cs typeface="Georgia"/>
                <a:sym typeface="Georgia"/>
              </a:rPr>
              <a:t>freely flowing liquid to </a:t>
            </a:r>
            <a:r>
              <a:rPr b="1" sz="2700">
                <a:latin typeface="Georgia"/>
                <a:ea typeface="Georgia"/>
                <a:cs typeface="Georgia"/>
                <a:sym typeface="Georgia"/>
              </a:rPr>
              <a:t>a viscous gel as </a:t>
            </a:r>
            <a:r>
              <a:rPr b="1" spc="-10" sz="2700">
                <a:latin typeface="Georgia"/>
                <a:ea typeface="Georgia"/>
                <a:cs typeface="Georgia"/>
                <a:sym typeface="Georgia"/>
              </a:rPr>
              <a:t>HbS  </a:t>
            </a:r>
            <a:r>
              <a:rPr b="1" sz="2700">
                <a:latin typeface="Georgia"/>
                <a:ea typeface="Georgia"/>
                <a:cs typeface="Georgia"/>
                <a:sym typeface="Georgia"/>
              </a:rPr>
              <a:t>aggregates</a:t>
            </a:r>
            <a:r>
              <a:rPr b="1" spc="15" sz="27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b="1" spc="-5" sz="2700">
                <a:latin typeface="Georgia"/>
                <a:ea typeface="Georgia"/>
                <a:cs typeface="Georgia"/>
                <a:sym typeface="Georgia"/>
              </a:rPr>
              <a:t>form.</a:t>
            </a:r>
            <a:endParaRPr sz="2700">
              <a:latin typeface="Georgia"/>
              <a:ea typeface="Georgia"/>
              <a:cs typeface="Georgia"/>
              <a:sym typeface="Georgia"/>
            </a:endParaRPr>
          </a:p>
          <a:p>
            <a:pPr marL="287020" marR="58420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b="1" spc="-5" sz="2700">
                <a:latin typeface="Georgia"/>
                <a:ea typeface="Georgia"/>
                <a:cs typeface="Georgia"/>
                <a:sym typeface="Georgia"/>
              </a:defRPr>
            </a:pPr>
            <a:r>
              <a:t>With continued deoxygenation </a:t>
            </a:r>
            <a:r>
              <a:rPr spc="0"/>
              <a:t>aggregated  </a:t>
            </a:r>
            <a:r>
              <a:rPr spc="-10"/>
              <a:t>HbS </a:t>
            </a:r>
            <a:r>
              <a:t>molecules assemble </a:t>
            </a:r>
            <a:r>
              <a:rPr spc="0"/>
              <a:t>into </a:t>
            </a:r>
            <a:r>
              <a:t>long needle-  like fibers within red cells, </a:t>
            </a:r>
            <a:r>
              <a:rPr spc="0"/>
              <a:t>producing a  </a:t>
            </a:r>
            <a:r>
              <a:t>distorted </a:t>
            </a:r>
            <a:r>
              <a:rPr spc="0"/>
              <a:t>sickle </a:t>
            </a:r>
            <a:r>
              <a:rPr spc="-10"/>
              <a:t>or </a:t>
            </a:r>
            <a:r>
              <a:t>holly-leaf </a:t>
            </a:r>
            <a:r>
              <a:rPr spc="0"/>
              <a:t>shape.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object 2"/>
          <p:cNvSpPr txBox="1"/>
          <p:nvPr/>
        </p:nvSpPr>
        <p:spPr>
          <a:xfrm>
            <a:off x="380490" y="1406904"/>
            <a:ext cx="7502526" cy="2616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b="1" spc="-5" sz="2700">
                <a:latin typeface="Georgia"/>
                <a:ea typeface="Georgia"/>
                <a:cs typeface="Georgia"/>
                <a:sym typeface="Georgia"/>
              </a:defRPr>
            </a:pPr>
            <a:r>
              <a:t>The </a:t>
            </a:r>
            <a:r>
              <a:rPr spc="0"/>
              <a:t>presence of </a:t>
            </a:r>
            <a:r>
              <a:rPr spc="-10"/>
              <a:t>HbS </a:t>
            </a:r>
            <a:r>
              <a:t>underlies the </a:t>
            </a:r>
            <a:r>
              <a:rPr spc="0"/>
              <a:t>major  </a:t>
            </a:r>
            <a:r>
              <a:t>pathologic</a:t>
            </a:r>
            <a:r>
              <a:rPr spc="0"/>
              <a:t> </a:t>
            </a:r>
            <a:r>
              <a:t>manifestations:</a:t>
            </a:r>
          </a:p>
          <a:p>
            <a:pPr>
              <a:buClr>
                <a:srgbClr val="D16248"/>
              </a:buClr>
              <a:buSzPct val="100000"/>
              <a:buChar char="●"/>
              <a:defRPr sz="39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marL="373380" indent="-361315">
              <a:buClr>
                <a:srgbClr val="D16248"/>
              </a:buClr>
              <a:buSzPct val="85185"/>
              <a:buChar char="●"/>
              <a:tabLst>
                <a:tab pos="368300" algn="l"/>
              </a:tabLst>
              <a:defRPr b="1" spc="-5" sz="2700">
                <a:latin typeface="Georgia"/>
                <a:ea typeface="Georgia"/>
                <a:cs typeface="Georgia"/>
                <a:sym typeface="Georgia"/>
              </a:defRPr>
            </a:pPr>
            <a:r>
              <a:t>Chronic</a:t>
            </a:r>
            <a:r>
              <a:rPr spc="15"/>
              <a:t> </a:t>
            </a:r>
            <a:r>
              <a:t>hemolysis,</a:t>
            </a:r>
          </a:p>
          <a:p>
            <a:pPr marL="287020" marR="569594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  <a:tab pos="4940300" algn="l"/>
                <a:tab pos="5778500" algn="l"/>
              </a:tabLst>
              <a:defRPr b="1" spc="-5" sz="2700">
                <a:latin typeface="Georgia"/>
                <a:ea typeface="Georgia"/>
                <a:cs typeface="Georgia"/>
                <a:sym typeface="Georgia"/>
              </a:defRPr>
            </a:pPr>
            <a:r>
              <a:t>Microvascu</a:t>
            </a:r>
            <a:r>
              <a:rPr spc="-15"/>
              <a:t>l</a:t>
            </a:r>
            <a:r>
              <a:rPr spc="0"/>
              <a:t>ar occlu</a:t>
            </a:r>
            <a:r>
              <a:rPr spc="-15"/>
              <a:t>s</a:t>
            </a:r>
            <a:r>
              <a:rPr spc="0"/>
              <a:t>ions	a</a:t>
            </a:r>
            <a:r>
              <a:rPr spc="-10"/>
              <a:t>n</a:t>
            </a:r>
            <a:r>
              <a:rPr spc="0"/>
              <a:t>d	</a:t>
            </a:r>
            <a:r>
              <a:t>Tiss</a:t>
            </a:r>
            <a:r>
              <a:rPr spc="-15"/>
              <a:t>u</a:t>
            </a:r>
            <a:r>
              <a:rPr spc="0"/>
              <a:t>e  </a:t>
            </a:r>
            <a:r>
              <a:t>damage.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object 2"/>
          <p:cNvSpPr txBox="1"/>
          <p:nvPr>
            <p:ph type="title"/>
          </p:nvPr>
        </p:nvSpPr>
        <p:spPr>
          <a:xfrm>
            <a:off x="1111401" y="307034"/>
            <a:ext cx="7018657" cy="940437"/>
          </a:xfrm>
          <a:prstGeom prst="rect">
            <a:avLst/>
          </a:prstGeom>
        </p:spPr>
        <p:txBody>
          <a:bodyPr/>
          <a:lstStyle/>
          <a:p>
            <a:pPr marL="1734820" marR="5080" indent="-1722755">
              <a:spcBef>
                <a:spcPts val="100"/>
              </a:spcBef>
              <a:defRPr b="1" sz="30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Several </a:t>
            </a:r>
            <a:r>
              <a:rPr spc="-100"/>
              <a:t>variables affect the rate and  degree </a:t>
            </a:r>
            <a:r>
              <a:t>of</a:t>
            </a:r>
            <a:r>
              <a:rPr spc="-100"/>
              <a:t> sickling</a:t>
            </a:r>
          </a:p>
        </p:txBody>
      </p:sp>
      <p:sp>
        <p:nvSpPr>
          <p:cNvPr id="236" name="object 3"/>
          <p:cNvSpPr txBox="1"/>
          <p:nvPr/>
        </p:nvSpPr>
        <p:spPr>
          <a:xfrm>
            <a:off x="380490" y="2401822"/>
            <a:ext cx="8173086" cy="34489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11429" indent="-274320">
              <a:lnSpc>
                <a:spcPct val="90000"/>
              </a:lnSpc>
              <a:spcBef>
                <a:spcPts val="300"/>
              </a:spcBef>
              <a:buClr>
                <a:srgbClr val="D16248"/>
              </a:buClr>
              <a:buSzPct val="84000"/>
              <a:buChar char="●"/>
              <a:tabLst>
                <a:tab pos="279400" algn="l"/>
              </a:tabLst>
              <a:defRPr spc="-5" sz="2500">
                <a:latin typeface="Georgia"/>
                <a:ea typeface="Georgia"/>
                <a:cs typeface="Georgia"/>
                <a:sym typeface="Georgia"/>
              </a:defRPr>
            </a:pPr>
            <a:r>
              <a:t>In </a:t>
            </a:r>
            <a:r>
              <a:rPr spc="-10"/>
              <a:t>heterozygotes with sickle cell trait, </a:t>
            </a:r>
            <a:r>
              <a:t>about 40% of </a:t>
            </a:r>
            <a:r>
              <a:rPr spc="-10"/>
              <a:t>the  hemoglobin </a:t>
            </a:r>
            <a:r>
              <a:t>is HbS and </a:t>
            </a:r>
            <a:r>
              <a:rPr spc="-10"/>
              <a:t>the </a:t>
            </a:r>
            <a:r>
              <a:t>rest is HbA, </a:t>
            </a:r>
            <a:r>
              <a:rPr spc="-10"/>
              <a:t>which </a:t>
            </a:r>
            <a:r>
              <a:t>interferes  </a:t>
            </a:r>
            <a:r>
              <a:rPr spc="-10"/>
              <a:t>with </a:t>
            </a:r>
            <a:r>
              <a:t>HbS </a:t>
            </a:r>
            <a:r>
              <a:rPr spc="-10"/>
              <a:t>polymerization. </a:t>
            </a:r>
            <a:r>
              <a:t>As a result, red cells in  heterozygous individuals do not sickle except </a:t>
            </a:r>
            <a:r>
              <a:rPr spc="-10"/>
              <a:t>under  </a:t>
            </a:r>
            <a:r>
              <a:t>conditions of </a:t>
            </a:r>
            <a:r>
              <a:rPr spc="-10"/>
              <a:t>profound</a:t>
            </a:r>
            <a:r>
              <a:rPr spc="30"/>
              <a:t> </a:t>
            </a:r>
            <a:r>
              <a:rPr spc="-10"/>
              <a:t>hypoxia.</a:t>
            </a:r>
          </a:p>
          <a:p>
            <a:pPr>
              <a:buClr>
                <a:srgbClr val="D16248"/>
              </a:buClr>
              <a:buSzPct val="100000"/>
              <a:buChar char="●"/>
              <a:defRPr sz="34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marL="287020" marR="5080" indent="-274320">
              <a:lnSpc>
                <a:spcPct val="90000"/>
              </a:lnSpc>
              <a:buClr>
                <a:srgbClr val="D16248"/>
              </a:buClr>
              <a:buSzPct val="84000"/>
              <a:buChar char="●"/>
              <a:tabLst>
                <a:tab pos="355600" algn="l"/>
              </a:tabLst>
            </a:pPr>
            <a:r>
              <a:t>	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HbF inhibits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the polymerization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of HbS even more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than 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HbA; hence, infants do not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become symptomatic until 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they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reach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5 or 6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months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of </a:t>
            </a:r>
            <a:r>
              <a:rPr sz="2500">
                <a:latin typeface="Georgia"/>
                <a:ea typeface="Georgia"/>
                <a:cs typeface="Georgia"/>
                <a:sym typeface="Georgia"/>
              </a:rPr>
              <a:t>age,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when the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level of HbF  normally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falls</a:t>
            </a:r>
            <a:r>
              <a:rPr b="1" spc="-5" sz="2500">
                <a:latin typeface="Georgia"/>
                <a:ea typeface="Georgia"/>
                <a:cs typeface="Georgia"/>
                <a:sym typeface="Georgia"/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object 2"/>
          <p:cNvSpPr txBox="1"/>
          <p:nvPr/>
        </p:nvSpPr>
        <p:spPr>
          <a:xfrm>
            <a:off x="380491" y="1562352"/>
            <a:ext cx="8170544" cy="3669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b="1" spc="-5" sz="2700">
                <a:latin typeface="Georgia"/>
                <a:ea typeface="Georgia"/>
                <a:cs typeface="Georgia"/>
                <a:sym typeface="Georgia"/>
              </a:defRPr>
            </a:pPr>
            <a:r>
              <a:t>Mean </a:t>
            </a:r>
            <a:r>
              <a:rPr spc="0"/>
              <a:t>cell hemoglobin </a:t>
            </a:r>
            <a:r>
              <a:t>concentration  (MCHC</a:t>
            </a:r>
            <a:r>
              <a:rPr b="0"/>
              <a:t>). Higher </a:t>
            </a:r>
            <a:r>
              <a:rPr b="0" spc="0"/>
              <a:t>HbS </a:t>
            </a:r>
            <a:r>
              <a:rPr b="0"/>
              <a:t>concentrations </a:t>
            </a:r>
            <a:r>
              <a:rPr b="0" spc="0"/>
              <a:t>increase </a:t>
            </a:r>
            <a:r>
              <a:rPr b="0"/>
              <a:t>the  probability that </a:t>
            </a:r>
            <a:r>
              <a:rPr b="0" spc="0"/>
              <a:t>aggregation and </a:t>
            </a:r>
            <a:r>
              <a:rPr b="0"/>
              <a:t>polymerization will  </a:t>
            </a:r>
            <a:r>
              <a:rPr b="0" spc="-10"/>
              <a:t>occur </a:t>
            </a:r>
            <a:r>
              <a:rPr b="0"/>
              <a:t>during </a:t>
            </a:r>
            <a:r>
              <a:rPr b="0" spc="0"/>
              <a:t>any </a:t>
            </a:r>
            <a:r>
              <a:rPr b="0"/>
              <a:t>given </a:t>
            </a:r>
            <a:r>
              <a:rPr b="0" spc="0"/>
              <a:t>period </a:t>
            </a:r>
            <a:r>
              <a:rPr b="0"/>
              <a:t>of deoxygenation.  Thus, intracellular dehydration, which increases the  </a:t>
            </a:r>
            <a:r>
              <a:rPr b="0" spc="-10"/>
              <a:t>MCHC, </a:t>
            </a:r>
            <a:r>
              <a:rPr b="0"/>
              <a:t>facilitates</a:t>
            </a:r>
            <a:r>
              <a:rPr b="0" spc="15"/>
              <a:t> </a:t>
            </a:r>
            <a:r>
              <a:rPr b="0"/>
              <a:t>sickling.</a:t>
            </a:r>
          </a:p>
          <a:p>
            <a:pPr marL="287020" marR="48768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Conversely, conditions that decrease the MCHC 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reduce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the disease severity.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This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occurs when</a:t>
            </a:r>
            <a:r>
              <a:rPr spc="-160" sz="27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the  individual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is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homozygous for</a:t>
            </a:r>
            <a:r>
              <a:rPr spc="-65" sz="27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HbS.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ICKLE CELL ANEMIA"/>
          <p:cNvSpPr txBox="1"/>
          <p:nvPr>
            <p:ph type="title"/>
          </p:nvPr>
        </p:nvSpPr>
        <p:spPr>
          <a:xfrm>
            <a:off x="667939" y="434379"/>
            <a:ext cx="7943037" cy="1130936"/>
          </a:xfrm>
          <a:prstGeom prst="rect">
            <a:avLst/>
          </a:prstGeom>
        </p:spPr>
        <p:txBody>
          <a:bodyPr/>
          <a:lstStyle>
            <a:lvl1pPr defTabSz="758951">
              <a:defRPr sz="5976"/>
            </a:lvl1pPr>
          </a:lstStyle>
          <a:p>
            <a:pPr/>
            <a:r>
              <a:t>SICKLE CELL ANEMIA</a:t>
            </a:r>
          </a:p>
        </p:txBody>
      </p:sp>
      <p:sp>
        <p:nvSpPr>
          <p:cNvPr id="116" name="DR. PRASAD MULEY…"/>
          <p:cNvSpPr txBox="1"/>
          <p:nvPr/>
        </p:nvSpPr>
        <p:spPr>
          <a:xfrm>
            <a:off x="4331122" y="3262456"/>
            <a:ext cx="3083370" cy="1209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t>DR. PRASAD MULEY</a:t>
            </a:r>
          </a:p>
          <a:p>
            <a:pPr/>
            <a:r>
              <a:t>ASSOCIATE PROFESSOR</a:t>
            </a:r>
          </a:p>
          <a:p>
            <a:pPr/>
            <a:r>
              <a:t>DEPARTMENT OF PAEDIATRICS</a:t>
            </a:r>
          </a:p>
          <a:p>
            <a:pPr/>
            <a:r>
              <a:t>SBKS MIRC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object 2"/>
          <p:cNvSpPr txBox="1"/>
          <p:nvPr/>
        </p:nvSpPr>
        <p:spPr>
          <a:xfrm>
            <a:off x="380490" y="1562225"/>
            <a:ext cx="8036561" cy="2044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indent="-274320">
              <a:spcBef>
                <a:spcPts val="7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b="1" spc="-5" sz="2700">
                <a:latin typeface="Georgia"/>
                <a:ea typeface="Georgia"/>
                <a:cs typeface="Georgia"/>
                <a:sym typeface="Georgia"/>
              </a:defRPr>
            </a:pPr>
            <a:r>
              <a:t>Intracellular</a:t>
            </a:r>
            <a:r>
              <a:rPr spc="5"/>
              <a:t> </a:t>
            </a:r>
            <a:r>
              <a:rPr spc="0"/>
              <a:t>pH.</a:t>
            </a:r>
          </a:p>
          <a:p>
            <a:pPr marR="5080" indent="361315">
              <a:spcBef>
                <a:spcPts val="600"/>
              </a:spcBef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A </a:t>
            </a:r>
            <a:r>
              <a:rPr spc="-5"/>
              <a:t>decrease </a:t>
            </a:r>
            <a:r>
              <a:t>in </a:t>
            </a:r>
            <a:r>
              <a:rPr spc="-5"/>
              <a:t>pH </a:t>
            </a:r>
            <a:r>
              <a:t>reduces </a:t>
            </a:r>
            <a:r>
              <a:rPr spc="-5"/>
              <a:t>the oxygen </a:t>
            </a:r>
            <a:r>
              <a:t>affinity </a:t>
            </a:r>
            <a:r>
              <a:rPr spc="-5"/>
              <a:t>of  hemoglobin, thereby </a:t>
            </a:r>
            <a:r>
              <a:t>increasing </a:t>
            </a:r>
            <a:r>
              <a:rPr spc="-5"/>
              <a:t>the </a:t>
            </a:r>
            <a:r>
              <a:rPr spc="-10"/>
              <a:t>fraction </a:t>
            </a:r>
            <a:r>
              <a:rPr spc="-5"/>
              <a:t>of  deoxygenated </a:t>
            </a:r>
            <a:r>
              <a:t>HbS at any </a:t>
            </a:r>
            <a:r>
              <a:rPr spc="-5"/>
              <a:t>given oxygen tension and  augmenting the tendency for</a:t>
            </a:r>
            <a:r>
              <a:rPr spc="-20"/>
              <a:t> </a:t>
            </a:r>
            <a:r>
              <a:rPr spc="-5"/>
              <a:t>sickling.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object 2"/>
          <p:cNvSpPr txBox="1"/>
          <p:nvPr>
            <p:ph type="title"/>
          </p:nvPr>
        </p:nvSpPr>
        <p:spPr>
          <a:xfrm>
            <a:off x="1379599" y="412750"/>
            <a:ext cx="6380481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HOW RED CELLS RE</a:t>
            </a:r>
            <a:r>
              <a:rPr spc="-200"/>
              <a:t> </a:t>
            </a:r>
            <a:r>
              <a:rPr spc="-100"/>
              <a:t>DAMAGED</a:t>
            </a:r>
          </a:p>
        </p:txBody>
      </p:sp>
      <p:sp>
        <p:nvSpPr>
          <p:cNvPr id="243" name="object 3"/>
          <p:cNvSpPr txBox="1"/>
          <p:nvPr/>
        </p:nvSpPr>
        <p:spPr>
          <a:xfrm>
            <a:off x="342390" y="1562352"/>
            <a:ext cx="8152132" cy="3426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25120" marR="339725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3175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As HbS </a:t>
            </a:r>
            <a:r>
              <a:rPr spc="-5"/>
              <a:t>polymers grow, they </a:t>
            </a:r>
            <a:r>
              <a:t>herniate </a:t>
            </a:r>
            <a:r>
              <a:rPr spc="-5"/>
              <a:t>through</a:t>
            </a:r>
            <a:r>
              <a:rPr spc="-130"/>
              <a:t> </a:t>
            </a:r>
            <a:r>
              <a:rPr spc="-5"/>
              <a:t>the  membrane skeleton and </a:t>
            </a:r>
            <a:r>
              <a:t>project </a:t>
            </a:r>
            <a:r>
              <a:rPr spc="-5"/>
              <a:t>from the cell  ensheathed by only </a:t>
            </a:r>
            <a:r>
              <a:t>the </a:t>
            </a:r>
            <a:r>
              <a:rPr spc="-5"/>
              <a:t>lipid</a:t>
            </a:r>
            <a:r>
              <a:rPr spc="-35"/>
              <a:t> </a:t>
            </a:r>
            <a:r>
              <a:rPr spc="-5"/>
              <a:t>bilayer.</a:t>
            </a:r>
          </a:p>
          <a:p>
            <a:pPr>
              <a:buClr>
                <a:srgbClr val="D16248"/>
              </a:buClr>
              <a:buSzPct val="100000"/>
              <a:buChar char="●"/>
              <a:defRPr sz="39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marL="325120" marR="43180" indent="-274320">
              <a:buClr>
                <a:srgbClr val="D16248"/>
              </a:buClr>
              <a:buSzPct val="85185"/>
              <a:buChar char="●"/>
              <a:tabLst>
                <a:tab pos="406400" algn="l"/>
              </a:tabLst>
            </a:pPr>
            <a:r>
              <a:t>	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This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severe derangement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membrane structure 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causes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the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influx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of Ca</a:t>
            </a:r>
            <a:r>
              <a:rPr baseline="24691" spc="-7" sz="2700">
                <a:latin typeface="Georgia"/>
                <a:ea typeface="Georgia"/>
                <a:cs typeface="Georgia"/>
                <a:sym typeface="Georgia"/>
              </a:rPr>
              <a:t>[2]+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ions, which induce the  cross-linking of membrane proteins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and activate an  ion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channel that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permits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the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efflux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of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K</a:t>
            </a:r>
            <a:r>
              <a:rPr baseline="24691" sz="2700">
                <a:latin typeface="Georgia"/>
                <a:ea typeface="Georgia"/>
                <a:cs typeface="Georgia"/>
                <a:sym typeface="Georgia"/>
              </a:rPr>
              <a:t>+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and</a:t>
            </a:r>
            <a:r>
              <a:rPr spc="-240" sz="27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H</a:t>
            </a:r>
            <a:r>
              <a:rPr baseline="-20060" spc="-15" sz="2700">
                <a:latin typeface="Georgia"/>
                <a:ea typeface="Georgia"/>
                <a:cs typeface="Georgia"/>
                <a:sym typeface="Georgia"/>
              </a:rPr>
              <a:t>2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object 2"/>
          <p:cNvSpPr txBox="1"/>
          <p:nvPr>
            <p:ph type="title"/>
          </p:nvPr>
        </p:nvSpPr>
        <p:spPr>
          <a:xfrm>
            <a:off x="3705604" y="412750"/>
            <a:ext cx="1727836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C</a:t>
            </a:r>
            <a:r>
              <a:rPr spc="0"/>
              <a:t>O</a:t>
            </a:r>
            <a:r>
              <a:t>NTD..</a:t>
            </a:r>
          </a:p>
        </p:txBody>
      </p:sp>
      <p:sp>
        <p:nvSpPr>
          <p:cNvPr id="246" name="object 3"/>
          <p:cNvSpPr txBox="1"/>
          <p:nvPr/>
        </p:nvSpPr>
        <p:spPr>
          <a:xfrm>
            <a:off x="380490" y="1562352"/>
            <a:ext cx="8220711" cy="29841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With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repeated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episodes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of sickling,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red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cells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become 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increasingly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dehydrated, dense, and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rigid</a:t>
            </a:r>
            <a:r>
              <a:rPr spc="-60" sz="27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.</a:t>
            </a:r>
            <a:endParaRPr sz="2700">
              <a:latin typeface="Georgia"/>
              <a:ea typeface="Georgia"/>
              <a:cs typeface="Georgia"/>
              <a:sym typeface="Georgia"/>
            </a:endParaRPr>
          </a:p>
          <a:p>
            <a:pPr>
              <a:buClr>
                <a:srgbClr val="D16248"/>
              </a:buClr>
              <a:buSzPct val="100000"/>
              <a:buChar char="●"/>
              <a:defRPr sz="39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marL="287020" marR="85725" indent="-274320"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pc="-5" sz="2700">
                <a:latin typeface="Georgia"/>
                <a:ea typeface="Georgia"/>
                <a:cs typeface="Georgia"/>
                <a:sym typeface="Georgia"/>
              </a:defRPr>
            </a:pPr>
            <a:r>
              <a:t>Eventually, the </a:t>
            </a:r>
            <a:r>
              <a:rPr spc="0"/>
              <a:t>most </a:t>
            </a:r>
            <a:r>
              <a:t>severely damaged cells </a:t>
            </a:r>
            <a:r>
              <a:rPr spc="0"/>
              <a:t>are  </a:t>
            </a:r>
            <a:r>
              <a:t>converted to end-stage, nondeformable, </a:t>
            </a:r>
            <a:r>
              <a:rPr spc="0"/>
              <a:t>irreversibly  </a:t>
            </a:r>
            <a:r>
              <a:t>sickled cells, which </a:t>
            </a:r>
            <a:r>
              <a:rPr spc="0"/>
              <a:t>retain a </a:t>
            </a:r>
            <a:r>
              <a:t>sickle shape even when  </a:t>
            </a:r>
            <a:r>
              <a:rPr spc="-10"/>
              <a:t>fully</a:t>
            </a:r>
            <a:r>
              <a:t> oxygenated.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object 2"/>
          <p:cNvSpPr txBox="1"/>
          <p:nvPr>
            <p:ph type="title"/>
          </p:nvPr>
        </p:nvSpPr>
        <p:spPr>
          <a:xfrm>
            <a:off x="3705604" y="412750"/>
            <a:ext cx="1727836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C</a:t>
            </a:r>
            <a:r>
              <a:rPr spc="0"/>
              <a:t>O</a:t>
            </a:r>
            <a:r>
              <a:t>NTD..</a:t>
            </a:r>
          </a:p>
        </p:txBody>
      </p:sp>
      <p:sp>
        <p:nvSpPr>
          <p:cNvPr id="249" name="object 3"/>
          <p:cNvSpPr txBox="1"/>
          <p:nvPr/>
        </p:nvSpPr>
        <p:spPr>
          <a:xfrm>
            <a:off x="380490" y="1562352"/>
            <a:ext cx="7879082" cy="3034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The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severity of the hemolysis correlates with the 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percentage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of irreversibly sickled cells, which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are  rapidly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sequestered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and removed By</a:t>
            </a:r>
            <a:r>
              <a:rPr spc="-160" sz="27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mononuclear  phagocytes (extravascular</a:t>
            </a:r>
            <a:r>
              <a:rPr spc="-20" sz="27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hemolysis).</a:t>
            </a:r>
            <a:endParaRPr sz="2700">
              <a:latin typeface="Georgia"/>
              <a:ea typeface="Georgia"/>
              <a:cs typeface="Georgia"/>
              <a:sym typeface="Georgia"/>
            </a:endParaRPr>
          </a:p>
          <a:p>
            <a:pPr>
              <a:buClr>
                <a:srgbClr val="D16248"/>
              </a:buClr>
              <a:buSzPct val="100000"/>
              <a:buChar char="●"/>
              <a:defRPr sz="39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marL="287020" marR="325754" indent="-274320"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Sickled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red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cells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are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also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mechanically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fragile, 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leading to some intravascular hemolysis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as</a:t>
            </a:r>
            <a:r>
              <a:rPr spc="-60" sz="27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well</a:t>
            </a:r>
            <a:r>
              <a:rPr b="1" spc="-5" sz="2700">
                <a:latin typeface="Georgia"/>
                <a:ea typeface="Georgia"/>
                <a:cs typeface="Georgia"/>
                <a:sym typeface="Georgia"/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object 2"/>
          <p:cNvSpPr txBox="1"/>
          <p:nvPr>
            <p:ph type="title"/>
          </p:nvPr>
        </p:nvSpPr>
        <p:spPr>
          <a:xfrm>
            <a:off x="1225702" y="412750"/>
            <a:ext cx="6683376" cy="528320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MICROVASCULAR OCCLUSSIONS</a:t>
            </a:r>
          </a:p>
        </p:txBody>
      </p:sp>
      <p:sp>
        <p:nvSpPr>
          <p:cNvPr id="252" name="object 3"/>
          <p:cNvSpPr txBox="1"/>
          <p:nvPr/>
        </p:nvSpPr>
        <p:spPr>
          <a:xfrm>
            <a:off x="307339" y="1636394"/>
            <a:ext cx="8148957" cy="4604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6384" marR="5080" indent="-274320">
              <a:lnSpc>
                <a:spcPct val="90000"/>
              </a:lnSpc>
              <a:spcBef>
                <a:spcPts val="300"/>
              </a:spcBef>
              <a:buClr>
                <a:srgbClr val="D16248"/>
              </a:buClr>
              <a:buSzPct val="84000"/>
              <a:buChar char="●"/>
              <a:tabLst>
                <a:tab pos="279400" algn="l"/>
              </a:tabLst>
              <a:defRPr spc="-10" sz="2500">
                <a:latin typeface="Georgia"/>
                <a:ea typeface="Georgia"/>
                <a:cs typeface="Georgia"/>
                <a:sym typeface="Georgia"/>
              </a:defRPr>
            </a:pPr>
            <a:r>
              <a:t>May </a:t>
            </a:r>
            <a:r>
              <a:rPr spc="-5"/>
              <a:t>be dependent upon more subtle </a:t>
            </a:r>
            <a:r>
              <a:t>red cell </a:t>
            </a:r>
            <a:r>
              <a:rPr spc="-5"/>
              <a:t>membrane  </a:t>
            </a:r>
            <a:r>
              <a:t>damage </a:t>
            </a:r>
            <a:r>
              <a:rPr spc="-5"/>
              <a:t>and other factors, such as inflammation, that  tend </a:t>
            </a:r>
            <a:r>
              <a:rPr spc="0"/>
              <a:t>to </a:t>
            </a:r>
            <a:r>
              <a:t>slow </a:t>
            </a:r>
            <a:r>
              <a:rPr spc="-5"/>
              <a:t>or arrest </a:t>
            </a:r>
            <a:r>
              <a:t>the </a:t>
            </a:r>
            <a:r>
              <a:rPr spc="-5"/>
              <a:t>movement of red cells </a:t>
            </a:r>
            <a:r>
              <a:t>through  </a:t>
            </a:r>
            <a:r>
              <a:rPr spc="-5"/>
              <a:t>microvascular </a:t>
            </a:r>
            <a:r>
              <a:t>beds</a:t>
            </a:r>
            <a:r>
              <a:rPr spc="30"/>
              <a:t> </a:t>
            </a:r>
            <a:r>
              <a:rPr spc="-5"/>
              <a:t>.</a:t>
            </a:r>
          </a:p>
          <a:p>
            <a:pPr>
              <a:buClr>
                <a:srgbClr val="D16248"/>
              </a:buClr>
              <a:buSzPct val="100000"/>
              <a:buChar char="●"/>
              <a:defRPr sz="34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marL="286384" marR="654050" indent="-274320">
              <a:lnSpc>
                <a:spcPts val="2700"/>
              </a:lnSpc>
              <a:buClr>
                <a:srgbClr val="D16248"/>
              </a:buClr>
              <a:buSzPct val="84000"/>
              <a:buChar char="●"/>
              <a:tabLst>
                <a:tab pos="279400" algn="l"/>
              </a:tabLst>
              <a:defRPr spc="-10" sz="2500">
                <a:latin typeface="Georgia"/>
                <a:ea typeface="Georgia"/>
                <a:cs typeface="Georgia"/>
                <a:sym typeface="Georgia"/>
              </a:defRPr>
            </a:pPr>
            <a:r>
              <a:t>Sickle </a:t>
            </a:r>
            <a:r>
              <a:rPr spc="-5"/>
              <a:t>red cells express higher than normal levels </a:t>
            </a:r>
            <a:r>
              <a:t>of  </a:t>
            </a:r>
            <a:r>
              <a:rPr spc="-5"/>
              <a:t>adhesion molecules and are</a:t>
            </a:r>
            <a:r>
              <a:rPr spc="30"/>
              <a:t> </a:t>
            </a:r>
            <a:r>
              <a:t>sticky.</a:t>
            </a:r>
          </a:p>
          <a:p>
            <a:pPr>
              <a:buClr>
                <a:srgbClr val="D16248"/>
              </a:buClr>
              <a:buSzPct val="100000"/>
              <a:buChar char="●"/>
              <a:defRPr sz="33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marL="286384" marR="139064" indent="-274320">
              <a:lnSpc>
                <a:spcPct val="90000"/>
              </a:lnSpc>
              <a:buClr>
                <a:srgbClr val="D16248"/>
              </a:buClr>
              <a:buSzPct val="84000"/>
              <a:buChar char="●"/>
              <a:tabLst>
                <a:tab pos="355600" algn="l"/>
              </a:tabLst>
            </a:pPr>
            <a:r>
              <a:t>	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Mediators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released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from granulocytes during 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inflammatory reactions up-regulate the expression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of 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adhesion molecules on endothelial cells and further  enhance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the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tendency for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sickle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red cells to get arrested 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during transit through the</a:t>
            </a:r>
            <a:r>
              <a:rPr spc="55" sz="25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microvasculature</a:t>
            </a:r>
            <a:r>
              <a:rPr b="1" spc="-5" sz="2500">
                <a:latin typeface="Georgia"/>
                <a:ea typeface="Georgia"/>
                <a:cs typeface="Georgia"/>
                <a:sym typeface="Georgia"/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object 2"/>
          <p:cNvSpPr txBox="1"/>
          <p:nvPr/>
        </p:nvSpPr>
        <p:spPr>
          <a:xfrm>
            <a:off x="307340" y="1864690"/>
            <a:ext cx="8334376" cy="4168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6384" marR="19050" indent="-274320">
              <a:lnSpc>
                <a:spcPct val="80100"/>
              </a:lnSpc>
              <a:spcBef>
                <a:spcPts val="600"/>
              </a:spcBef>
              <a:buClr>
                <a:srgbClr val="D16248"/>
              </a:buClr>
              <a:buSzPct val="84000"/>
              <a:buChar char="●"/>
              <a:tabLst>
                <a:tab pos="355600" algn="l"/>
              </a:tabLst>
            </a:pPr>
            <a:r>
              <a:t>	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The stagnation of red cells within </a:t>
            </a:r>
            <a:r>
              <a:rPr sz="2500">
                <a:latin typeface="Georgia"/>
                <a:ea typeface="Georgia"/>
                <a:cs typeface="Georgia"/>
                <a:sym typeface="Georgia"/>
              </a:rPr>
              <a:t>inflamed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vascular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beds 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results in extended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exposure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to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low oxygen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tension,  sickling, and vascular</a:t>
            </a:r>
            <a:r>
              <a:rPr spc="20" sz="25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obstruction.</a:t>
            </a:r>
            <a:endParaRPr sz="2500">
              <a:latin typeface="Georgia"/>
              <a:ea typeface="Georgia"/>
              <a:cs typeface="Georgia"/>
              <a:sym typeface="Georgia"/>
            </a:endParaRPr>
          </a:p>
          <a:p>
            <a:pPr marL="286384" marR="143510" indent="-274320">
              <a:lnSpc>
                <a:spcPts val="2400"/>
              </a:lnSpc>
              <a:spcBef>
                <a:spcPts val="500"/>
              </a:spcBef>
              <a:buClr>
                <a:srgbClr val="D16248"/>
              </a:buClr>
              <a:buSzPct val="84000"/>
              <a:buChar char="●"/>
              <a:tabLst>
                <a:tab pos="355600" algn="l"/>
              </a:tabLst>
            </a:pPr>
            <a:r>
              <a:t>	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Once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started, it is easy to envision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how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a vicious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cycle of 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sickling,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obstruction, hypoxia,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and more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sickling</a:t>
            </a:r>
            <a:r>
              <a:rPr spc="140" sz="25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ensues.</a:t>
            </a:r>
            <a:endParaRPr sz="2500">
              <a:latin typeface="Georgia"/>
              <a:ea typeface="Georgia"/>
              <a:cs typeface="Georgia"/>
              <a:sym typeface="Georgia"/>
            </a:endParaRPr>
          </a:p>
          <a:p>
            <a:pPr marL="286384" marR="22859" indent="-274320">
              <a:lnSpc>
                <a:spcPts val="2400"/>
              </a:lnSpc>
              <a:spcBef>
                <a:spcPts val="600"/>
              </a:spcBef>
              <a:buClr>
                <a:srgbClr val="D16248"/>
              </a:buClr>
              <a:buSzPct val="84000"/>
              <a:buChar char="●"/>
              <a:tabLst>
                <a:tab pos="355600" algn="l"/>
              </a:tabLst>
            </a:pPr>
            <a:r>
              <a:t>	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Depletion of nitric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oxide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(NO) may also play a part in the  vascular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occlusions.</a:t>
            </a:r>
            <a:endParaRPr sz="2500">
              <a:latin typeface="Georgia"/>
              <a:ea typeface="Georgia"/>
              <a:cs typeface="Georgia"/>
              <a:sym typeface="Georgia"/>
            </a:endParaRPr>
          </a:p>
          <a:p>
            <a:pPr marL="286384" marR="5080" indent="-274320">
              <a:lnSpc>
                <a:spcPct val="80000"/>
              </a:lnSpc>
              <a:spcBef>
                <a:spcPts val="600"/>
              </a:spcBef>
              <a:buClr>
                <a:srgbClr val="D16248"/>
              </a:buClr>
              <a:buSzPct val="84000"/>
              <a:buChar char="●"/>
              <a:tabLst>
                <a:tab pos="355600" algn="l"/>
              </a:tabLst>
            </a:pPr>
            <a:r>
              <a:t>	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Free hemoglobin released from lysed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sickle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red cells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can  bind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and inactivate NO,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which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is a potent vasodilator and  inhibitor of platelet aggregation. Thus, reduced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NO 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increases vascular tone (narrowing vessels) and enhances  platelet aggregation,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both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of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which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may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contribute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to red 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cell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stasis, sickling, and (in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some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instances)</a:t>
            </a:r>
            <a:r>
              <a:rPr spc="55" sz="25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thrombosis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object 2"/>
          <p:cNvSpPr txBox="1"/>
          <p:nvPr>
            <p:ph type="title"/>
          </p:nvPr>
        </p:nvSpPr>
        <p:spPr>
          <a:xfrm>
            <a:off x="3041142" y="412750"/>
            <a:ext cx="3056891" cy="528320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MORPHOLOGY</a:t>
            </a:r>
          </a:p>
        </p:txBody>
      </p:sp>
      <p:sp>
        <p:nvSpPr>
          <p:cNvPr id="257" name="object 3"/>
          <p:cNvSpPr txBox="1"/>
          <p:nvPr/>
        </p:nvSpPr>
        <p:spPr>
          <a:xfrm>
            <a:off x="307339" y="1557780"/>
            <a:ext cx="8173086" cy="48942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6384" marR="5080" indent="-274320">
              <a:lnSpc>
                <a:spcPts val="2000"/>
              </a:lnSpc>
              <a:spcBef>
                <a:spcPts val="500"/>
              </a:spcBef>
              <a:buClr>
                <a:srgbClr val="D16248"/>
              </a:buClr>
              <a:buSzPct val="83333"/>
              <a:buChar char="●"/>
              <a:tabLst>
                <a:tab pos="279400" algn="l"/>
              </a:tabLst>
              <a:defRPr sz="2100">
                <a:latin typeface="Georgia"/>
                <a:ea typeface="Georgia"/>
                <a:cs typeface="Georgia"/>
                <a:sym typeface="Georgia"/>
              </a:defRPr>
            </a:pPr>
            <a:r>
              <a:t>In </a:t>
            </a:r>
            <a:r>
              <a:rPr spc="-5"/>
              <a:t>full-blown sickle cell anemia, the </a:t>
            </a:r>
            <a:r>
              <a:t>peripheral </a:t>
            </a:r>
            <a:r>
              <a:rPr spc="-5"/>
              <a:t>blood </a:t>
            </a:r>
            <a:r>
              <a:rPr spc="-10"/>
              <a:t>demonstrates  </a:t>
            </a:r>
            <a:r>
              <a:t>variable </a:t>
            </a:r>
            <a:r>
              <a:rPr spc="-5"/>
              <a:t>numbers of irreversibly sickled cells, reticulocytosis, and  target cells which result from </a:t>
            </a:r>
            <a:r>
              <a:t>red </a:t>
            </a:r>
            <a:r>
              <a:rPr spc="-5"/>
              <a:t>cell</a:t>
            </a:r>
            <a:r>
              <a:rPr spc="40"/>
              <a:t> </a:t>
            </a:r>
            <a:r>
              <a:rPr spc="-10"/>
              <a:t>dehydration.</a:t>
            </a:r>
          </a:p>
          <a:p>
            <a:pPr>
              <a:buSzPct val="100000"/>
              <a:buFont typeface="Georgia"/>
              <a:buChar char=""/>
              <a:defRPr sz="26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marL="286384" marR="202564" indent="-274320">
              <a:lnSpc>
                <a:spcPts val="2000"/>
              </a:lnSpc>
              <a:buClr>
                <a:srgbClr val="D16248"/>
              </a:buClr>
              <a:buSzPct val="83333"/>
              <a:buChar char="●"/>
              <a:tabLst>
                <a:tab pos="342900" algn="l"/>
              </a:tabLst>
            </a:pPr>
            <a:r>
              <a:t>	</a:t>
            </a:r>
            <a:r>
              <a:rPr spc="-5" sz="2100">
                <a:latin typeface="Georgia"/>
                <a:ea typeface="Georgia"/>
                <a:cs typeface="Georgia"/>
                <a:sym typeface="Georgia"/>
              </a:rPr>
              <a:t>Howell-Jolly bodies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(small nuclear </a:t>
            </a:r>
            <a:r>
              <a:rPr spc="-5" sz="2100">
                <a:latin typeface="Georgia"/>
                <a:ea typeface="Georgia"/>
                <a:cs typeface="Georgia"/>
                <a:sym typeface="Georgia"/>
              </a:rPr>
              <a:t>remnants)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are also </a:t>
            </a:r>
            <a:r>
              <a:rPr spc="-5" sz="2100">
                <a:latin typeface="Georgia"/>
                <a:ea typeface="Georgia"/>
                <a:cs typeface="Georgia"/>
                <a:sym typeface="Georgia"/>
              </a:rPr>
              <a:t>present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in  </a:t>
            </a:r>
            <a:r>
              <a:rPr spc="-5" sz="2100">
                <a:latin typeface="Georgia"/>
                <a:ea typeface="Georgia"/>
                <a:cs typeface="Georgia"/>
                <a:sym typeface="Georgia"/>
              </a:rPr>
              <a:t>some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red </a:t>
            </a:r>
            <a:r>
              <a:rPr spc="-5" sz="2100">
                <a:latin typeface="Georgia"/>
                <a:ea typeface="Georgia"/>
                <a:cs typeface="Georgia"/>
                <a:sym typeface="Georgia"/>
              </a:rPr>
              <a:t>cells due to the asplenia</a:t>
            </a:r>
            <a:r>
              <a:rPr spc="60" sz="21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.</a:t>
            </a:r>
            <a:endParaRPr sz="2100">
              <a:latin typeface="Georgia"/>
              <a:ea typeface="Georgia"/>
              <a:cs typeface="Georgia"/>
              <a:sym typeface="Georgia"/>
            </a:endParaRPr>
          </a:p>
          <a:p>
            <a:pPr>
              <a:buSzPct val="100000"/>
              <a:buFont typeface="Georgia"/>
              <a:buChar char=""/>
              <a:defRPr sz="22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marL="287020" indent="-274320">
              <a:lnSpc>
                <a:spcPts val="2200"/>
              </a:lnSpc>
              <a:buClr>
                <a:srgbClr val="D16248"/>
              </a:buClr>
              <a:buSzPct val="85714"/>
              <a:buChar char="●"/>
              <a:tabLst>
                <a:tab pos="279400" algn="l"/>
              </a:tabLst>
              <a:defRPr sz="2100">
                <a:latin typeface="Georgia"/>
                <a:ea typeface="Georgia"/>
                <a:cs typeface="Georgia"/>
                <a:sym typeface="Georgia"/>
              </a:defRPr>
            </a:pPr>
            <a:r>
              <a:t>The </a:t>
            </a:r>
            <a:r>
              <a:rPr spc="-10"/>
              <a:t>bone </a:t>
            </a:r>
            <a:r>
              <a:rPr spc="-5"/>
              <a:t>marrow </a:t>
            </a:r>
            <a:r>
              <a:t>is hyperplastic as a </a:t>
            </a:r>
            <a:r>
              <a:rPr spc="-5"/>
              <a:t>result of </a:t>
            </a:r>
            <a:r>
              <a:t>a</a:t>
            </a:r>
            <a:r>
              <a:rPr spc="60"/>
              <a:t> </a:t>
            </a:r>
            <a:r>
              <a:rPr spc="-5"/>
              <a:t>compensatory</a:t>
            </a:r>
          </a:p>
          <a:p>
            <a:pPr indent="286384">
              <a:lnSpc>
                <a:spcPts val="2200"/>
              </a:lnSpc>
              <a:defRPr spc="-5" sz="2100">
                <a:latin typeface="Georgia"/>
                <a:ea typeface="Georgia"/>
                <a:cs typeface="Georgia"/>
                <a:sym typeface="Georgia"/>
              </a:defRPr>
            </a:pPr>
            <a:r>
              <a:t>erythroid</a:t>
            </a:r>
            <a:r>
              <a:rPr spc="15"/>
              <a:t> </a:t>
            </a:r>
            <a:r>
              <a:t>hyperplasia.</a:t>
            </a:r>
          </a:p>
          <a:p>
            <a:pPr>
              <a:defRPr sz="26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marL="286384" marR="144145" indent="-274320">
              <a:lnSpc>
                <a:spcPts val="2000"/>
              </a:lnSpc>
              <a:buClr>
                <a:srgbClr val="D16248"/>
              </a:buClr>
              <a:buSzPct val="83333"/>
              <a:buChar char="●"/>
              <a:tabLst>
                <a:tab pos="342900" algn="l"/>
              </a:tabLst>
            </a:pPr>
            <a:r>
              <a:t>	</a:t>
            </a:r>
            <a:r>
              <a:rPr spc="-10" sz="2100">
                <a:latin typeface="Georgia"/>
                <a:ea typeface="Georgia"/>
                <a:cs typeface="Georgia"/>
                <a:sym typeface="Georgia"/>
              </a:rPr>
              <a:t>Expansion </a:t>
            </a:r>
            <a:r>
              <a:rPr spc="-5" sz="2100">
                <a:latin typeface="Georgia"/>
                <a:ea typeface="Georgia"/>
                <a:cs typeface="Georgia"/>
                <a:sym typeface="Georgia"/>
              </a:rPr>
              <a:t>of the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marrow </a:t>
            </a:r>
            <a:r>
              <a:rPr spc="-5" sz="2100">
                <a:latin typeface="Georgia"/>
                <a:ea typeface="Georgia"/>
                <a:cs typeface="Georgia"/>
                <a:sym typeface="Georgia"/>
              </a:rPr>
              <a:t>leads to bone resorption and secondary 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new </a:t>
            </a:r>
            <a:r>
              <a:rPr spc="-10" sz="2100">
                <a:latin typeface="Georgia"/>
                <a:ea typeface="Georgia"/>
                <a:cs typeface="Georgia"/>
                <a:sym typeface="Georgia"/>
              </a:rPr>
              <a:t>bone </a:t>
            </a:r>
            <a:r>
              <a:rPr spc="-5" sz="2100">
                <a:latin typeface="Georgia"/>
                <a:ea typeface="Georgia"/>
                <a:cs typeface="Georgia"/>
                <a:sym typeface="Georgia"/>
              </a:rPr>
              <a:t>formation, resulting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in </a:t>
            </a:r>
            <a:r>
              <a:rPr spc="-5" sz="2100">
                <a:latin typeface="Georgia"/>
                <a:ea typeface="Georgia"/>
                <a:cs typeface="Georgia"/>
                <a:sym typeface="Georgia"/>
              </a:rPr>
              <a:t>prominent cheekbones and  </a:t>
            </a:r>
            <a:r>
              <a:rPr spc="-10" sz="2100">
                <a:latin typeface="Georgia"/>
                <a:ea typeface="Georgia"/>
                <a:cs typeface="Georgia"/>
                <a:sym typeface="Georgia"/>
              </a:rPr>
              <a:t>changes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in </a:t>
            </a:r>
            <a:r>
              <a:rPr spc="-5" sz="2100">
                <a:latin typeface="Georgia"/>
                <a:ea typeface="Georgia"/>
                <a:cs typeface="Georgia"/>
                <a:sym typeface="Georgia"/>
              </a:rPr>
              <a:t>the skull that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resemble a </a:t>
            </a:r>
            <a:r>
              <a:rPr spc="-5" sz="2100">
                <a:latin typeface="Georgia"/>
                <a:ea typeface="Georgia"/>
                <a:cs typeface="Georgia"/>
                <a:sym typeface="Georgia"/>
              </a:rPr>
              <a:t>crew-cut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in</a:t>
            </a:r>
            <a:r>
              <a:rPr spc="45" sz="21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pc="-5" sz="2100">
                <a:latin typeface="Georgia"/>
                <a:ea typeface="Georgia"/>
                <a:cs typeface="Georgia"/>
                <a:sym typeface="Georgia"/>
              </a:rPr>
              <a:t>x-rays.</a:t>
            </a:r>
            <a:endParaRPr sz="2100">
              <a:latin typeface="Georgia"/>
              <a:ea typeface="Georgia"/>
              <a:cs typeface="Georgia"/>
              <a:sym typeface="Georgia"/>
            </a:endParaRPr>
          </a:p>
          <a:p>
            <a:pPr>
              <a:buSzPct val="100000"/>
              <a:buFont typeface="Georgia"/>
              <a:buChar char=""/>
              <a:defRPr sz="26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marL="286384" marR="528955" indent="-274320">
              <a:lnSpc>
                <a:spcPct val="80000"/>
              </a:lnSpc>
              <a:buClr>
                <a:srgbClr val="D16248"/>
              </a:buClr>
              <a:buSzPct val="83333"/>
              <a:buChar char="●"/>
              <a:tabLst>
                <a:tab pos="342900" algn="l"/>
              </a:tabLst>
            </a:pPr>
            <a:r>
              <a:t>	</a:t>
            </a:r>
            <a:r>
              <a:rPr spc="-5" sz="2100">
                <a:latin typeface="Georgia"/>
                <a:ea typeface="Georgia"/>
                <a:cs typeface="Georgia"/>
                <a:sym typeface="Georgia"/>
              </a:rPr>
              <a:t>Extramedullary hematopoiesis can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also appear. The </a:t>
            </a:r>
            <a:r>
              <a:rPr spc="-5" sz="2100">
                <a:latin typeface="Georgia"/>
                <a:ea typeface="Georgia"/>
                <a:cs typeface="Georgia"/>
                <a:sym typeface="Georgia"/>
              </a:rPr>
              <a:t>increased  breakdown of hemoglobin can cause pigment gallstones and  hyperbilirubinemia.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object 2"/>
          <p:cNvSpPr/>
          <p:nvPr/>
        </p:nvSpPr>
        <p:spPr>
          <a:xfrm>
            <a:off x="306069" y="422017"/>
            <a:ext cx="1606869" cy="149624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60" name="object 3"/>
          <p:cNvSpPr/>
          <p:nvPr/>
        </p:nvSpPr>
        <p:spPr>
          <a:xfrm>
            <a:off x="631268" y="2743113"/>
            <a:ext cx="593011" cy="23019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61" name="object 4"/>
          <p:cNvSpPr/>
          <p:nvPr/>
        </p:nvSpPr>
        <p:spPr>
          <a:xfrm>
            <a:off x="2295525" y="422017"/>
            <a:ext cx="650398" cy="517931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62" name="object 5"/>
          <p:cNvSpPr/>
          <p:nvPr/>
        </p:nvSpPr>
        <p:spPr>
          <a:xfrm>
            <a:off x="2601595" y="1093409"/>
            <a:ext cx="1186022" cy="345288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63" name="object 6"/>
          <p:cNvSpPr/>
          <p:nvPr/>
        </p:nvSpPr>
        <p:spPr>
          <a:xfrm>
            <a:off x="1625995" y="1918261"/>
            <a:ext cx="3366771" cy="633027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64" name="object 7"/>
          <p:cNvSpPr/>
          <p:nvPr/>
        </p:nvSpPr>
        <p:spPr>
          <a:xfrm>
            <a:off x="1645125" y="2743113"/>
            <a:ext cx="1683385" cy="230191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65" name="object 8"/>
          <p:cNvSpPr/>
          <p:nvPr/>
        </p:nvSpPr>
        <p:spPr>
          <a:xfrm>
            <a:off x="3883261" y="2743114"/>
            <a:ext cx="784305" cy="172644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66" name="object 9"/>
          <p:cNvSpPr/>
          <p:nvPr/>
        </p:nvSpPr>
        <p:spPr>
          <a:xfrm>
            <a:off x="4131945" y="3088401"/>
            <a:ext cx="879952" cy="517931"/>
          </a:xfrm>
          <a:prstGeom prst="rect">
            <a:avLst/>
          </a:prstGeom>
          <a:blipFill>
            <a:blip r:embed="rId9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270" name="object 10"/>
          <p:cNvGrpSpPr/>
          <p:nvPr/>
        </p:nvGrpSpPr>
        <p:grpSpPr>
          <a:xfrm>
            <a:off x="286940" y="3740610"/>
            <a:ext cx="4839731" cy="3117390"/>
            <a:chOff x="0" y="0"/>
            <a:chExt cx="4839731" cy="3117389"/>
          </a:xfrm>
        </p:grpSpPr>
        <p:sp>
          <p:nvSpPr>
            <p:cNvPr id="267" name="object 11"/>
            <p:cNvSpPr/>
            <p:nvPr/>
          </p:nvSpPr>
          <p:spPr>
            <a:xfrm>
              <a:off x="0" y="57549"/>
              <a:ext cx="4552792" cy="3059841"/>
            </a:xfrm>
            <a:prstGeom prst="rect">
              <a:avLst/>
            </a:prstGeom>
            <a:blipFill rotWithShape="1">
              <a:blip r:embed="rId10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68" name="object 12"/>
            <p:cNvSpPr/>
            <p:nvPr/>
          </p:nvSpPr>
          <p:spPr>
            <a:xfrm>
              <a:off x="3845005" y="0"/>
              <a:ext cx="497364" cy="153461"/>
            </a:xfrm>
            <a:prstGeom prst="rect">
              <a:avLst/>
            </a:prstGeom>
            <a:blipFill rotWithShape="1">
              <a:blip r:embed="rId11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69" name="object 13"/>
            <p:cNvSpPr/>
            <p:nvPr/>
          </p:nvSpPr>
          <p:spPr>
            <a:xfrm>
              <a:off x="2046843" y="2397828"/>
              <a:ext cx="2792889" cy="719562"/>
            </a:xfrm>
            <a:prstGeom prst="rect">
              <a:avLst/>
            </a:prstGeom>
            <a:blipFill rotWithShape="1">
              <a:blip r:embed="rId12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276" name="object 14"/>
          <p:cNvGrpSpPr/>
          <p:nvPr/>
        </p:nvGrpSpPr>
        <p:grpSpPr>
          <a:xfrm>
            <a:off x="4954506" y="537113"/>
            <a:ext cx="4189493" cy="6320886"/>
            <a:chOff x="0" y="0"/>
            <a:chExt cx="4189492" cy="6320885"/>
          </a:xfrm>
        </p:grpSpPr>
        <p:sp>
          <p:nvSpPr>
            <p:cNvPr id="271" name="object 15"/>
            <p:cNvSpPr/>
            <p:nvPr/>
          </p:nvSpPr>
          <p:spPr>
            <a:xfrm>
              <a:off x="306070" y="0"/>
              <a:ext cx="3883423" cy="6320886"/>
            </a:xfrm>
            <a:prstGeom prst="rect">
              <a:avLst/>
            </a:prstGeom>
            <a:blipFill rotWithShape="1">
              <a:blip r:embed="rId1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72" name="object 16"/>
            <p:cNvSpPr/>
            <p:nvPr/>
          </p:nvSpPr>
          <p:spPr>
            <a:xfrm>
              <a:off x="650399" y="671391"/>
              <a:ext cx="439975" cy="134279"/>
            </a:xfrm>
            <a:prstGeom prst="rect">
              <a:avLst/>
            </a:prstGeom>
            <a:blipFill rotWithShape="1">
              <a:blip r:embed="rId14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73" name="object 17"/>
            <p:cNvSpPr/>
            <p:nvPr/>
          </p:nvSpPr>
          <p:spPr>
            <a:xfrm>
              <a:off x="191293" y="1534609"/>
              <a:ext cx="1664255" cy="1534610"/>
            </a:xfrm>
            <a:prstGeom prst="rect">
              <a:avLst/>
            </a:prstGeom>
            <a:blipFill rotWithShape="1">
              <a:blip r:embed="rId15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74" name="object 18"/>
            <p:cNvSpPr/>
            <p:nvPr/>
          </p:nvSpPr>
          <p:spPr>
            <a:xfrm>
              <a:off x="0" y="3932436"/>
              <a:ext cx="841692" cy="1131775"/>
            </a:xfrm>
            <a:prstGeom prst="rect">
              <a:avLst/>
            </a:prstGeom>
            <a:blipFill rotWithShape="1">
              <a:blip r:embed="rId16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75" name="object 19"/>
            <p:cNvSpPr/>
            <p:nvPr/>
          </p:nvSpPr>
          <p:spPr>
            <a:xfrm>
              <a:off x="1071246" y="4200993"/>
              <a:ext cx="286941" cy="422018"/>
            </a:xfrm>
            <a:prstGeom prst="rect">
              <a:avLst/>
            </a:prstGeom>
            <a:blipFill rotWithShape="1">
              <a:blip r:embed="rId17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77" name="object 20"/>
          <p:cNvSpPr txBox="1"/>
          <p:nvPr/>
        </p:nvSpPr>
        <p:spPr>
          <a:xfrm>
            <a:off x="1973930" y="12064"/>
            <a:ext cx="137796" cy="9417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pc="-795" sz="6700">
                <a:solidFill>
                  <a:srgbClr val="AF9AB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.</a:t>
            </a:r>
          </a:p>
        </p:txBody>
      </p:sp>
      <p:sp>
        <p:nvSpPr>
          <p:cNvPr id="278" name="object 21"/>
          <p:cNvSpPr/>
          <p:nvPr/>
        </p:nvSpPr>
        <p:spPr>
          <a:xfrm flipH="1">
            <a:off x="4872861" y="834444"/>
            <a:ext cx="21582" cy="1"/>
          </a:xfrm>
          <a:prstGeom prst="line">
            <a:avLst/>
          </a:prstGeom>
          <a:ln w="12788">
            <a:solidFill>
              <a:srgbClr val="BF909A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79" name="object 22"/>
          <p:cNvSpPr txBox="1"/>
          <p:nvPr>
            <p:ph type="title"/>
          </p:nvPr>
        </p:nvSpPr>
        <p:spPr>
          <a:xfrm>
            <a:off x="4697560" y="-99022"/>
            <a:ext cx="3677921" cy="1130937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tabLst>
                <a:tab pos="1701800" algn="l"/>
              </a:tabLst>
              <a:defRPr spc="-100"/>
            </a:pPr>
            <a:r>
              <a:t>.•</a:t>
            </a:r>
            <a:r>
              <a:rPr>
                <a:solidFill>
                  <a:srgbClr val="9C83B5"/>
                </a:solidFill>
              </a:rPr>
              <a:t>.	</a:t>
            </a:r>
            <a:r>
              <a:rPr sz="7100"/>
              <a:t>-,</a:t>
            </a:r>
            <a:r>
              <a:rPr>
                <a:latin typeface="Arial"/>
                <a:ea typeface="Arial"/>
                <a:cs typeface="Arial"/>
                <a:sym typeface="Arial"/>
              </a:rPr>
              <a:t>.. </a:t>
            </a:r>
            <a:r>
              <a:rPr spc="-1100">
                <a:solidFill>
                  <a:srgbClr val="9A898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spc="-1100">
                <a:solidFill>
                  <a:srgbClr val="AF9AB5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spc="-600">
                <a:solidFill>
                  <a:srgbClr val="AF9AB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pc="-700" sz="3800">
                <a:solidFill>
                  <a:srgbClr val="AF9AB5"/>
                </a:solidFill>
              </a:rPr>
              <a:t>-</a:t>
            </a:r>
          </a:p>
        </p:txBody>
      </p:sp>
      <p:sp>
        <p:nvSpPr>
          <p:cNvPr id="280" name="object 23"/>
          <p:cNvSpPr txBox="1"/>
          <p:nvPr/>
        </p:nvSpPr>
        <p:spPr>
          <a:xfrm>
            <a:off x="3774756" y="1032006"/>
            <a:ext cx="86996" cy="379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pc="-480" sz="2700">
                <a:solidFill>
                  <a:srgbClr val="9C83B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•</a:t>
            </a:r>
          </a:p>
        </p:txBody>
      </p:sp>
      <p:sp>
        <p:nvSpPr>
          <p:cNvPr id="281" name="object 24"/>
          <p:cNvSpPr txBox="1"/>
          <p:nvPr/>
        </p:nvSpPr>
        <p:spPr>
          <a:xfrm>
            <a:off x="1779684" y="1202724"/>
            <a:ext cx="190501" cy="666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pc="-1290" sz="4600">
                <a:solidFill>
                  <a:srgbClr val="BF909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0</a:t>
            </a:r>
          </a:p>
        </p:txBody>
      </p:sp>
      <p:sp>
        <p:nvSpPr>
          <p:cNvPr id="282" name="object 25"/>
          <p:cNvSpPr txBox="1"/>
          <p:nvPr/>
        </p:nvSpPr>
        <p:spPr>
          <a:xfrm>
            <a:off x="500399" y="1875428"/>
            <a:ext cx="765176" cy="8268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i="1" spc="140" sz="5800">
                <a:solidFill>
                  <a:srgbClr val="BF909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tP</a:t>
            </a:r>
          </a:p>
        </p:txBody>
      </p:sp>
      <p:sp>
        <p:nvSpPr>
          <p:cNvPr id="283" name="object 26"/>
          <p:cNvSpPr txBox="1"/>
          <p:nvPr/>
        </p:nvSpPr>
        <p:spPr>
          <a:xfrm>
            <a:off x="3277194" y="1875428"/>
            <a:ext cx="243841" cy="8268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pc="85" sz="5800">
                <a:solidFill>
                  <a:srgbClr val="9C83B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.</a:t>
            </a:r>
          </a:p>
        </p:txBody>
      </p:sp>
      <p:sp>
        <p:nvSpPr>
          <p:cNvPr id="284" name="object 27"/>
          <p:cNvSpPr txBox="1"/>
          <p:nvPr/>
        </p:nvSpPr>
        <p:spPr>
          <a:xfrm>
            <a:off x="3314701" y="891990"/>
            <a:ext cx="3519806" cy="2579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376680" algn="ctr">
              <a:lnSpc>
                <a:spcPts val="8100"/>
              </a:lnSpc>
              <a:spcBef>
                <a:spcPts val="100"/>
              </a:spcBef>
              <a:tabLst>
                <a:tab pos="2476500" algn="l"/>
                <a:tab pos="3263900" algn="l"/>
              </a:tabLst>
              <a:defRPr spc="-645" sz="4600">
                <a:solidFill>
                  <a:srgbClr val="9C83B5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.	</a:t>
            </a:r>
            <a:r>
              <a:rPr spc="-814">
                <a:solidFill>
                  <a:srgbClr val="BF909A"/>
                </a:solidFill>
              </a:rPr>
              <a:t>•	</a:t>
            </a:r>
            <a:r>
              <a:rPr spc="-1780" sz="7100">
                <a:solidFill>
                  <a:srgbClr val="BF909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endParaRPr spc="-995" sz="7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263525" algn="ctr">
              <a:lnSpc>
                <a:spcPts val="5200"/>
              </a:lnSpc>
              <a:defRPr spc="85" sz="5800">
                <a:solidFill>
                  <a:srgbClr val="AF9AB5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.</a:t>
            </a:r>
          </a:p>
          <a:p>
            <a:pPr indent="12700">
              <a:lnSpc>
                <a:spcPts val="6900"/>
              </a:lnSpc>
              <a:tabLst>
                <a:tab pos="1651000" algn="l"/>
              </a:tabLst>
              <a:defRPr i="1" spc="-10" sz="6900">
                <a:solidFill>
                  <a:srgbClr val="BF909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a.	</a:t>
            </a:r>
            <a:r>
              <a:rPr i="0" spc="-300" sz="3900">
                <a:latin typeface="Arial"/>
                <a:ea typeface="Arial"/>
                <a:cs typeface="Arial"/>
                <a:sym typeface="Arial"/>
              </a:rPr>
              <a:t>0</a:t>
            </a:r>
          </a:p>
        </p:txBody>
      </p:sp>
      <p:sp>
        <p:nvSpPr>
          <p:cNvPr id="285" name="object 28"/>
          <p:cNvSpPr txBox="1"/>
          <p:nvPr/>
        </p:nvSpPr>
        <p:spPr>
          <a:xfrm>
            <a:off x="218573" y="3175971"/>
            <a:ext cx="932815" cy="789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24" sz="5500">
                <a:solidFill>
                  <a:srgbClr val="BF909A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</a:t>
            </a:r>
            <a:r>
              <a:rPr spc="-724"/>
              <a:t> </a:t>
            </a:r>
            <a:r>
              <a:rPr spc="-49"/>
              <a:t>o</a:t>
            </a:r>
            <a:r>
              <a:rPr spc="-925"/>
              <a:t> </a:t>
            </a:r>
            <a:r>
              <a:rPr spc="-805">
                <a:solidFill>
                  <a:srgbClr val="9C83B5"/>
                </a:solidFill>
              </a:rPr>
              <a:t>•</a:t>
            </a:r>
          </a:p>
        </p:txBody>
      </p:sp>
      <p:sp>
        <p:nvSpPr>
          <p:cNvPr id="286" name="object 29"/>
          <p:cNvSpPr txBox="1"/>
          <p:nvPr/>
        </p:nvSpPr>
        <p:spPr>
          <a:xfrm>
            <a:off x="3938599" y="3175971"/>
            <a:ext cx="182881" cy="789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pc="-690" sz="5500">
                <a:solidFill>
                  <a:srgbClr val="9C83B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•</a:t>
            </a:r>
          </a:p>
        </p:txBody>
      </p:sp>
      <p:sp>
        <p:nvSpPr>
          <p:cNvPr id="287" name="object 30"/>
          <p:cNvSpPr txBox="1"/>
          <p:nvPr/>
        </p:nvSpPr>
        <p:spPr>
          <a:xfrm>
            <a:off x="6291512" y="3175971"/>
            <a:ext cx="146051" cy="789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pc="-980" sz="5500">
                <a:solidFill>
                  <a:srgbClr val="AF9AB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•</a:t>
            </a:r>
          </a:p>
        </p:txBody>
      </p:sp>
      <p:sp>
        <p:nvSpPr>
          <p:cNvPr id="288" name="object 31"/>
          <p:cNvSpPr txBox="1"/>
          <p:nvPr/>
        </p:nvSpPr>
        <p:spPr>
          <a:xfrm>
            <a:off x="685411" y="3716280"/>
            <a:ext cx="140971" cy="7899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pc="-939" sz="5500">
                <a:solidFill>
                  <a:srgbClr val="BF909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-</a:t>
            </a:r>
          </a:p>
        </p:txBody>
      </p:sp>
      <p:grpSp>
        <p:nvGrpSpPr>
          <p:cNvPr id="291" name="object 32"/>
          <p:cNvGrpSpPr/>
          <p:nvPr/>
        </p:nvGrpSpPr>
        <p:grpSpPr>
          <a:xfrm>
            <a:off x="1806368" y="3707679"/>
            <a:ext cx="459106" cy="944381"/>
            <a:chOff x="0" y="0"/>
            <a:chExt cx="459105" cy="944380"/>
          </a:xfrm>
        </p:grpSpPr>
        <p:sp>
          <p:nvSpPr>
            <p:cNvPr id="289" name="object 33"/>
            <p:cNvSpPr/>
            <p:nvPr/>
          </p:nvSpPr>
          <p:spPr>
            <a:xfrm>
              <a:off x="0" y="0"/>
              <a:ext cx="459106" cy="944381"/>
            </a:xfrm>
            <a:prstGeom prst="rect">
              <a:avLst/>
            </a:prstGeom>
            <a:solidFill>
              <a:srgbClr val="EBE4D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90" name="object 34"/>
            <p:cNvSpPr/>
            <p:nvPr/>
          </p:nvSpPr>
          <p:spPr>
            <a:xfrm>
              <a:off x="196056" y="832469"/>
              <a:ext cx="196525" cy="1"/>
            </a:xfrm>
            <a:prstGeom prst="line">
              <a:avLst/>
            </a:prstGeom>
            <a:noFill/>
            <a:ln w="44590" cap="flat">
              <a:solidFill>
                <a:srgbClr val="BEB2B7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92" name="object 35"/>
          <p:cNvSpPr txBox="1"/>
          <p:nvPr/>
        </p:nvSpPr>
        <p:spPr>
          <a:xfrm>
            <a:off x="1806368" y="3716569"/>
            <a:ext cx="497206" cy="789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pc="-1160" sz="5500">
                <a:solidFill>
                  <a:srgbClr val="BFB3B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,...</a:t>
            </a:r>
            <a:r>
              <a:rPr spc="-855"/>
              <a:t> </a:t>
            </a:r>
            <a:r>
              <a:t>.,</a:t>
            </a:r>
          </a:p>
        </p:txBody>
      </p:sp>
      <p:sp>
        <p:nvSpPr>
          <p:cNvPr id="293" name="object 36"/>
          <p:cNvSpPr txBox="1"/>
          <p:nvPr/>
        </p:nvSpPr>
        <p:spPr>
          <a:xfrm>
            <a:off x="2777476" y="3716280"/>
            <a:ext cx="883286" cy="1615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821054" indent="-808989">
              <a:spcBef>
                <a:spcPts val="100"/>
              </a:spcBef>
              <a:buClr>
                <a:srgbClr val="BF909A"/>
              </a:buClr>
              <a:buSzPct val="100000"/>
              <a:buChar char="•"/>
              <a:tabLst>
                <a:tab pos="812800" algn="l"/>
                <a:tab pos="812800" algn="l"/>
              </a:tabLst>
              <a:defRPr spc="-1155" sz="5500">
                <a:solidFill>
                  <a:srgbClr val="9C83B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.</a:t>
            </a:r>
          </a:p>
        </p:txBody>
      </p:sp>
      <p:sp>
        <p:nvSpPr>
          <p:cNvPr id="294" name="object 37"/>
          <p:cNvSpPr txBox="1"/>
          <p:nvPr/>
        </p:nvSpPr>
        <p:spPr>
          <a:xfrm>
            <a:off x="6125652" y="3716280"/>
            <a:ext cx="438785" cy="7899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pc="165" sz="5500">
                <a:solidFill>
                  <a:srgbClr val="AF9AB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0</a:t>
            </a:r>
          </a:p>
        </p:txBody>
      </p:sp>
      <p:sp>
        <p:nvSpPr>
          <p:cNvPr id="295" name="object 38"/>
          <p:cNvSpPr txBox="1"/>
          <p:nvPr/>
        </p:nvSpPr>
        <p:spPr>
          <a:xfrm>
            <a:off x="6360045" y="5016217"/>
            <a:ext cx="132081" cy="403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3200"/>
              </a:lnSpc>
              <a:defRPr spc="20" sz="2900">
                <a:solidFill>
                  <a:srgbClr val="9C83B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•</a:t>
            </a:r>
          </a:p>
        </p:txBody>
      </p:sp>
      <p:sp>
        <p:nvSpPr>
          <p:cNvPr id="296" name="object 39"/>
          <p:cNvSpPr/>
          <p:nvPr/>
        </p:nvSpPr>
        <p:spPr>
          <a:xfrm>
            <a:off x="6429026" y="5218922"/>
            <a:ext cx="124342" cy="442412"/>
          </a:xfrm>
          <a:prstGeom prst="rect">
            <a:avLst/>
          </a:prstGeom>
          <a:solidFill>
            <a:srgbClr val="EBE4D8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97" name="object 40"/>
          <p:cNvSpPr txBox="1"/>
          <p:nvPr/>
        </p:nvSpPr>
        <p:spPr>
          <a:xfrm>
            <a:off x="6416325" y="5222773"/>
            <a:ext cx="144146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pc="20" sz="2600">
                <a:solidFill>
                  <a:srgbClr val="BFB3B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•</a:t>
            </a:r>
          </a:p>
        </p:txBody>
      </p:sp>
      <p:sp>
        <p:nvSpPr>
          <p:cNvPr id="298" name="object 41"/>
          <p:cNvSpPr txBox="1"/>
          <p:nvPr/>
        </p:nvSpPr>
        <p:spPr>
          <a:xfrm>
            <a:off x="5654416" y="5623681"/>
            <a:ext cx="1127761" cy="5425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tabLst>
                <a:tab pos="927100" algn="l"/>
              </a:tabLst>
              <a:defRPr spc="69" sz="3900">
                <a:solidFill>
                  <a:srgbClr val="BF909A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	</a:t>
            </a:r>
            <a:r>
              <a:rPr spc="100">
                <a:solidFill>
                  <a:srgbClr val="AF9AB5"/>
                </a:solidFill>
              </a:rPr>
              <a:t>•</a:t>
            </a:r>
          </a:p>
        </p:txBody>
      </p:sp>
      <p:sp>
        <p:nvSpPr>
          <p:cNvPr id="299" name="object 42"/>
          <p:cNvSpPr txBox="1"/>
          <p:nvPr/>
        </p:nvSpPr>
        <p:spPr>
          <a:xfrm>
            <a:off x="1644283" y="5793151"/>
            <a:ext cx="344171" cy="10114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100"/>
              </a:spcBef>
              <a:defRPr spc="170" sz="7200">
                <a:solidFill>
                  <a:srgbClr val="BF909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•</a:t>
            </a:r>
          </a:p>
        </p:txBody>
      </p:sp>
      <p:sp>
        <p:nvSpPr>
          <p:cNvPr id="300" name="object 43"/>
          <p:cNvSpPr txBox="1"/>
          <p:nvPr/>
        </p:nvSpPr>
        <p:spPr>
          <a:xfrm>
            <a:off x="1659447" y="4949092"/>
            <a:ext cx="141606" cy="526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100"/>
              </a:spcBef>
              <a:defRPr spc="-370" sz="3700">
                <a:solidFill>
                  <a:srgbClr val="AF9AB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5" name="object 2"/>
          <p:cNvGrpSpPr/>
          <p:nvPr/>
        </p:nvGrpSpPr>
        <p:grpSpPr>
          <a:xfrm>
            <a:off x="146304" y="158494"/>
            <a:ext cx="8839201" cy="6547106"/>
            <a:chOff x="0" y="0"/>
            <a:chExt cx="8839200" cy="6547104"/>
          </a:xfrm>
        </p:grpSpPr>
        <p:sp>
          <p:nvSpPr>
            <p:cNvPr id="302" name="object 3"/>
            <p:cNvSpPr/>
            <p:nvPr/>
          </p:nvSpPr>
          <p:spPr>
            <a:xfrm>
              <a:off x="0" y="6233161"/>
              <a:ext cx="8833105" cy="309374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3" name="object 4"/>
            <p:cNvSpPr/>
            <p:nvPr/>
          </p:nvSpPr>
          <p:spPr>
            <a:xfrm>
              <a:off x="6096" y="0"/>
              <a:ext cx="8833105" cy="6547105"/>
            </a:xfrm>
            <a:prstGeom prst="rect">
              <a:avLst/>
            </a:prstGeom>
            <a:noFill/>
            <a:ln w="9143" cap="flat">
              <a:solidFill>
                <a:srgbClr val="7A979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4" name="object 5"/>
            <p:cNvSpPr/>
            <p:nvPr/>
          </p:nvSpPr>
          <p:spPr>
            <a:xfrm>
              <a:off x="158496" y="146305"/>
              <a:ext cx="8458201" cy="6172201"/>
            </a:xfrm>
            <a:prstGeom prst="rect">
              <a:avLst/>
            </a:prstGeom>
            <a:blipFill rotWithShape="1">
              <a:blip r:embed="rId2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" name="object 2"/>
          <p:cNvGrpSpPr/>
          <p:nvPr/>
        </p:nvGrpSpPr>
        <p:grpSpPr>
          <a:xfrm>
            <a:off x="146304" y="158494"/>
            <a:ext cx="8839201" cy="6547106"/>
            <a:chOff x="0" y="0"/>
            <a:chExt cx="8839200" cy="6547104"/>
          </a:xfrm>
        </p:grpSpPr>
        <p:sp>
          <p:nvSpPr>
            <p:cNvPr id="307" name="object 3"/>
            <p:cNvSpPr/>
            <p:nvPr/>
          </p:nvSpPr>
          <p:spPr>
            <a:xfrm>
              <a:off x="0" y="6233161"/>
              <a:ext cx="8833105" cy="309374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8" name="object 4"/>
            <p:cNvSpPr/>
            <p:nvPr/>
          </p:nvSpPr>
          <p:spPr>
            <a:xfrm>
              <a:off x="6096" y="0"/>
              <a:ext cx="8833105" cy="6547105"/>
            </a:xfrm>
            <a:prstGeom prst="rect">
              <a:avLst/>
            </a:prstGeom>
            <a:noFill/>
            <a:ln w="9143" cap="flat">
              <a:solidFill>
                <a:srgbClr val="7A979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09" name="object 5"/>
            <p:cNvSpPr/>
            <p:nvPr/>
          </p:nvSpPr>
          <p:spPr>
            <a:xfrm>
              <a:off x="439170" y="705348"/>
              <a:ext cx="7463300" cy="5118146"/>
            </a:xfrm>
            <a:prstGeom prst="rect">
              <a:avLst/>
            </a:prstGeom>
            <a:blipFill rotWithShape="1">
              <a:blip r:embed="rId2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object 2"/>
          <p:cNvSpPr/>
          <p:nvPr/>
        </p:nvSpPr>
        <p:spPr>
          <a:xfrm>
            <a:off x="152400" y="1392935"/>
            <a:ext cx="8839200" cy="4995674"/>
          </a:xfrm>
          <a:prstGeom prst="rect">
            <a:avLst/>
          </a:prstGeom>
          <a:solidFill>
            <a:srgbClr val="C5D1D6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130" name="object 3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19" name="object 4"/>
            <p:cNvSpPr/>
            <p:nvPr/>
          </p:nvSpPr>
          <p:spPr>
            <a:xfrm>
              <a:off x="152400" y="6695440"/>
              <a:ext cx="8839200" cy="12701"/>
            </a:xfrm>
            <a:prstGeom prst="rect">
              <a:avLst/>
            </a:prstGeom>
            <a:solidFill>
              <a:srgbClr val="C5D1D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0" name="object 5"/>
            <p:cNvSpPr/>
            <p:nvPr/>
          </p:nvSpPr>
          <p:spPr>
            <a:xfrm>
              <a:off x="0" y="0"/>
              <a:ext cx="9144000" cy="685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240" y="0"/>
                  </a:lnTo>
                  <a:lnTo>
                    <a:pt x="21240" y="21120"/>
                  </a:lnTo>
                  <a:lnTo>
                    <a:pt x="360" y="21120"/>
                  </a:lnTo>
                  <a:lnTo>
                    <a:pt x="360" y="4387"/>
                  </a:lnTo>
                  <a:lnTo>
                    <a:pt x="21240" y="4387"/>
                  </a:lnTo>
                  <a:lnTo>
                    <a:pt x="21240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1" name="object 6"/>
            <p:cNvSpPr/>
            <p:nvPr/>
          </p:nvSpPr>
          <p:spPr>
            <a:xfrm>
              <a:off x="149351" y="6388608"/>
              <a:ext cx="8833106" cy="309373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2" name="object 7"/>
            <p:cNvSpPr/>
            <p:nvPr/>
          </p:nvSpPr>
          <p:spPr>
            <a:xfrm>
              <a:off x="152399" y="155446"/>
              <a:ext cx="8833106" cy="6547106"/>
            </a:xfrm>
            <a:prstGeom prst="rect">
              <a:avLst/>
            </a:prstGeom>
            <a:noFill/>
            <a:ln w="9143" cap="flat">
              <a:solidFill>
                <a:srgbClr val="7A979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3" name="object 8"/>
            <p:cNvSpPr/>
            <p:nvPr/>
          </p:nvSpPr>
          <p:spPr>
            <a:xfrm>
              <a:off x="152399" y="1277111"/>
              <a:ext cx="8833106" cy="1"/>
            </a:xfrm>
            <a:prstGeom prst="line">
              <a:avLst/>
            </a:prstGeom>
            <a:noFill/>
            <a:ln w="9144" cap="flat">
              <a:solidFill>
                <a:srgbClr val="7A9799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24" name="object 9"/>
            <p:cNvSpPr/>
            <p:nvPr/>
          </p:nvSpPr>
          <p:spPr>
            <a:xfrm>
              <a:off x="4267200" y="955547"/>
              <a:ext cx="609600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00"/>
                  </a:moveTo>
                  <a:lnTo>
                    <a:pt x="21458" y="9049"/>
                  </a:lnTo>
                  <a:lnTo>
                    <a:pt x="21049" y="7387"/>
                  </a:lnTo>
                  <a:lnTo>
                    <a:pt x="20394" y="5838"/>
                  </a:lnTo>
                  <a:lnTo>
                    <a:pt x="19516" y="4423"/>
                  </a:lnTo>
                  <a:lnTo>
                    <a:pt x="18436" y="3164"/>
                  </a:lnTo>
                  <a:lnTo>
                    <a:pt x="17177" y="2084"/>
                  </a:lnTo>
                  <a:lnTo>
                    <a:pt x="15762" y="1206"/>
                  </a:lnTo>
                  <a:lnTo>
                    <a:pt x="14213" y="551"/>
                  </a:lnTo>
                  <a:lnTo>
                    <a:pt x="12551" y="142"/>
                  </a:lnTo>
                  <a:lnTo>
                    <a:pt x="10800" y="0"/>
                  </a:lnTo>
                  <a:lnTo>
                    <a:pt x="9049" y="142"/>
                  </a:lnTo>
                  <a:lnTo>
                    <a:pt x="7387" y="551"/>
                  </a:lnTo>
                  <a:lnTo>
                    <a:pt x="5837" y="1206"/>
                  </a:lnTo>
                  <a:lnTo>
                    <a:pt x="4423" y="2084"/>
                  </a:lnTo>
                  <a:lnTo>
                    <a:pt x="3164" y="3164"/>
                  </a:lnTo>
                  <a:lnTo>
                    <a:pt x="2084" y="4423"/>
                  </a:lnTo>
                  <a:lnTo>
                    <a:pt x="1206" y="5838"/>
                  </a:lnTo>
                  <a:lnTo>
                    <a:pt x="551" y="7387"/>
                  </a:lnTo>
                  <a:lnTo>
                    <a:pt x="141" y="9049"/>
                  </a:lnTo>
                  <a:lnTo>
                    <a:pt x="0" y="10800"/>
                  </a:lnTo>
                  <a:lnTo>
                    <a:pt x="141" y="12551"/>
                  </a:lnTo>
                  <a:lnTo>
                    <a:pt x="551" y="14213"/>
                  </a:lnTo>
                  <a:lnTo>
                    <a:pt x="1206" y="15763"/>
                  </a:lnTo>
                  <a:lnTo>
                    <a:pt x="2084" y="17177"/>
                  </a:lnTo>
                  <a:lnTo>
                    <a:pt x="3164" y="18436"/>
                  </a:lnTo>
                  <a:lnTo>
                    <a:pt x="4423" y="19516"/>
                  </a:lnTo>
                  <a:lnTo>
                    <a:pt x="5837" y="20394"/>
                  </a:lnTo>
                  <a:lnTo>
                    <a:pt x="7387" y="21049"/>
                  </a:lnTo>
                  <a:lnTo>
                    <a:pt x="9049" y="21459"/>
                  </a:lnTo>
                  <a:lnTo>
                    <a:pt x="10800" y="21600"/>
                  </a:lnTo>
                  <a:lnTo>
                    <a:pt x="12551" y="21459"/>
                  </a:lnTo>
                  <a:lnTo>
                    <a:pt x="14213" y="21049"/>
                  </a:lnTo>
                  <a:lnTo>
                    <a:pt x="15762" y="20394"/>
                  </a:lnTo>
                  <a:lnTo>
                    <a:pt x="17177" y="19516"/>
                  </a:lnTo>
                  <a:lnTo>
                    <a:pt x="18436" y="18436"/>
                  </a:lnTo>
                  <a:lnTo>
                    <a:pt x="19516" y="17177"/>
                  </a:lnTo>
                  <a:lnTo>
                    <a:pt x="20394" y="15763"/>
                  </a:lnTo>
                  <a:lnTo>
                    <a:pt x="21049" y="14213"/>
                  </a:lnTo>
                  <a:lnTo>
                    <a:pt x="21458" y="12551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129" name="object 10"/>
            <p:cNvGrpSpPr/>
            <p:nvPr/>
          </p:nvGrpSpPr>
          <p:grpSpPr>
            <a:xfrm>
              <a:off x="4337303" y="1026666"/>
              <a:ext cx="470917" cy="469901"/>
              <a:chOff x="0" y="0"/>
              <a:chExt cx="470916" cy="469900"/>
            </a:xfrm>
          </p:grpSpPr>
          <p:sp>
            <p:nvSpPr>
              <p:cNvPr id="125" name="Shape"/>
              <p:cNvSpPr/>
              <p:nvPr/>
            </p:nvSpPr>
            <p:spPr>
              <a:xfrm>
                <a:off x="0" y="0"/>
                <a:ext cx="324697" cy="4699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7176" y="0"/>
                    </a:moveTo>
                    <a:lnTo>
                      <a:pt x="15579" y="0"/>
                    </a:lnTo>
                    <a:lnTo>
                      <a:pt x="13974" y="58"/>
                    </a:lnTo>
                    <a:lnTo>
                      <a:pt x="10924" y="467"/>
                    </a:lnTo>
                    <a:lnTo>
                      <a:pt x="8136" y="1343"/>
                    </a:lnTo>
                    <a:lnTo>
                      <a:pt x="5644" y="2510"/>
                    </a:lnTo>
                    <a:lnTo>
                      <a:pt x="3523" y="3970"/>
                    </a:lnTo>
                    <a:lnTo>
                      <a:pt x="1859" y="5721"/>
                    </a:lnTo>
                    <a:lnTo>
                      <a:pt x="676" y="7648"/>
                    </a:lnTo>
                    <a:lnTo>
                      <a:pt x="68" y="9749"/>
                    </a:lnTo>
                    <a:lnTo>
                      <a:pt x="0" y="10858"/>
                    </a:lnTo>
                    <a:lnTo>
                      <a:pt x="93" y="11968"/>
                    </a:lnTo>
                    <a:lnTo>
                      <a:pt x="735" y="14069"/>
                    </a:lnTo>
                    <a:lnTo>
                      <a:pt x="1935" y="15996"/>
                    </a:lnTo>
                    <a:lnTo>
                      <a:pt x="3633" y="17747"/>
                    </a:lnTo>
                    <a:lnTo>
                      <a:pt x="5762" y="19206"/>
                    </a:lnTo>
                    <a:lnTo>
                      <a:pt x="8271" y="20374"/>
                    </a:lnTo>
                    <a:lnTo>
                      <a:pt x="11093" y="21133"/>
                    </a:lnTo>
                    <a:lnTo>
                      <a:pt x="14151" y="21600"/>
                    </a:lnTo>
                    <a:lnTo>
                      <a:pt x="15748" y="21600"/>
                    </a:lnTo>
                    <a:lnTo>
                      <a:pt x="17353" y="21542"/>
                    </a:lnTo>
                    <a:lnTo>
                      <a:pt x="18899" y="21366"/>
                    </a:lnTo>
                    <a:lnTo>
                      <a:pt x="20403" y="21133"/>
                    </a:lnTo>
                    <a:lnTo>
                      <a:pt x="21600" y="20841"/>
                    </a:lnTo>
                    <a:lnTo>
                      <a:pt x="15689" y="20841"/>
                    </a:lnTo>
                    <a:lnTo>
                      <a:pt x="14202" y="20783"/>
                    </a:lnTo>
                    <a:lnTo>
                      <a:pt x="11372" y="20432"/>
                    </a:lnTo>
                    <a:lnTo>
                      <a:pt x="8753" y="19674"/>
                    </a:lnTo>
                    <a:lnTo>
                      <a:pt x="6429" y="18564"/>
                    </a:lnTo>
                    <a:lnTo>
                      <a:pt x="4452" y="17222"/>
                    </a:lnTo>
                    <a:lnTo>
                      <a:pt x="2889" y="15587"/>
                    </a:lnTo>
                    <a:lnTo>
                      <a:pt x="1774" y="13836"/>
                    </a:lnTo>
                    <a:lnTo>
                      <a:pt x="1191" y="11851"/>
                    </a:lnTo>
                    <a:lnTo>
                      <a:pt x="1119" y="10742"/>
                    </a:lnTo>
                    <a:lnTo>
                      <a:pt x="1183" y="9808"/>
                    </a:lnTo>
                    <a:lnTo>
                      <a:pt x="1757" y="7823"/>
                    </a:lnTo>
                    <a:lnTo>
                      <a:pt x="2864" y="6013"/>
                    </a:lnTo>
                    <a:lnTo>
                      <a:pt x="4419" y="4437"/>
                    </a:lnTo>
                    <a:lnTo>
                      <a:pt x="6396" y="3036"/>
                    </a:lnTo>
                    <a:lnTo>
                      <a:pt x="8710" y="1985"/>
                    </a:lnTo>
                    <a:lnTo>
                      <a:pt x="11313" y="1226"/>
                    </a:lnTo>
                    <a:lnTo>
                      <a:pt x="14143" y="817"/>
                    </a:lnTo>
                    <a:lnTo>
                      <a:pt x="15638" y="759"/>
                    </a:lnTo>
                    <a:lnTo>
                      <a:pt x="21454" y="759"/>
                    </a:lnTo>
                    <a:lnTo>
                      <a:pt x="20243" y="467"/>
                    </a:lnTo>
                    <a:lnTo>
                      <a:pt x="18739" y="175"/>
                    </a:lnTo>
                    <a:lnTo>
                      <a:pt x="1717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6" name="Shape"/>
              <p:cNvSpPr/>
              <p:nvPr/>
            </p:nvSpPr>
            <p:spPr>
              <a:xfrm>
                <a:off x="235077" y="16509"/>
                <a:ext cx="235840" cy="4368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8006" y="0"/>
                    </a:moveTo>
                    <a:lnTo>
                      <a:pt x="0" y="0"/>
                    </a:lnTo>
                    <a:lnTo>
                      <a:pt x="2047" y="63"/>
                    </a:lnTo>
                    <a:lnTo>
                      <a:pt x="4036" y="188"/>
                    </a:lnTo>
                    <a:lnTo>
                      <a:pt x="7805" y="816"/>
                    </a:lnTo>
                    <a:lnTo>
                      <a:pt x="11201" y="1821"/>
                    </a:lnTo>
                    <a:lnTo>
                      <a:pt x="14179" y="3140"/>
                    </a:lnTo>
                    <a:lnTo>
                      <a:pt x="16622" y="4772"/>
                    </a:lnTo>
                    <a:lnTo>
                      <a:pt x="18483" y="6593"/>
                    </a:lnTo>
                    <a:lnTo>
                      <a:pt x="19646" y="8602"/>
                    </a:lnTo>
                    <a:lnTo>
                      <a:pt x="20059" y="10737"/>
                    </a:lnTo>
                    <a:lnTo>
                      <a:pt x="20059" y="10863"/>
                    </a:lnTo>
                    <a:lnTo>
                      <a:pt x="19972" y="11867"/>
                    </a:lnTo>
                    <a:lnTo>
                      <a:pt x="19181" y="14002"/>
                    </a:lnTo>
                    <a:lnTo>
                      <a:pt x="17668" y="15949"/>
                    </a:lnTo>
                    <a:lnTo>
                      <a:pt x="15517" y="17644"/>
                    </a:lnTo>
                    <a:lnTo>
                      <a:pt x="12806" y="19151"/>
                    </a:lnTo>
                    <a:lnTo>
                      <a:pt x="9619" y="20281"/>
                    </a:lnTo>
                    <a:lnTo>
                      <a:pt x="6025" y="21098"/>
                    </a:lnTo>
                    <a:lnTo>
                      <a:pt x="2129" y="21537"/>
                    </a:lnTo>
                    <a:lnTo>
                      <a:pt x="70" y="21600"/>
                    </a:lnTo>
                    <a:lnTo>
                      <a:pt x="8208" y="21600"/>
                    </a:lnTo>
                    <a:lnTo>
                      <a:pt x="12190" y="20407"/>
                    </a:lnTo>
                    <a:lnTo>
                      <a:pt x="15365" y="18963"/>
                    </a:lnTo>
                    <a:lnTo>
                      <a:pt x="17971" y="17267"/>
                    </a:lnTo>
                    <a:lnTo>
                      <a:pt x="19948" y="15258"/>
                    </a:lnTo>
                    <a:lnTo>
                      <a:pt x="21181" y="13060"/>
                    </a:lnTo>
                    <a:lnTo>
                      <a:pt x="21600" y="10737"/>
                    </a:lnTo>
                    <a:lnTo>
                      <a:pt x="21472" y="9544"/>
                    </a:lnTo>
                    <a:lnTo>
                      <a:pt x="20600" y="7284"/>
                    </a:lnTo>
                    <a:lnTo>
                      <a:pt x="18948" y="5212"/>
                    </a:lnTo>
                    <a:lnTo>
                      <a:pt x="16610" y="3328"/>
                    </a:lnTo>
                    <a:lnTo>
                      <a:pt x="13667" y="1758"/>
                    </a:lnTo>
                    <a:lnTo>
                      <a:pt x="10224" y="565"/>
                    </a:lnTo>
                    <a:lnTo>
                      <a:pt x="8340" y="63"/>
                    </a:lnTo>
                    <a:lnTo>
                      <a:pt x="800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7" name="Shape"/>
              <p:cNvSpPr/>
              <p:nvPr/>
            </p:nvSpPr>
            <p:spPr>
              <a:xfrm>
                <a:off x="234188" y="49529"/>
                <a:ext cx="203145" cy="3708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8534" y="0"/>
                    </a:moveTo>
                    <a:lnTo>
                      <a:pt x="270" y="0"/>
                    </a:lnTo>
                    <a:lnTo>
                      <a:pt x="2296" y="74"/>
                    </a:lnTo>
                    <a:lnTo>
                      <a:pt x="4227" y="222"/>
                    </a:lnTo>
                    <a:lnTo>
                      <a:pt x="9642" y="1332"/>
                    </a:lnTo>
                    <a:lnTo>
                      <a:pt x="14152" y="3255"/>
                    </a:lnTo>
                    <a:lnTo>
                      <a:pt x="17514" y="5696"/>
                    </a:lnTo>
                    <a:lnTo>
                      <a:pt x="19445" y="8729"/>
                    </a:lnTo>
                    <a:lnTo>
                      <a:pt x="19823" y="10874"/>
                    </a:lnTo>
                    <a:lnTo>
                      <a:pt x="19715" y="11984"/>
                    </a:lnTo>
                    <a:lnTo>
                      <a:pt x="18230" y="15090"/>
                    </a:lnTo>
                    <a:lnTo>
                      <a:pt x="15246" y="17753"/>
                    </a:lnTo>
                    <a:lnTo>
                      <a:pt x="11046" y="19825"/>
                    </a:lnTo>
                    <a:lnTo>
                      <a:pt x="5874" y="21156"/>
                    </a:lnTo>
                    <a:lnTo>
                      <a:pt x="0" y="21600"/>
                    </a:lnTo>
                    <a:lnTo>
                      <a:pt x="8721" y="21600"/>
                    </a:lnTo>
                    <a:lnTo>
                      <a:pt x="13760" y="19899"/>
                    </a:lnTo>
                    <a:lnTo>
                      <a:pt x="16677" y="18271"/>
                    </a:lnTo>
                    <a:lnTo>
                      <a:pt x="19000" y="16422"/>
                    </a:lnTo>
                    <a:lnTo>
                      <a:pt x="20634" y="14351"/>
                    </a:lnTo>
                    <a:lnTo>
                      <a:pt x="21498" y="12058"/>
                    </a:lnTo>
                    <a:lnTo>
                      <a:pt x="21600" y="10726"/>
                    </a:lnTo>
                    <a:lnTo>
                      <a:pt x="21511" y="9616"/>
                    </a:lnTo>
                    <a:lnTo>
                      <a:pt x="20661" y="7323"/>
                    </a:lnTo>
                    <a:lnTo>
                      <a:pt x="19040" y="5252"/>
                    </a:lnTo>
                    <a:lnTo>
                      <a:pt x="16731" y="3329"/>
                    </a:lnTo>
                    <a:lnTo>
                      <a:pt x="13828" y="1775"/>
                    </a:lnTo>
                    <a:lnTo>
                      <a:pt x="10411" y="444"/>
                    </a:lnTo>
                    <a:lnTo>
                      <a:pt x="8534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128" name="Shape"/>
              <p:cNvSpPr/>
              <p:nvPr/>
            </p:nvSpPr>
            <p:spPr>
              <a:xfrm>
                <a:off x="33583" y="33019"/>
                <a:ext cx="282629" cy="4038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5458" y="0"/>
                    </a:moveTo>
                    <a:lnTo>
                      <a:pt x="12352" y="204"/>
                    </a:lnTo>
                    <a:lnTo>
                      <a:pt x="9449" y="815"/>
                    </a:lnTo>
                    <a:lnTo>
                      <a:pt x="6829" y="1834"/>
                    </a:lnTo>
                    <a:lnTo>
                      <a:pt x="4538" y="3125"/>
                    </a:lnTo>
                    <a:lnTo>
                      <a:pt x="2646" y="4755"/>
                    </a:lnTo>
                    <a:lnTo>
                      <a:pt x="1219" y="6589"/>
                    </a:lnTo>
                    <a:lnTo>
                      <a:pt x="316" y="8626"/>
                    </a:lnTo>
                    <a:lnTo>
                      <a:pt x="0" y="10732"/>
                    </a:lnTo>
                    <a:lnTo>
                      <a:pt x="0" y="10868"/>
                    </a:lnTo>
                    <a:lnTo>
                      <a:pt x="64" y="11887"/>
                    </a:lnTo>
                    <a:lnTo>
                      <a:pt x="675" y="13992"/>
                    </a:lnTo>
                    <a:lnTo>
                      <a:pt x="1850" y="15962"/>
                    </a:lnTo>
                    <a:lnTo>
                      <a:pt x="3500" y="17660"/>
                    </a:lnTo>
                    <a:lnTo>
                      <a:pt x="5586" y="19155"/>
                    </a:lnTo>
                    <a:lnTo>
                      <a:pt x="8052" y="20309"/>
                    </a:lnTo>
                    <a:lnTo>
                      <a:pt x="10808" y="21125"/>
                    </a:lnTo>
                    <a:lnTo>
                      <a:pt x="13817" y="21532"/>
                    </a:lnTo>
                    <a:lnTo>
                      <a:pt x="15399" y="21600"/>
                    </a:lnTo>
                    <a:lnTo>
                      <a:pt x="16972" y="21532"/>
                    </a:lnTo>
                    <a:lnTo>
                      <a:pt x="18505" y="21396"/>
                    </a:lnTo>
                    <a:lnTo>
                      <a:pt x="19990" y="21125"/>
                    </a:lnTo>
                    <a:lnTo>
                      <a:pt x="21407" y="20785"/>
                    </a:lnTo>
                    <a:lnTo>
                      <a:pt x="21600" y="20717"/>
                    </a:lnTo>
                    <a:lnTo>
                      <a:pt x="15331" y="20717"/>
                    </a:lnTo>
                    <a:lnTo>
                      <a:pt x="13875" y="20649"/>
                    </a:lnTo>
                    <a:lnTo>
                      <a:pt x="9838" y="19902"/>
                    </a:lnTo>
                    <a:lnTo>
                      <a:pt x="6353" y="18408"/>
                    </a:lnTo>
                    <a:lnTo>
                      <a:pt x="3636" y="16302"/>
                    </a:lnTo>
                    <a:lnTo>
                      <a:pt x="1879" y="13653"/>
                    </a:lnTo>
                    <a:lnTo>
                      <a:pt x="1277" y="10732"/>
                    </a:lnTo>
                    <a:lnTo>
                      <a:pt x="1355" y="9713"/>
                    </a:lnTo>
                    <a:lnTo>
                      <a:pt x="2422" y="6860"/>
                    </a:lnTo>
                    <a:lnTo>
                      <a:pt x="4567" y="4483"/>
                    </a:lnTo>
                    <a:lnTo>
                      <a:pt x="7596" y="2581"/>
                    </a:lnTo>
                    <a:lnTo>
                      <a:pt x="11323" y="1291"/>
                    </a:lnTo>
                    <a:lnTo>
                      <a:pt x="15525" y="883"/>
                    </a:lnTo>
                    <a:lnTo>
                      <a:pt x="21466" y="883"/>
                    </a:lnTo>
                    <a:lnTo>
                      <a:pt x="20048" y="475"/>
                    </a:lnTo>
                    <a:lnTo>
                      <a:pt x="18573" y="204"/>
                    </a:lnTo>
                    <a:lnTo>
                      <a:pt x="17040" y="68"/>
                    </a:lnTo>
                    <a:lnTo>
                      <a:pt x="15458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</p:grpSp>
      <p:sp>
        <p:nvSpPr>
          <p:cNvPr id="131" name="object 11"/>
          <p:cNvSpPr txBox="1"/>
          <p:nvPr>
            <p:ph type="title"/>
          </p:nvPr>
        </p:nvSpPr>
        <p:spPr>
          <a:xfrm>
            <a:off x="1973959" y="412750"/>
            <a:ext cx="5187951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What is </a:t>
            </a:r>
            <a:r>
              <a:rPr spc="-100"/>
              <a:t>Sickle Cell Anemia?</a:t>
            </a:r>
          </a:p>
        </p:txBody>
      </p:sp>
      <p:sp>
        <p:nvSpPr>
          <p:cNvPr id="132" name="object 12"/>
          <p:cNvSpPr txBox="1"/>
          <p:nvPr>
            <p:ph type="body" sz="half" idx="1"/>
          </p:nvPr>
        </p:nvSpPr>
        <p:spPr>
          <a:xfrm>
            <a:off x="399083" y="1622805"/>
            <a:ext cx="8345832" cy="2988946"/>
          </a:xfrm>
          <a:prstGeom prst="rect">
            <a:avLst/>
          </a:prstGeom>
        </p:spPr>
        <p:txBody>
          <a:bodyPr/>
          <a:lstStyle/>
          <a:p>
            <a:pPr marL="301625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92100" algn="l"/>
              </a:tabLst>
            </a:pPr>
            <a:r>
              <a:t>Sickle </a:t>
            </a:r>
            <a:r>
              <a:rPr spc="-100"/>
              <a:t>cell disease </a:t>
            </a:r>
            <a:r>
              <a:t>(SCD) is a </a:t>
            </a:r>
            <a:r>
              <a:rPr spc="-100"/>
              <a:t>life threatening  autosomal recessive </a:t>
            </a:r>
            <a:r>
              <a:t>genetic </a:t>
            </a:r>
            <a:r>
              <a:rPr spc="-100"/>
              <a:t>disorder  resulting from inheritance </a:t>
            </a:r>
            <a:r>
              <a:t>of </a:t>
            </a:r>
            <a:r>
              <a:rPr spc="-100"/>
              <a:t>abnormal </a:t>
            </a:r>
            <a:r>
              <a:t>genes  </a:t>
            </a:r>
            <a:r>
              <a:rPr spc="-100"/>
              <a:t>from both parents</a:t>
            </a:r>
            <a:r>
              <a:rPr b="0" spc="-100"/>
              <a:t>.</a:t>
            </a:r>
            <a:endParaRPr b="0" spc="-100"/>
          </a:p>
          <a:p>
            <a:pPr marL="301625" marR="60579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92100" algn="l"/>
              </a:tabLst>
              <a:defRPr b="0" spc="-100"/>
            </a:pPr>
            <a:r>
              <a:t>Normal </a:t>
            </a:r>
            <a:r>
              <a:rPr spc="0"/>
              <a:t>red </a:t>
            </a:r>
            <a:r>
              <a:t>blood cells (RBCs) are biconcave disc  shaped </a:t>
            </a:r>
            <a:r>
              <a:rPr spc="0"/>
              <a:t>and move </a:t>
            </a:r>
            <a:r>
              <a:t>smoothly through the blood  capillaries.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object 2"/>
          <p:cNvSpPr txBox="1"/>
          <p:nvPr/>
        </p:nvSpPr>
        <p:spPr>
          <a:xfrm>
            <a:off x="380490" y="1562352"/>
            <a:ext cx="8218807" cy="372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7620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In </a:t>
            </a:r>
            <a:r>
              <a:rPr spc="-5"/>
              <a:t>early </a:t>
            </a:r>
            <a:r>
              <a:rPr spc="-10"/>
              <a:t>childhood, </a:t>
            </a:r>
            <a:r>
              <a:rPr spc="-5"/>
              <a:t>the spleen </a:t>
            </a:r>
            <a:r>
              <a:t>is </a:t>
            </a:r>
            <a:r>
              <a:rPr spc="-5"/>
              <a:t>enlarged up to 500  gm by </a:t>
            </a:r>
            <a:r>
              <a:t>red </a:t>
            </a:r>
            <a:r>
              <a:rPr spc="-5"/>
              <a:t>pulp congestion, which </a:t>
            </a:r>
            <a:r>
              <a:t>is </a:t>
            </a:r>
            <a:r>
              <a:rPr spc="-10"/>
              <a:t>caused </a:t>
            </a:r>
            <a:r>
              <a:rPr spc="-5"/>
              <a:t>by the  trapping of sickled </a:t>
            </a:r>
            <a:r>
              <a:t>red </a:t>
            </a:r>
            <a:r>
              <a:rPr spc="-5"/>
              <a:t>cells </a:t>
            </a:r>
            <a:r>
              <a:t>in </a:t>
            </a:r>
            <a:r>
              <a:rPr spc="-5"/>
              <a:t>the cords </a:t>
            </a:r>
            <a:r>
              <a:t>and</a:t>
            </a:r>
            <a:r>
              <a:rPr spc="-100"/>
              <a:t> </a:t>
            </a:r>
            <a:r>
              <a:rPr spc="-5"/>
              <a:t>sinuses</a:t>
            </a:r>
          </a:p>
          <a:p>
            <a:pPr>
              <a:buClr>
                <a:srgbClr val="D16248"/>
              </a:buClr>
              <a:buSzPct val="100000"/>
              <a:buChar char="●"/>
              <a:defRPr sz="39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marL="287020" marR="5080" indent="-274320">
              <a:buClr>
                <a:srgbClr val="D16248"/>
              </a:buClr>
              <a:buSzPct val="85185"/>
              <a:buChar char="●"/>
              <a:tabLst>
                <a:tab pos="279400" algn="l"/>
                <a:tab pos="2057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With</a:t>
            </a:r>
            <a:r>
              <a:rPr spc="5"/>
              <a:t> </a:t>
            </a:r>
            <a:r>
              <a:rPr spc="-5"/>
              <a:t>time,	the chronic erythrostasis leads to splenic  infarction, fibrosis, </a:t>
            </a:r>
            <a:r>
              <a:t>and </a:t>
            </a:r>
            <a:r>
              <a:rPr spc="-5"/>
              <a:t>progressive shrinkage, so  that by adolescence or early adulthood only </a:t>
            </a:r>
            <a:r>
              <a:t>a </a:t>
            </a:r>
            <a:r>
              <a:rPr spc="-10"/>
              <a:t>small  fibrous </a:t>
            </a:r>
            <a:r>
              <a:rPr spc="-5"/>
              <a:t>splenic tissue </a:t>
            </a:r>
            <a:r>
              <a:t>is </a:t>
            </a:r>
            <a:r>
              <a:rPr spc="-5"/>
              <a:t>left; this process </a:t>
            </a:r>
            <a:r>
              <a:t>is </a:t>
            </a:r>
            <a:r>
              <a:rPr spc="-10"/>
              <a:t>called  </a:t>
            </a:r>
            <a:r>
              <a:rPr b="1" spc="-5"/>
              <a:t>autosplenectomy</a:t>
            </a:r>
            <a:r>
              <a:rPr b="1"/>
              <a:t> 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object 2"/>
          <p:cNvSpPr txBox="1"/>
          <p:nvPr/>
        </p:nvSpPr>
        <p:spPr>
          <a:xfrm>
            <a:off x="380490" y="1562352"/>
            <a:ext cx="8055611" cy="29841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Infarctions </a:t>
            </a:r>
            <a:r>
              <a:rPr spc="-10"/>
              <a:t>caused </a:t>
            </a:r>
            <a:r>
              <a:rPr spc="-5"/>
              <a:t>by vascular </a:t>
            </a:r>
            <a:r>
              <a:rPr spc="-10"/>
              <a:t>occlusions </a:t>
            </a:r>
            <a:r>
              <a:rPr spc="-5"/>
              <a:t>can </a:t>
            </a:r>
            <a:r>
              <a:rPr spc="-10"/>
              <a:t>occur  </a:t>
            </a:r>
            <a:r>
              <a:t>in </a:t>
            </a:r>
            <a:r>
              <a:rPr spc="-5"/>
              <a:t>many other tissues </a:t>
            </a:r>
            <a:r>
              <a:t>as </a:t>
            </a:r>
            <a:r>
              <a:rPr spc="-5"/>
              <a:t>well, including the bones,  brain, </a:t>
            </a:r>
            <a:r>
              <a:t>kidney, </a:t>
            </a:r>
            <a:r>
              <a:rPr spc="-5"/>
              <a:t>liver, </a:t>
            </a:r>
            <a:r>
              <a:t>retina, and </a:t>
            </a:r>
            <a:r>
              <a:rPr spc="-5"/>
              <a:t>pulmonary</a:t>
            </a:r>
            <a:r>
              <a:rPr spc="-104"/>
              <a:t> </a:t>
            </a:r>
            <a:r>
              <a:t>vessels.</a:t>
            </a:r>
          </a:p>
          <a:p>
            <a:pPr>
              <a:buClr>
                <a:srgbClr val="D16248"/>
              </a:buClr>
              <a:buSzPct val="100000"/>
              <a:buChar char="●"/>
              <a:defRPr sz="39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marL="287020" marR="199389" indent="-274320"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adult patients, vascular stagnation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 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subcutaneous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tissues often leads to leg ulcers; this 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complication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is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rare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</a:t>
            </a:r>
            <a:r>
              <a:rPr spc="-20" sz="27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children.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object 2"/>
          <p:cNvSpPr txBox="1"/>
          <p:nvPr>
            <p:ph type="title"/>
          </p:nvPr>
        </p:nvSpPr>
        <p:spPr>
          <a:xfrm>
            <a:off x="2425063" y="412750"/>
            <a:ext cx="4289426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CLINICAL </a:t>
            </a:r>
            <a:r>
              <a:rPr spc="0"/>
              <a:t>FEATURES</a:t>
            </a:r>
          </a:p>
        </p:txBody>
      </p:sp>
      <p:sp>
        <p:nvSpPr>
          <p:cNvPr id="317" name="object 3"/>
          <p:cNvSpPr txBox="1"/>
          <p:nvPr/>
        </p:nvSpPr>
        <p:spPr>
          <a:xfrm>
            <a:off x="380490" y="2056509"/>
            <a:ext cx="8296276" cy="259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423544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pc="-5" sz="2700">
                <a:latin typeface="Georgia"/>
                <a:ea typeface="Georgia"/>
                <a:cs typeface="Georgia"/>
                <a:sym typeface="Georgia"/>
              </a:defRPr>
            </a:pPr>
            <a:r>
              <a:t>Sickle cell disease </a:t>
            </a:r>
            <a:r>
              <a:rPr spc="-10"/>
              <a:t>causes </a:t>
            </a:r>
            <a:r>
              <a:rPr spc="0"/>
              <a:t>a </a:t>
            </a:r>
            <a:r>
              <a:t>moderately severe  hemolytic </a:t>
            </a:r>
            <a:r>
              <a:rPr spc="0"/>
              <a:t>anemia </a:t>
            </a:r>
            <a:r>
              <a:t>(hematocrit </a:t>
            </a:r>
            <a:r>
              <a:rPr spc="0"/>
              <a:t>18% </a:t>
            </a:r>
            <a:r>
              <a:t>to </a:t>
            </a:r>
            <a:r>
              <a:rPr spc="0"/>
              <a:t>30%) </a:t>
            </a:r>
            <a:r>
              <a:t>that </a:t>
            </a:r>
            <a:r>
              <a:rPr spc="0"/>
              <a:t>is  </a:t>
            </a:r>
            <a:r>
              <a:t>associated with</a:t>
            </a:r>
            <a:r>
              <a:rPr spc="5"/>
              <a:t> </a:t>
            </a:r>
            <a:r>
              <a:rPr b="1" spc="0"/>
              <a:t>-</a:t>
            </a:r>
          </a:p>
          <a:p>
            <a:pPr marL="28702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b="1" spc="-5" sz="2700">
                <a:latin typeface="Georgia"/>
                <a:ea typeface="Georgia"/>
                <a:cs typeface="Georgia"/>
                <a:sym typeface="Georgia"/>
              </a:defRPr>
            </a:pPr>
            <a:r>
              <a:t>reticulocytosis,</a:t>
            </a:r>
          </a:p>
          <a:p>
            <a:pPr marL="28702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b="1" spc="-5" sz="2700">
                <a:latin typeface="Georgia"/>
                <a:ea typeface="Georgia"/>
                <a:cs typeface="Georgia"/>
                <a:sym typeface="Georgia"/>
              </a:defRPr>
            </a:pPr>
            <a:r>
              <a:t>hyperbilirubinemia,</a:t>
            </a:r>
          </a:p>
          <a:p>
            <a:pPr marL="373380" indent="-361315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  <a:defRPr b="1" sz="2700">
                <a:latin typeface="Georgia"/>
                <a:ea typeface="Georgia"/>
                <a:cs typeface="Georgia"/>
                <a:sym typeface="Georgia"/>
              </a:defRPr>
            </a:pPr>
            <a:r>
              <a:t>and </a:t>
            </a:r>
            <a:r>
              <a:rPr spc="-5"/>
              <a:t>the </a:t>
            </a:r>
            <a:r>
              <a:t>presence of </a:t>
            </a:r>
            <a:r>
              <a:rPr spc="-5"/>
              <a:t>irreversibly </a:t>
            </a:r>
            <a:r>
              <a:t>sickled</a:t>
            </a:r>
            <a:r>
              <a:rPr spc="-40"/>
              <a:t> </a:t>
            </a:r>
            <a:r>
              <a:rPr spc="-5"/>
              <a:t>cells.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object 2"/>
          <p:cNvSpPr txBox="1"/>
          <p:nvPr/>
        </p:nvSpPr>
        <p:spPr>
          <a:xfrm>
            <a:off x="380490" y="1562352"/>
            <a:ext cx="8225792" cy="16252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Its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course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is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punctuated by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variety of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“crises.”  </a:t>
            </a:r>
            <a:r>
              <a:rPr b="1" i="1" spc="-5" sz="2700">
                <a:latin typeface="Georgia"/>
                <a:ea typeface="Georgia"/>
                <a:cs typeface="Georgia"/>
                <a:sym typeface="Georgia"/>
              </a:rPr>
              <a:t>Vaso-occlusive </a:t>
            </a:r>
            <a:r>
              <a:rPr b="1" i="1" sz="2700">
                <a:latin typeface="Georgia"/>
                <a:ea typeface="Georgia"/>
                <a:cs typeface="Georgia"/>
                <a:sym typeface="Georgia"/>
              </a:rPr>
              <a:t>crises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also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called </a:t>
            </a:r>
            <a:r>
              <a:rPr i="1" spc="-5" sz="2700">
                <a:latin typeface="Georgia"/>
                <a:ea typeface="Georgia"/>
                <a:cs typeface="Georgia"/>
                <a:sym typeface="Georgia"/>
              </a:rPr>
              <a:t>pain </a:t>
            </a:r>
            <a:r>
              <a:rPr i="1" sz="2700">
                <a:latin typeface="Georgia"/>
                <a:ea typeface="Georgia"/>
                <a:cs typeface="Georgia"/>
                <a:sym typeface="Georgia"/>
              </a:rPr>
              <a:t>crises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, are  episodes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of hypoxic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injury and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infarction that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cause 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severe pain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the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affected</a:t>
            </a:r>
            <a:r>
              <a:rPr spc="-45" sz="27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region.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object 2"/>
          <p:cNvSpPr txBox="1"/>
          <p:nvPr/>
        </p:nvSpPr>
        <p:spPr>
          <a:xfrm>
            <a:off x="380490" y="1407032"/>
            <a:ext cx="8284211" cy="4715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147954" indent="-274320">
              <a:lnSpc>
                <a:spcPct val="90000"/>
              </a:lnSpc>
              <a:spcBef>
                <a:spcPts val="4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Although infection, </a:t>
            </a:r>
            <a:r>
              <a:rPr spc="-5"/>
              <a:t>dehydration, </a:t>
            </a:r>
            <a:r>
              <a:t>and </a:t>
            </a:r>
            <a:r>
              <a:rPr spc="-5"/>
              <a:t>acidosis (all of  which favor sickling) can </a:t>
            </a:r>
            <a:r>
              <a:t>act as </a:t>
            </a:r>
            <a:r>
              <a:rPr spc="-5"/>
              <a:t>triggers, </a:t>
            </a:r>
            <a:r>
              <a:t>in </a:t>
            </a:r>
            <a:r>
              <a:rPr spc="-5"/>
              <a:t>most  </a:t>
            </a:r>
            <a:r>
              <a:t>instances no </a:t>
            </a:r>
            <a:r>
              <a:rPr spc="-5"/>
              <a:t>predisposing </a:t>
            </a:r>
            <a:r>
              <a:rPr spc="-10"/>
              <a:t>cause </a:t>
            </a:r>
            <a:r>
              <a:t>is</a:t>
            </a:r>
            <a:r>
              <a:rPr spc="-55"/>
              <a:t> </a:t>
            </a:r>
            <a:r>
              <a:t>identified.</a:t>
            </a:r>
          </a:p>
          <a:p>
            <a:pPr>
              <a:buClr>
                <a:srgbClr val="D16248"/>
              </a:buClr>
              <a:buSzPct val="100000"/>
              <a:buChar char="●"/>
              <a:defRPr sz="37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marL="287020" marR="567690" indent="-274320">
              <a:lnSpc>
                <a:spcPts val="2900"/>
              </a:lnSpc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The </a:t>
            </a:r>
            <a:r>
              <a:rPr spc="-5"/>
              <a:t>most commonly involved sites </a:t>
            </a:r>
            <a:r>
              <a:t>are </a:t>
            </a:r>
            <a:r>
              <a:rPr spc="-5"/>
              <a:t>the bones,  lungs, liver, brain, spleen, </a:t>
            </a:r>
            <a:r>
              <a:t>and</a:t>
            </a:r>
            <a:r>
              <a:rPr spc="-50"/>
              <a:t> </a:t>
            </a:r>
            <a:r>
              <a:rPr spc="-5"/>
              <a:t>penis.</a:t>
            </a:r>
          </a:p>
          <a:p>
            <a:pPr>
              <a:buClr>
                <a:srgbClr val="D16248"/>
              </a:buClr>
              <a:buSzPct val="100000"/>
              <a:buChar char="●"/>
              <a:defRPr sz="3600">
                <a:latin typeface="Georgia"/>
                <a:ea typeface="Georgia"/>
                <a:cs typeface="Georgia"/>
                <a:sym typeface="Georgia"/>
              </a:defRPr>
            </a:pPr>
          </a:p>
          <a:p>
            <a:pPr marL="287020" marR="5080" indent="-274320">
              <a:lnSpc>
                <a:spcPct val="90000"/>
              </a:lnSpc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children, painful bone crises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are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extremely 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common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and often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difficult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to distinguish from acute  osteomyelitis.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These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frequently manifest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as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the  </a:t>
            </a:r>
            <a:r>
              <a:rPr b="1" spc="-5" sz="2700">
                <a:latin typeface="Georgia"/>
                <a:ea typeface="Georgia"/>
                <a:cs typeface="Georgia"/>
                <a:sym typeface="Georgia"/>
              </a:rPr>
              <a:t>hand-foot syndrome </a:t>
            </a:r>
            <a:r>
              <a:rPr b="1" sz="2700">
                <a:latin typeface="Georgia"/>
                <a:ea typeface="Georgia"/>
                <a:cs typeface="Georgia"/>
                <a:sym typeface="Georgia"/>
              </a:rPr>
              <a:t>or </a:t>
            </a:r>
            <a:r>
              <a:rPr b="1" spc="-5" sz="2700">
                <a:latin typeface="Georgia"/>
                <a:ea typeface="Georgia"/>
                <a:cs typeface="Georgia"/>
                <a:sym typeface="Georgia"/>
              </a:rPr>
              <a:t>dactylitis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of the bones  of the hands or feet, or</a:t>
            </a:r>
            <a:r>
              <a:rPr spc="-45" sz="27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both.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object 2"/>
          <p:cNvSpPr txBox="1"/>
          <p:nvPr/>
        </p:nvSpPr>
        <p:spPr>
          <a:xfrm>
            <a:off x="383540" y="1483994"/>
            <a:ext cx="8186419" cy="45916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6384" marR="138429" indent="-274320">
              <a:lnSpc>
                <a:spcPct val="80000"/>
              </a:lnSpc>
              <a:spcBef>
                <a:spcPts val="600"/>
              </a:spcBef>
              <a:buClr>
                <a:srgbClr val="D16248"/>
              </a:buClr>
              <a:buSzPct val="84000"/>
              <a:buChar char="●"/>
              <a:tabLst>
                <a:tab pos="368300" algn="l"/>
              </a:tabLst>
            </a:pPr>
            <a:r>
              <a:t>	</a:t>
            </a:r>
            <a:r>
              <a:rPr b="1" i="1" spc="-10" sz="2500">
                <a:latin typeface="Georgia"/>
                <a:ea typeface="Georgia"/>
                <a:cs typeface="Georgia"/>
                <a:sym typeface="Georgia"/>
              </a:rPr>
              <a:t>Acute chest </a:t>
            </a:r>
            <a:r>
              <a:rPr b="1" i="1" spc="-5" sz="2500">
                <a:latin typeface="Georgia"/>
                <a:ea typeface="Georgia"/>
                <a:cs typeface="Georgia"/>
                <a:sym typeface="Georgia"/>
              </a:rPr>
              <a:t>syndrome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is a particularly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dangerous 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type of vaso-occlusive crisis involving the lungs,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which 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typically presents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with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fever,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cough, chest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pain, and 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pulmonary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infiltrates. Pulmonary inflammation causes 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blood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flow to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become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sluggish and </a:t>
            </a:r>
            <a:r>
              <a:rPr sz="2500">
                <a:latin typeface="Georgia"/>
                <a:ea typeface="Georgia"/>
                <a:cs typeface="Georgia"/>
                <a:sym typeface="Georgia"/>
              </a:rPr>
              <a:t>“spleenlike,”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leading  to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sickling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and</a:t>
            </a:r>
            <a:r>
              <a:rPr spc="45" sz="25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vaso-occlusion.</a:t>
            </a:r>
            <a:endParaRPr sz="2500">
              <a:latin typeface="Georgia"/>
              <a:ea typeface="Georgia"/>
              <a:cs typeface="Georgia"/>
              <a:sym typeface="Georgia"/>
            </a:endParaRPr>
          </a:p>
          <a:p>
            <a:pPr marL="286384" marR="824230" indent="-274320" algn="just">
              <a:lnSpc>
                <a:spcPct val="80000"/>
              </a:lnSpc>
              <a:spcBef>
                <a:spcPts val="600"/>
              </a:spcBef>
              <a:buClr>
                <a:srgbClr val="D16248"/>
              </a:buClr>
              <a:buSzPct val="84000"/>
              <a:buChar char="●"/>
              <a:tabLst>
                <a:tab pos="279400" algn="l"/>
              </a:tabLst>
              <a:defRPr spc="-5" sz="2500">
                <a:latin typeface="Georgia"/>
                <a:ea typeface="Georgia"/>
                <a:cs typeface="Georgia"/>
                <a:sym typeface="Georgia"/>
              </a:defRPr>
            </a:pPr>
            <a:r>
              <a:t>This </a:t>
            </a:r>
            <a:r>
              <a:rPr spc="-10"/>
              <a:t>compromises </a:t>
            </a:r>
            <a:r>
              <a:t>pulmonary </a:t>
            </a:r>
            <a:r>
              <a:rPr spc="-10"/>
              <a:t>function, creating </a:t>
            </a:r>
            <a:r>
              <a:t>a  potentially fatal </a:t>
            </a:r>
            <a:r>
              <a:rPr spc="-10"/>
              <a:t>cycle </a:t>
            </a:r>
            <a:r>
              <a:t>of </a:t>
            </a:r>
            <a:r>
              <a:rPr spc="-10"/>
              <a:t>worsening pulmonary </a:t>
            </a:r>
            <a:r>
              <a:t>and  systemic </a:t>
            </a:r>
            <a:r>
              <a:rPr spc="-10"/>
              <a:t>hypoxemia, </a:t>
            </a:r>
            <a:r>
              <a:t>sickling, and</a:t>
            </a:r>
            <a:r>
              <a:rPr spc="70"/>
              <a:t> </a:t>
            </a:r>
            <a:r>
              <a:rPr spc="-10"/>
              <a:t>vaso-occlusion.</a:t>
            </a:r>
          </a:p>
          <a:p>
            <a:pPr marL="286384" marR="5080" indent="-274320">
              <a:lnSpc>
                <a:spcPct val="80000"/>
              </a:lnSpc>
              <a:spcBef>
                <a:spcPts val="600"/>
              </a:spcBef>
              <a:buClr>
                <a:srgbClr val="D16248"/>
              </a:buClr>
              <a:buSzPct val="84000"/>
              <a:buChar char="●"/>
              <a:tabLst>
                <a:tab pos="355600" algn="l"/>
              </a:tabLst>
            </a:pPr>
            <a:r>
              <a:t>	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Other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forms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of vascular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obstruction,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particularly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stroke,  can take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a devastating toll.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Factors proposed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to  contribute to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stroke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include the adhesion of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sickle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red  cells to arterial vascular endothelium and  vasoconstriction caused by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the </a:t>
            </a:r>
            <a:r>
              <a:rPr spc="-5" sz="2500">
                <a:latin typeface="Georgia"/>
                <a:ea typeface="Georgia"/>
                <a:cs typeface="Georgia"/>
                <a:sym typeface="Georgia"/>
              </a:rPr>
              <a:t>depletion of NO by free  </a:t>
            </a:r>
            <a:r>
              <a:rPr spc="-10" sz="2500">
                <a:latin typeface="Georgia"/>
                <a:ea typeface="Georgia"/>
                <a:cs typeface="Georgia"/>
                <a:sym typeface="Georgia"/>
              </a:rPr>
              <a:t>hemoglobin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object 2"/>
          <p:cNvSpPr txBox="1"/>
          <p:nvPr/>
        </p:nvSpPr>
        <p:spPr>
          <a:xfrm>
            <a:off x="380490" y="1562352"/>
            <a:ext cx="8291832" cy="2044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b="1" i="1" spc="-5" sz="2700">
                <a:latin typeface="Georgia"/>
                <a:ea typeface="Georgia"/>
                <a:cs typeface="Georgia"/>
                <a:sym typeface="Georgia"/>
              </a:defRPr>
            </a:pPr>
            <a:r>
              <a:t>Sequestration crises </a:t>
            </a:r>
            <a:r>
              <a:rPr b="0" i="0" spc="-10"/>
              <a:t>occur </a:t>
            </a:r>
            <a:r>
              <a:rPr b="0" i="0" spc="0"/>
              <a:t>in </a:t>
            </a:r>
            <a:r>
              <a:rPr b="0" i="0"/>
              <a:t>children with </a:t>
            </a:r>
            <a:r>
              <a:rPr b="0" i="0" spc="0"/>
              <a:t>intact  </a:t>
            </a:r>
            <a:r>
              <a:rPr b="0" i="0"/>
              <a:t>spleens.</a:t>
            </a:r>
          </a:p>
          <a:p>
            <a:pPr marL="287020" marR="128904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pc="-5" sz="2700">
                <a:latin typeface="Georgia"/>
                <a:ea typeface="Georgia"/>
                <a:cs typeface="Georgia"/>
                <a:sym typeface="Georgia"/>
              </a:defRPr>
            </a:pPr>
            <a:r>
              <a:t>Massive entrapment of sickle </a:t>
            </a:r>
            <a:r>
              <a:rPr spc="0"/>
              <a:t>red </a:t>
            </a:r>
            <a:r>
              <a:t>cells leads to rapid  splenic enlargement, hypovolemia, </a:t>
            </a:r>
            <a:r>
              <a:rPr spc="0"/>
              <a:t>and </a:t>
            </a:r>
            <a:r>
              <a:t>sometimes  shock.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object 2"/>
          <p:cNvSpPr txBox="1"/>
          <p:nvPr/>
        </p:nvSpPr>
        <p:spPr>
          <a:xfrm>
            <a:off x="380490" y="1562352"/>
            <a:ext cx="8172451" cy="16252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b="1" i="1" spc="-5" sz="2700">
                <a:latin typeface="Georgia"/>
                <a:ea typeface="Georgia"/>
                <a:cs typeface="Georgia"/>
                <a:sym typeface="Georgia"/>
              </a:rPr>
              <a:t>Aplastic crises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stem from the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infection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of red cell  progenitors by parvovirus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B19,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which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causes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 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transient cessation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of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erythropoiesis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and a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sudden  worsening of the</a:t>
            </a:r>
            <a:r>
              <a:rPr spc="-30" sz="27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anemia.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object 2"/>
          <p:cNvSpPr txBox="1"/>
          <p:nvPr/>
        </p:nvSpPr>
        <p:spPr>
          <a:xfrm>
            <a:off x="380490" y="1562225"/>
            <a:ext cx="8052436" cy="3619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indent="-274320">
              <a:spcBef>
                <a:spcPts val="7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b="1" spc="-5" sz="2700">
                <a:latin typeface="Georgia"/>
                <a:ea typeface="Georgia"/>
                <a:cs typeface="Georgia"/>
                <a:sym typeface="Georgia"/>
              </a:defRPr>
            </a:pPr>
            <a:r>
              <a:t>Chronic</a:t>
            </a:r>
            <a:r>
              <a:rPr spc="-10"/>
              <a:t> </a:t>
            </a:r>
            <a:r>
              <a:t>hypoxia</a:t>
            </a:r>
          </a:p>
          <a:p>
            <a:pPr marL="287020" marR="508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It is responsible </a:t>
            </a:r>
            <a:r>
              <a:rPr spc="-5"/>
              <a:t>for </a:t>
            </a:r>
            <a:r>
              <a:t>a </a:t>
            </a:r>
            <a:r>
              <a:rPr spc="-5"/>
              <a:t>generalized </a:t>
            </a:r>
            <a:r>
              <a:t>impairment </a:t>
            </a:r>
            <a:r>
              <a:rPr spc="-5"/>
              <a:t>of  growth </a:t>
            </a:r>
            <a:r>
              <a:t>and </a:t>
            </a:r>
            <a:r>
              <a:rPr spc="-5"/>
              <a:t>development, </a:t>
            </a:r>
            <a:r>
              <a:t>as </a:t>
            </a:r>
            <a:r>
              <a:rPr spc="-5"/>
              <a:t>well </a:t>
            </a:r>
            <a:r>
              <a:rPr spc="-10"/>
              <a:t>as </a:t>
            </a:r>
            <a:r>
              <a:rPr spc="-5"/>
              <a:t>organ damage  </a:t>
            </a:r>
            <a:r>
              <a:t>affecting </a:t>
            </a:r>
            <a:r>
              <a:rPr spc="-5"/>
              <a:t>spleen, heart, kidneys, </a:t>
            </a:r>
            <a:r>
              <a:t>and </a:t>
            </a:r>
            <a:r>
              <a:rPr spc="-5"/>
              <a:t>lungs. Sickling  provoked by hypertonicity </a:t>
            </a:r>
            <a:r>
              <a:t>in </a:t>
            </a:r>
            <a:r>
              <a:rPr spc="-5"/>
              <a:t>the renal medulla  </a:t>
            </a:r>
            <a:r>
              <a:rPr spc="-10"/>
              <a:t>causes </a:t>
            </a:r>
            <a:r>
              <a:rPr spc="-5"/>
              <a:t>damage that eventually leads to  hyposthenuria </a:t>
            </a:r>
            <a:r>
              <a:t>(the inability </a:t>
            </a:r>
            <a:r>
              <a:rPr spc="-5"/>
              <a:t>to concentrate urine),  which </a:t>
            </a:r>
            <a:r>
              <a:t>increases </a:t>
            </a:r>
            <a:r>
              <a:rPr spc="-5"/>
              <a:t>the propensity for dehydration</a:t>
            </a:r>
            <a:r>
              <a:rPr spc="-140"/>
              <a:t> </a:t>
            </a:r>
            <a:r>
              <a:rPr spc="-5"/>
              <a:t>and  </a:t>
            </a:r>
            <a:r>
              <a:t>its </a:t>
            </a:r>
            <a:r>
              <a:rPr spc="-5"/>
              <a:t>attendant</a:t>
            </a:r>
            <a:r>
              <a:rPr spc="15"/>
              <a:t> </a:t>
            </a:r>
            <a:r>
              <a:t>risks.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object 2"/>
          <p:cNvSpPr txBox="1"/>
          <p:nvPr/>
        </p:nvSpPr>
        <p:spPr>
          <a:xfrm>
            <a:off x="380491" y="1562353"/>
            <a:ext cx="8284844" cy="4190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810894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b="1" sz="2700">
                <a:latin typeface="Georgia"/>
                <a:ea typeface="Georgia"/>
                <a:cs typeface="Georgia"/>
                <a:sym typeface="Georgia"/>
              </a:defRPr>
            </a:pPr>
            <a:r>
              <a:t>Increased susceptibility </a:t>
            </a:r>
            <a:r>
              <a:rPr spc="-5"/>
              <a:t>to infection with  encapsulated</a:t>
            </a:r>
            <a:r>
              <a:rPr spc="20"/>
              <a:t> </a:t>
            </a:r>
            <a:r>
              <a:t>organisms.</a:t>
            </a:r>
          </a:p>
          <a:p>
            <a:pPr marL="287020" marR="508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This is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due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large part to altered splenic function,  which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is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severely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impaired in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children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by congestion 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and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poor blood flow,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and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completely absent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adults  because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of splenic</a:t>
            </a:r>
            <a:r>
              <a:rPr spc="-15" sz="27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infarction.</a:t>
            </a:r>
            <a:endParaRPr sz="2700">
              <a:latin typeface="Georgia"/>
              <a:ea typeface="Georgia"/>
              <a:cs typeface="Georgia"/>
              <a:sym typeface="Georgia"/>
            </a:endParaRPr>
          </a:p>
          <a:p>
            <a:pPr marL="287020" marR="170814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b="1" i="1" spc="-5" sz="2700">
                <a:latin typeface="Georgia"/>
                <a:ea typeface="Georgia"/>
                <a:cs typeface="Georgia"/>
                <a:sym typeface="Georgia"/>
              </a:rPr>
              <a:t>Pneumococcus pneumoniae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and  </a:t>
            </a:r>
            <a:r>
              <a:rPr b="1" i="1" spc="-5" sz="2700">
                <a:latin typeface="Georgia"/>
                <a:ea typeface="Georgia"/>
                <a:cs typeface="Georgia"/>
                <a:sym typeface="Georgia"/>
              </a:rPr>
              <a:t>Haemophilus influenzae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septicemia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and  meningitis,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common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causes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of death,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particularly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 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children.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object 2"/>
          <p:cNvSpPr txBox="1"/>
          <p:nvPr>
            <p:ph type="title"/>
          </p:nvPr>
        </p:nvSpPr>
        <p:spPr>
          <a:xfrm>
            <a:off x="2663188" y="412750"/>
            <a:ext cx="3812542" cy="528320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Haemoglobinopathy</a:t>
            </a:r>
          </a:p>
        </p:txBody>
      </p:sp>
      <p:sp>
        <p:nvSpPr>
          <p:cNvPr id="135" name="object 3"/>
          <p:cNvSpPr txBox="1"/>
          <p:nvPr/>
        </p:nvSpPr>
        <p:spPr>
          <a:xfrm>
            <a:off x="355090" y="2056509"/>
            <a:ext cx="8206107" cy="2534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12420" marR="304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304800" algn="l"/>
              </a:tabLst>
              <a:defRPr b="1" spc="-5" sz="2700">
                <a:latin typeface="Georgia"/>
                <a:ea typeface="Georgia"/>
                <a:cs typeface="Georgia"/>
                <a:sym typeface="Georgia"/>
              </a:defRPr>
            </a:pPr>
            <a:r>
              <a:t>Hemoglobin </a:t>
            </a:r>
            <a:r>
              <a:rPr spc="0"/>
              <a:t>is a </a:t>
            </a:r>
            <a:r>
              <a:t>tetrameric </a:t>
            </a:r>
            <a:r>
              <a:rPr spc="0"/>
              <a:t>protein  </a:t>
            </a:r>
            <a:r>
              <a:t>composed </a:t>
            </a:r>
            <a:r>
              <a:rPr spc="0"/>
              <a:t>of </a:t>
            </a:r>
            <a:r>
              <a:t>two </a:t>
            </a:r>
            <a:r>
              <a:rPr spc="0"/>
              <a:t>pairs of </a:t>
            </a:r>
            <a:r>
              <a:t>globin chains, </a:t>
            </a:r>
            <a:r>
              <a:rPr spc="0"/>
              <a:t>each  </a:t>
            </a:r>
            <a:r>
              <a:t>with </a:t>
            </a:r>
            <a:r>
              <a:rPr spc="0"/>
              <a:t>its own heme</a:t>
            </a:r>
            <a:r>
              <a:rPr spc="-20"/>
              <a:t> </a:t>
            </a:r>
            <a:r>
              <a:rPr spc="0"/>
              <a:t>group.</a:t>
            </a:r>
          </a:p>
          <a:p>
            <a:pPr marL="312420" marR="349884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304800" algn="l"/>
              </a:tabLst>
              <a:defRPr b="1" spc="-5" sz="2700">
                <a:latin typeface="Georgia"/>
                <a:ea typeface="Georgia"/>
                <a:cs typeface="Georgia"/>
                <a:sym typeface="Georgia"/>
              </a:defRPr>
            </a:pPr>
            <a:r>
              <a:t>Normal adult red cells contain mainly HbA  </a:t>
            </a:r>
            <a:r>
              <a:rPr spc="0"/>
              <a:t>(α</a:t>
            </a:r>
            <a:r>
              <a:rPr baseline="-20060" spc="0"/>
              <a:t>2</a:t>
            </a:r>
            <a:r>
              <a:rPr spc="0"/>
              <a:t>β</a:t>
            </a:r>
            <a:r>
              <a:rPr baseline="-20060" spc="0"/>
              <a:t>2</a:t>
            </a:r>
            <a:r>
              <a:rPr spc="0"/>
              <a:t>), along </a:t>
            </a:r>
            <a:r>
              <a:t>with small amounts </a:t>
            </a:r>
            <a:r>
              <a:rPr spc="0"/>
              <a:t>of</a:t>
            </a:r>
            <a:r>
              <a:rPr spc="-20"/>
              <a:t> </a:t>
            </a:r>
            <a:r>
              <a:t>HbA</a:t>
            </a:r>
            <a:r>
              <a:rPr baseline="-20060" spc="-7"/>
              <a:t>2</a:t>
            </a:r>
            <a:endParaRPr baseline="-20060"/>
          </a:p>
          <a:p>
            <a:pPr indent="312420">
              <a:defRPr b="1" sz="2700">
                <a:latin typeface="Georgia"/>
                <a:ea typeface="Georgia"/>
                <a:cs typeface="Georgia"/>
                <a:sym typeface="Georgia"/>
              </a:defRPr>
            </a:pPr>
            <a:r>
              <a:t>(α</a:t>
            </a:r>
            <a:r>
              <a:rPr baseline="-20060"/>
              <a:t>2</a:t>
            </a:r>
            <a:r>
              <a:t>δ</a:t>
            </a:r>
            <a:r>
              <a:rPr baseline="-20060"/>
              <a:t>2</a:t>
            </a:r>
            <a:r>
              <a:t>) and </a:t>
            </a:r>
            <a:r>
              <a:rPr spc="-5"/>
              <a:t>fetal hemoglobin (HbF;</a:t>
            </a:r>
            <a:r>
              <a:rPr spc="-20"/>
              <a:t> </a:t>
            </a:r>
            <a:r>
              <a:t>α</a:t>
            </a:r>
            <a:r>
              <a:rPr baseline="-20060"/>
              <a:t>2</a:t>
            </a:r>
            <a:r>
              <a:t>γ</a:t>
            </a:r>
            <a:r>
              <a:rPr baseline="-20060"/>
              <a:t>2</a:t>
            </a:r>
            <a:r>
              <a:t>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object 2"/>
          <p:cNvSpPr txBox="1"/>
          <p:nvPr>
            <p:ph type="title"/>
          </p:nvPr>
        </p:nvSpPr>
        <p:spPr>
          <a:xfrm>
            <a:off x="3393185" y="412750"/>
            <a:ext cx="2353311" cy="528320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DIAGNOSIS</a:t>
            </a:r>
          </a:p>
        </p:txBody>
      </p:sp>
      <p:sp>
        <p:nvSpPr>
          <p:cNvPr id="334" name="object 3"/>
          <p:cNvSpPr txBox="1"/>
          <p:nvPr/>
        </p:nvSpPr>
        <p:spPr>
          <a:xfrm>
            <a:off x="380490" y="1562352"/>
            <a:ext cx="8162926" cy="118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The </a:t>
            </a:r>
            <a:r>
              <a:rPr spc="-5"/>
              <a:t>diagnosis </a:t>
            </a:r>
            <a:r>
              <a:t>is </a:t>
            </a:r>
            <a:r>
              <a:rPr spc="-5"/>
              <a:t>suggested by the clinical findings  </a:t>
            </a:r>
            <a:r>
              <a:t>and </a:t>
            </a:r>
            <a:r>
              <a:rPr spc="-5"/>
              <a:t>the presence of irreversibly sickled </a:t>
            </a:r>
            <a:r>
              <a:t>red </a:t>
            </a:r>
            <a:r>
              <a:rPr spc="-10"/>
              <a:t>cells </a:t>
            </a:r>
            <a:r>
              <a:rPr spc="-5"/>
              <a:t>and  </a:t>
            </a:r>
            <a:r>
              <a:t>is </a:t>
            </a:r>
            <a:r>
              <a:rPr spc="-5"/>
              <a:t>confirmed by various tests for sickle</a:t>
            </a:r>
            <a:r>
              <a:rPr spc="-90"/>
              <a:t> </a:t>
            </a:r>
            <a:r>
              <a:rPr spc="-5"/>
              <a:t>hemoglobin</a:t>
            </a:r>
            <a:r>
              <a:rPr b="1" spc="-5"/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0" name="object 2"/>
          <p:cNvGrpSpPr/>
          <p:nvPr/>
        </p:nvGrpSpPr>
        <p:grpSpPr>
          <a:xfrm>
            <a:off x="4337303" y="1026666"/>
            <a:ext cx="470917" cy="469901"/>
            <a:chOff x="0" y="0"/>
            <a:chExt cx="470915" cy="469900"/>
          </a:xfrm>
        </p:grpSpPr>
        <p:sp>
          <p:nvSpPr>
            <p:cNvPr id="336" name="Shape"/>
            <p:cNvSpPr/>
            <p:nvPr/>
          </p:nvSpPr>
          <p:spPr>
            <a:xfrm>
              <a:off x="0" y="0"/>
              <a:ext cx="324696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176" y="0"/>
                  </a:moveTo>
                  <a:lnTo>
                    <a:pt x="15579" y="0"/>
                  </a:lnTo>
                  <a:lnTo>
                    <a:pt x="13974" y="58"/>
                  </a:lnTo>
                  <a:lnTo>
                    <a:pt x="10924" y="467"/>
                  </a:lnTo>
                  <a:lnTo>
                    <a:pt x="8136" y="1343"/>
                  </a:lnTo>
                  <a:lnTo>
                    <a:pt x="5644" y="2510"/>
                  </a:lnTo>
                  <a:lnTo>
                    <a:pt x="3523" y="3970"/>
                  </a:lnTo>
                  <a:lnTo>
                    <a:pt x="1859" y="5721"/>
                  </a:lnTo>
                  <a:lnTo>
                    <a:pt x="676" y="7648"/>
                  </a:lnTo>
                  <a:lnTo>
                    <a:pt x="68" y="9749"/>
                  </a:lnTo>
                  <a:lnTo>
                    <a:pt x="0" y="10858"/>
                  </a:lnTo>
                  <a:lnTo>
                    <a:pt x="93" y="11968"/>
                  </a:lnTo>
                  <a:lnTo>
                    <a:pt x="735" y="14069"/>
                  </a:lnTo>
                  <a:lnTo>
                    <a:pt x="1935" y="15996"/>
                  </a:lnTo>
                  <a:lnTo>
                    <a:pt x="3633" y="17747"/>
                  </a:lnTo>
                  <a:lnTo>
                    <a:pt x="5762" y="19206"/>
                  </a:lnTo>
                  <a:lnTo>
                    <a:pt x="8271" y="20374"/>
                  </a:lnTo>
                  <a:lnTo>
                    <a:pt x="11093" y="21191"/>
                  </a:lnTo>
                  <a:lnTo>
                    <a:pt x="14151" y="21600"/>
                  </a:lnTo>
                  <a:lnTo>
                    <a:pt x="15748" y="21600"/>
                  </a:lnTo>
                  <a:lnTo>
                    <a:pt x="17353" y="21542"/>
                  </a:lnTo>
                  <a:lnTo>
                    <a:pt x="18899" y="21425"/>
                  </a:lnTo>
                  <a:lnTo>
                    <a:pt x="20403" y="21133"/>
                  </a:lnTo>
                  <a:lnTo>
                    <a:pt x="21600" y="20841"/>
                  </a:lnTo>
                  <a:lnTo>
                    <a:pt x="14202" y="20841"/>
                  </a:lnTo>
                  <a:lnTo>
                    <a:pt x="12757" y="20666"/>
                  </a:lnTo>
                  <a:lnTo>
                    <a:pt x="10028" y="20082"/>
                  </a:lnTo>
                  <a:lnTo>
                    <a:pt x="7553" y="19148"/>
                  </a:lnTo>
                  <a:lnTo>
                    <a:pt x="5399" y="17922"/>
                  </a:lnTo>
                  <a:lnTo>
                    <a:pt x="3616" y="16463"/>
                  </a:lnTo>
                  <a:lnTo>
                    <a:pt x="2273" y="14770"/>
                  </a:lnTo>
                  <a:lnTo>
                    <a:pt x="1419" y="12843"/>
                  </a:lnTo>
                  <a:lnTo>
                    <a:pt x="1119" y="10858"/>
                  </a:lnTo>
                  <a:lnTo>
                    <a:pt x="1119" y="10742"/>
                  </a:lnTo>
                  <a:lnTo>
                    <a:pt x="1183" y="9808"/>
                  </a:lnTo>
                  <a:lnTo>
                    <a:pt x="1757" y="7823"/>
                  </a:lnTo>
                  <a:lnTo>
                    <a:pt x="2864" y="6013"/>
                  </a:lnTo>
                  <a:lnTo>
                    <a:pt x="4419" y="4437"/>
                  </a:lnTo>
                  <a:lnTo>
                    <a:pt x="6395" y="3036"/>
                  </a:lnTo>
                  <a:lnTo>
                    <a:pt x="8710" y="1985"/>
                  </a:lnTo>
                  <a:lnTo>
                    <a:pt x="11313" y="1226"/>
                  </a:lnTo>
                  <a:lnTo>
                    <a:pt x="14143" y="817"/>
                  </a:lnTo>
                  <a:lnTo>
                    <a:pt x="15638" y="759"/>
                  </a:lnTo>
                  <a:lnTo>
                    <a:pt x="21454" y="759"/>
                  </a:lnTo>
                  <a:lnTo>
                    <a:pt x="20243" y="467"/>
                  </a:lnTo>
                  <a:lnTo>
                    <a:pt x="18739" y="175"/>
                  </a:lnTo>
                  <a:lnTo>
                    <a:pt x="17176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7" name="Shape"/>
            <p:cNvSpPr/>
            <p:nvPr/>
          </p:nvSpPr>
          <p:spPr>
            <a:xfrm>
              <a:off x="235075" y="16509"/>
              <a:ext cx="235841" cy="436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006" y="0"/>
                  </a:moveTo>
                  <a:lnTo>
                    <a:pt x="0" y="0"/>
                  </a:lnTo>
                  <a:lnTo>
                    <a:pt x="2047" y="63"/>
                  </a:lnTo>
                  <a:lnTo>
                    <a:pt x="4036" y="188"/>
                  </a:lnTo>
                  <a:lnTo>
                    <a:pt x="7805" y="816"/>
                  </a:lnTo>
                  <a:lnTo>
                    <a:pt x="11201" y="1821"/>
                  </a:lnTo>
                  <a:lnTo>
                    <a:pt x="14179" y="3140"/>
                  </a:lnTo>
                  <a:lnTo>
                    <a:pt x="16622" y="4772"/>
                  </a:lnTo>
                  <a:lnTo>
                    <a:pt x="18483" y="6593"/>
                  </a:lnTo>
                  <a:lnTo>
                    <a:pt x="19646" y="8602"/>
                  </a:lnTo>
                  <a:lnTo>
                    <a:pt x="20059" y="10737"/>
                  </a:lnTo>
                  <a:lnTo>
                    <a:pt x="20059" y="10863"/>
                  </a:lnTo>
                  <a:lnTo>
                    <a:pt x="19972" y="11867"/>
                  </a:lnTo>
                  <a:lnTo>
                    <a:pt x="19181" y="14002"/>
                  </a:lnTo>
                  <a:lnTo>
                    <a:pt x="17669" y="15949"/>
                  </a:lnTo>
                  <a:lnTo>
                    <a:pt x="15517" y="17644"/>
                  </a:lnTo>
                  <a:lnTo>
                    <a:pt x="12806" y="19151"/>
                  </a:lnTo>
                  <a:lnTo>
                    <a:pt x="9619" y="20281"/>
                  </a:lnTo>
                  <a:lnTo>
                    <a:pt x="6025" y="21161"/>
                  </a:lnTo>
                  <a:lnTo>
                    <a:pt x="2129" y="21537"/>
                  </a:lnTo>
                  <a:lnTo>
                    <a:pt x="70" y="21600"/>
                  </a:lnTo>
                  <a:lnTo>
                    <a:pt x="8208" y="21600"/>
                  </a:lnTo>
                  <a:lnTo>
                    <a:pt x="12190" y="20407"/>
                  </a:lnTo>
                  <a:lnTo>
                    <a:pt x="15365" y="18963"/>
                  </a:lnTo>
                  <a:lnTo>
                    <a:pt x="17971" y="17267"/>
                  </a:lnTo>
                  <a:lnTo>
                    <a:pt x="19948" y="15258"/>
                  </a:lnTo>
                  <a:lnTo>
                    <a:pt x="21181" y="13123"/>
                  </a:lnTo>
                  <a:lnTo>
                    <a:pt x="21600" y="10737"/>
                  </a:lnTo>
                  <a:lnTo>
                    <a:pt x="21472" y="9544"/>
                  </a:lnTo>
                  <a:lnTo>
                    <a:pt x="20600" y="7284"/>
                  </a:lnTo>
                  <a:lnTo>
                    <a:pt x="18948" y="5212"/>
                  </a:lnTo>
                  <a:lnTo>
                    <a:pt x="16610" y="3391"/>
                  </a:lnTo>
                  <a:lnTo>
                    <a:pt x="13667" y="1758"/>
                  </a:lnTo>
                  <a:lnTo>
                    <a:pt x="10224" y="565"/>
                  </a:lnTo>
                  <a:lnTo>
                    <a:pt x="8340" y="63"/>
                  </a:lnTo>
                  <a:lnTo>
                    <a:pt x="8006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8" name="Shape"/>
            <p:cNvSpPr/>
            <p:nvPr/>
          </p:nvSpPr>
          <p:spPr>
            <a:xfrm>
              <a:off x="234186" y="49528"/>
              <a:ext cx="203146" cy="370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534" y="0"/>
                  </a:moveTo>
                  <a:lnTo>
                    <a:pt x="270" y="0"/>
                  </a:lnTo>
                  <a:lnTo>
                    <a:pt x="2296" y="74"/>
                  </a:lnTo>
                  <a:lnTo>
                    <a:pt x="4227" y="222"/>
                  </a:lnTo>
                  <a:lnTo>
                    <a:pt x="9642" y="1332"/>
                  </a:lnTo>
                  <a:lnTo>
                    <a:pt x="14152" y="3255"/>
                  </a:lnTo>
                  <a:lnTo>
                    <a:pt x="17514" y="5770"/>
                  </a:lnTo>
                  <a:lnTo>
                    <a:pt x="19445" y="8729"/>
                  </a:lnTo>
                  <a:lnTo>
                    <a:pt x="19823" y="10874"/>
                  </a:lnTo>
                  <a:lnTo>
                    <a:pt x="19715" y="11984"/>
                  </a:lnTo>
                  <a:lnTo>
                    <a:pt x="18230" y="15090"/>
                  </a:lnTo>
                  <a:lnTo>
                    <a:pt x="15246" y="17753"/>
                  </a:lnTo>
                  <a:lnTo>
                    <a:pt x="11046" y="19825"/>
                  </a:lnTo>
                  <a:lnTo>
                    <a:pt x="5874" y="21156"/>
                  </a:lnTo>
                  <a:lnTo>
                    <a:pt x="0" y="21600"/>
                  </a:lnTo>
                  <a:lnTo>
                    <a:pt x="8721" y="21600"/>
                  </a:lnTo>
                  <a:lnTo>
                    <a:pt x="13760" y="19899"/>
                  </a:lnTo>
                  <a:lnTo>
                    <a:pt x="16677" y="18345"/>
                  </a:lnTo>
                  <a:lnTo>
                    <a:pt x="19000" y="16422"/>
                  </a:lnTo>
                  <a:lnTo>
                    <a:pt x="20634" y="14351"/>
                  </a:lnTo>
                  <a:lnTo>
                    <a:pt x="21498" y="12058"/>
                  </a:lnTo>
                  <a:lnTo>
                    <a:pt x="21600" y="10726"/>
                  </a:lnTo>
                  <a:lnTo>
                    <a:pt x="21511" y="9616"/>
                  </a:lnTo>
                  <a:lnTo>
                    <a:pt x="20661" y="7323"/>
                  </a:lnTo>
                  <a:lnTo>
                    <a:pt x="19040" y="5252"/>
                  </a:lnTo>
                  <a:lnTo>
                    <a:pt x="16731" y="3329"/>
                  </a:lnTo>
                  <a:lnTo>
                    <a:pt x="13828" y="1775"/>
                  </a:lnTo>
                  <a:lnTo>
                    <a:pt x="10411" y="444"/>
                  </a:lnTo>
                  <a:lnTo>
                    <a:pt x="8534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39" name="Shape"/>
            <p:cNvSpPr/>
            <p:nvPr/>
          </p:nvSpPr>
          <p:spPr>
            <a:xfrm>
              <a:off x="33583" y="33020"/>
              <a:ext cx="282628" cy="403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57" y="0"/>
                  </a:moveTo>
                  <a:lnTo>
                    <a:pt x="12352" y="204"/>
                  </a:lnTo>
                  <a:lnTo>
                    <a:pt x="9449" y="883"/>
                  </a:lnTo>
                  <a:lnTo>
                    <a:pt x="6829" y="1834"/>
                  </a:lnTo>
                  <a:lnTo>
                    <a:pt x="4538" y="3192"/>
                  </a:lnTo>
                  <a:lnTo>
                    <a:pt x="2646" y="4755"/>
                  </a:lnTo>
                  <a:lnTo>
                    <a:pt x="1219" y="6589"/>
                  </a:lnTo>
                  <a:lnTo>
                    <a:pt x="316" y="8626"/>
                  </a:lnTo>
                  <a:lnTo>
                    <a:pt x="1" y="10732"/>
                  </a:lnTo>
                  <a:lnTo>
                    <a:pt x="0" y="10868"/>
                  </a:lnTo>
                  <a:lnTo>
                    <a:pt x="64" y="11887"/>
                  </a:lnTo>
                  <a:lnTo>
                    <a:pt x="675" y="13992"/>
                  </a:lnTo>
                  <a:lnTo>
                    <a:pt x="1850" y="15962"/>
                  </a:lnTo>
                  <a:lnTo>
                    <a:pt x="3500" y="17660"/>
                  </a:lnTo>
                  <a:lnTo>
                    <a:pt x="5586" y="19155"/>
                  </a:lnTo>
                  <a:lnTo>
                    <a:pt x="8052" y="20309"/>
                  </a:lnTo>
                  <a:lnTo>
                    <a:pt x="10808" y="21125"/>
                  </a:lnTo>
                  <a:lnTo>
                    <a:pt x="13817" y="21532"/>
                  </a:lnTo>
                  <a:lnTo>
                    <a:pt x="15399" y="21600"/>
                  </a:lnTo>
                  <a:lnTo>
                    <a:pt x="16972" y="21532"/>
                  </a:lnTo>
                  <a:lnTo>
                    <a:pt x="18505" y="21396"/>
                  </a:lnTo>
                  <a:lnTo>
                    <a:pt x="19990" y="21125"/>
                  </a:lnTo>
                  <a:lnTo>
                    <a:pt x="21407" y="20785"/>
                  </a:lnTo>
                  <a:lnTo>
                    <a:pt x="21600" y="20717"/>
                  </a:lnTo>
                  <a:lnTo>
                    <a:pt x="15331" y="20717"/>
                  </a:lnTo>
                  <a:lnTo>
                    <a:pt x="13875" y="20649"/>
                  </a:lnTo>
                  <a:lnTo>
                    <a:pt x="9838" y="19902"/>
                  </a:lnTo>
                  <a:lnTo>
                    <a:pt x="6353" y="18408"/>
                  </a:lnTo>
                  <a:lnTo>
                    <a:pt x="3636" y="16302"/>
                  </a:lnTo>
                  <a:lnTo>
                    <a:pt x="1879" y="13721"/>
                  </a:lnTo>
                  <a:lnTo>
                    <a:pt x="1277" y="10732"/>
                  </a:lnTo>
                  <a:lnTo>
                    <a:pt x="1355" y="9713"/>
                  </a:lnTo>
                  <a:lnTo>
                    <a:pt x="2422" y="6928"/>
                  </a:lnTo>
                  <a:lnTo>
                    <a:pt x="4567" y="4483"/>
                  </a:lnTo>
                  <a:lnTo>
                    <a:pt x="7596" y="2581"/>
                  </a:lnTo>
                  <a:lnTo>
                    <a:pt x="11323" y="1291"/>
                  </a:lnTo>
                  <a:lnTo>
                    <a:pt x="15525" y="883"/>
                  </a:lnTo>
                  <a:lnTo>
                    <a:pt x="21465" y="883"/>
                  </a:lnTo>
                  <a:lnTo>
                    <a:pt x="20048" y="475"/>
                  </a:lnTo>
                  <a:lnTo>
                    <a:pt x="18573" y="204"/>
                  </a:lnTo>
                  <a:lnTo>
                    <a:pt x="17040" y="68"/>
                  </a:lnTo>
                  <a:lnTo>
                    <a:pt x="15457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341" name="object 3"/>
          <p:cNvSpPr txBox="1"/>
          <p:nvPr>
            <p:ph type="title"/>
          </p:nvPr>
        </p:nvSpPr>
        <p:spPr>
          <a:xfrm>
            <a:off x="1023010" y="412750"/>
            <a:ext cx="7091044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FLOW CHART FOR </a:t>
            </a:r>
            <a:r>
              <a:rPr spc="0"/>
              <a:t>LAB</a:t>
            </a:r>
            <a:r>
              <a:t> DIAGNOSIS</a:t>
            </a:r>
          </a:p>
        </p:txBody>
      </p:sp>
      <p:sp>
        <p:nvSpPr>
          <p:cNvPr id="342" name="object 4"/>
          <p:cNvSpPr/>
          <p:nvPr/>
        </p:nvSpPr>
        <p:spPr>
          <a:xfrm>
            <a:off x="228599" y="1447800"/>
            <a:ext cx="8915401" cy="52197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object 2"/>
          <p:cNvSpPr txBox="1"/>
          <p:nvPr>
            <p:ph type="title"/>
          </p:nvPr>
        </p:nvSpPr>
        <p:spPr>
          <a:xfrm>
            <a:off x="2748152" y="412750"/>
            <a:ext cx="3644266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SOLUBILITY </a:t>
            </a:r>
            <a:r>
              <a:rPr spc="0"/>
              <a:t>TEST</a:t>
            </a:r>
          </a:p>
        </p:txBody>
      </p:sp>
      <p:sp>
        <p:nvSpPr>
          <p:cNvPr id="345" name="object 3"/>
          <p:cNvSpPr txBox="1"/>
          <p:nvPr/>
        </p:nvSpPr>
        <p:spPr>
          <a:xfrm>
            <a:off x="380491" y="1562352"/>
            <a:ext cx="8319769" cy="24888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It is </a:t>
            </a:r>
            <a:r>
              <a:rPr spc="-5"/>
              <a:t>based on the </a:t>
            </a:r>
            <a:r>
              <a:t>relative </a:t>
            </a:r>
            <a:r>
              <a:rPr spc="-5"/>
              <a:t>insolubility of haemoglobin  </a:t>
            </a:r>
            <a:r>
              <a:t>S in </a:t>
            </a:r>
            <a:r>
              <a:rPr spc="-5"/>
              <a:t>the </a:t>
            </a:r>
            <a:r>
              <a:t>reduced </a:t>
            </a:r>
            <a:r>
              <a:rPr spc="-5"/>
              <a:t>state </a:t>
            </a:r>
            <a:r>
              <a:t>in </a:t>
            </a:r>
            <a:r>
              <a:rPr spc="-5"/>
              <a:t>high phosphate buffer  </a:t>
            </a:r>
            <a:r>
              <a:rPr spc="-10"/>
              <a:t>solution </a:t>
            </a:r>
            <a:r>
              <a:rPr spc="-5"/>
              <a:t>(metabisulfite </a:t>
            </a:r>
            <a:r>
              <a:t>is a reducing</a:t>
            </a:r>
            <a:r>
              <a:rPr spc="-35"/>
              <a:t> </a:t>
            </a:r>
            <a:r>
              <a:t>agent).</a:t>
            </a:r>
          </a:p>
          <a:p>
            <a:pPr marL="287020" marR="2032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When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whole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blood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is mixed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with the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reducing agent, 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the haemoglobin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S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forms liquid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crystals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and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give a 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cloudy appearance to the phosphate buffer</a:t>
            </a:r>
            <a:r>
              <a:rPr spc="-55" sz="27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solution.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object 2"/>
          <p:cNvSpPr txBox="1"/>
          <p:nvPr>
            <p:ph type="title"/>
          </p:nvPr>
        </p:nvSpPr>
        <p:spPr>
          <a:xfrm>
            <a:off x="2748152" y="412750"/>
            <a:ext cx="3644266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SOLUBILITY </a:t>
            </a:r>
            <a:r>
              <a:rPr spc="0"/>
              <a:t>TEST</a:t>
            </a:r>
          </a:p>
        </p:txBody>
      </p:sp>
      <p:sp>
        <p:nvSpPr>
          <p:cNvPr id="348" name="object 3"/>
          <p:cNvSpPr/>
          <p:nvPr/>
        </p:nvSpPr>
        <p:spPr>
          <a:xfrm>
            <a:off x="2438400" y="3429000"/>
            <a:ext cx="2714245" cy="2667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49" name="object 4"/>
          <p:cNvSpPr txBox="1"/>
          <p:nvPr/>
        </p:nvSpPr>
        <p:spPr>
          <a:xfrm>
            <a:off x="383539" y="1485265"/>
            <a:ext cx="8109586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311784" indent="12700">
              <a:spcBef>
                <a:spcPts val="100"/>
              </a:spcBef>
              <a:defRPr sz="2000">
                <a:latin typeface="Georgia"/>
                <a:ea typeface="Georgia"/>
                <a:cs typeface="Georgia"/>
                <a:sym typeface="Georgia"/>
              </a:defRPr>
            </a:pPr>
            <a:r>
              <a:t>A </a:t>
            </a:r>
            <a:r>
              <a:rPr spc="-4"/>
              <a:t>transparent solution </a:t>
            </a:r>
            <a:r>
              <a:t>is </a:t>
            </a:r>
            <a:r>
              <a:rPr spc="-4"/>
              <a:t>seen with other </a:t>
            </a:r>
            <a:r>
              <a:t>haemoglobins </a:t>
            </a:r>
            <a:r>
              <a:rPr spc="-4"/>
              <a:t>that </a:t>
            </a:r>
            <a:r>
              <a:t>are </a:t>
            </a:r>
            <a:r>
              <a:rPr spc="-4"/>
              <a:t>more  soluble </a:t>
            </a:r>
            <a:r>
              <a:t>in the reducing</a:t>
            </a:r>
            <a:r>
              <a:rPr spc="-30"/>
              <a:t> </a:t>
            </a:r>
            <a:r>
              <a:t>agent.</a:t>
            </a:r>
          </a:p>
          <a:p>
            <a:pPr marR="5080" indent="74930">
              <a:defRPr sz="2000">
                <a:latin typeface="Georgia"/>
                <a:ea typeface="Georgia"/>
                <a:cs typeface="Georgia"/>
                <a:sym typeface="Georgia"/>
              </a:defRPr>
            </a:pPr>
            <a:r>
              <a:t>A </a:t>
            </a:r>
            <a:r>
              <a:rPr spc="-4"/>
              <a:t>positive </a:t>
            </a:r>
            <a:r>
              <a:t>result is indicated </a:t>
            </a:r>
            <a:r>
              <a:rPr spc="-4"/>
              <a:t>by </a:t>
            </a:r>
            <a:r>
              <a:t>a </a:t>
            </a:r>
            <a:r>
              <a:rPr spc="-4"/>
              <a:t>turbid suspension through which the  </a:t>
            </a:r>
            <a:r>
              <a:t>ruled </a:t>
            </a:r>
            <a:r>
              <a:rPr spc="-4"/>
              <a:t>lines are </a:t>
            </a:r>
            <a:r>
              <a:t>not visible. A negative </a:t>
            </a:r>
            <a:r>
              <a:rPr spc="-4"/>
              <a:t>result </a:t>
            </a:r>
            <a:r>
              <a:t>is indicated </a:t>
            </a:r>
            <a:r>
              <a:rPr spc="-4"/>
              <a:t>by </a:t>
            </a:r>
            <a:r>
              <a:t>a </a:t>
            </a:r>
            <a:r>
              <a:rPr spc="-4"/>
              <a:t>transparent  suspension through which the </a:t>
            </a:r>
            <a:r>
              <a:t>ruled </a:t>
            </a:r>
            <a:r>
              <a:rPr spc="-4"/>
              <a:t>lines are </a:t>
            </a:r>
            <a:r>
              <a:t>visible</a:t>
            </a:r>
            <a:r>
              <a:rPr spc="-25"/>
              <a:t> </a:t>
            </a:r>
            <a:r>
              <a:rPr sz="1800"/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object 2"/>
          <p:cNvSpPr txBox="1"/>
          <p:nvPr>
            <p:ph type="title"/>
          </p:nvPr>
        </p:nvSpPr>
        <p:spPr>
          <a:xfrm>
            <a:off x="2992372" y="412750"/>
            <a:ext cx="3154682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SICKLING </a:t>
            </a:r>
            <a:r>
              <a:rPr spc="0"/>
              <a:t>TEST</a:t>
            </a:r>
          </a:p>
        </p:txBody>
      </p:sp>
      <p:sp>
        <p:nvSpPr>
          <p:cNvPr id="352" name="object 3"/>
          <p:cNvSpPr txBox="1"/>
          <p:nvPr/>
        </p:nvSpPr>
        <p:spPr>
          <a:xfrm>
            <a:off x="380490" y="1562352"/>
            <a:ext cx="8304532" cy="118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 algn="just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In </a:t>
            </a:r>
            <a:r>
              <a:rPr spc="-5"/>
              <a:t>the Sickling test we create the conditions </a:t>
            </a:r>
            <a:r>
              <a:t>at </a:t>
            </a:r>
            <a:r>
              <a:rPr spc="-5"/>
              <a:t>which  oxygen tension decline to </a:t>
            </a:r>
            <a:r>
              <a:t>induce </a:t>
            </a:r>
            <a:r>
              <a:rPr spc="-5"/>
              <a:t>the Sickling process  of </a:t>
            </a:r>
            <a:r>
              <a:t>HbS in</a:t>
            </a:r>
            <a:r>
              <a:rPr spc="-20"/>
              <a:t> </a:t>
            </a:r>
            <a:r>
              <a:rPr spc="-5"/>
              <a:t>RBCs.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object 2"/>
          <p:cNvSpPr/>
          <p:nvPr/>
        </p:nvSpPr>
        <p:spPr>
          <a:xfrm>
            <a:off x="304800" y="1447800"/>
            <a:ext cx="8534400" cy="50292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object 2"/>
          <p:cNvSpPr/>
          <p:nvPr/>
        </p:nvSpPr>
        <p:spPr>
          <a:xfrm>
            <a:off x="228600" y="1600200"/>
            <a:ext cx="8534400" cy="47244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2" name="object 2"/>
          <p:cNvGrpSpPr/>
          <p:nvPr/>
        </p:nvGrpSpPr>
        <p:grpSpPr>
          <a:xfrm>
            <a:off x="4337303" y="1026666"/>
            <a:ext cx="470917" cy="469901"/>
            <a:chOff x="0" y="0"/>
            <a:chExt cx="470915" cy="469900"/>
          </a:xfrm>
        </p:grpSpPr>
        <p:sp>
          <p:nvSpPr>
            <p:cNvPr id="358" name="Shape"/>
            <p:cNvSpPr/>
            <p:nvPr/>
          </p:nvSpPr>
          <p:spPr>
            <a:xfrm>
              <a:off x="0" y="0"/>
              <a:ext cx="324696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176" y="0"/>
                  </a:moveTo>
                  <a:lnTo>
                    <a:pt x="15579" y="0"/>
                  </a:lnTo>
                  <a:lnTo>
                    <a:pt x="13974" y="58"/>
                  </a:lnTo>
                  <a:lnTo>
                    <a:pt x="10924" y="467"/>
                  </a:lnTo>
                  <a:lnTo>
                    <a:pt x="8136" y="1343"/>
                  </a:lnTo>
                  <a:lnTo>
                    <a:pt x="5644" y="2510"/>
                  </a:lnTo>
                  <a:lnTo>
                    <a:pt x="3523" y="3970"/>
                  </a:lnTo>
                  <a:lnTo>
                    <a:pt x="1859" y="5721"/>
                  </a:lnTo>
                  <a:lnTo>
                    <a:pt x="676" y="7648"/>
                  </a:lnTo>
                  <a:lnTo>
                    <a:pt x="68" y="9749"/>
                  </a:lnTo>
                  <a:lnTo>
                    <a:pt x="0" y="10858"/>
                  </a:lnTo>
                  <a:lnTo>
                    <a:pt x="93" y="11968"/>
                  </a:lnTo>
                  <a:lnTo>
                    <a:pt x="735" y="14069"/>
                  </a:lnTo>
                  <a:lnTo>
                    <a:pt x="1935" y="15996"/>
                  </a:lnTo>
                  <a:lnTo>
                    <a:pt x="3633" y="17747"/>
                  </a:lnTo>
                  <a:lnTo>
                    <a:pt x="5762" y="19206"/>
                  </a:lnTo>
                  <a:lnTo>
                    <a:pt x="8271" y="20374"/>
                  </a:lnTo>
                  <a:lnTo>
                    <a:pt x="11093" y="21191"/>
                  </a:lnTo>
                  <a:lnTo>
                    <a:pt x="14151" y="21600"/>
                  </a:lnTo>
                  <a:lnTo>
                    <a:pt x="15748" y="21600"/>
                  </a:lnTo>
                  <a:lnTo>
                    <a:pt x="17353" y="21542"/>
                  </a:lnTo>
                  <a:lnTo>
                    <a:pt x="18899" y="21425"/>
                  </a:lnTo>
                  <a:lnTo>
                    <a:pt x="20403" y="21133"/>
                  </a:lnTo>
                  <a:lnTo>
                    <a:pt x="21600" y="20841"/>
                  </a:lnTo>
                  <a:lnTo>
                    <a:pt x="14202" y="20841"/>
                  </a:lnTo>
                  <a:lnTo>
                    <a:pt x="12757" y="20666"/>
                  </a:lnTo>
                  <a:lnTo>
                    <a:pt x="10028" y="20082"/>
                  </a:lnTo>
                  <a:lnTo>
                    <a:pt x="7553" y="19148"/>
                  </a:lnTo>
                  <a:lnTo>
                    <a:pt x="5399" y="17922"/>
                  </a:lnTo>
                  <a:lnTo>
                    <a:pt x="3616" y="16463"/>
                  </a:lnTo>
                  <a:lnTo>
                    <a:pt x="2273" y="14770"/>
                  </a:lnTo>
                  <a:lnTo>
                    <a:pt x="1419" y="12843"/>
                  </a:lnTo>
                  <a:lnTo>
                    <a:pt x="1119" y="10858"/>
                  </a:lnTo>
                  <a:lnTo>
                    <a:pt x="1119" y="10742"/>
                  </a:lnTo>
                  <a:lnTo>
                    <a:pt x="1183" y="9808"/>
                  </a:lnTo>
                  <a:lnTo>
                    <a:pt x="1757" y="7823"/>
                  </a:lnTo>
                  <a:lnTo>
                    <a:pt x="2864" y="6013"/>
                  </a:lnTo>
                  <a:lnTo>
                    <a:pt x="4419" y="4437"/>
                  </a:lnTo>
                  <a:lnTo>
                    <a:pt x="6395" y="3036"/>
                  </a:lnTo>
                  <a:lnTo>
                    <a:pt x="8710" y="1985"/>
                  </a:lnTo>
                  <a:lnTo>
                    <a:pt x="11313" y="1226"/>
                  </a:lnTo>
                  <a:lnTo>
                    <a:pt x="14143" y="817"/>
                  </a:lnTo>
                  <a:lnTo>
                    <a:pt x="15638" y="759"/>
                  </a:lnTo>
                  <a:lnTo>
                    <a:pt x="21454" y="759"/>
                  </a:lnTo>
                  <a:lnTo>
                    <a:pt x="20243" y="467"/>
                  </a:lnTo>
                  <a:lnTo>
                    <a:pt x="18739" y="175"/>
                  </a:lnTo>
                  <a:lnTo>
                    <a:pt x="17176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9" name="Shape"/>
            <p:cNvSpPr/>
            <p:nvPr/>
          </p:nvSpPr>
          <p:spPr>
            <a:xfrm>
              <a:off x="235075" y="16509"/>
              <a:ext cx="235841" cy="436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006" y="0"/>
                  </a:moveTo>
                  <a:lnTo>
                    <a:pt x="0" y="0"/>
                  </a:lnTo>
                  <a:lnTo>
                    <a:pt x="2047" y="63"/>
                  </a:lnTo>
                  <a:lnTo>
                    <a:pt x="4036" y="188"/>
                  </a:lnTo>
                  <a:lnTo>
                    <a:pt x="7805" y="816"/>
                  </a:lnTo>
                  <a:lnTo>
                    <a:pt x="11201" y="1821"/>
                  </a:lnTo>
                  <a:lnTo>
                    <a:pt x="14179" y="3140"/>
                  </a:lnTo>
                  <a:lnTo>
                    <a:pt x="16622" y="4772"/>
                  </a:lnTo>
                  <a:lnTo>
                    <a:pt x="18483" y="6593"/>
                  </a:lnTo>
                  <a:lnTo>
                    <a:pt x="19646" y="8602"/>
                  </a:lnTo>
                  <a:lnTo>
                    <a:pt x="20059" y="10737"/>
                  </a:lnTo>
                  <a:lnTo>
                    <a:pt x="20059" y="10863"/>
                  </a:lnTo>
                  <a:lnTo>
                    <a:pt x="19972" y="11867"/>
                  </a:lnTo>
                  <a:lnTo>
                    <a:pt x="19181" y="14002"/>
                  </a:lnTo>
                  <a:lnTo>
                    <a:pt x="17669" y="15949"/>
                  </a:lnTo>
                  <a:lnTo>
                    <a:pt x="15517" y="17644"/>
                  </a:lnTo>
                  <a:lnTo>
                    <a:pt x="12806" y="19151"/>
                  </a:lnTo>
                  <a:lnTo>
                    <a:pt x="9619" y="20281"/>
                  </a:lnTo>
                  <a:lnTo>
                    <a:pt x="6025" y="21161"/>
                  </a:lnTo>
                  <a:lnTo>
                    <a:pt x="2129" y="21537"/>
                  </a:lnTo>
                  <a:lnTo>
                    <a:pt x="70" y="21600"/>
                  </a:lnTo>
                  <a:lnTo>
                    <a:pt x="8208" y="21600"/>
                  </a:lnTo>
                  <a:lnTo>
                    <a:pt x="12190" y="20407"/>
                  </a:lnTo>
                  <a:lnTo>
                    <a:pt x="15365" y="18963"/>
                  </a:lnTo>
                  <a:lnTo>
                    <a:pt x="17971" y="17267"/>
                  </a:lnTo>
                  <a:lnTo>
                    <a:pt x="19948" y="15258"/>
                  </a:lnTo>
                  <a:lnTo>
                    <a:pt x="21181" y="13123"/>
                  </a:lnTo>
                  <a:lnTo>
                    <a:pt x="21600" y="10737"/>
                  </a:lnTo>
                  <a:lnTo>
                    <a:pt x="21472" y="9544"/>
                  </a:lnTo>
                  <a:lnTo>
                    <a:pt x="20600" y="7284"/>
                  </a:lnTo>
                  <a:lnTo>
                    <a:pt x="18948" y="5212"/>
                  </a:lnTo>
                  <a:lnTo>
                    <a:pt x="16610" y="3391"/>
                  </a:lnTo>
                  <a:lnTo>
                    <a:pt x="13667" y="1758"/>
                  </a:lnTo>
                  <a:lnTo>
                    <a:pt x="10224" y="565"/>
                  </a:lnTo>
                  <a:lnTo>
                    <a:pt x="8340" y="63"/>
                  </a:lnTo>
                  <a:lnTo>
                    <a:pt x="8006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0" name="Shape"/>
            <p:cNvSpPr/>
            <p:nvPr/>
          </p:nvSpPr>
          <p:spPr>
            <a:xfrm>
              <a:off x="234186" y="49528"/>
              <a:ext cx="203146" cy="370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534" y="0"/>
                  </a:moveTo>
                  <a:lnTo>
                    <a:pt x="270" y="0"/>
                  </a:lnTo>
                  <a:lnTo>
                    <a:pt x="2296" y="74"/>
                  </a:lnTo>
                  <a:lnTo>
                    <a:pt x="4227" y="222"/>
                  </a:lnTo>
                  <a:lnTo>
                    <a:pt x="9642" y="1332"/>
                  </a:lnTo>
                  <a:lnTo>
                    <a:pt x="14152" y="3255"/>
                  </a:lnTo>
                  <a:lnTo>
                    <a:pt x="17514" y="5770"/>
                  </a:lnTo>
                  <a:lnTo>
                    <a:pt x="19445" y="8729"/>
                  </a:lnTo>
                  <a:lnTo>
                    <a:pt x="19823" y="10874"/>
                  </a:lnTo>
                  <a:lnTo>
                    <a:pt x="19715" y="11984"/>
                  </a:lnTo>
                  <a:lnTo>
                    <a:pt x="18230" y="15090"/>
                  </a:lnTo>
                  <a:lnTo>
                    <a:pt x="15246" y="17753"/>
                  </a:lnTo>
                  <a:lnTo>
                    <a:pt x="11046" y="19825"/>
                  </a:lnTo>
                  <a:lnTo>
                    <a:pt x="5874" y="21156"/>
                  </a:lnTo>
                  <a:lnTo>
                    <a:pt x="0" y="21600"/>
                  </a:lnTo>
                  <a:lnTo>
                    <a:pt x="8721" y="21600"/>
                  </a:lnTo>
                  <a:lnTo>
                    <a:pt x="13760" y="19899"/>
                  </a:lnTo>
                  <a:lnTo>
                    <a:pt x="16677" y="18345"/>
                  </a:lnTo>
                  <a:lnTo>
                    <a:pt x="19000" y="16422"/>
                  </a:lnTo>
                  <a:lnTo>
                    <a:pt x="20634" y="14351"/>
                  </a:lnTo>
                  <a:lnTo>
                    <a:pt x="21498" y="12058"/>
                  </a:lnTo>
                  <a:lnTo>
                    <a:pt x="21600" y="10726"/>
                  </a:lnTo>
                  <a:lnTo>
                    <a:pt x="21511" y="9616"/>
                  </a:lnTo>
                  <a:lnTo>
                    <a:pt x="20661" y="7323"/>
                  </a:lnTo>
                  <a:lnTo>
                    <a:pt x="19040" y="5252"/>
                  </a:lnTo>
                  <a:lnTo>
                    <a:pt x="16731" y="3329"/>
                  </a:lnTo>
                  <a:lnTo>
                    <a:pt x="13828" y="1775"/>
                  </a:lnTo>
                  <a:lnTo>
                    <a:pt x="10411" y="444"/>
                  </a:lnTo>
                  <a:lnTo>
                    <a:pt x="8534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61" name="Shape"/>
            <p:cNvSpPr/>
            <p:nvPr/>
          </p:nvSpPr>
          <p:spPr>
            <a:xfrm>
              <a:off x="33583" y="33020"/>
              <a:ext cx="282628" cy="403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57" y="0"/>
                  </a:moveTo>
                  <a:lnTo>
                    <a:pt x="12352" y="204"/>
                  </a:lnTo>
                  <a:lnTo>
                    <a:pt x="9449" y="883"/>
                  </a:lnTo>
                  <a:lnTo>
                    <a:pt x="6829" y="1834"/>
                  </a:lnTo>
                  <a:lnTo>
                    <a:pt x="4538" y="3192"/>
                  </a:lnTo>
                  <a:lnTo>
                    <a:pt x="2646" y="4755"/>
                  </a:lnTo>
                  <a:lnTo>
                    <a:pt x="1219" y="6589"/>
                  </a:lnTo>
                  <a:lnTo>
                    <a:pt x="316" y="8626"/>
                  </a:lnTo>
                  <a:lnTo>
                    <a:pt x="1" y="10732"/>
                  </a:lnTo>
                  <a:lnTo>
                    <a:pt x="0" y="10868"/>
                  </a:lnTo>
                  <a:lnTo>
                    <a:pt x="64" y="11887"/>
                  </a:lnTo>
                  <a:lnTo>
                    <a:pt x="675" y="13992"/>
                  </a:lnTo>
                  <a:lnTo>
                    <a:pt x="1850" y="15962"/>
                  </a:lnTo>
                  <a:lnTo>
                    <a:pt x="3500" y="17660"/>
                  </a:lnTo>
                  <a:lnTo>
                    <a:pt x="5586" y="19155"/>
                  </a:lnTo>
                  <a:lnTo>
                    <a:pt x="8052" y="20309"/>
                  </a:lnTo>
                  <a:lnTo>
                    <a:pt x="10808" y="21125"/>
                  </a:lnTo>
                  <a:lnTo>
                    <a:pt x="13817" y="21532"/>
                  </a:lnTo>
                  <a:lnTo>
                    <a:pt x="15399" y="21600"/>
                  </a:lnTo>
                  <a:lnTo>
                    <a:pt x="16972" y="21532"/>
                  </a:lnTo>
                  <a:lnTo>
                    <a:pt x="18505" y="21396"/>
                  </a:lnTo>
                  <a:lnTo>
                    <a:pt x="19990" y="21125"/>
                  </a:lnTo>
                  <a:lnTo>
                    <a:pt x="21407" y="20785"/>
                  </a:lnTo>
                  <a:lnTo>
                    <a:pt x="21600" y="20717"/>
                  </a:lnTo>
                  <a:lnTo>
                    <a:pt x="15331" y="20717"/>
                  </a:lnTo>
                  <a:lnTo>
                    <a:pt x="13875" y="20649"/>
                  </a:lnTo>
                  <a:lnTo>
                    <a:pt x="9838" y="19902"/>
                  </a:lnTo>
                  <a:lnTo>
                    <a:pt x="6353" y="18408"/>
                  </a:lnTo>
                  <a:lnTo>
                    <a:pt x="3636" y="16302"/>
                  </a:lnTo>
                  <a:lnTo>
                    <a:pt x="1879" y="13721"/>
                  </a:lnTo>
                  <a:lnTo>
                    <a:pt x="1277" y="10732"/>
                  </a:lnTo>
                  <a:lnTo>
                    <a:pt x="1355" y="9713"/>
                  </a:lnTo>
                  <a:lnTo>
                    <a:pt x="2422" y="6928"/>
                  </a:lnTo>
                  <a:lnTo>
                    <a:pt x="4567" y="4483"/>
                  </a:lnTo>
                  <a:lnTo>
                    <a:pt x="7596" y="2581"/>
                  </a:lnTo>
                  <a:lnTo>
                    <a:pt x="11323" y="1291"/>
                  </a:lnTo>
                  <a:lnTo>
                    <a:pt x="15525" y="883"/>
                  </a:lnTo>
                  <a:lnTo>
                    <a:pt x="21465" y="883"/>
                  </a:lnTo>
                  <a:lnTo>
                    <a:pt x="20048" y="475"/>
                  </a:lnTo>
                  <a:lnTo>
                    <a:pt x="18573" y="204"/>
                  </a:lnTo>
                  <a:lnTo>
                    <a:pt x="17040" y="68"/>
                  </a:lnTo>
                  <a:lnTo>
                    <a:pt x="15457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363" name="object 3"/>
          <p:cNvSpPr txBox="1"/>
          <p:nvPr>
            <p:ph type="title"/>
          </p:nvPr>
        </p:nvSpPr>
        <p:spPr>
          <a:xfrm>
            <a:off x="2534791" y="412750"/>
            <a:ext cx="4072256" cy="528320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ELECTROPHORESIS</a:t>
            </a:r>
          </a:p>
        </p:txBody>
      </p:sp>
      <p:sp>
        <p:nvSpPr>
          <p:cNvPr id="364" name="object 4"/>
          <p:cNvSpPr/>
          <p:nvPr/>
        </p:nvSpPr>
        <p:spPr>
          <a:xfrm>
            <a:off x="228600" y="1600200"/>
            <a:ext cx="8686800" cy="46482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object 2"/>
          <p:cNvSpPr txBox="1"/>
          <p:nvPr>
            <p:ph type="title"/>
          </p:nvPr>
        </p:nvSpPr>
        <p:spPr>
          <a:xfrm>
            <a:off x="3996690" y="412750"/>
            <a:ext cx="1144906" cy="528320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HPLC</a:t>
            </a:r>
          </a:p>
        </p:txBody>
      </p:sp>
      <p:sp>
        <p:nvSpPr>
          <p:cNvPr id="367" name="object 3"/>
          <p:cNvSpPr txBox="1"/>
          <p:nvPr/>
        </p:nvSpPr>
        <p:spPr>
          <a:xfrm>
            <a:off x="380490" y="1564258"/>
            <a:ext cx="8305167" cy="3299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55880" indent="-274320">
              <a:lnSpc>
                <a:spcPct val="80000"/>
              </a:lnSpc>
              <a:spcBef>
                <a:spcPts val="600"/>
              </a:spcBef>
              <a:buClr>
                <a:srgbClr val="D16248"/>
              </a:buClr>
              <a:buSzPct val="84782"/>
              <a:buChar char="●"/>
              <a:tabLst>
                <a:tab pos="279400" algn="l"/>
              </a:tabLst>
              <a:defRPr sz="2300">
                <a:latin typeface="Georgia"/>
                <a:ea typeface="Georgia"/>
                <a:cs typeface="Georgia"/>
                <a:sym typeface="Georgia"/>
              </a:defRPr>
            </a:pPr>
            <a:r>
              <a:t>High-performance </a:t>
            </a:r>
            <a:r>
              <a:rPr spc="-5"/>
              <a:t>liquid </a:t>
            </a:r>
            <a:r>
              <a:t>chromatography (HPLC) is an  </a:t>
            </a:r>
            <a:r>
              <a:rPr spc="-5"/>
              <a:t>excellent, powerful </a:t>
            </a:r>
            <a:r>
              <a:t>diagnostic </a:t>
            </a:r>
            <a:r>
              <a:rPr spc="-5"/>
              <a:t>tool for the </a:t>
            </a:r>
            <a:r>
              <a:t>direct </a:t>
            </a:r>
            <a:r>
              <a:rPr spc="-5"/>
              <a:t>identification  of </a:t>
            </a:r>
            <a:r>
              <a:t>haemoglobin variants </a:t>
            </a:r>
            <a:r>
              <a:rPr spc="-5"/>
              <a:t>with </a:t>
            </a:r>
            <a:r>
              <a:t>a </a:t>
            </a:r>
            <a:r>
              <a:rPr spc="-5"/>
              <a:t>high degree of precision </a:t>
            </a:r>
            <a:r>
              <a:t>in </a:t>
            </a:r>
            <a:r>
              <a:rPr spc="-5"/>
              <a:t>the  quantification of </a:t>
            </a:r>
            <a:r>
              <a:t>normal and abnormal </a:t>
            </a:r>
            <a:r>
              <a:rPr spc="-5"/>
              <a:t>haemoglobin  fractions.</a:t>
            </a:r>
          </a:p>
          <a:p>
            <a:pPr marL="287020" marR="5080" indent="-274320">
              <a:lnSpc>
                <a:spcPct val="80000"/>
              </a:lnSpc>
              <a:spcBef>
                <a:spcPts val="500"/>
              </a:spcBef>
              <a:buClr>
                <a:srgbClr val="D16248"/>
              </a:buClr>
              <a:buSzPct val="84782"/>
              <a:buChar char="●"/>
              <a:tabLst>
                <a:tab pos="279400" algn="l"/>
              </a:tabLst>
              <a:defRPr spc="-5" sz="2300">
                <a:latin typeface="Georgia"/>
                <a:ea typeface="Georgia"/>
                <a:cs typeface="Georgia"/>
                <a:sym typeface="Georgia"/>
              </a:defRPr>
            </a:pPr>
            <a:r>
              <a:t>Cation-exchange </a:t>
            </a:r>
            <a:r>
              <a:rPr spc="0"/>
              <a:t>HPLC </a:t>
            </a:r>
            <a:r>
              <a:t>has the advantage of quantifying </a:t>
            </a:r>
            <a:r>
              <a:rPr spc="0"/>
              <a:t>HbF  and HbA2 along </a:t>
            </a:r>
            <a:r>
              <a:t>with haemoglobin </a:t>
            </a:r>
            <a:r>
              <a:rPr spc="0"/>
              <a:t>variant </a:t>
            </a:r>
            <a:r>
              <a:t>screening </a:t>
            </a:r>
            <a:r>
              <a:rPr spc="0"/>
              <a:t>in a  </a:t>
            </a:r>
            <a:r>
              <a:t>single, highly </a:t>
            </a:r>
            <a:r>
              <a:rPr spc="0"/>
              <a:t>reproducible </a:t>
            </a:r>
            <a:r>
              <a:t>system, </a:t>
            </a:r>
            <a:r>
              <a:rPr spc="0"/>
              <a:t>making it an </a:t>
            </a:r>
            <a:r>
              <a:t>excellent  technology to screen for haemoglobin </a:t>
            </a:r>
            <a:r>
              <a:rPr spc="0"/>
              <a:t>variants. In </a:t>
            </a:r>
            <a:r>
              <a:t>cation-  exchange </a:t>
            </a:r>
            <a:r>
              <a:rPr spc="0"/>
              <a:t>HPLC,hemolysate is injected </a:t>
            </a:r>
            <a:r>
              <a:t>into </a:t>
            </a:r>
            <a:r>
              <a:rPr spc="0"/>
              <a:t>a chromatography  </a:t>
            </a:r>
            <a:r>
              <a:t>column containing </a:t>
            </a:r>
            <a:r>
              <a:rPr spc="0"/>
              <a:t>a </a:t>
            </a:r>
            <a:r>
              <a:t>negatively charged </a:t>
            </a:r>
            <a:r>
              <a:rPr spc="0"/>
              <a:t>resin </a:t>
            </a:r>
            <a:r>
              <a:t>onto </a:t>
            </a:r>
            <a:r>
              <a:rPr spc="0"/>
              <a:t>which </a:t>
            </a:r>
            <a:r>
              <a:t>the  positively charged </a:t>
            </a:r>
            <a:r>
              <a:rPr spc="0"/>
              <a:t>haemoglobins are</a:t>
            </a:r>
            <a:r>
              <a:rPr spc="-65"/>
              <a:t> </a:t>
            </a:r>
            <a:r>
              <a:rPr spc="0"/>
              <a:t>adsorbed.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object 2"/>
          <p:cNvSpPr/>
          <p:nvPr/>
        </p:nvSpPr>
        <p:spPr>
          <a:xfrm>
            <a:off x="457200" y="1447800"/>
            <a:ext cx="8077200" cy="44577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object 2"/>
          <p:cNvSpPr txBox="1"/>
          <p:nvPr/>
        </p:nvSpPr>
        <p:spPr>
          <a:xfrm>
            <a:off x="380490" y="1562352"/>
            <a:ext cx="7997826" cy="2882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56514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b="1" sz="2700">
                <a:latin typeface="Georgia"/>
                <a:ea typeface="Georgia"/>
                <a:cs typeface="Georgia"/>
                <a:sym typeface="Georgia"/>
              </a:rPr>
              <a:t>Sickle </a:t>
            </a:r>
            <a:r>
              <a:rPr b="1" spc="-5" sz="2700">
                <a:latin typeface="Georgia"/>
                <a:ea typeface="Georgia"/>
                <a:cs typeface="Georgia"/>
                <a:sym typeface="Georgia"/>
              </a:rPr>
              <a:t>cell disease </a:t>
            </a:r>
            <a:r>
              <a:rPr b="1" spc="5" sz="2700">
                <a:latin typeface="Georgia"/>
                <a:ea typeface="Georgia"/>
                <a:cs typeface="Georgia"/>
                <a:sym typeface="Georgia"/>
              </a:rPr>
              <a:t>is </a:t>
            </a:r>
            <a:r>
              <a:rPr b="1" spc="-5" sz="2700">
                <a:latin typeface="Georgia"/>
                <a:ea typeface="Georgia"/>
                <a:cs typeface="Georgia"/>
                <a:sym typeface="Georgia"/>
              </a:rPr>
              <a:t>caused </a:t>
            </a:r>
            <a:r>
              <a:rPr b="1" sz="2700">
                <a:latin typeface="Georgia"/>
                <a:ea typeface="Georgia"/>
                <a:cs typeface="Georgia"/>
                <a:sym typeface="Georgia"/>
              </a:rPr>
              <a:t>by a point  </a:t>
            </a:r>
            <a:r>
              <a:rPr b="1" spc="-5" sz="2700">
                <a:latin typeface="Georgia"/>
                <a:ea typeface="Georgia"/>
                <a:cs typeface="Georgia"/>
                <a:sym typeface="Georgia"/>
              </a:rPr>
              <a:t>mutation </a:t>
            </a:r>
            <a:r>
              <a:rPr b="1" sz="2700">
                <a:latin typeface="Georgia"/>
                <a:ea typeface="Georgia"/>
                <a:cs typeface="Georgia"/>
                <a:sym typeface="Georgia"/>
              </a:rPr>
              <a:t>in </a:t>
            </a:r>
            <a:r>
              <a:rPr b="1" spc="-5" sz="2700">
                <a:latin typeface="Georgia"/>
                <a:ea typeface="Georgia"/>
                <a:cs typeface="Georgia"/>
                <a:sym typeface="Georgia"/>
              </a:rPr>
              <a:t>the </a:t>
            </a:r>
            <a:r>
              <a:rPr b="1" sz="2700">
                <a:latin typeface="Georgia"/>
                <a:ea typeface="Georgia"/>
                <a:cs typeface="Georgia"/>
                <a:sym typeface="Georgia"/>
              </a:rPr>
              <a:t>sixth </a:t>
            </a:r>
            <a:r>
              <a:rPr b="1" spc="-5" sz="2700">
                <a:latin typeface="Georgia"/>
                <a:ea typeface="Georgia"/>
                <a:cs typeface="Georgia"/>
                <a:sym typeface="Georgia"/>
              </a:rPr>
              <a:t>codon </a:t>
            </a:r>
            <a:r>
              <a:rPr b="1" sz="2700">
                <a:latin typeface="Georgia"/>
                <a:ea typeface="Georgia"/>
                <a:cs typeface="Georgia"/>
                <a:sym typeface="Georgia"/>
              </a:rPr>
              <a:t>of </a:t>
            </a:r>
            <a:r>
              <a:rPr b="1" spc="-5" sz="2700">
                <a:latin typeface="Georgia"/>
                <a:ea typeface="Georgia"/>
                <a:cs typeface="Georgia"/>
                <a:sym typeface="Georgia"/>
              </a:rPr>
              <a:t>β-globin that  leads to the replacement </a:t>
            </a:r>
            <a:r>
              <a:rPr b="1" sz="2700">
                <a:latin typeface="Georgia"/>
                <a:ea typeface="Georgia"/>
                <a:cs typeface="Georgia"/>
                <a:sym typeface="Georgia"/>
              </a:rPr>
              <a:t>of a </a:t>
            </a:r>
            <a:r>
              <a:rPr b="1" spc="-5" sz="2700">
                <a:latin typeface="Georgia"/>
                <a:ea typeface="Georgia"/>
                <a:cs typeface="Georgia"/>
                <a:sym typeface="Georgia"/>
              </a:rPr>
              <a:t>glutamate  residue with </a:t>
            </a:r>
            <a:r>
              <a:rPr b="1" sz="2700">
                <a:latin typeface="Georgia"/>
                <a:ea typeface="Georgia"/>
                <a:cs typeface="Georgia"/>
                <a:sym typeface="Georgia"/>
              </a:rPr>
              <a:t>a valine </a:t>
            </a:r>
            <a:r>
              <a:rPr b="1" spc="-5" sz="2700">
                <a:latin typeface="Georgia"/>
                <a:ea typeface="Georgia"/>
                <a:cs typeface="Georgia"/>
                <a:sym typeface="Georgia"/>
              </a:rPr>
              <a:t>residue.</a:t>
            </a:r>
            <a:endParaRPr sz="2700">
              <a:latin typeface="Georgia"/>
              <a:ea typeface="Georgia"/>
              <a:cs typeface="Georgia"/>
              <a:sym typeface="Georgia"/>
            </a:endParaRPr>
          </a:p>
          <a:p>
            <a:pPr marL="287020" marR="508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b="1" spc="-5" sz="2700">
                <a:latin typeface="Georgia"/>
                <a:ea typeface="Georgia"/>
                <a:cs typeface="Georgia"/>
                <a:sym typeface="Georgia"/>
              </a:defRPr>
            </a:pPr>
            <a:r>
              <a:t>The abnormal </a:t>
            </a:r>
            <a:r>
              <a:rPr spc="0"/>
              <a:t>physiochemical properties</a:t>
            </a:r>
            <a:r>
              <a:rPr spc="-60"/>
              <a:t> </a:t>
            </a:r>
            <a:r>
              <a:rPr spc="-10"/>
              <a:t>of  </a:t>
            </a:r>
            <a:r>
              <a:t>the </a:t>
            </a:r>
            <a:r>
              <a:rPr spc="-10"/>
              <a:t>resulting </a:t>
            </a:r>
            <a:r>
              <a:rPr spc="0"/>
              <a:t>sickle </a:t>
            </a:r>
            <a:r>
              <a:t>hemoglobin </a:t>
            </a:r>
            <a:r>
              <a:rPr spc="0"/>
              <a:t>(HbS) are  </a:t>
            </a:r>
            <a:r>
              <a:t>responsible for the</a:t>
            </a:r>
            <a:r>
              <a:rPr spc="10"/>
              <a:t> </a:t>
            </a:r>
            <a:r>
              <a:t>disease.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object 2"/>
          <p:cNvSpPr txBox="1"/>
          <p:nvPr>
            <p:ph type="title"/>
          </p:nvPr>
        </p:nvSpPr>
        <p:spPr>
          <a:xfrm>
            <a:off x="1757552" y="412750"/>
            <a:ext cx="5621021" cy="528320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MOLECULAR DIAGNOSTICS</a:t>
            </a:r>
          </a:p>
        </p:txBody>
      </p:sp>
      <p:sp>
        <p:nvSpPr>
          <p:cNvPr id="372" name="object 3"/>
          <p:cNvSpPr txBox="1"/>
          <p:nvPr/>
        </p:nvSpPr>
        <p:spPr>
          <a:xfrm>
            <a:off x="380491" y="1562225"/>
            <a:ext cx="2882265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indent="-274320">
              <a:spcBef>
                <a:spcPts val="7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RFLP</a:t>
            </a:r>
          </a:p>
          <a:p>
            <a:pPr marL="28702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DNA</a:t>
            </a:r>
            <a:r>
              <a:rPr spc="-85"/>
              <a:t> </a:t>
            </a:r>
            <a:r>
              <a:rPr spc="-5"/>
              <a:t>Sequencing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" name="object 2"/>
          <p:cNvGrpSpPr/>
          <p:nvPr/>
        </p:nvGrpSpPr>
        <p:grpSpPr>
          <a:xfrm>
            <a:off x="4337303" y="1026666"/>
            <a:ext cx="470917" cy="469901"/>
            <a:chOff x="0" y="0"/>
            <a:chExt cx="470915" cy="469900"/>
          </a:xfrm>
        </p:grpSpPr>
        <p:sp>
          <p:nvSpPr>
            <p:cNvPr id="374" name="Shape"/>
            <p:cNvSpPr/>
            <p:nvPr/>
          </p:nvSpPr>
          <p:spPr>
            <a:xfrm>
              <a:off x="0" y="0"/>
              <a:ext cx="324696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176" y="0"/>
                  </a:moveTo>
                  <a:lnTo>
                    <a:pt x="15579" y="0"/>
                  </a:lnTo>
                  <a:lnTo>
                    <a:pt x="13974" y="58"/>
                  </a:lnTo>
                  <a:lnTo>
                    <a:pt x="10924" y="467"/>
                  </a:lnTo>
                  <a:lnTo>
                    <a:pt x="8136" y="1343"/>
                  </a:lnTo>
                  <a:lnTo>
                    <a:pt x="5644" y="2510"/>
                  </a:lnTo>
                  <a:lnTo>
                    <a:pt x="3523" y="3970"/>
                  </a:lnTo>
                  <a:lnTo>
                    <a:pt x="1859" y="5721"/>
                  </a:lnTo>
                  <a:lnTo>
                    <a:pt x="676" y="7648"/>
                  </a:lnTo>
                  <a:lnTo>
                    <a:pt x="68" y="9749"/>
                  </a:lnTo>
                  <a:lnTo>
                    <a:pt x="0" y="10858"/>
                  </a:lnTo>
                  <a:lnTo>
                    <a:pt x="93" y="11968"/>
                  </a:lnTo>
                  <a:lnTo>
                    <a:pt x="735" y="14069"/>
                  </a:lnTo>
                  <a:lnTo>
                    <a:pt x="1935" y="15996"/>
                  </a:lnTo>
                  <a:lnTo>
                    <a:pt x="3633" y="17747"/>
                  </a:lnTo>
                  <a:lnTo>
                    <a:pt x="5762" y="19206"/>
                  </a:lnTo>
                  <a:lnTo>
                    <a:pt x="8271" y="20374"/>
                  </a:lnTo>
                  <a:lnTo>
                    <a:pt x="11093" y="21133"/>
                  </a:lnTo>
                  <a:lnTo>
                    <a:pt x="14151" y="21600"/>
                  </a:lnTo>
                  <a:lnTo>
                    <a:pt x="15748" y="21600"/>
                  </a:lnTo>
                  <a:lnTo>
                    <a:pt x="17353" y="21542"/>
                  </a:lnTo>
                  <a:lnTo>
                    <a:pt x="18899" y="21366"/>
                  </a:lnTo>
                  <a:lnTo>
                    <a:pt x="20403" y="21133"/>
                  </a:lnTo>
                  <a:lnTo>
                    <a:pt x="21600" y="20841"/>
                  </a:lnTo>
                  <a:lnTo>
                    <a:pt x="15689" y="20841"/>
                  </a:lnTo>
                  <a:lnTo>
                    <a:pt x="14202" y="20783"/>
                  </a:lnTo>
                  <a:lnTo>
                    <a:pt x="11372" y="20432"/>
                  </a:lnTo>
                  <a:lnTo>
                    <a:pt x="8753" y="19674"/>
                  </a:lnTo>
                  <a:lnTo>
                    <a:pt x="6429" y="18564"/>
                  </a:lnTo>
                  <a:lnTo>
                    <a:pt x="4452" y="17222"/>
                  </a:lnTo>
                  <a:lnTo>
                    <a:pt x="2889" y="15587"/>
                  </a:lnTo>
                  <a:lnTo>
                    <a:pt x="1774" y="13836"/>
                  </a:lnTo>
                  <a:lnTo>
                    <a:pt x="1191" y="11851"/>
                  </a:lnTo>
                  <a:lnTo>
                    <a:pt x="1119" y="10742"/>
                  </a:lnTo>
                  <a:lnTo>
                    <a:pt x="1183" y="9808"/>
                  </a:lnTo>
                  <a:lnTo>
                    <a:pt x="1757" y="7823"/>
                  </a:lnTo>
                  <a:lnTo>
                    <a:pt x="2864" y="6013"/>
                  </a:lnTo>
                  <a:lnTo>
                    <a:pt x="4419" y="4437"/>
                  </a:lnTo>
                  <a:lnTo>
                    <a:pt x="6396" y="3036"/>
                  </a:lnTo>
                  <a:lnTo>
                    <a:pt x="8710" y="1985"/>
                  </a:lnTo>
                  <a:lnTo>
                    <a:pt x="11313" y="1226"/>
                  </a:lnTo>
                  <a:lnTo>
                    <a:pt x="14143" y="817"/>
                  </a:lnTo>
                  <a:lnTo>
                    <a:pt x="15638" y="759"/>
                  </a:lnTo>
                  <a:lnTo>
                    <a:pt x="21454" y="759"/>
                  </a:lnTo>
                  <a:lnTo>
                    <a:pt x="20243" y="467"/>
                  </a:lnTo>
                  <a:lnTo>
                    <a:pt x="18739" y="175"/>
                  </a:lnTo>
                  <a:lnTo>
                    <a:pt x="17176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75" name="Shape"/>
            <p:cNvSpPr/>
            <p:nvPr/>
          </p:nvSpPr>
          <p:spPr>
            <a:xfrm>
              <a:off x="235076" y="16509"/>
              <a:ext cx="235840" cy="43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006" y="0"/>
                  </a:moveTo>
                  <a:lnTo>
                    <a:pt x="0" y="0"/>
                  </a:lnTo>
                  <a:lnTo>
                    <a:pt x="2047" y="63"/>
                  </a:lnTo>
                  <a:lnTo>
                    <a:pt x="4036" y="188"/>
                  </a:lnTo>
                  <a:lnTo>
                    <a:pt x="7805" y="816"/>
                  </a:lnTo>
                  <a:lnTo>
                    <a:pt x="11201" y="1821"/>
                  </a:lnTo>
                  <a:lnTo>
                    <a:pt x="14179" y="3140"/>
                  </a:lnTo>
                  <a:lnTo>
                    <a:pt x="16622" y="4772"/>
                  </a:lnTo>
                  <a:lnTo>
                    <a:pt x="18483" y="6593"/>
                  </a:lnTo>
                  <a:lnTo>
                    <a:pt x="19646" y="8602"/>
                  </a:lnTo>
                  <a:lnTo>
                    <a:pt x="20059" y="10737"/>
                  </a:lnTo>
                  <a:lnTo>
                    <a:pt x="20059" y="10863"/>
                  </a:lnTo>
                  <a:lnTo>
                    <a:pt x="19972" y="11867"/>
                  </a:lnTo>
                  <a:lnTo>
                    <a:pt x="19181" y="14002"/>
                  </a:lnTo>
                  <a:lnTo>
                    <a:pt x="17668" y="15949"/>
                  </a:lnTo>
                  <a:lnTo>
                    <a:pt x="15517" y="17644"/>
                  </a:lnTo>
                  <a:lnTo>
                    <a:pt x="12806" y="19151"/>
                  </a:lnTo>
                  <a:lnTo>
                    <a:pt x="9619" y="20281"/>
                  </a:lnTo>
                  <a:lnTo>
                    <a:pt x="6025" y="21098"/>
                  </a:lnTo>
                  <a:lnTo>
                    <a:pt x="2129" y="21537"/>
                  </a:lnTo>
                  <a:lnTo>
                    <a:pt x="70" y="21600"/>
                  </a:lnTo>
                  <a:lnTo>
                    <a:pt x="8208" y="21600"/>
                  </a:lnTo>
                  <a:lnTo>
                    <a:pt x="12190" y="20407"/>
                  </a:lnTo>
                  <a:lnTo>
                    <a:pt x="15365" y="18963"/>
                  </a:lnTo>
                  <a:lnTo>
                    <a:pt x="17971" y="17267"/>
                  </a:lnTo>
                  <a:lnTo>
                    <a:pt x="19948" y="15258"/>
                  </a:lnTo>
                  <a:lnTo>
                    <a:pt x="21181" y="13060"/>
                  </a:lnTo>
                  <a:lnTo>
                    <a:pt x="21600" y="10737"/>
                  </a:lnTo>
                  <a:lnTo>
                    <a:pt x="21472" y="9544"/>
                  </a:lnTo>
                  <a:lnTo>
                    <a:pt x="20600" y="7284"/>
                  </a:lnTo>
                  <a:lnTo>
                    <a:pt x="18948" y="5212"/>
                  </a:lnTo>
                  <a:lnTo>
                    <a:pt x="16610" y="3328"/>
                  </a:lnTo>
                  <a:lnTo>
                    <a:pt x="13667" y="1758"/>
                  </a:lnTo>
                  <a:lnTo>
                    <a:pt x="10224" y="565"/>
                  </a:lnTo>
                  <a:lnTo>
                    <a:pt x="8340" y="63"/>
                  </a:lnTo>
                  <a:lnTo>
                    <a:pt x="8006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76" name="Shape"/>
            <p:cNvSpPr/>
            <p:nvPr/>
          </p:nvSpPr>
          <p:spPr>
            <a:xfrm>
              <a:off x="234187" y="49529"/>
              <a:ext cx="203145" cy="370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534" y="0"/>
                  </a:moveTo>
                  <a:lnTo>
                    <a:pt x="270" y="0"/>
                  </a:lnTo>
                  <a:lnTo>
                    <a:pt x="2296" y="74"/>
                  </a:lnTo>
                  <a:lnTo>
                    <a:pt x="4227" y="222"/>
                  </a:lnTo>
                  <a:lnTo>
                    <a:pt x="9642" y="1332"/>
                  </a:lnTo>
                  <a:lnTo>
                    <a:pt x="14152" y="3255"/>
                  </a:lnTo>
                  <a:lnTo>
                    <a:pt x="17514" y="5696"/>
                  </a:lnTo>
                  <a:lnTo>
                    <a:pt x="19445" y="8729"/>
                  </a:lnTo>
                  <a:lnTo>
                    <a:pt x="19823" y="10874"/>
                  </a:lnTo>
                  <a:lnTo>
                    <a:pt x="19715" y="11984"/>
                  </a:lnTo>
                  <a:lnTo>
                    <a:pt x="18230" y="15090"/>
                  </a:lnTo>
                  <a:lnTo>
                    <a:pt x="15246" y="17753"/>
                  </a:lnTo>
                  <a:lnTo>
                    <a:pt x="11046" y="19825"/>
                  </a:lnTo>
                  <a:lnTo>
                    <a:pt x="5874" y="21156"/>
                  </a:lnTo>
                  <a:lnTo>
                    <a:pt x="0" y="21600"/>
                  </a:lnTo>
                  <a:lnTo>
                    <a:pt x="8721" y="21600"/>
                  </a:lnTo>
                  <a:lnTo>
                    <a:pt x="13760" y="19899"/>
                  </a:lnTo>
                  <a:lnTo>
                    <a:pt x="16677" y="18271"/>
                  </a:lnTo>
                  <a:lnTo>
                    <a:pt x="19000" y="16422"/>
                  </a:lnTo>
                  <a:lnTo>
                    <a:pt x="20634" y="14351"/>
                  </a:lnTo>
                  <a:lnTo>
                    <a:pt x="21498" y="12058"/>
                  </a:lnTo>
                  <a:lnTo>
                    <a:pt x="21600" y="10726"/>
                  </a:lnTo>
                  <a:lnTo>
                    <a:pt x="21511" y="9616"/>
                  </a:lnTo>
                  <a:lnTo>
                    <a:pt x="20661" y="7323"/>
                  </a:lnTo>
                  <a:lnTo>
                    <a:pt x="19040" y="5252"/>
                  </a:lnTo>
                  <a:lnTo>
                    <a:pt x="16731" y="3329"/>
                  </a:lnTo>
                  <a:lnTo>
                    <a:pt x="13828" y="1775"/>
                  </a:lnTo>
                  <a:lnTo>
                    <a:pt x="10411" y="444"/>
                  </a:lnTo>
                  <a:lnTo>
                    <a:pt x="8534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77" name="Shape"/>
            <p:cNvSpPr/>
            <p:nvPr/>
          </p:nvSpPr>
          <p:spPr>
            <a:xfrm>
              <a:off x="33583" y="33019"/>
              <a:ext cx="282628" cy="403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58" y="0"/>
                  </a:moveTo>
                  <a:lnTo>
                    <a:pt x="12352" y="204"/>
                  </a:lnTo>
                  <a:lnTo>
                    <a:pt x="9449" y="815"/>
                  </a:lnTo>
                  <a:lnTo>
                    <a:pt x="6829" y="1834"/>
                  </a:lnTo>
                  <a:lnTo>
                    <a:pt x="4538" y="3125"/>
                  </a:lnTo>
                  <a:lnTo>
                    <a:pt x="2646" y="4755"/>
                  </a:lnTo>
                  <a:lnTo>
                    <a:pt x="1219" y="6589"/>
                  </a:lnTo>
                  <a:lnTo>
                    <a:pt x="316" y="8626"/>
                  </a:lnTo>
                  <a:lnTo>
                    <a:pt x="0" y="10732"/>
                  </a:lnTo>
                  <a:lnTo>
                    <a:pt x="0" y="10868"/>
                  </a:lnTo>
                  <a:lnTo>
                    <a:pt x="64" y="11887"/>
                  </a:lnTo>
                  <a:lnTo>
                    <a:pt x="675" y="13992"/>
                  </a:lnTo>
                  <a:lnTo>
                    <a:pt x="1850" y="15962"/>
                  </a:lnTo>
                  <a:lnTo>
                    <a:pt x="3500" y="17660"/>
                  </a:lnTo>
                  <a:lnTo>
                    <a:pt x="5586" y="19155"/>
                  </a:lnTo>
                  <a:lnTo>
                    <a:pt x="8052" y="20309"/>
                  </a:lnTo>
                  <a:lnTo>
                    <a:pt x="10808" y="21125"/>
                  </a:lnTo>
                  <a:lnTo>
                    <a:pt x="13817" y="21532"/>
                  </a:lnTo>
                  <a:lnTo>
                    <a:pt x="15399" y="21600"/>
                  </a:lnTo>
                  <a:lnTo>
                    <a:pt x="16972" y="21532"/>
                  </a:lnTo>
                  <a:lnTo>
                    <a:pt x="18505" y="21396"/>
                  </a:lnTo>
                  <a:lnTo>
                    <a:pt x="19990" y="21125"/>
                  </a:lnTo>
                  <a:lnTo>
                    <a:pt x="21407" y="20785"/>
                  </a:lnTo>
                  <a:lnTo>
                    <a:pt x="21600" y="20717"/>
                  </a:lnTo>
                  <a:lnTo>
                    <a:pt x="15331" y="20717"/>
                  </a:lnTo>
                  <a:lnTo>
                    <a:pt x="13875" y="20649"/>
                  </a:lnTo>
                  <a:lnTo>
                    <a:pt x="9838" y="19902"/>
                  </a:lnTo>
                  <a:lnTo>
                    <a:pt x="6353" y="18408"/>
                  </a:lnTo>
                  <a:lnTo>
                    <a:pt x="3636" y="16302"/>
                  </a:lnTo>
                  <a:lnTo>
                    <a:pt x="1879" y="13653"/>
                  </a:lnTo>
                  <a:lnTo>
                    <a:pt x="1277" y="10732"/>
                  </a:lnTo>
                  <a:lnTo>
                    <a:pt x="1355" y="9713"/>
                  </a:lnTo>
                  <a:lnTo>
                    <a:pt x="2422" y="6860"/>
                  </a:lnTo>
                  <a:lnTo>
                    <a:pt x="4567" y="4483"/>
                  </a:lnTo>
                  <a:lnTo>
                    <a:pt x="7596" y="2581"/>
                  </a:lnTo>
                  <a:lnTo>
                    <a:pt x="11323" y="1291"/>
                  </a:lnTo>
                  <a:lnTo>
                    <a:pt x="15525" y="883"/>
                  </a:lnTo>
                  <a:lnTo>
                    <a:pt x="21466" y="883"/>
                  </a:lnTo>
                  <a:lnTo>
                    <a:pt x="20048" y="475"/>
                  </a:lnTo>
                  <a:lnTo>
                    <a:pt x="18573" y="204"/>
                  </a:lnTo>
                  <a:lnTo>
                    <a:pt x="17040" y="68"/>
                  </a:lnTo>
                  <a:lnTo>
                    <a:pt x="15458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379" name="object 3"/>
          <p:cNvSpPr txBox="1"/>
          <p:nvPr>
            <p:ph type="title"/>
          </p:nvPr>
        </p:nvSpPr>
        <p:spPr>
          <a:xfrm>
            <a:off x="3315460" y="412750"/>
            <a:ext cx="2507616" cy="528320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THANK YOU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object 2"/>
          <p:cNvSpPr txBox="1"/>
          <p:nvPr/>
        </p:nvSpPr>
        <p:spPr>
          <a:xfrm>
            <a:off x="380490" y="1562480"/>
            <a:ext cx="8165467" cy="4181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100964" indent="-274320">
              <a:lnSpc>
                <a:spcPct val="90000"/>
              </a:lnSpc>
              <a:spcBef>
                <a:spcPts val="4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The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life span of RBCs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SCD patients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is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only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about 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10 to 20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days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and the 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bone marrow can't replace  them </a:t>
            </a:r>
            <a:r>
              <a:rPr spc="-10" sz="2700">
                <a:latin typeface="Georgia"/>
                <a:ea typeface="Georgia"/>
                <a:cs typeface="Georgia"/>
                <a:sym typeface="Georgia"/>
              </a:rPr>
              <a:t>fast</a:t>
            </a:r>
            <a:r>
              <a:rPr spc="-5" sz="2700">
                <a:latin typeface="Georgia"/>
                <a:ea typeface="Georgia"/>
                <a:cs typeface="Georgia"/>
                <a:sym typeface="Georgia"/>
              </a:rPr>
              <a:t> enough.</a:t>
            </a:r>
            <a:endParaRPr sz="2700">
              <a:latin typeface="Georgia"/>
              <a:ea typeface="Georgia"/>
              <a:cs typeface="Georgia"/>
              <a:sym typeface="Georgia"/>
            </a:endParaRPr>
          </a:p>
          <a:p>
            <a:pPr marL="287020" marR="349250" indent="-274320">
              <a:lnSpc>
                <a:spcPts val="2900"/>
              </a:lnSpc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As a </a:t>
            </a:r>
            <a:r>
              <a:rPr spc="-5"/>
              <a:t>result there </a:t>
            </a:r>
            <a:r>
              <a:t>is </a:t>
            </a:r>
            <a:r>
              <a:rPr spc="-5"/>
              <a:t>decrease </a:t>
            </a:r>
            <a:r>
              <a:t>in </a:t>
            </a:r>
            <a:r>
              <a:rPr spc="-5"/>
              <a:t>number of </a:t>
            </a:r>
            <a:r>
              <a:t>RBCs</a:t>
            </a:r>
            <a:r>
              <a:rPr spc="-125"/>
              <a:t> </a:t>
            </a:r>
            <a:r>
              <a:t>in  </a:t>
            </a:r>
            <a:r>
              <a:rPr spc="-5"/>
              <a:t>the body </a:t>
            </a:r>
            <a:r>
              <a:t>and </a:t>
            </a:r>
            <a:r>
              <a:rPr spc="-5"/>
              <a:t>the RBCs don’t contain </a:t>
            </a:r>
            <a:r>
              <a:rPr spc="-10"/>
              <a:t>sufficient  </a:t>
            </a:r>
            <a:r>
              <a:rPr spc="-5"/>
              <a:t>amount of haemoglobin.</a:t>
            </a:r>
          </a:p>
          <a:p>
            <a:pPr marL="287020" marR="5080" indent="-274320">
              <a:lnSpc>
                <a:spcPct val="90000"/>
              </a:lnSpc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In </a:t>
            </a:r>
            <a:r>
              <a:rPr spc="-5"/>
              <a:t>SCD </a:t>
            </a:r>
            <a:r>
              <a:t>the RBCs </a:t>
            </a:r>
            <a:r>
              <a:rPr spc="-5"/>
              <a:t>become sickle or crescent shaped  which are stiff &amp;sticky </a:t>
            </a:r>
            <a:r>
              <a:t>and tend </a:t>
            </a:r>
            <a:r>
              <a:rPr spc="-5"/>
              <a:t>to </a:t>
            </a:r>
            <a:r>
              <a:rPr spc="-10"/>
              <a:t>block </a:t>
            </a:r>
            <a:r>
              <a:rPr spc="-5"/>
              <a:t>the </a:t>
            </a:r>
            <a:r>
              <a:rPr spc="-10"/>
              <a:t>blood  </a:t>
            </a:r>
            <a:r>
              <a:rPr spc="-5"/>
              <a:t>flow </a:t>
            </a:r>
            <a:r>
              <a:t>in </a:t>
            </a:r>
            <a:r>
              <a:rPr spc="-10"/>
              <a:t>small </a:t>
            </a:r>
            <a:r>
              <a:rPr spc="-5"/>
              <a:t>capillaries. Blocked blood flow </a:t>
            </a:r>
            <a:r>
              <a:rPr spc="-10"/>
              <a:t>causes  </a:t>
            </a:r>
            <a:r>
              <a:rPr spc="-5"/>
              <a:t>ischemia leading to severe pain and gradual </a:t>
            </a:r>
            <a:r>
              <a:rPr spc="-10"/>
              <a:t>damage  </a:t>
            </a:r>
            <a:r>
              <a:rPr spc="-5"/>
              <a:t>to</a:t>
            </a:r>
            <a:r>
              <a:rPr spc="-10"/>
              <a:t> </a:t>
            </a:r>
            <a:r>
              <a:rPr spc="-5"/>
              <a:t>organs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object 2"/>
          <p:cNvSpPr txBox="1"/>
          <p:nvPr>
            <p:ph type="title"/>
          </p:nvPr>
        </p:nvSpPr>
        <p:spPr>
          <a:xfrm>
            <a:off x="1519807" y="157682"/>
            <a:ext cx="6098542" cy="940437"/>
          </a:xfrm>
          <a:prstGeom prst="rect">
            <a:avLst/>
          </a:prstGeom>
        </p:spPr>
        <p:txBody>
          <a:bodyPr/>
          <a:lstStyle/>
          <a:p>
            <a:pPr marL="1668779" marR="5080" indent="-1656714">
              <a:spcBef>
                <a:spcPts val="100"/>
              </a:spcBef>
              <a:defRPr spc="-100" sz="30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Normal </a:t>
            </a:r>
            <a:r>
              <a:rPr spc="0"/>
              <a:t>and </a:t>
            </a:r>
            <a:r>
              <a:t>Sickled </a:t>
            </a:r>
            <a:r>
              <a:rPr spc="0"/>
              <a:t>Red </a:t>
            </a:r>
            <a:r>
              <a:t>Blood Cells  </a:t>
            </a:r>
            <a:r>
              <a:rPr spc="0"/>
              <a:t>in Blood</a:t>
            </a:r>
            <a:r>
              <a:t> </a:t>
            </a:r>
            <a:r>
              <a:rPr spc="0"/>
              <a:t>Vessels</a:t>
            </a:r>
          </a:p>
        </p:txBody>
      </p:sp>
      <p:grpSp>
        <p:nvGrpSpPr>
          <p:cNvPr id="144" name="object 3"/>
          <p:cNvGrpSpPr/>
          <p:nvPr/>
        </p:nvGrpSpPr>
        <p:grpSpPr>
          <a:xfrm>
            <a:off x="304800" y="1600199"/>
            <a:ext cx="8534399" cy="4419601"/>
            <a:chOff x="0" y="0"/>
            <a:chExt cx="8534398" cy="4419600"/>
          </a:xfrm>
        </p:grpSpPr>
        <p:sp>
          <p:nvSpPr>
            <p:cNvPr id="142" name="object 4"/>
            <p:cNvSpPr/>
            <p:nvPr/>
          </p:nvSpPr>
          <p:spPr>
            <a:xfrm>
              <a:off x="0" y="-1"/>
              <a:ext cx="4268724" cy="3276601"/>
            </a:xfrm>
            <a:prstGeom prst="rect">
              <a:avLst/>
            </a:prstGeom>
            <a:blipFill rotWithShape="1">
              <a:blip r:embed="rId2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43" name="object 5"/>
            <p:cNvSpPr/>
            <p:nvPr/>
          </p:nvSpPr>
          <p:spPr>
            <a:xfrm>
              <a:off x="4194046" y="762000"/>
              <a:ext cx="4340353" cy="3657600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45" name="object 6"/>
          <p:cNvSpPr txBox="1"/>
          <p:nvPr/>
        </p:nvSpPr>
        <p:spPr>
          <a:xfrm>
            <a:off x="459739" y="5148070"/>
            <a:ext cx="3242947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spcBef>
                <a:spcPts val="100"/>
              </a:spcBef>
              <a:defRPr sz="1000">
                <a:latin typeface="Georgia"/>
                <a:ea typeface="Georgia"/>
                <a:cs typeface="Georgia"/>
                <a:sym typeface="Georgia"/>
              </a:defRPr>
            </a:pPr>
            <a:r>
              <a:t>Figure</a:t>
            </a:r>
            <a:r>
              <a:rPr spc="-39"/>
              <a:t> </a:t>
            </a:r>
            <a:r>
              <a:t>A</a:t>
            </a:r>
            <a:r>
              <a:rPr spc="-15"/>
              <a:t> </a:t>
            </a:r>
            <a:r>
              <a:rPr spc="-4"/>
              <a:t>shows</a:t>
            </a:r>
            <a:r>
              <a:rPr spc="-30"/>
              <a:t> </a:t>
            </a:r>
            <a:r>
              <a:t>normal</a:t>
            </a:r>
            <a:r>
              <a:rPr spc="-30"/>
              <a:t> </a:t>
            </a:r>
            <a:r>
              <a:t>red</a:t>
            </a:r>
            <a:r>
              <a:rPr spc="-30"/>
              <a:t> </a:t>
            </a:r>
            <a:r>
              <a:rPr spc="-4"/>
              <a:t>blood</a:t>
            </a:r>
            <a:r>
              <a:rPr spc="-9"/>
              <a:t> </a:t>
            </a:r>
            <a:r>
              <a:t>cells</a:t>
            </a:r>
            <a:r>
              <a:rPr spc="-19"/>
              <a:t> </a:t>
            </a:r>
            <a:r>
              <a:t>flowing</a:t>
            </a:r>
            <a:r>
              <a:rPr spc="-25"/>
              <a:t> </a:t>
            </a:r>
            <a:r>
              <a:t>freely</a:t>
            </a:r>
            <a:r>
              <a:rPr spc="-50"/>
              <a:t> </a:t>
            </a:r>
            <a:r>
              <a:t>in  a </a:t>
            </a:r>
            <a:r>
              <a:rPr spc="-4"/>
              <a:t>blood </a:t>
            </a:r>
            <a:r>
              <a:t>vessel. The inset image </a:t>
            </a:r>
            <a:r>
              <a:rPr spc="-4"/>
              <a:t>shows </a:t>
            </a:r>
            <a:r>
              <a:t>a </a:t>
            </a:r>
            <a:r>
              <a:rPr spc="-4"/>
              <a:t>cross-section  of </a:t>
            </a:r>
            <a:r>
              <a:t>a normal red </a:t>
            </a:r>
            <a:r>
              <a:rPr spc="-4"/>
              <a:t>blood </a:t>
            </a:r>
            <a:r>
              <a:t>cell with normal</a:t>
            </a:r>
            <a:r>
              <a:rPr spc="-170"/>
              <a:t> </a:t>
            </a:r>
            <a:r>
              <a:t>hemoglobin.</a:t>
            </a:r>
          </a:p>
        </p:txBody>
      </p:sp>
      <p:sp>
        <p:nvSpPr>
          <p:cNvPr id="146" name="object 7"/>
          <p:cNvSpPr txBox="1"/>
          <p:nvPr/>
        </p:nvSpPr>
        <p:spPr>
          <a:xfrm>
            <a:off x="4879975" y="1566289"/>
            <a:ext cx="369887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defRPr spc="-9" sz="1000">
                <a:latin typeface="Georgia"/>
                <a:ea typeface="Georgia"/>
                <a:cs typeface="Georgia"/>
                <a:sym typeface="Georgia"/>
              </a:defRPr>
            </a:pPr>
            <a:r>
              <a:t>Figure </a:t>
            </a:r>
            <a:r>
              <a:rPr spc="-4"/>
              <a:t>B </a:t>
            </a:r>
            <a:r>
              <a:t>shows </a:t>
            </a:r>
            <a:r>
              <a:rPr spc="-4"/>
              <a:t>abnormal, </a:t>
            </a:r>
            <a:r>
              <a:t>sickled </a:t>
            </a:r>
            <a:r>
              <a:rPr spc="-4"/>
              <a:t>red blood cells clumping and  blocking the blood flow </a:t>
            </a:r>
            <a:r>
              <a:t>in </a:t>
            </a:r>
            <a:r>
              <a:rPr spc="-4"/>
              <a:t>a blood </a:t>
            </a:r>
            <a:r>
              <a:t>vessel. The </a:t>
            </a:r>
            <a:r>
              <a:rPr spc="-4"/>
              <a:t>inset image </a:t>
            </a:r>
            <a:r>
              <a:t>shows </a:t>
            </a:r>
            <a:r>
              <a:rPr spc="-4"/>
              <a:t>a  cross-section of a </a:t>
            </a:r>
            <a:r>
              <a:t>sickled </a:t>
            </a:r>
            <a:r>
              <a:rPr spc="-4"/>
              <a:t>red blood cell </a:t>
            </a:r>
            <a:r>
              <a:t>with </a:t>
            </a:r>
            <a:r>
              <a:rPr spc="-4"/>
              <a:t>abnormal strands of  </a:t>
            </a:r>
            <a:r>
              <a:t>hemoglobin.</a:t>
            </a:r>
          </a:p>
        </p:txBody>
      </p:sp>
      <p:sp>
        <p:nvSpPr>
          <p:cNvPr id="147" name="object 8"/>
          <p:cNvSpPr txBox="1"/>
          <p:nvPr/>
        </p:nvSpPr>
        <p:spPr>
          <a:xfrm>
            <a:off x="307340" y="6520891"/>
            <a:ext cx="378460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pc="-5" sz="800">
                <a:latin typeface="Georgia"/>
                <a:ea typeface="Georgia"/>
                <a:cs typeface="Georgia"/>
                <a:sym typeface="Georgia"/>
              </a:defRPr>
            </a:pPr>
            <a:r>
              <a:t>Source from</a:t>
            </a:r>
            <a:r>
              <a:rPr spc="60"/>
              <a:t> </a:t>
            </a:r>
            <a:r>
              <a:rPr u="sng">
                <a:uFill>
                  <a:solidFill>
                    <a:srgbClr val="000000"/>
                  </a:solidFill>
                </a:uFill>
                <a:hlinkClick r:id="rId4" invalidUrl="" action="" tgtFrame="" tooltip="" history="1" highlightClick="0" endSnd="0"/>
              </a:rPr>
              <a:t>http://www.nhlbi.nih.gov/health/dci/Diseases/Sca/SCA_WhatIs.html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object 2"/>
          <p:cNvSpPr txBox="1"/>
          <p:nvPr>
            <p:ph type="title"/>
          </p:nvPr>
        </p:nvSpPr>
        <p:spPr>
          <a:xfrm>
            <a:off x="1016913" y="412750"/>
            <a:ext cx="7100570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Sickle Cell Anemia </a:t>
            </a:r>
            <a:r>
              <a:rPr spc="0"/>
              <a:t>vs. </a:t>
            </a:r>
            <a:r>
              <a:t>Sickle Cell</a:t>
            </a:r>
            <a:r>
              <a:rPr spc="0"/>
              <a:t> Trait</a:t>
            </a:r>
          </a:p>
        </p:txBody>
      </p:sp>
      <p:sp>
        <p:nvSpPr>
          <p:cNvPr id="150" name="object 3"/>
          <p:cNvSpPr txBox="1"/>
          <p:nvPr/>
        </p:nvSpPr>
        <p:spPr>
          <a:xfrm>
            <a:off x="380490" y="1562733"/>
            <a:ext cx="8338186" cy="416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258445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People </a:t>
            </a:r>
            <a:r>
              <a:rPr spc="-5"/>
              <a:t>who have sickle cell </a:t>
            </a:r>
            <a:r>
              <a:t>anemia </a:t>
            </a:r>
            <a:r>
              <a:rPr spc="-5"/>
              <a:t>are born with </a:t>
            </a:r>
            <a:r>
              <a:t>it;  means inherited, </a:t>
            </a:r>
            <a:r>
              <a:rPr spc="-5"/>
              <a:t>lifelong</a:t>
            </a:r>
            <a:r>
              <a:rPr spc="-50"/>
              <a:t> </a:t>
            </a:r>
            <a:r>
              <a:rPr spc="-5"/>
              <a:t>condition.</a:t>
            </a:r>
          </a:p>
          <a:p>
            <a:pPr marL="287020" marR="269875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They inherit </a:t>
            </a:r>
            <a:r>
              <a:rPr spc="-5"/>
              <a:t>two copies of sickle cell gene, one </a:t>
            </a:r>
            <a:r>
              <a:rPr spc="-10"/>
              <a:t>from  </a:t>
            </a:r>
            <a:r>
              <a:rPr spc="-5"/>
              <a:t>each</a:t>
            </a:r>
            <a:r>
              <a:rPr spc="-10"/>
              <a:t> </a:t>
            </a:r>
            <a:r>
              <a:rPr spc="-5"/>
              <a:t>parent.</a:t>
            </a:r>
          </a:p>
          <a:p>
            <a:pPr marL="287020" marR="16510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pc="-5" sz="2700">
                <a:latin typeface="Georgia"/>
                <a:ea typeface="Georgia"/>
                <a:cs typeface="Georgia"/>
                <a:sym typeface="Georgia"/>
              </a:defRPr>
            </a:pPr>
            <a:r>
              <a:t>Sickle cell trait </a:t>
            </a:r>
            <a:r>
              <a:rPr spc="0"/>
              <a:t>is </a:t>
            </a:r>
            <a:r>
              <a:t>different from sickle cell </a:t>
            </a:r>
            <a:r>
              <a:rPr spc="0"/>
              <a:t>anemia.  People </a:t>
            </a:r>
            <a:r>
              <a:t>with sickle cell trait don’t have the </a:t>
            </a:r>
            <a:r>
              <a:rPr spc="-10"/>
              <a:t>condition,  </a:t>
            </a:r>
            <a:r>
              <a:t>but they have one of the </a:t>
            </a:r>
            <a:r>
              <a:rPr spc="0"/>
              <a:t>genes </a:t>
            </a:r>
            <a:r>
              <a:t>that cause the  condition.</a:t>
            </a:r>
          </a:p>
          <a:p>
            <a:pPr marL="287020" marR="508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People </a:t>
            </a:r>
            <a:r>
              <a:rPr spc="-5"/>
              <a:t>with sickle cell </a:t>
            </a:r>
            <a:r>
              <a:t>anemia </a:t>
            </a:r>
            <a:r>
              <a:rPr spc="-5"/>
              <a:t>and sickle cell trait can  pass the </a:t>
            </a:r>
            <a:r>
              <a:t>gene </a:t>
            </a:r>
            <a:r>
              <a:rPr spc="-5"/>
              <a:t>on when they have</a:t>
            </a:r>
            <a:r>
              <a:rPr spc="-55"/>
              <a:t> </a:t>
            </a:r>
            <a:r>
              <a:rPr spc="-10"/>
              <a:t>children.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object 2"/>
          <p:cNvSpPr txBox="1"/>
          <p:nvPr>
            <p:ph type="title"/>
          </p:nvPr>
        </p:nvSpPr>
        <p:spPr>
          <a:xfrm>
            <a:off x="3067050" y="412750"/>
            <a:ext cx="3003550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Who Is </a:t>
            </a:r>
            <a:r>
              <a:rPr spc="-100"/>
              <a:t>At </a:t>
            </a:r>
            <a:r>
              <a:t>Risk?</a:t>
            </a:r>
          </a:p>
        </p:txBody>
      </p:sp>
      <p:sp>
        <p:nvSpPr>
          <p:cNvPr id="153" name="object 3"/>
          <p:cNvSpPr txBox="1"/>
          <p:nvPr/>
        </p:nvSpPr>
        <p:spPr>
          <a:xfrm>
            <a:off x="5489828" y="1406905"/>
            <a:ext cx="3429001" cy="472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pc="-5" sz="2700">
                <a:latin typeface="Georgia"/>
                <a:ea typeface="Georgia"/>
                <a:cs typeface="Georgia"/>
                <a:sym typeface="Georgia"/>
              </a:defRPr>
            </a:pPr>
            <a:r>
              <a:t>Most </a:t>
            </a:r>
            <a:r>
              <a:rPr spc="-10"/>
              <a:t>common </a:t>
            </a:r>
            <a:r>
              <a:rPr spc="0"/>
              <a:t>in  </a:t>
            </a:r>
            <a:r>
              <a:t>people whose  families come from  Africa, </a:t>
            </a:r>
            <a:r>
              <a:rPr spc="-10"/>
              <a:t>South </a:t>
            </a:r>
            <a:r>
              <a:t>or  Central </a:t>
            </a:r>
            <a:r>
              <a:rPr spc="0"/>
              <a:t>America  </a:t>
            </a:r>
            <a:r>
              <a:t>(especially</a:t>
            </a:r>
            <a:r>
              <a:rPr spc="-70"/>
              <a:t> </a:t>
            </a:r>
            <a:r>
              <a:t>Panama),  Caribbean </a:t>
            </a:r>
            <a:r>
              <a:rPr spc="0"/>
              <a:t>islands,  </a:t>
            </a:r>
            <a:r>
              <a:t>Mediterranean  countries (such </a:t>
            </a:r>
            <a:r>
              <a:rPr spc="0"/>
              <a:t>as  </a:t>
            </a:r>
            <a:r>
              <a:t>Turkey, Greece, </a:t>
            </a:r>
            <a:r>
              <a:rPr spc="0"/>
              <a:t>and  Italy), India, </a:t>
            </a:r>
            <a:r>
              <a:t>and  </a:t>
            </a:r>
            <a:r>
              <a:rPr spc="-10"/>
              <a:t>Saudi</a:t>
            </a:r>
            <a:r>
              <a:t> Arabia.</a:t>
            </a:r>
          </a:p>
        </p:txBody>
      </p:sp>
      <p:sp>
        <p:nvSpPr>
          <p:cNvPr id="154" name="object 4"/>
          <p:cNvSpPr/>
          <p:nvPr/>
        </p:nvSpPr>
        <p:spPr>
          <a:xfrm>
            <a:off x="259078" y="1981200"/>
            <a:ext cx="5227322" cy="35052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