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6" r:id="rId9"/>
    <p:sldId id="267" r:id="rId10"/>
    <p:sldId id="268" r:id="rId11"/>
    <p:sldId id="279" r:id="rId12"/>
    <p:sldId id="280" r:id="rId13"/>
    <p:sldId id="285" r:id="rId14"/>
    <p:sldId id="286" r:id="rId15"/>
    <p:sldId id="281" r:id="rId16"/>
    <p:sldId id="287" r:id="rId17"/>
    <p:sldId id="288" r:id="rId18"/>
    <p:sldId id="283" r:id="rId19"/>
    <p:sldId id="284" r:id="rId20"/>
    <p:sldId id="290" r:id="rId21"/>
    <p:sldId id="291" r:id="rId22"/>
    <p:sldId id="289" r:id="rId23"/>
    <p:sldId id="292" r:id="rId24"/>
    <p:sldId id="293" r:id="rId25"/>
    <p:sldId id="294" r:id="rId26"/>
    <p:sldId id="295" r:id="rId27"/>
    <p:sldId id="296" r:id="rId28"/>
    <p:sldId id="297" r:id="rId29"/>
    <p:sldId id="311" r:id="rId30"/>
    <p:sldId id="321" r:id="rId31"/>
    <p:sldId id="365" r:id="rId32"/>
    <p:sldId id="322" r:id="rId33"/>
    <p:sldId id="367" r:id="rId34"/>
    <p:sldId id="36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217C01-4080-4061-ADAB-902BF4FA9D7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478B992-FAC1-4CD3-9C8C-05776E10C45B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Wax</a:t>
          </a:r>
        </a:p>
      </dgm:t>
    </dgm:pt>
    <dgm:pt modelId="{BED4EF58-5038-4C0F-878C-92FA3A5BCD5D}" type="parTrans" cxnId="{FB6E13D9-F144-438C-B38E-F5A9ACD08463}">
      <dgm:prSet/>
      <dgm:spPr/>
      <dgm:t>
        <a:bodyPr/>
        <a:lstStyle/>
        <a:p>
          <a:endParaRPr lang="en-IN"/>
        </a:p>
      </dgm:t>
    </dgm:pt>
    <dgm:pt modelId="{213D113B-C9A9-419B-9DD9-35EF4B01C3C1}" type="sibTrans" cxnId="{FB6E13D9-F144-438C-B38E-F5A9ACD08463}">
      <dgm:prSet/>
      <dgm:spPr/>
      <dgm:t>
        <a:bodyPr/>
        <a:lstStyle/>
        <a:p>
          <a:endParaRPr lang="en-IN"/>
        </a:p>
      </dgm:t>
    </dgm:pt>
    <dgm:pt modelId="{05E80995-A36F-4917-9C59-C673805FFB3B}">
      <dgm:prSet phldrT="[Text]"/>
      <dgm:spPr/>
      <dgm:t>
        <a:bodyPr/>
        <a:lstStyle/>
        <a:p>
          <a:r>
            <a:rPr lang="en-IN" dirty="0"/>
            <a:t>Preferred for most casting because they melt at the same rate as the pattern and allow for easy escape for molten wax</a:t>
          </a:r>
        </a:p>
      </dgm:t>
    </dgm:pt>
    <dgm:pt modelId="{F1073235-2E9C-4533-9B61-9BD3B3325121}" type="parTrans" cxnId="{63A444D6-C01D-46BA-B5A8-482D695ED5AC}">
      <dgm:prSet/>
      <dgm:spPr/>
      <dgm:t>
        <a:bodyPr/>
        <a:lstStyle/>
        <a:p>
          <a:endParaRPr lang="en-IN"/>
        </a:p>
      </dgm:t>
    </dgm:pt>
    <dgm:pt modelId="{6D7E5993-771D-4C26-BB75-4454DEA8A2B7}" type="sibTrans" cxnId="{63A444D6-C01D-46BA-B5A8-482D695ED5AC}">
      <dgm:prSet/>
      <dgm:spPr/>
      <dgm:t>
        <a:bodyPr/>
        <a:lstStyle/>
        <a:p>
          <a:endParaRPr lang="en-IN"/>
        </a:p>
      </dgm:t>
    </dgm:pt>
    <dgm:pt modelId="{7127E372-5D10-47E8-B957-86C7730E2F60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Plastic</a:t>
          </a:r>
        </a:p>
      </dgm:t>
    </dgm:pt>
    <dgm:pt modelId="{5DC662FF-8E39-4637-96AD-57FC69FB8132}" type="parTrans" cxnId="{7BB1D343-0D36-40E6-9C2B-4A20F61AFF2C}">
      <dgm:prSet/>
      <dgm:spPr/>
      <dgm:t>
        <a:bodyPr/>
        <a:lstStyle/>
        <a:p>
          <a:endParaRPr lang="en-IN"/>
        </a:p>
      </dgm:t>
    </dgm:pt>
    <dgm:pt modelId="{A58F79B5-A6AC-4360-BB00-D77232C8BFEA}" type="sibTrans" cxnId="{7BB1D343-0D36-40E6-9C2B-4A20F61AFF2C}">
      <dgm:prSet/>
      <dgm:spPr/>
      <dgm:t>
        <a:bodyPr/>
        <a:lstStyle/>
        <a:p>
          <a:endParaRPr lang="en-IN"/>
        </a:p>
      </dgm:t>
    </dgm:pt>
    <dgm:pt modelId="{F9FDC3B8-BE0B-49EE-8C4A-85C6B8C9C61D}">
      <dgm:prSet phldrT="[Text]"/>
      <dgm:spPr/>
      <dgm:t>
        <a:bodyPr/>
        <a:lstStyle/>
        <a:p>
          <a:r>
            <a:rPr lang="en-IN" dirty="0"/>
            <a:t>Resist Distortion.</a:t>
          </a:r>
        </a:p>
      </dgm:t>
    </dgm:pt>
    <dgm:pt modelId="{48B39892-514F-436B-A75B-FD2BC1ADD1D5}" type="parTrans" cxnId="{514CC5EA-3D74-4DB9-9F9A-70F40C9B5873}">
      <dgm:prSet/>
      <dgm:spPr/>
      <dgm:t>
        <a:bodyPr/>
        <a:lstStyle/>
        <a:p>
          <a:endParaRPr lang="en-IN"/>
        </a:p>
      </dgm:t>
    </dgm:pt>
    <dgm:pt modelId="{D68C137F-D758-4BB2-A625-890C360D66D4}" type="sibTrans" cxnId="{514CC5EA-3D74-4DB9-9F9A-70F40C9B5873}">
      <dgm:prSet/>
      <dgm:spPr/>
      <dgm:t>
        <a:bodyPr/>
        <a:lstStyle/>
        <a:p>
          <a:endParaRPr lang="en-IN"/>
        </a:p>
      </dgm:t>
    </dgm:pt>
    <dgm:pt modelId="{0AA86001-8C2B-4AB2-B1D2-C58039B324A8}">
      <dgm:prSet phldrT="[Text]"/>
      <dgm:spPr/>
      <dgm:t>
        <a:bodyPr/>
        <a:lstStyle/>
        <a:p>
          <a:r>
            <a:rPr lang="en-IN" b="1" dirty="0">
              <a:solidFill>
                <a:schemeClr val="tx1"/>
              </a:solidFill>
            </a:rPr>
            <a:t>Metal</a:t>
          </a:r>
        </a:p>
      </dgm:t>
    </dgm:pt>
    <dgm:pt modelId="{AAD4B682-E710-4C4C-A2D3-DBE23097EA31}" type="parTrans" cxnId="{E02B3FF3-D905-4841-8555-354779C8F12B}">
      <dgm:prSet/>
      <dgm:spPr/>
      <dgm:t>
        <a:bodyPr/>
        <a:lstStyle/>
        <a:p>
          <a:endParaRPr lang="en-IN"/>
        </a:p>
      </dgm:t>
    </dgm:pt>
    <dgm:pt modelId="{96CBAE8A-0B76-4AA9-A825-304D59DCD6B9}" type="sibTrans" cxnId="{E02B3FF3-D905-4841-8555-354779C8F12B}">
      <dgm:prSet/>
      <dgm:spPr/>
      <dgm:t>
        <a:bodyPr/>
        <a:lstStyle/>
        <a:p>
          <a:endParaRPr lang="en-IN"/>
        </a:p>
      </dgm:t>
    </dgm:pt>
    <dgm:pt modelId="{58C26E1D-87D7-4493-8D78-3872831D4C2E}">
      <dgm:prSet phldrT="[Text]"/>
      <dgm:spPr/>
      <dgm:t>
        <a:bodyPr/>
        <a:lstStyle/>
        <a:p>
          <a:r>
            <a:rPr lang="en-IN" dirty="0"/>
            <a:t>Noncoroding metal should be used.</a:t>
          </a:r>
        </a:p>
      </dgm:t>
    </dgm:pt>
    <dgm:pt modelId="{7644864F-15DF-4C9D-8575-3760698580D0}" type="parTrans" cxnId="{E598A94A-951A-4950-8A6A-5475766A214B}">
      <dgm:prSet/>
      <dgm:spPr/>
      <dgm:t>
        <a:bodyPr/>
        <a:lstStyle/>
        <a:p>
          <a:endParaRPr lang="en-IN"/>
        </a:p>
      </dgm:t>
    </dgm:pt>
    <dgm:pt modelId="{21F64130-4367-475E-8371-EF4739EF4160}" type="sibTrans" cxnId="{E598A94A-951A-4950-8A6A-5475766A214B}">
      <dgm:prSet/>
      <dgm:spPr/>
      <dgm:t>
        <a:bodyPr/>
        <a:lstStyle/>
        <a:p>
          <a:endParaRPr lang="en-IN"/>
        </a:p>
      </dgm:t>
    </dgm:pt>
    <dgm:pt modelId="{4AE558F1-6744-4FDE-89A2-327F0F8DB433}">
      <dgm:prSet phldrT="[Text]"/>
      <dgm:spPr/>
      <dgm:t>
        <a:bodyPr/>
        <a:lstStyle/>
        <a:p>
          <a:r>
            <a:rPr lang="en-IN" dirty="0"/>
            <a:t>Removed before casting.</a:t>
          </a:r>
        </a:p>
      </dgm:t>
    </dgm:pt>
    <dgm:pt modelId="{14AB81AF-53B3-4139-832F-BD919CD27292}" type="parTrans" cxnId="{2983DC75-5F49-4560-B12D-1B65EB04A887}">
      <dgm:prSet/>
      <dgm:spPr/>
      <dgm:t>
        <a:bodyPr/>
        <a:lstStyle/>
        <a:p>
          <a:endParaRPr lang="en-IN"/>
        </a:p>
      </dgm:t>
    </dgm:pt>
    <dgm:pt modelId="{AE23C19D-E00D-4FDA-92D3-2349240E45DA}" type="sibTrans" cxnId="{2983DC75-5F49-4560-B12D-1B65EB04A887}">
      <dgm:prSet/>
      <dgm:spPr/>
      <dgm:t>
        <a:bodyPr/>
        <a:lstStyle/>
        <a:p>
          <a:endParaRPr lang="en-IN"/>
        </a:p>
      </dgm:t>
    </dgm:pt>
    <dgm:pt modelId="{A246F64B-1035-4CE4-A865-D2908A046B1F}">
      <dgm:prSet phldrT="[Text]"/>
      <dgm:spPr/>
      <dgm:t>
        <a:bodyPr/>
        <a:lstStyle/>
        <a:p>
          <a:r>
            <a:rPr lang="en-IN" dirty="0"/>
            <a:t>May Block the escape of wax which      casting Roughness.</a:t>
          </a:r>
        </a:p>
      </dgm:t>
    </dgm:pt>
    <dgm:pt modelId="{D4F647D7-31EF-4647-B469-3EF548377E6A}" type="parTrans" cxnId="{2882DE22-C554-4058-850F-82D64274F69F}">
      <dgm:prSet/>
      <dgm:spPr/>
      <dgm:t>
        <a:bodyPr/>
        <a:lstStyle/>
        <a:p>
          <a:endParaRPr lang="en-IN"/>
        </a:p>
      </dgm:t>
    </dgm:pt>
    <dgm:pt modelId="{E4C8B48B-0469-4765-B4D5-E3CA4525C7D9}" type="sibTrans" cxnId="{2882DE22-C554-4058-850F-82D64274F69F}">
      <dgm:prSet/>
      <dgm:spPr/>
      <dgm:t>
        <a:bodyPr/>
        <a:lstStyle/>
        <a:p>
          <a:endParaRPr lang="en-IN"/>
        </a:p>
      </dgm:t>
    </dgm:pt>
    <dgm:pt modelId="{39F9B048-5AC2-4C96-8B94-C03BFACF4EC0}" type="pres">
      <dgm:prSet presAssocID="{65217C01-4080-4061-ADAB-902BF4FA9D75}" presName="linearFlow" presStyleCnt="0">
        <dgm:presLayoutVars>
          <dgm:dir/>
          <dgm:animLvl val="lvl"/>
          <dgm:resizeHandles val="exact"/>
        </dgm:presLayoutVars>
      </dgm:prSet>
      <dgm:spPr/>
    </dgm:pt>
    <dgm:pt modelId="{C568EF19-63A4-48B7-A146-FED7D6DD0B0E}" type="pres">
      <dgm:prSet presAssocID="{9478B992-FAC1-4CD3-9C8C-05776E10C45B}" presName="composite" presStyleCnt="0"/>
      <dgm:spPr/>
    </dgm:pt>
    <dgm:pt modelId="{DFA4E64E-A79C-4663-A3DF-9AD8C66BFBE5}" type="pres">
      <dgm:prSet presAssocID="{9478B992-FAC1-4CD3-9C8C-05776E10C45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59A724C-7572-409A-A3B4-98727848C439}" type="pres">
      <dgm:prSet presAssocID="{9478B992-FAC1-4CD3-9C8C-05776E10C45B}" presName="descendantText" presStyleLbl="alignAcc1" presStyleIdx="0" presStyleCnt="3">
        <dgm:presLayoutVars>
          <dgm:bulletEnabled val="1"/>
        </dgm:presLayoutVars>
      </dgm:prSet>
      <dgm:spPr/>
    </dgm:pt>
    <dgm:pt modelId="{CF24E93B-0D89-4F04-B6BD-5E5A23F338BA}" type="pres">
      <dgm:prSet presAssocID="{213D113B-C9A9-419B-9DD9-35EF4B01C3C1}" presName="sp" presStyleCnt="0"/>
      <dgm:spPr/>
    </dgm:pt>
    <dgm:pt modelId="{12EA6838-9213-465A-BF02-8E5B34F53B30}" type="pres">
      <dgm:prSet presAssocID="{7127E372-5D10-47E8-B957-86C7730E2F60}" presName="composite" presStyleCnt="0"/>
      <dgm:spPr/>
    </dgm:pt>
    <dgm:pt modelId="{7D06AFCE-C32D-44C8-89F2-640A6A6E41F7}" type="pres">
      <dgm:prSet presAssocID="{7127E372-5D10-47E8-B957-86C7730E2F6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071843E-207F-43B4-8A5A-ECB18652591B}" type="pres">
      <dgm:prSet presAssocID="{7127E372-5D10-47E8-B957-86C7730E2F60}" presName="descendantText" presStyleLbl="alignAcc1" presStyleIdx="1" presStyleCnt="3">
        <dgm:presLayoutVars>
          <dgm:bulletEnabled val="1"/>
        </dgm:presLayoutVars>
      </dgm:prSet>
      <dgm:spPr/>
    </dgm:pt>
    <dgm:pt modelId="{4C718FDC-99E1-4C04-8B9A-2E5B44E278B0}" type="pres">
      <dgm:prSet presAssocID="{A58F79B5-A6AC-4360-BB00-D77232C8BFEA}" presName="sp" presStyleCnt="0"/>
      <dgm:spPr/>
    </dgm:pt>
    <dgm:pt modelId="{AB31413A-04FE-4B15-B589-C19D122B75B9}" type="pres">
      <dgm:prSet presAssocID="{0AA86001-8C2B-4AB2-B1D2-C58039B324A8}" presName="composite" presStyleCnt="0"/>
      <dgm:spPr/>
    </dgm:pt>
    <dgm:pt modelId="{8947A75D-386E-4180-887B-48F4DDD323CA}" type="pres">
      <dgm:prSet presAssocID="{0AA86001-8C2B-4AB2-B1D2-C58039B324A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4D870CC-2332-4CDE-8652-44AD9F93B2B2}" type="pres">
      <dgm:prSet presAssocID="{0AA86001-8C2B-4AB2-B1D2-C58039B324A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B95C106-58F7-44E2-923F-5C24A3F53F0B}" type="presOf" srcId="{05E80995-A36F-4917-9C59-C673805FFB3B}" destId="{F59A724C-7572-409A-A3B4-98727848C439}" srcOrd="0" destOrd="0" presId="urn:microsoft.com/office/officeart/2005/8/layout/chevron2"/>
    <dgm:cxn modelId="{D7756711-D99C-46DC-BC0A-7BD9304BB380}" type="presOf" srcId="{9478B992-FAC1-4CD3-9C8C-05776E10C45B}" destId="{DFA4E64E-A79C-4663-A3DF-9AD8C66BFBE5}" srcOrd="0" destOrd="0" presId="urn:microsoft.com/office/officeart/2005/8/layout/chevron2"/>
    <dgm:cxn modelId="{65A36818-8BB1-4455-972E-CEC1319FE617}" type="presOf" srcId="{58C26E1D-87D7-4493-8D78-3872831D4C2E}" destId="{B4D870CC-2332-4CDE-8652-44AD9F93B2B2}" srcOrd="0" destOrd="0" presId="urn:microsoft.com/office/officeart/2005/8/layout/chevron2"/>
    <dgm:cxn modelId="{B2A67B22-5B91-4B4D-9451-4182697DDB53}" type="presOf" srcId="{F9FDC3B8-BE0B-49EE-8C4A-85C6B8C9C61D}" destId="{E071843E-207F-43B4-8A5A-ECB18652591B}" srcOrd="0" destOrd="0" presId="urn:microsoft.com/office/officeart/2005/8/layout/chevron2"/>
    <dgm:cxn modelId="{2882DE22-C554-4058-850F-82D64274F69F}" srcId="{7127E372-5D10-47E8-B957-86C7730E2F60}" destId="{A246F64B-1035-4CE4-A865-D2908A046B1F}" srcOrd="1" destOrd="0" parTransId="{D4F647D7-31EF-4647-B469-3EF548377E6A}" sibTransId="{E4C8B48B-0469-4765-B4D5-E3CA4525C7D9}"/>
    <dgm:cxn modelId="{F2ABAB60-E055-4B28-A171-0BB2D3CAD6DC}" type="presOf" srcId="{65217C01-4080-4061-ADAB-902BF4FA9D75}" destId="{39F9B048-5AC2-4C96-8B94-C03BFACF4EC0}" srcOrd="0" destOrd="0" presId="urn:microsoft.com/office/officeart/2005/8/layout/chevron2"/>
    <dgm:cxn modelId="{7BB1D343-0D36-40E6-9C2B-4A20F61AFF2C}" srcId="{65217C01-4080-4061-ADAB-902BF4FA9D75}" destId="{7127E372-5D10-47E8-B957-86C7730E2F60}" srcOrd="1" destOrd="0" parTransId="{5DC662FF-8E39-4637-96AD-57FC69FB8132}" sibTransId="{A58F79B5-A6AC-4360-BB00-D77232C8BFEA}"/>
    <dgm:cxn modelId="{E598A94A-951A-4950-8A6A-5475766A214B}" srcId="{0AA86001-8C2B-4AB2-B1D2-C58039B324A8}" destId="{58C26E1D-87D7-4493-8D78-3872831D4C2E}" srcOrd="0" destOrd="0" parTransId="{7644864F-15DF-4C9D-8575-3760698580D0}" sibTransId="{21F64130-4367-475E-8371-EF4739EF4160}"/>
    <dgm:cxn modelId="{2983DC75-5F49-4560-B12D-1B65EB04A887}" srcId="{0AA86001-8C2B-4AB2-B1D2-C58039B324A8}" destId="{4AE558F1-6744-4FDE-89A2-327F0F8DB433}" srcOrd="1" destOrd="0" parTransId="{14AB81AF-53B3-4139-832F-BD919CD27292}" sibTransId="{AE23C19D-E00D-4FDA-92D3-2349240E45DA}"/>
    <dgm:cxn modelId="{11F8D677-FE77-483A-A44D-B8AF48BE31A8}" type="presOf" srcId="{A246F64B-1035-4CE4-A865-D2908A046B1F}" destId="{E071843E-207F-43B4-8A5A-ECB18652591B}" srcOrd="0" destOrd="1" presId="urn:microsoft.com/office/officeart/2005/8/layout/chevron2"/>
    <dgm:cxn modelId="{17722692-C885-4BF3-8C85-D27A1CACF50C}" type="presOf" srcId="{0AA86001-8C2B-4AB2-B1D2-C58039B324A8}" destId="{8947A75D-386E-4180-887B-48F4DDD323CA}" srcOrd="0" destOrd="0" presId="urn:microsoft.com/office/officeart/2005/8/layout/chevron2"/>
    <dgm:cxn modelId="{0E503ED5-0687-49C0-8B28-EB2F19BA8375}" type="presOf" srcId="{7127E372-5D10-47E8-B957-86C7730E2F60}" destId="{7D06AFCE-C32D-44C8-89F2-640A6A6E41F7}" srcOrd="0" destOrd="0" presId="urn:microsoft.com/office/officeart/2005/8/layout/chevron2"/>
    <dgm:cxn modelId="{63A444D6-C01D-46BA-B5A8-482D695ED5AC}" srcId="{9478B992-FAC1-4CD3-9C8C-05776E10C45B}" destId="{05E80995-A36F-4917-9C59-C673805FFB3B}" srcOrd="0" destOrd="0" parTransId="{F1073235-2E9C-4533-9B61-9BD3B3325121}" sibTransId="{6D7E5993-771D-4C26-BB75-4454DEA8A2B7}"/>
    <dgm:cxn modelId="{FB6E13D9-F144-438C-B38E-F5A9ACD08463}" srcId="{65217C01-4080-4061-ADAB-902BF4FA9D75}" destId="{9478B992-FAC1-4CD3-9C8C-05776E10C45B}" srcOrd="0" destOrd="0" parTransId="{BED4EF58-5038-4C0F-878C-92FA3A5BCD5D}" sibTransId="{213D113B-C9A9-419B-9DD9-35EF4B01C3C1}"/>
    <dgm:cxn modelId="{200558E9-C10E-4421-B140-B0A21E54CF4D}" type="presOf" srcId="{4AE558F1-6744-4FDE-89A2-327F0F8DB433}" destId="{B4D870CC-2332-4CDE-8652-44AD9F93B2B2}" srcOrd="0" destOrd="1" presId="urn:microsoft.com/office/officeart/2005/8/layout/chevron2"/>
    <dgm:cxn modelId="{514CC5EA-3D74-4DB9-9F9A-70F40C9B5873}" srcId="{7127E372-5D10-47E8-B957-86C7730E2F60}" destId="{F9FDC3B8-BE0B-49EE-8C4A-85C6B8C9C61D}" srcOrd="0" destOrd="0" parTransId="{48B39892-514F-436B-A75B-FD2BC1ADD1D5}" sibTransId="{D68C137F-D758-4BB2-A625-890C360D66D4}"/>
    <dgm:cxn modelId="{E02B3FF3-D905-4841-8555-354779C8F12B}" srcId="{65217C01-4080-4061-ADAB-902BF4FA9D75}" destId="{0AA86001-8C2B-4AB2-B1D2-C58039B324A8}" srcOrd="2" destOrd="0" parTransId="{AAD4B682-E710-4C4C-A2D3-DBE23097EA31}" sibTransId="{96CBAE8A-0B76-4AA9-A825-304D59DCD6B9}"/>
    <dgm:cxn modelId="{76D49531-8A7E-4258-8771-4EFC0C537D5C}" type="presParOf" srcId="{39F9B048-5AC2-4C96-8B94-C03BFACF4EC0}" destId="{C568EF19-63A4-48B7-A146-FED7D6DD0B0E}" srcOrd="0" destOrd="0" presId="urn:microsoft.com/office/officeart/2005/8/layout/chevron2"/>
    <dgm:cxn modelId="{A407A475-5279-478E-B7FD-B962EF181AC5}" type="presParOf" srcId="{C568EF19-63A4-48B7-A146-FED7D6DD0B0E}" destId="{DFA4E64E-A79C-4663-A3DF-9AD8C66BFBE5}" srcOrd="0" destOrd="0" presId="urn:microsoft.com/office/officeart/2005/8/layout/chevron2"/>
    <dgm:cxn modelId="{C97953AB-F385-4F57-9DAC-DA548F415B1C}" type="presParOf" srcId="{C568EF19-63A4-48B7-A146-FED7D6DD0B0E}" destId="{F59A724C-7572-409A-A3B4-98727848C439}" srcOrd="1" destOrd="0" presId="urn:microsoft.com/office/officeart/2005/8/layout/chevron2"/>
    <dgm:cxn modelId="{A0BB98FD-0BE0-45BD-801A-46A8CED20986}" type="presParOf" srcId="{39F9B048-5AC2-4C96-8B94-C03BFACF4EC0}" destId="{CF24E93B-0D89-4F04-B6BD-5E5A23F338BA}" srcOrd="1" destOrd="0" presId="urn:microsoft.com/office/officeart/2005/8/layout/chevron2"/>
    <dgm:cxn modelId="{268CD343-77E6-47A1-AF80-3A7710A04266}" type="presParOf" srcId="{39F9B048-5AC2-4C96-8B94-C03BFACF4EC0}" destId="{12EA6838-9213-465A-BF02-8E5B34F53B30}" srcOrd="2" destOrd="0" presId="urn:microsoft.com/office/officeart/2005/8/layout/chevron2"/>
    <dgm:cxn modelId="{DB3FDBE0-8753-448B-A1B3-5F39C4BFA518}" type="presParOf" srcId="{12EA6838-9213-465A-BF02-8E5B34F53B30}" destId="{7D06AFCE-C32D-44C8-89F2-640A6A6E41F7}" srcOrd="0" destOrd="0" presId="urn:microsoft.com/office/officeart/2005/8/layout/chevron2"/>
    <dgm:cxn modelId="{8A549B5F-E4B3-45DB-B21C-DA399FFE9C76}" type="presParOf" srcId="{12EA6838-9213-465A-BF02-8E5B34F53B30}" destId="{E071843E-207F-43B4-8A5A-ECB18652591B}" srcOrd="1" destOrd="0" presId="urn:microsoft.com/office/officeart/2005/8/layout/chevron2"/>
    <dgm:cxn modelId="{84236966-FB1C-4DC0-823E-70D8943587DA}" type="presParOf" srcId="{39F9B048-5AC2-4C96-8B94-C03BFACF4EC0}" destId="{4C718FDC-99E1-4C04-8B9A-2E5B44E278B0}" srcOrd="3" destOrd="0" presId="urn:microsoft.com/office/officeart/2005/8/layout/chevron2"/>
    <dgm:cxn modelId="{1C544FB6-37E3-4462-B38A-25E178C8C769}" type="presParOf" srcId="{39F9B048-5AC2-4C96-8B94-C03BFACF4EC0}" destId="{AB31413A-04FE-4B15-B589-C19D122B75B9}" srcOrd="4" destOrd="0" presId="urn:microsoft.com/office/officeart/2005/8/layout/chevron2"/>
    <dgm:cxn modelId="{33CFD9B2-2332-49EE-8F07-DDFA13754250}" type="presParOf" srcId="{AB31413A-04FE-4B15-B589-C19D122B75B9}" destId="{8947A75D-386E-4180-887B-48F4DDD323CA}" srcOrd="0" destOrd="0" presId="urn:microsoft.com/office/officeart/2005/8/layout/chevron2"/>
    <dgm:cxn modelId="{46E634B3-C5E6-4F8A-9C5A-2850F445F5E0}" type="presParOf" srcId="{AB31413A-04FE-4B15-B589-C19D122B75B9}" destId="{B4D870CC-2332-4CDE-8652-44AD9F93B2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161593-084E-48D6-AD56-375AC84FFA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DEC83BB-F7C6-4401-BCF9-ABBC9022F92C}">
      <dgm:prSet phldrT="[Text]"/>
      <dgm:spPr/>
      <dgm:t>
        <a:bodyPr/>
        <a:lstStyle/>
        <a:p>
          <a:r>
            <a:rPr lang="en-IN" dirty="0"/>
            <a:t>During burnout, some of the melted wax is absorbed by the investment , and residual carbon produced by ignition of the liquid wax becomes trapped in the porous investment.</a:t>
          </a:r>
        </a:p>
      </dgm:t>
    </dgm:pt>
    <dgm:pt modelId="{6675A9AA-0499-4A05-B4A7-187CB496D50D}" type="parTrans" cxnId="{1C9F6AE7-2F00-4370-995D-04F5932873D2}">
      <dgm:prSet/>
      <dgm:spPr/>
      <dgm:t>
        <a:bodyPr/>
        <a:lstStyle/>
        <a:p>
          <a:endParaRPr lang="en-IN"/>
        </a:p>
      </dgm:t>
    </dgm:pt>
    <dgm:pt modelId="{B51E1210-87C6-4E55-B3D0-2E06AF9ACCED}" type="sibTrans" cxnId="{1C9F6AE7-2F00-4370-995D-04F5932873D2}">
      <dgm:prSet/>
      <dgm:spPr/>
      <dgm:t>
        <a:bodyPr/>
        <a:lstStyle/>
        <a:p>
          <a:endParaRPr lang="en-IN"/>
        </a:p>
      </dgm:t>
    </dgm:pt>
    <dgm:pt modelId="{1F4961BA-966A-49B7-B5A8-BA6E5CF81924}">
      <dgm:prSet phldrT="[Text]"/>
      <dgm:spPr/>
      <dgm:t>
        <a:bodyPr/>
        <a:lstStyle/>
        <a:p>
          <a:r>
            <a:rPr lang="en-IN" dirty="0"/>
            <a:t>It is also advisable to begin the burnout procedure while the mold is still wet.</a:t>
          </a:r>
        </a:p>
      </dgm:t>
    </dgm:pt>
    <dgm:pt modelId="{4D0810E2-2713-4FD4-91B0-9B5A5494D339}" type="parTrans" cxnId="{E55FC1FA-2251-40C6-852E-852085A9276B}">
      <dgm:prSet/>
      <dgm:spPr/>
      <dgm:t>
        <a:bodyPr/>
        <a:lstStyle/>
        <a:p>
          <a:endParaRPr lang="en-IN"/>
        </a:p>
      </dgm:t>
    </dgm:pt>
    <dgm:pt modelId="{3AABDA8D-B357-4E54-9866-E9AC2A907501}" type="sibTrans" cxnId="{E55FC1FA-2251-40C6-852E-852085A9276B}">
      <dgm:prSet/>
      <dgm:spPr/>
      <dgm:t>
        <a:bodyPr/>
        <a:lstStyle/>
        <a:p>
          <a:endParaRPr lang="en-IN"/>
        </a:p>
      </dgm:t>
    </dgm:pt>
    <dgm:pt modelId="{5C798E8B-7A08-43E3-8993-F400E77B3490}" type="pres">
      <dgm:prSet presAssocID="{F3161593-084E-48D6-AD56-375AC84FFA10}" presName="linear" presStyleCnt="0">
        <dgm:presLayoutVars>
          <dgm:animLvl val="lvl"/>
          <dgm:resizeHandles val="exact"/>
        </dgm:presLayoutVars>
      </dgm:prSet>
      <dgm:spPr/>
    </dgm:pt>
    <dgm:pt modelId="{C4682EEB-4C8A-4C90-A8CE-09D9943EE5BA}" type="pres">
      <dgm:prSet presAssocID="{7DEC83BB-F7C6-4401-BCF9-ABBC9022F92C}" presName="parentText" presStyleLbl="node1" presStyleIdx="0" presStyleCnt="2" custLinFactY="-58576" custLinFactNeighborY="-100000">
        <dgm:presLayoutVars>
          <dgm:chMax val="0"/>
          <dgm:bulletEnabled val="1"/>
        </dgm:presLayoutVars>
      </dgm:prSet>
      <dgm:spPr/>
    </dgm:pt>
    <dgm:pt modelId="{2117F038-9EF6-4403-9CE9-9BC0E3A0D174}" type="pres">
      <dgm:prSet presAssocID="{B51E1210-87C6-4E55-B3D0-2E06AF9ACCED}" presName="spacer" presStyleCnt="0"/>
      <dgm:spPr/>
    </dgm:pt>
    <dgm:pt modelId="{8BA5CDD9-2687-42F7-9DEA-6958E1DAEE5D}" type="pres">
      <dgm:prSet presAssocID="{1F4961BA-966A-49B7-B5A8-BA6E5CF81924}" presName="parentText" presStyleLbl="node1" presStyleIdx="1" presStyleCnt="2" custLinFactNeighborY="56438">
        <dgm:presLayoutVars>
          <dgm:chMax val="0"/>
          <dgm:bulletEnabled val="1"/>
        </dgm:presLayoutVars>
      </dgm:prSet>
      <dgm:spPr/>
    </dgm:pt>
  </dgm:ptLst>
  <dgm:cxnLst>
    <dgm:cxn modelId="{D6B0BE0E-FFB6-4AC5-A576-D5F972E2AEBA}" type="presOf" srcId="{F3161593-084E-48D6-AD56-375AC84FFA10}" destId="{5C798E8B-7A08-43E3-8993-F400E77B3490}" srcOrd="0" destOrd="0" presId="urn:microsoft.com/office/officeart/2005/8/layout/vList2"/>
    <dgm:cxn modelId="{8946E43F-1B7E-47C8-B41F-51FD207FE0D5}" type="presOf" srcId="{1F4961BA-966A-49B7-B5A8-BA6E5CF81924}" destId="{8BA5CDD9-2687-42F7-9DEA-6958E1DAEE5D}" srcOrd="0" destOrd="0" presId="urn:microsoft.com/office/officeart/2005/8/layout/vList2"/>
    <dgm:cxn modelId="{03A5E8CB-E5DA-430D-9A6B-DB90FDE033F2}" type="presOf" srcId="{7DEC83BB-F7C6-4401-BCF9-ABBC9022F92C}" destId="{C4682EEB-4C8A-4C90-A8CE-09D9943EE5BA}" srcOrd="0" destOrd="0" presId="urn:microsoft.com/office/officeart/2005/8/layout/vList2"/>
    <dgm:cxn modelId="{1C9F6AE7-2F00-4370-995D-04F5932873D2}" srcId="{F3161593-084E-48D6-AD56-375AC84FFA10}" destId="{7DEC83BB-F7C6-4401-BCF9-ABBC9022F92C}" srcOrd="0" destOrd="0" parTransId="{6675A9AA-0499-4A05-B4A7-187CB496D50D}" sibTransId="{B51E1210-87C6-4E55-B3D0-2E06AF9ACCED}"/>
    <dgm:cxn modelId="{E55FC1FA-2251-40C6-852E-852085A9276B}" srcId="{F3161593-084E-48D6-AD56-375AC84FFA10}" destId="{1F4961BA-966A-49B7-B5A8-BA6E5CF81924}" srcOrd="1" destOrd="0" parTransId="{4D0810E2-2713-4FD4-91B0-9B5A5494D339}" sibTransId="{3AABDA8D-B357-4E54-9866-E9AC2A907501}"/>
    <dgm:cxn modelId="{738038A1-949C-4A02-AD1D-7F2D2ED78B8A}" type="presParOf" srcId="{5C798E8B-7A08-43E3-8993-F400E77B3490}" destId="{C4682EEB-4C8A-4C90-A8CE-09D9943EE5BA}" srcOrd="0" destOrd="0" presId="urn:microsoft.com/office/officeart/2005/8/layout/vList2"/>
    <dgm:cxn modelId="{08AD7B5A-078D-49FD-BD54-A844F9CF832E}" type="presParOf" srcId="{5C798E8B-7A08-43E3-8993-F400E77B3490}" destId="{2117F038-9EF6-4403-9CE9-9BC0E3A0D174}" srcOrd="1" destOrd="0" presId="urn:microsoft.com/office/officeart/2005/8/layout/vList2"/>
    <dgm:cxn modelId="{7E62B1F8-86CB-4189-8920-989219ED2D01}" type="presParOf" srcId="{5C798E8B-7A08-43E3-8993-F400E77B3490}" destId="{8BA5CDD9-2687-42F7-9DEA-6958E1DAEE5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4E64E-A79C-4663-A3DF-9AD8C66BFBE5}">
      <dsp:nvSpPr>
        <dsp:cNvPr id="0" name=""/>
        <dsp:cNvSpPr/>
      </dsp:nvSpPr>
      <dsp:spPr>
        <a:xfrm rot="5400000">
          <a:off x="-256253" y="257154"/>
          <a:ext cx="1708359" cy="11958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>
              <a:solidFill>
                <a:schemeClr val="tx1"/>
              </a:solidFill>
            </a:rPr>
            <a:t>Wax</a:t>
          </a:r>
        </a:p>
      </dsp:txBody>
      <dsp:txXfrm rot="-5400000">
        <a:off x="2" y="598826"/>
        <a:ext cx="1195851" cy="512508"/>
      </dsp:txXfrm>
    </dsp:sp>
    <dsp:sp modelId="{F59A724C-7572-409A-A3B4-98727848C439}">
      <dsp:nvSpPr>
        <dsp:cNvPr id="0" name=""/>
        <dsp:cNvSpPr/>
      </dsp:nvSpPr>
      <dsp:spPr>
        <a:xfrm rot="5400000">
          <a:off x="4584228" y="-3387477"/>
          <a:ext cx="1110433" cy="78871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 dirty="0"/>
            <a:t>Preferred for most casting because they melt at the same rate as the pattern and allow for easy escape for molten wax</a:t>
          </a:r>
        </a:p>
      </dsp:txBody>
      <dsp:txXfrm rot="-5400000">
        <a:off x="1195851" y="55107"/>
        <a:ext cx="7832981" cy="1002019"/>
      </dsp:txXfrm>
    </dsp:sp>
    <dsp:sp modelId="{7D06AFCE-C32D-44C8-89F2-640A6A6E41F7}">
      <dsp:nvSpPr>
        <dsp:cNvPr id="0" name=""/>
        <dsp:cNvSpPr/>
      </dsp:nvSpPr>
      <dsp:spPr>
        <a:xfrm rot="5400000">
          <a:off x="-256253" y="1772480"/>
          <a:ext cx="1708359" cy="11958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>
              <a:solidFill>
                <a:schemeClr val="tx1"/>
              </a:solidFill>
            </a:rPr>
            <a:t>Plastic</a:t>
          </a:r>
        </a:p>
      </dsp:txBody>
      <dsp:txXfrm rot="-5400000">
        <a:off x="2" y="2114152"/>
        <a:ext cx="1195851" cy="512508"/>
      </dsp:txXfrm>
    </dsp:sp>
    <dsp:sp modelId="{E071843E-207F-43B4-8A5A-ECB18652591B}">
      <dsp:nvSpPr>
        <dsp:cNvPr id="0" name=""/>
        <dsp:cNvSpPr/>
      </dsp:nvSpPr>
      <dsp:spPr>
        <a:xfrm rot="5400000">
          <a:off x="4584228" y="-1872151"/>
          <a:ext cx="1110433" cy="78871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 dirty="0"/>
            <a:t>Resist Distortion.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 dirty="0"/>
            <a:t>May Block the escape of wax which      casting Roughness.</a:t>
          </a:r>
        </a:p>
      </dsp:txBody>
      <dsp:txXfrm rot="-5400000">
        <a:off x="1195851" y="1570433"/>
        <a:ext cx="7832981" cy="1002019"/>
      </dsp:txXfrm>
    </dsp:sp>
    <dsp:sp modelId="{8947A75D-386E-4180-887B-48F4DDD323CA}">
      <dsp:nvSpPr>
        <dsp:cNvPr id="0" name=""/>
        <dsp:cNvSpPr/>
      </dsp:nvSpPr>
      <dsp:spPr>
        <a:xfrm rot="5400000">
          <a:off x="-256253" y="3287806"/>
          <a:ext cx="1708359" cy="11958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>
              <a:solidFill>
                <a:schemeClr val="tx1"/>
              </a:solidFill>
            </a:rPr>
            <a:t>Metal</a:t>
          </a:r>
        </a:p>
      </dsp:txBody>
      <dsp:txXfrm rot="-5400000">
        <a:off x="2" y="3629478"/>
        <a:ext cx="1195851" cy="512508"/>
      </dsp:txXfrm>
    </dsp:sp>
    <dsp:sp modelId="{B4D870CC-2332-4CDE-8652-44AD9F93B2B2}">
      <dsp:nvSpPr>
        <dsp:cNvPr id="0" name=""/>
        <dsp:cNvSpPr/>
      </dsp:nvSpPr>
      <dsp:spPr>
        <a:xfrm rot="5400000">
          <a:off x="4584228" y="-356825"/>
          <a:ext cx="1110433" cy="78871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 dirty="0"/>
            <a:t>Noncoroding metal should be used.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kern="1200" dirty="0"/>
            <a:t>Removed before casting.</a:t>
          </a:r>
        </a:p>
      </dsp:txBody>
      <dsp:txXfrm rot="-5400000">
        <a:off x="1195851" y="3085759"/>
        <a:ext cx="7832981" cy="1002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82EEB-4C8A-4C90-A8CE-09D9943EE5BA}">
      <dsp:nvSpPr>
        <dsp:cNvPr id="0" name=""/>
        <dsp:cNvSpPr/>
      </dsp:nvSpPr>
      <dsp:spPr>
        <a:xfrm>
          <a:off x="0" y="0"/>
          <a:ext cx="8229600" cy="2239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kern="1200" dirty="0"/>
            <a:t>During burnout, some of the melted wax is absorbed by the investment , and residual carbon produced by ignition of the liquid wax becomes trapped in the porous investment.</a:t>
          </a:r>
        </a:p>
      </dsp:txBody>
      <dsp:txXfrm>
        <a:off x="109318" y="109318"/>
        <a:ext cx="8010964" cy="2020744"/>
      </dsp:txXfrm>
    </dsp:sp>
    <dsp:sp modelId="{8BA5CDD9-2687-42F7-9DEA-6958E1DAEE5D}">
      <dsp:nvSpPr>
        <dsp:cNvPr id="0" name=""/>
        <dsp:cNvSpPr/>
      </dsp:nvSpPr>
      <dsp:spPr>
        <a:xfrm>
          <a:off x="0" y="2386595"/>
          <a:ext cx="8229600" cy="2239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kern="1200" dirty="0"/>
            <a:t>It is also advisable to begin the burnout procedure while the mold is still wet.</a:t>
          </a:r>
        </a:p>
      </dsp:txBody>
      <dsp:txXfrm>
        <a:off x="109318" y="2495913"/>
        <a:ext cx="8010964" cy="2020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76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89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48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58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89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26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30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2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798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014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266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955D1-7089-4782-944D-EEA6AF26794A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8068A33-407A-415C-98D4-13FFEB607417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83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D30-D0A1-4489-A285-FABBB8B87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544" y="887569"/>
            <a:ext cx="9704354" cy="2541431"/>
          </a:xfrm>
        </p:spPr>
        <p:txBody>
          <a:bodyPr/>
          <a:lstStyle/>
          <a:p>
            <a:r>
              <a:rPr lang="en-IN" dirty="0"/>
              <a:t>Investing  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9A408D-BA1A-4A62-A63E-131403845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40" y="5061149"/>
            <a:ext cx="12079459" cy="994553"/>
          </a:xfrm>
        </p:spPr>
        <p:txBody>
          <a:bodyPr>
            <a:normAutofit/>
          </a:bodyPr>
          <a:lstStyle/>
          <a:p>
            <a:pPr algn="ctr"/>
            <a:endParaRPr lang="en-IN" sz="2400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56C95E-9A82-4113-A664-026BDAA99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7"/>
    </mc:Choice>
    <mc:Fallback>
      <p:transition spd="slow" advTm="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8563-8583-43DC-A4B1-D21258FC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u="sng" dirty="0" err="1"/>
              <a:t>Spruing</a:t>
            </a:r>
            <a:r>
              <a:rPr lang="en-IN" u="sng" dirty="0"/>
              <a:t> the Wax Pattern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8EC4E-B607-426D-A856-E68435CFF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Sprue is defined as “ the Channel or hole through which metal is poured into the </a:t>
            </a:r>
            <a:r>
              <a:rPr lang="en-IN" dirty="0" err="1"/>
              <a:t>mold</a:t>
            </a:r>
            <a:r>
              <a:rPr lang="en-IN" dirty="0"/>
              <a:t>.”</a:t>
            </a:r>
          </a:p>
          <a:p>
            <a:r>
              <a:rPr lang="en-IN" dirty="0"/>
              <a:t>Sprue design is depending on the :</a:t>
            </a:r>
          </a:p>
          <a:p>
            <a:pPr>
              <a:buNone/>
            </a:pPr>
            <a:r>
              <a:rPr lang="en-IN" dirty="0"/>
              <a:t>            -  Type of the restoration being cast.</a:t>
            </a:r>
          </a:p>
          <a:p>
            <a:pPr>
              <a:buNone/>
            </a:pPr>
            <a:r>
              <a:rPr lang="en-IN" dirty="0"/>
              <a:t>            -  The alloy used</a:t>
            </a:r>
          </a:p>
          <a:p>
            <a:pPr>
              <a:buNone/>
            </a:pPr>
            <a:r>
              <a:rPr lang="en-IN" dirty="0"/>
              <a:t>            -  The casting machine.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57F73-0C1F-41AE-B992-0602FD79A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084" y="3649580"/>
            <a:ext cx="2511770" cy="181676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5BFAD70-31FF-4929-A063-E290C2DFE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4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73"/>
    </mc:Choice>
    <mc:Fallback>
      <p:transition spd="slow" advTm="2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Material used for the </a:t>
            </a:r>
            <a:r>
              <a:rPr lang="en-IN" dirty="0" err="1"/>
              <a:t>sprue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7521989"/>
              </p:ext>
            </p:extLst>
          </p:nvPr>
        </p:nvGraphicFramePr>
        <p:xfrm>
          <a:off x="1524000" y="1969477"/>
          <a:ext cx="9083040" cy="4740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Up Arrow 4"/>
          <p:cNvSpPr/>
          <p:nvPr/>
        </p:nvSpPr>
        <p:spPr>
          <a:xfrm>
            <a:off x="7810513" y="3857628"/>
            <a:ext cx="45719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8BF5CBA-357C-42A8-9192-04B93ABB8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92"/>
    </mc:Choice>
    <mc:Fallback>
      <p:transition spd="slow" advTm="3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Sprue</a:t>
            </a:r>
            <a:r>
              <a:rPr lang="en-IN" dirty="0"/>
              <a:t> Diameter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Should be </a:t>
            </a:r>
            <a:r>
              <a:rPr lang="en-IN" dirty="0">
                <a:solidFill>
                  <a:srgbClr val="FF0000"/>
                </a:solidFill>
              </a:rPr>
              <a:t>larger than the thickest portion of the wax pattern</a:t>
            </a:r>
            <a:r>
              <a:rPr lang="en-IN" dirty="0"/>
              <a:t>.</a:t>
            </a:r>
          </a:p>
          <a:p>
            <a:r>
              <a:rPr lang="en-IN" dirty="0"/>
              <a:t>If too small – suck back porosity.</a:t>
            </a:r>
          </a:p>
          <a:p>
            <a:r>
              <a:rPr lang="en-IN" dirty="0"/>
              <a:t>If too large – </a:t>
            </a:r>
            <a:r>
              <a:rPr lang="en-IN" dirty="0" err="1"/>
              <a:t>Distoration</a:t>
            </a:r>
            <a:r>
              <a:rPr lang="en-IN" dirty="0"/>
              <a:t>.</a:t>
            </a:r>
          </a:p>
          <a:p>
            <a:r>
              <a:rPr lang="en-IN" dirty="0"/>
              <a:t>2.5 mm for Molar and Metal-ceramic pattern.</a:t>
            </a:r>
          </a:p>
          <a:p>
            <a:r>
              <a:rPr lang="en-IN" dirty="0"/>
              <a:t>2.0 mm for Premolar and Partial coverage Restoration.</a:t>
            </a:r>
          </a:p>
          <a:p>
            <a:r>
              <a:rPr lang="en-IN" dirty="0"/>
              <a:t>Narrow </a:t>
            </a:r>
            <a:r>
              <a:rPr lang="en-IN" dirty="0" err="1"/>
              <a:t>sprue</a:t>
            </a:r>
            <a:r>
              <a:rPr lang="en-IN" dirty="0"/>
              <a:t> are sufficient for casting to be done on centrifugal machine.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05C34A5-AFC6-4928-9309-8544FE088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92"/>
    </mc:Choice>
    <mc:Fallback>
      <p:transition spd="slow" advTm="3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>
                <a:solidFill>
                  <a:srgbClr val="FFC000"/>
                </a:solidFill>
              </a:rPr>
              <a:t>Sprue</a:t>
            </a:r>
            <a:r>
              <a:rPr lang="en-US" sz="4800" dirty="0">
                <a:solidFill>
                  <a:srgbClr val="FFC000"/>
                </a:solidFill>
              </a:rPr>
              <a:t> length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57364"/>
            <a:ext cx="9144000" cy="4071966"/>
          </a:xfrm>
        </p:spPr>
        <p:txBody>
          <a:bodyPr/>
          <a:lstStyle/>
          <a:p>
            <a:r>
              <a:rPr lang="en-US" dirty="0"/>
              <a:t>The length of the </a:t>
            </a:r>
            <a:r>
              <a:rPr lang="en-US" dirty="0" err="1"/>
              <a:t>sprue</a:t>
            </a:r>
            <a:r>
              <a:rPr lang="en-US" dirty="0"/>
              <a:t> former </a:t>
            </a:r>
            <a:r>
              <a:rPr lang="en-US" dirty="0">
                <a:solidFill>
                  <a:srgbClr val="FF0000"/>
                </a:solidFill>
              </a:rPr>
              <a:t>depends on the length of casting ring </a:t>
            </a:r>
            <a:r>
              <a:rPr lang="en-US" dirty="0"/>
              <a:t>but - </a:t>
            </a:r>
            <a:r>
              <a:rPr lang="en-US" dirty="0">
                <a:solidFill>
                  <a:srgbClr val="FF0000"/>
                </a:solidFill>
              </a:rPr>
              <a:t>it keeps the wax pattern 6mm from the end of the ring</a:t>
            </a:r>
            <a:r>
              <a:rPr lang="en-US" dirty="0"/>
              <a:t>.</a:t>
            </a:r>
          </a:p>
          <a:p>
            <a:r>
              <a:rPr lang="en-US" dirty="0"/>
              <a:t>Too short </a:t>
            </a:r>
            <a:r>
              <a:rPr lang="en-US" dirty="0" err="1"/>
              <a:t>sprue</a:t>
            </a:r>
            <a:r>
              <a:rPr lang="en-US" dirty="0"/>
              <a:t> – gas venting dose not occur properly.</a:t>
            </a:r>
          </a:p>
          <a:p>
            <a:r>
              <a:rPr lang="en-US" dirty="0"/>
              <a:t>Too long </a:t>
            </a:r>
            <a:r>
              <a:rPr lang="en-US" dirty="0" err="1"/>
              <a:t>sprue</a:t>
            </a:r>
            <a:r>
              <a:rPr lang="en-US" dirty="0"/>
              <a:t> – chances of alloy getting hardened prematurely.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F8136F-4789-44B8-B99C-AC5B8AF66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93"/>
    </mc:Choice>
    <mc:Fallback>
      <p:transition spd="slow" advTm="2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8830" y="714356"/>
            <a:ext cx="2895600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5" descr="TMP18"/>
          <p:cNvPicPr>
            <a:picLocks noChangeAspect="1" noChangeArrowheads="1"/>
          </p:cNvPicPr>
          <p:nvPr/>
        </p:nvPicPr>
        <p:blipFill>
          <a:blip r:embed="rId5">
            <a:lum bright="6000" contrast="18000"/>
          </a:blip>
          <a:srcRect l="2000" t="2036" r="2000"/>
          <a:stretch>
            <a:fillRect/>
          </a:stretch>
        </p:blipFill>
        <p:spPr bwMode="auto">
          <a:xfrm>
            <a:off x="6953257" y="3214686"/>
            <a:ext cx="3052757" cy="30972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70895E-6923-4CD7-B722-4E4E03931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0"/>
    </mc:Choice>
    <mc:Fallback>
      <p:transition spd="slow" advTm="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011680"/>
            <a:ext cx="9603274" cy="4846320"/>
          </a:xfrm>
        </p:spPr>
        <p:txBody>
          <a:bodyPr/>
          <a:lstStyle/>
          <a:p>
            <a:r>
              <a:rPr lang="en-IN" dirty="0"/>
              <a:t>Should attached to the </a:t>
            </a:r>
            <a:r>
              <a:rPr lang="en-IN" dirty="0">
                <a:solidFill>
                  <a:srgbClr val="FF0000"/>
                </a:solidFill>
              </a:rPr>
              <a:t>bulkiest noncritical part of the pattern</a:t>
            </a:r>
            <a:r>
              <a:rPr lang="en-IN" dirty="0"/>
              <a:t>, </a:t>
            </a:r>
            <a:r>
              <a:rPr lang="en-IN" dirty="0">
                <a:solidFill>
                  <a:srgbClr val="FF0000"/>
                </a:solidFill>
              </a:rPr>
              <a:t>away from margins and occlusal contacts.</a:t>
            </a:r>
          </a:p>
          <a:p>
            <a:endParaRPr lang="en-IN" dirty="0"/>
          </a:p>
          <a:p>
            <a:r>
              <a:rPr lang="en-IN" dirty="0"/>
              <a:t>Normally, </a:t>
            </a:r>
            <a:r>
              <a:rPr lang="en-IN" dirty="0">
                <a:solidFill>
                  <a:srgbClr val="FF0000"/>
                </a:solidFill>
              </a:rPr>
              <a:t>largest Non-functional cusp </a:t>
            </a:r>
            <a:r>
              <a:rPr lang="en-IN" dirty="0"/>
              <a:t>is used.</a:t>
            </a:r>
          </a:p>
          <a:p>
            <a:endParaRPr lang="en-IN" dirty="0"/>
          </a:p>
          <a:p>
            <a:r>
              <a:rPr lang="en-IN" dirty="0">
                <a:solidFill>
                  <a:srgbClr val="FF0000"/>
                </a:solidFill>
              </a:rPr>
              <a:t>45 angulation </a:t>
            </a:r>
            <a:r>
              <a:rPr lang="en-IN" dirty="0"/>
              <a:t>near the bulk of the pattern.</a:t>
            </a:r>
          </a:p>
          <a:p>
            <a:endParaRPr lang="en-IN" dirty="0"/>
          </a:p>
          <a:p>
            <a:r>
              <a:rPr lang="en-IN" dirty="0"/>
              <a:t>Attachment should be</a:t>
            </a:r>
            <a:r>
              <a:rPr lang="en-IN" dirty="0">
                <a:solidFill>
                  <a:srgbClr val="FF0000"/>
                </a:solidFill>
              </a:rPr>
              <a:t> flared </a:t>
            </a:r>
            <a:r>
              <a:rPr lang="en-IN" dirty="0"/>
              <a:t>to prevent turbulence during metal flow.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34E15D-022A-40F4-8D5E-D0A08569C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41"/>
    </mc:Choice>
    <mc:Fallback>
      <p:transition spd="slow" advTm="37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Reservoir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146" y="1803788"/>
            <a:ext cx="9073654" cy="2332114"/>
          </a:xfrm>
        </p:spPr>
        <p:txBody>
          <a:bodyPr>
            <a:normAutofit/>
          </a:bodyPr>
          <a:lstStyle/>
          <a:p>
            <a:pPr algn="just"/>
            <a:r>
              <a:rPr lang="en-IN" dirty="0"/>
              <a:t>Reservoir is a small amount of additional wax which is added to the sprue former near the junction of wax pattern.</a:t>
            </a:r>
          </a:p>
          <a:p>
            <a:pPr algn="just"/>
            <a:endParaRPr lang="en-IN" dirty="0"/>
          </a:p>
          <a:p>
            <a:pPr algn="just"/>
            <a:r>
              <a:rPr lang="en-IN" dirty="0"/>
              <a:t>It should be 1 mm from wax pattern.</a:t>
            </a:r>
          </a:p>
          <a:p>
            <a:pPr algn="just"/>
            <a:endParaRPr lang="en-IN" dirty="0"/>
          </a:p>
        </p:txBody>
      </p:sp>
      <p:pic>
        <p:nvPicPr>
          <p:cNvPr id="2050" name="Picture 2" descr="G:\casting procedure\download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3216" y="3429000"/>
            <a:ext cx="5000660" cy="250566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E3F2A65-4CF3-4314-9A6C-FCBFB75B0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23"/>
    </mc:Choice>
    <mc:Fallback>
      <p:transition spd="slow" advTm="17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RESERVOIR &amp; ITS IMPORTANCE</a:t>
            </a:r>
            <a:endParaRPr lang="en-IN" dirty="0"/>
          </a:p>
        </p:txBody>
      </p:sp>
      <p:pic>
        <p:nvPicPr>
          <p:cNvPr id="4" name="Content Placeholder 3" descr="http://image.slidesharecdn.com/castingprocedures-120119080429-phpapp02/95/slide-42-728.jpg?cb=1326984032"/>
          <p:cNvPicPr>
            <a:picLocks noGrp="1"/>
          </p:cNvPicPr>
          <p:nvPr>
            <p:ph idx="1"/>
          </p:nvPr>
        </p:nvPicPr>
        <p:blipFill>
          <a:blip r:embed="rId4">
            <a:lum bright="-20000" contrast="23000"/>
          </a:blip>
          <a:srcRect l="1770" t="19886" r="4425" b="16627"/>
          <a:stretch>
            <a:fillRect/>
          </a:stretch>
        </p:blipFill>
        <p:spPr bwMode="auto">
          <a:xfrm>
            <a:off x="1758462" y="1716258"/>
            <a:ext cx="8695256" cy="45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44A4-7631-4A02-BBB8-6E33798951F0}" type="slidenum">
              <a:rPr lang="en-IN" smtClean="0"/>
              <a:pPr/>
              <a:t>17</a:t>
            </a:fld>
            <a:endParaRPr lang="en-IN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8CE387E-B968-4B1D-B9CD-B53506B79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90"/>
    </mc:Choice>
    <mc:Fallback>
      <p:transition spd="slow" advTm="2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812" y="155448"/>
            <a:ext cx="6443650" cy="1252728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C000"/>
                </a:solidFill>
                <a:latin typeface="MV Boli" pitchFamily="2" charset="0"/>
              </a:rPr>
            </a:br>
            <a:r>
              <a:rPr lang="en-US" dirty="0">
                <a:solidFill>
                  <a:srgbClr val="FFC000"/>
                </a:solidFill>
              </a:rPr>
              <a:t>TYPES  OF  ATTACHMENT</a:t>
            </a:r>
            <a:br>
              <a:rPr lang="en-US" dirty="0">
                <a:solidFill>
                  <a:srgbClr val="FFC000"/>
                </a:solidFill>
              </a:rPr>
            </a:br>
            <a:endParaRPr lang="en-IN" dirty="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5738810" y="1566854"/>
            <a:ext cx="214314" cy="1219204"/>
          </a:xfrm>
          <a:prstGeom prst="down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3738546" y="2786058"/>
            <a:ext cx="4319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3738546" y="2781300"/>
            <a:ext cx="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8024826" y="2781300"/>
            <a:ext cx="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167043" y="3328990"/>
            <a:ext cx="125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MV Boli" pitchFamily="2" charset="0"/>
              </a:rPr>
              <a:t>Direct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381885" y="3328990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MV Boli" pitchFamily="2" charset="0"/>
              </a:rPr>
              <a:t>Indirect</a:t>
            </a:r>
            <a:r>
              <a:rPr lang="en-US">
                <a:latin typeface="MV Boli" pitchFamily="2" charset="0"/>
              </a:rPr>
              <a:t>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 t="16711" b="16711"/>
          <a:stretch>
            <a:fillRect/>
          </a:stretch>
        </p:blipFill>
        <p:spPr bwMode="auto">
          <a:xfrm>
            <a:off x="2381224" y="4000504"/>
            <a:ext cx="2947854" cy="2571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2" descr="Picture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0314" y="3977064"/>
            <a:ext cx="3214710" cy="25952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6C6C86E-8C56-4CCC-9E43-5EA3657DA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15"/>
    </mc:Choice>
    <mc:Fallback>
      <p:transition spd="slow" advTm="34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Ventting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Small Auxiliary </a:t>
            </a:r>
            <a:r>
              <a:rPr lang="en-IN" dirty="0" err="1"/>
              <a:t>sprues</a:t>
            </a:r>
            <a:r>
              <a:rPr lang="en-IN" dirty="0"/>
              <a:t> or vent should be placed to improve the casting.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By allowing the gases to escape.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473" y="4214819"/>
            <a:ext cx="3214710" cy="23655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9" y="4500570"/>
            <a:ext cx="2651119" cy="2257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7667636" y="3929066"/>
            <a:ext cx="2006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/>
              <a:t>Auxiliary </a:t>
            </a:r>
            <a:r>
              <a:rPr lang="en-IN" sz="2000" b="1" dirty="0" err="1"/>
              <a:t>sprue</a:t>
            </a:r>
            <a:endParaRPr lang="en-IN" sz="20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44A4-7631-4A02-BBB8-6E33798951F0}" type="slidenum">
              <a:rPr lang="en-IN" smtClean="0"/>
              <a:pPr/>
              <a:t>19</a:t>
            </a:fld>
            <a:endParaRPr lang="en-IN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3246C6D-0C6F-40D5-9B00-7D6A3D78D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6"/>
    </mc:Choice>
    <mc:Fallback>
      <p:transition spd="slow" advTm="1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FA19-AC05-470B-9DFF-84481758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Lesson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BCDD-C5FE-422B-9ACB-D209B7C21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Target : 2</a:t>
            </a:r>
            <a:r>
              <a:rPr lang="en-IN" baseline="30000" dirty="0"/>
              <a:t>nd</a:t>
            </a:r>
            <a:r>
              <a:rPr lang="en-IN" dirty="0"/>
              <a:t> </a:t>
            </a:r>
            <a:r>
              <a:rPr lang="en-IN" dirty="0" err="1"/>
              <a:t>yr</a:t>
            </a:r>
            <a:r>
              <a:rPr lang="en-IN" dirty="0"/>
              <a:t> BDS</a:t>
            </a:r>
          </a:p>
          <a:p>
            <a:r>
              <a:rPr lang="en-IN" dirty="0"/>
              <a:t>Time period : 20 min</a:t>
            </a:r>
          </a:p>
          <a:p>
            <a:r>
              <a:rPr lang="en-IN" dirty="0"/>
              <a:t>End of the lesson you will be able to answer what is sprue, sprue length, sprue diameter, investing procedure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F29AFC-1AD4-40CA-8293-D42B1FCBF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5"/>
    </mc:Choice>
    <mc:Fallback>
      <p:transition spd="slow" advTm="17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Crucible former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</a:t>
            </a:r>
            <a:r>
              <a:rPr lang="en-IN" dirty="0" err="1"/>
              <a:t>sprue</a:t>
            </a:r>
            <a:r>
              <a:rPr lang="en-IN" dirty="0"/>
              <a:t> is attached to crucible former which constitutes the base of casting relation with casting ring during investing.</a:t>
            </a:r>
          </a:p>
          <a:p>
            <a:endParaRPr lang="en-IN" dirty="0"/>
          </a:p>
          <a:p>
            <a:r>
              <a:rPr lang="en-IN" dirty="0"/>
              <a:t> It also helps by holding </a:t>
            </a:r>
            <a:r>
              <a:rPr lang="en-IN" dirty="0" err="1"/>
              <a:t>sprue</a:t>
            </a:r>
            <a:r>
              <a:rPr lang="en-IN" dirty="0"/>
              <a:t> in desired ring.</a:t>
            </a:r>
          </a:p>
          <a:p>
            <a:pPr>
              <a:buNone/>
            </a:pPr>
            <a:endParaRPr lang="en-IN" dirty="0"/>
          </a:p>
        </p:txBody>
      </p:sp>
      <p:pic>
        <p:nvPicPr>
          <p:cNvPr id="3074" name="Picture 2" descr="G:\casting procedure\images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24" y="4429132"/>
            <a:ext cx="2228850" cy="2057400"/>
          </a:xfrm>
          <a:prstGeom prst="rect">
            <a:avLst/>
          </a:prstGeom>
          <a:noFill/>
        </p:spPr>
      </p:pic>
      <p:pic>
        <p:nvPicPr>
          <p:cNvPr id="3075" name="Picture 3" descr="G:\casting procedure\images (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4562" y="4429132"/>
            <a:ext cx="4071966" cy="2301056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65374E-96AF-4998-AFF6-19B753A27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98"/>
    </mc:Choice>
    <mc:Fallback>
      <p:transition spd="slow" advTm="1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They are available as---- </a:t>
            </a:r>
          </a:p>
          <a:p>
            <a:pPr>
              <a:buNone/>
            </a:pPr>
            <a:r>
              <a:rPr lang="en-IN" dirty="0"/>
              <a:t>                                                           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IN" dirty="0"/>
              <a:t>Rubber crucible former                  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IN" dirty="0"/>
              <a:t>Metallic Crucible former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IN" dirty="0"/>
              <a:t>Plastic crucible former 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4" name="Picture 5" descr="former"/>
          <p:cNvPicPr>
            <a:picLocks noChangeAspect="1" noChangeArrowheads="1"/>
          </p:cNvPicPr>
          <p:nvPr/>
        </p:nvPicPr>
        <p:blipFill>
          <a:blip r:embed="rId4"/>
          <a:srcRect b="3349"/>
          <a:stretch>
            <a:fillRect/>
          </a:stretch>
        </p:blipFill>
        <p:spPr bwMode="auto">
          <a:xfrm>
            <a:off x="5928934" y="2709831"/>
            <a:ext cx="3143272" cy="20624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1F2C3D-8A55-49B5-A24A-B5692DA7C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1"/>
    </mc:Choice>
    <mc:Fallback>
      <p:transition spd="slow" advTm="12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Casting ring </a:t>
            </a:r>
            <a:endParaRPr lang="en-IN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68" y="1853754"/>
            <a:ext cx="9144032" cy="4272030"/>
          </a:xfrm>
        </p:spPr>
        <p:txBody>
          <a:bodyPr/>
          <a:lstStyle/>
          <a:p>
            <a:pPr algn="just"/>
            <a:r>
              <a:rPr lang="en-IN" dirty="0"/>
              <a:t>Casting rings are used to confine the fluid investment around the wax pattern while the investment sets.</a:t>
            </a:r>
          </a:p>
          <a:p>
            <a:pPr algn="just"/>
            <a:endParaRPr lang="en-IN" dirty="0"/>
          </a:p>
          <a:p>
            <a:pPr algn="just"/>
            <a:r>
              <a:rPr lang="en-IN" dirty="0"/>
              <a:t> It also allow the hardened investment to be safely handled during burnout and casting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4" name="Picture 2" descr="Picture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7608" y="3921907"/>
            <a:ext cx="2391718" cy="21315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953159" y="3937280"/>
            <a:ext cx="2248845" cy="21162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44A4-7631-4A02-BBB8-6E33798951F0}" type="slidenum">
              <a:rPr lang="en-IN" smtClean="0"/>
              <a:pPr/>
              <a:t>22</a:t>
            </a:fld>
            <a:endParaRPr lang="en-IN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D053E85-3943-444C-AA32-D2EF495C5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7"/>
    </mc:Choice>
    <mc:Fallback>
      <p:transition spd="slow" advTm="17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28628"/>
            <a:ext cx="9144000" cy="1285860"/>
          </a:xfrm>
        </p:spPr>
        <p:txBody>
          <a:bodyPr>
            <a:normAutofit fontScale="90000"/>
          </a:bodyPr>
          <a:lstStyle/>
          <a:p>
            <a:r>
              <a:rPr lang="en-IN" dirty="0"/>
              <a:t> </a:t>
            </a:r>
            <a:r>
              <a:rPr lang="en-IN" dirty="0">
                <a:solidFill>
                  <a:srgbClr val="FFC000"/>
                </a:solidFill>
              </a:rPr>
              <a:t>Considerations in selection of casting   </a:t>
            </a:r>
            <a:br>
              <a:rPr lang="en-IN" dirty="0">
                <a:solidFill>
                  <a:srgbClr val="FFC000"/>
                </a:solidFill>
              </a:rPr>
            </a:br>
            <a:r>
              <a:rPr lang="en-IN" dirty="0">
                <a:solidFill>
                  <a:srgbClr val="FFC000"/>
                </a:solidFill>
              </a:rPr>
              <a:t>                                   rings</a:t>
            </a:r>
            <a:br>
              <a:rPr lang="en-IN" dirty="0">
                <a:solidFill>
                  <a:srgbClr val="FFC000"/>
                </a:solidFill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1079" y="1927274"/>
            <a:ext cx="9878669" cy="4930726"/>
          </a:xfrm>
        </p:spPr>
        <p:txBody>
          <a:bodyPr/>
          <a:lstStyle/>
          <a:p>
            <a:pPr marL="36576" indent="0"/>
            <a:r>
              <a:rPr lang="en-IN" dirty="0"/>
              <a:t> The internal diameter of casting ring should be 5-10mm greater than the widest measurement of the pattern and about 6 mm higher. </a:t>
            </a:r>
          </a:p>
          <a:p>
            <a:pPr>
              <a:buNone/>
            </a:pPr>
            <a:endParaRPr lang="en-IN" dirty="0"/>
          </a:p>
          <a:p>
            <a:pPr marL="36576" indent="0"/>
            <a:r>
              <a:rPr lang="en-IN" dirty="0"/>
              <a:t> For single crown/inlay  - small rings as used.  Diameter  - 32 mm  </a:t>
            </a:r>
          </a:p>
          <a:p>
            <a:endParaRPr lang="en-IN" dirty="0"/>
          </a:p>
          <a:p>
            <a:pPr marL="36576" indent="0"/>
            <a:r>
              <a:rPr lang="en-IN" dirty="0"/>
              <a:t> For large fixed partial denture – 63mm;  round/oval shaped casting ring are used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F94EC1D-5F99-435B-83B7-83E9DC58D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17"/>
    </mc:Choice>
    <mc:Fallback>
      <p:transition spd="slow" advTm="27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err="1"/>
              <a:t>Ringless</a:t>
            </a:r>
            <a:r>
              <a:rPr lang="en-IN" dirty="0"/>
              <a:t> casting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146" y="1775192"/>
            <a:ext cx="6304663" cy="5082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dirty="0"/>
          </a:p>
          <a:p>
            <a:pPr marL="0" indent="0" algn="just"/>
            <a:r>
              <a:rPr lang="en-IN" dirty="0"/>
              <a:t> Plastic ring with rubber crucible formers are used.  </a:t>
            </a:r>
          </a:p>
          <a:p>
            <a:pPr marL="0" indent="0" algn="just"/>
            <a:r>
              <a:rPr lang="en-IN" dirty="0"/>
              <a:t> The ring is conical in shape with tapering walls. </a:t>
            </a:r>
          </a:p>
          <a:p>
            <a:pPr marL="0" indent="0" algn="just"/>
            <a:r>
              <a:rPr lang="en-IN" dirty="0"/>
              <a:t> As the investment sets the investment is tapped </a:t>
            </a:r>
          </a:p>
          <a:p>
            <a:pPr marL="0" indent="0" algn="just">
              <a:buNone/>
            </a:pPr>
            <a:r>
              <a:rPr lang="en-IN" dirty="0"/>
              <a:t>   out of ring. </a:t>
            </a:r>
          </a:p>
          <a:p>
            <a:pPr marL="0" indent="0" algn="just"/>
            <a:r>
              <a:rPr lang="en-IN" dirty="0"/>
              <a:t> Then burnout is done with out casting ring, this </a:t>
            </a:r>
          </a:p>
          <a:p>
            <a:pPr marL="0" indent="0" algn="just">
              <a:buNone/>
            </a:pPr>
            <a:r>
              <a:rPr lang="en-IN" dirty="0"/>
              <a:t>   causes greater expansion</a:t>
            </a:r>
            <a:endParaRPr lang="en-US" dirty="0"/>
          </a:p>
          <a:p>
            <a:endParaRPr lang="en-IN" dirty="0"/>
          </a:p>
          <a:p>
            <a:endParaRPr lang="en-IN" dirty="0"/>
          </a:p>
        </p:txBody>
      </p:sp>
      <p:pic>
        <p:nvPicPr>
          <p:cNvPr id="4" name="Picture 3" descr="C:\Users\PG41\Pictures\2012-02-13\0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77" y="2541183"/>
            <a:ext cx="3786214" cy="2304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181784-B36B-46E1-AFF8-2D0BB2D1E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2"/>
    </mc:Choice>
    <mc:Fallback>
      <p:transition spd="slow" advTm="2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Casting ring liner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75192"/>
            <a:ext cx="9144000" cy="4625609"/>
          </a:xfrm>
        </p:spPr>
        <p:txBody>
          <a:bodyPr/>
          <a:lstStyle/>
          <a:p>
            <a:r>
              <a:rPr lang="en-IN" dirty="0"/>
              <a:t>commonly used Materials as ring liners…</a:t>
            </a:r>
          </a:p>
          <a:p>
            <a:pPr>
              <a:buNone/>
            </a:pPr>
            <a:endParaRPr lang="en-IN" dirty="0"/>
          </a:p>
          <a:p>
            <a:pPr marL="36576" indent="0">
              <a:buNone/>
            </a:pPr>
            <a:r>
              <a:rPr lang="en-IN" dirty="0"/>
              <a:t>    1.	Asbestos liner </a:t>
            </a:r>
          </a:p>
          <a:p>
            <a:pPr marL="36576" indent="0">
              <a:buNone/>
            </a:pPr>
            <a:r>
              <a:rPr lang="en-IN" dirty="0"/>
              <a:t>    2.	Cellulose (blotting paper) liner </a:t>
            </a:r>
          </a:p>
          <a:p>
            <a:pPr marL="36576" indent="0">
              <a:buNone/>
            </a:pPr>
            <a:r>
              <a:rPr lang="en-IN" dirty="0"/>
              <a:t>    3.	Ceramic ring liner </a:t>
            </a:r>
          </a:p>
          <a:p>
            <a:pPr marL="36576" indent="0">
              <a:buNone/>
            </a:pPr>
            <a:r>
              <a:rPr lang="en-IN" dirty="0"/>
              <a:t>    4.	Combination of ceramic and cellulose ring liner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1A6C73-B35C-4DC9-A385-F57FC538F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4"/>
    </mc:Choice>
    <mc:Fallback>
      <p:transition spd="slow" advTm="14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Function of casting ring liner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361259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sz="3600" dirty="0"/>
          </a:p>
          <a:p>
            <a:r>
              <a:rPr lang="en-US" sz="2100" dirty="0"/>
              <a:t>Allow uniform expansion.</a:t>
            </a:r>
          </a:p>
          <a:p>
            <a:endParaRPr lang="en-US" sz="2100" dirty="0"/>
          </a:p>
          <a:p>
            <a:r>
              <a:rPr lang="en-US" sz="2100" dirty="0"/>
              <a:t>In case of wet liner technique- hygroscopic expansion.</a:t>
            </a:r>
          </a:p>
          <a:p>
            <a:endParaRPr lang="en-US" sz="2100" dirty="0"/>
          </a:p>
          <a:p>
            <a:r>
              <a:rPr lang="en-US" sz="2100" dirty="0"/>
              <a:t>Thickness of the liner should be less than 1mm.</a:t>
            </a:r>
          </a:p>
          <a:p>
            <a:endParaRPr lang="en-US" sz="2100" dirty="0"/>
          </a:p>
          <a:p>
            <a:r>
              <a:rPr lang="en-US" sz="2100" dirty="0"/>
              <a:t>Place the liner somewhat short of the ends of the ring around 3 mm.</a:t>
            </a:r>
          </a:p>
          <a:p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5A2A66-D888-4EED-A07E-9D0F1C1E6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42"/>
    </mc:Choice>
    <mc:Fallback>
      <p:transition spd="slow" advTm="2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  <a:r>
              <a:rPr lang="en-IN" u="sng" dirty="0"/>
              <a:t>INVESTING PROCEDURE</a:t>
            </a:r>
          </a:p>
        </p:txBody>
      </p:sp>
      <p:pic>
        <p:nvPicPr>
          <p:cNvPr id="4" name="Picture 3" descr="http://image.slidesharecdn.com/castingprocedures-120119080429-phpapp02/95/slide-50-728.jpg?cb=1326984032"/>
          <p:cNvPicPr/>
          <p:nvPr/>
        </p:nvPicPr>
        <p:blipFill>
          <a:blip r:embed="rId4">
            <a:lum bright="-14000" contrast="26000"/>
          </a:blip>
          <a:srcRect l="1878" t="20273" r="6121"/>
          <a:stretch>
            <a:fillRect/>
          </a:stretch>
        </p:blipFill>
        <p:spPr bwMode="auto">
          <a:xfrm>
            <a:off x="1524000" y="1571612"/>
            <a:ext cx="914400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474B892-4EAA-4B0D-9A45-397A534E2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30"/>
    </mc:Choice>
    <mc:Fallback>
      <p:transition spd="slow" advTm="33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7416" y="5291508"/>
            <a:ext cx="5357817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IN" sz="2400" b="1" dirty="0"/>
              <a:t>Advantage of vacuum mixing :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/>
              <a:t> Removes air bubbles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/>
              <a:t> Evacuates harmful gases.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9822" y="502193"/>
            <a:ext cx="4929222" cy="132343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IN" sz="2800" b="1" dirty="0"/>
              <a:t>Next step is </a:t>
            </a:r>
            <a:r>
              <a:rPr lang="en-IN" sz="3200" b="1" u="sng" dirty="0"/>
              <a:t>Investing</a:t>
            </a:r>
            <a:endParaRPr lang="en-IN" sz="2800" b="1" u="sng" dirty="0"/>
          </a:p>
          <a:p>
            <a:pPr>
              <a:buFont typeface="Arial" pitchFamily="34" charset="0"/>
              <a:buChar char="•"/>
            </a:pPr>
            <a:r>
              <a:rPr lang="en-IN" sz="2400" dirty="0"/>
              <a:t> Hand investing.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/>
              <a:t> Vacuum investing.</a:t>
            </a:r>
          </a:p>
        </p:txBody>
      </p:sp>
      <p:sp>
        <p:nvSpPr>
          <p:cNvPr id="7" name="Down Arrow 6"/>
          <p:cNvSpPr/>
          <p:nvPr/>
        </p:nvSpPr>
        <p:spPr>
          <a:xfrm>
            <a:off x="5716173" y="1820728"/>
            <a:ext cx="45719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4560083" y="2643182"/>
            <a:ext cx="3000396" cy="1588"/>
          </a:xfrm>
          <a:prstGeom prst="line">
            <a:avLst/>
          </a:prstGeom>
          <a:ln w="635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4334463" y="2983712"/>
            <a:ext cx="357190" cy="1588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7372647" y="2894009"/>
            <a:ext cx="357190" cy="1588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09720" y="3212957"/>
            <a:ext cx="3214710" cy="20005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400" b="1" dirty="0"/>
              <a:t>Hand investing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/>
              <a:t> Thin layer of investment </a:t>
            </a:r>
          </a:p>
          <a:p>
            <a:r>
              <a:rPr lang="en-IN" sz="2000" dirty="0"/>
              <a:t>   painted over pattern.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/>
              <a:t> Casting ring positioned on  </a:t>
            </a:r>
          </a:p>
          <a:p>
            <a:r>
              <a:rPr lang="en-IN" sz="2000" dirty="0"/>
              <a:t>   crucible  former.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/>
              <a:t> Pouring and vibrating.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7416" y="3212957"/>
            <a:ext cx="3643338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000" b="1" dirty="0"/>
              <a:t>Vacuum investing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/>
              <a:t>  Air bubbles can be entrapped  </a:t>
            </a:r>
          </a:p>
          <a:p>
            <a:r>
              <a:rPr lang="en-IN" sz="2000" dirty="0"/>
              <a:t>    even with Vacuum mixing</a:t>
            </a:r>
          </a:p>
          <a:p>
            <a:endParaRPr lang="en-IN" sz="2000" dirty="0"/>
          </a:p>
          <a:p>
            <a:pPr>
              <a:buFont typeface="Arial" pitchFamily="34" charset="0"/>
              <a:buChar char="•"/>
            </a:pPr>
            <a:r>
              <a:rPr lang="en-IN" sz="2000" dirty="0"/>
              <a:t>  Excessive vibration should be </a:t>
            </a:r>
          </a:p>
          <a:p>
            <a:r>
              <a:rPr lang="en-IN" sz="2000" dirty="0"/>
              <a:t>    avoided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2B98F2-9EC2-43A4-8CCB-D27DA5370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54"/>
    </mc:Choice>
    <mc:Fallback>
      <p:transition spd="slow" advTm="3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20" y="2250831"/>
            <a:ext cx="8643998" cy="4392880"/>
          </a:xfrm>
        </p:spPr>
        <p:txBody>
          <a:bodyPr/>
          <a:lstStyle/>
          <a:p>
            <a:r>
              <a:rPr lang="en-IN" dirty="0"/>
              <a:t>If the </a:t>
            </a:r>
            <a:r>
              <a:rPr lang="en-IN" dirty="0">
                <a:solidFill>
                  <a:srgbClr val="FF0000"/>
                </a:solidFill>
              </a:rPr>
              <a:t>Hygroscopic technique </a:t>
            </a:r>
            <a:r>
              <a:rPr lang="en-IN" dirty="0"/>
              <a:t>is employed, the filled casting ring is immediately placed in a 37 C water both with the </a:t>
            </a:r>
            <a:r>
              <a:rPr lang="en-IN" dirty="0">
                <a:solidFill>
                  <a:srgbClr val="FF0000"/>
                </a:solidFill>
              </a:rPr>
              <a:t>crucible former side-down.</a:t>
            </a:r>
          </a:p>
          <a:p>
            <a:endParaRPr lang="en-IN" dirty="0"/>
          </a:p>
          <a:p>
            <a:r>
              <a:rPr lang="en-IN" dirty="0"/>
              <a:t>For the </a:t>
            </a:r>
            <a:r>
              <a:rPr lang="en-IN" dirty="0">
                <a:solidFill>
                  <a:srgbClr val="FF0000"/>
                </a:solidFill>
              </a:rPr>
              <a:t>Thermal expansion or high-heat technique</a:t>
            </a:r>
            <a:r>
              <a:rPr lang="en-IN" dirty="0"/>
              <a:t>, the invested ring is allowed to </a:t>
            </a:r>
            <a:r>
              <a:rPr lang="en-IN" dirty="0">
                <a:solidFill>
                  <a:srgbClr val="FF0000"/>
                </a:solidFill>
              </a:rPr>
              <a:t>bench set </a:t>
            </a:r>
            <a:r>
              <a:rPr lang="en-IN" dirty="0"/>
              <a:t>undisturbed for the time recommended by the manufacture.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5EEED1-DDE2-4C06-84CE-11FED9DBA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16"/>
    </mc:Choice>
    <mc:Fallback>
      <p:transition spd="slow" advTm="2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A69C-014F-4DC7-989E-EFBD2CC61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60108-76AE-43B5-8FA4-851CB316F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199727"/>
          </a:xfrm>
        </p:spPr>
        <p:txBody>
          <a:bodyPr>
            <a:normAutofit fontScale="92500" lnSpcReduction="10000"/>
          </a:bodyPr>
          <a:lstStyle/>
          <a:p>
            <a:r>
              <a:rPr lang="en-IN" dirty="0"/>
              <a:t>Introduction.</a:t>
            </a:r>
          </a:p>
          <a:p>
            <a:pPr>
              <a:lnSpc>
                <a:spcPct val="80000"/>
              </a:lnSpc>
            </a:pPr>
            <a:r>
              <a:rPr lang="en-US" dirty="0"/>
              <a:t>Steps in casting procedure.</a:t>
            </a:r>
          </a:p>
          <a:p>
            <a:pPr>
              <a:lnSpc>
                <a:spcPct val="80000"/>
              </a:lnSpc>
            </a:pPr>
            <a:r>
              <a:rPr lang="en-US" dirty="0"/>
              <a:t>Preparation of the master die.</a:t>
            </a:r>
          </a:p>
          <a:p>
            <a:pPr>
              <a:lnSpc>
                <a:spcPct val="80000"/>
              </a:lnSpc>
            </a:pPr>
            <a:r>
              <a:rPr lang="en-US" dirty="0"/>
              <a:t>Sprue design and casting ring liners.</a:t>
            </a:r>
          </a:p>
          <a:p>
            <a:pPr>
              <a:lnSpc>
                <a:spcPct val="80000"/>
              </a:lnSpc>
            </a:pPr>
            <a:r>
              <a:rPr lang="en-US" dirty="0"/>
              <a:t>Investing procedure.</a:t>
            </a:r>
          </a:p>
          <a:p>
            <a:pPr>
              <a:lnSpc>
                <a:spcPct val="80000"/>
              </a:lnSpc>
            </a:pPr>
            <a:r>
              <a:rPr lang="en-US" dirty="0"/>
              <a:t>Casting  procedure.</a:t>
            </a:r>
          </a:p>
          <a:p>
            <a:pPr>
              <a:lnSpc>
                <a:spcPct val="80000"/>
              </a:lnSpc>
              <a:buNone/>
            </a:pPr>
            <a:r>
              <a:rPr lang="en-US" dirty="0"/>
              <a:t>             - Wax elimination and heating</a:t>
            </a:r>
          </a:p>
          <a:p>
            <a:pPr>
              <a:lnSpc>
                <a:spcPct val="80000"/>
              </a:lnSpc>
              <a:buNone/>
            </a:pPr>
            <a:r>
              <a:rPr lang="en-US" dirty="0"/>
              <a:t>             - Casting Machines</a:t>
            </a:r>
          </a:p>
          <a:p>
            <a:pPr>
              <a:lnSpc>
                <a:spcPct val="80000"/>
              </a:lnSpc>
            </a:pPr>
            <a:r>
              <a:rPr lang="en-US" dirty="0"/>
              <a:t>Cleaning of casting.</a:t>
            </a:r>
            <a:endParaRPr lang="en-IN" dirty="0"/>
          </a:p>
          <a:p>
            <a:r>
              <a:rPr lang="en-IN" dirty="0"/>
              <a:t> Conclusion </a:t>
            </a:r>
          </a:p>
          <a:p>
            <a:r>
              <a:rPr lang="en-IN" dirty="0"/>
              <a:t>References </a:t>
            </a:r>
          </a:p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72BD26-E3F3-4F2F-9128-2DB81FD32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7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0"/>
    </mc:Choice>
    <mc:Fallback>
      <p:transition spd="slow" advTm="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u="sng" dirty="0"/>
              <a:t>Wax Elimination (Burnout)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0" y="1714489"/>
            <a:ext cx="9144000" cy="4686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dirty="0"/>
              <a:t>It consist of heating the investment in a </a:t>
            </a:r>
            <a:r>
              <a:rPr lang="en-IN" dirty="0">
                <a:solidFill>
                  <a:srgbClr val="FF0000"/>
                </a:solidFill>
              </a:rPr>
              <a:t>thermostatically controlled furnace </a:t>
            </a:r>
            <a:r>
              <a:rPr lang="en-IN" dirty="0"/>
              <a:t>until all traces of the wax are vaporized in order to </a:t>
            </a:r>
            <a:r>
              <a:rPr lang="en-IN" dirty="0">
                <a:solidFill>
                  <a:srgbClr val="FF0000"/>
                </a:solidFill>
              </a:rPr>
              <a:t>obtain an empty </a:t>
            </a:r>
            <a:r>
              <a:rPr lang="en-IN" dirty="0" err="1">
                <a:solidFill>
                  <a:srgbClr val="FF0000"/>
                </a:solidFill>
              </a:rPr>
              <a:t>mold</a:t>
            </a:r>
            <a:r>
              <a:rPr lang="en-IN" dirty="0"/>
              <a:t> ready to receive the molten alloy during procedure.</a:t>
            </a:r>
          </a:p>
          <a:p>
            <a:pPr>
              <a:buNone/>
            </a:pPr>
            <a:endParaRPr lang="en-IN" dirty="0"/>
          </a:p>
          <a:p>
            <a:pPr marL="633222" indent="-514350">
              <a:buFont typeface="+mj-lt"/>
              <a:buAutoNum type="arabicParenR"/>
            </a:pPr>
            <a:r>
              <a:rPr lang="en-IN" dirty="0"/>
              <a:t>Ring is place in the furnace with the </a:t>
            </a:r>
            <a:r>
              <a:rPr lang="en-IN" dirty="0" err="1"/>
              <a:t>sprue</a:t>
            </a:r>
            <a:r>
              <a:rPr lang="en-IN" dirty="0"/>
              <a:t> hole facing down to allow for the escape molten wax .</a:t>
            </a:r>
          </a:p>
          <a:p>
            <a:pPr marL="633222" indent="-514350">
              <a:buFont typeface="+mj-lt"/>
              <a:buAutoNum type="arabicParenR"/>
            </a:pPr>
            <a:r>
              <a:rPr lang="en-IN" dirty="0"/>
              <a:t>Temperature slowly in order to eliminate the wax.</a:t>
            </a:r>
          </a:p>
        </p:txBody>
      </p:sp>
      <p:sp>
        <p:nvSpPr>
          <p:cNvPr id="5" name="Up Arrow 4"/>
          <p:cNvSpPr/>
          <p:nvPr/>
        </p:nvSpPr>
        <p:spPr>
          <a:xfrm>
            <a:off x="2152649" y="4274614"/>
            <a:ext cx="45719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F5D9E19-9F7F-40E2-8091-687BA8888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15"/>
    </mc:Choice>
    <mc:Fallback>
      <p:transition spd="slow" advTm="31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152356"/>
            <a:ext cx="9144000" cy="4491353"/>
          </a:xfrm>
        </p:spPr>
        <p:txBody>
          <a:bodyPr>
            <a:normAutofit/>
          </a:bodyPr>
          <a:lstStyle/>
          <a:p>
            <a:pPr marL="633222" indent="-514350">
              <a:buFont typeface="+mj-lt"/>
              <a:buAutoNum type="arabicParenR" startAt="3"/>
            </a:pPr>
            <a:r>
              <a:rPr lang="en-IN" dirty="0"/>
              <a:t>For </a:t>
            </a:r>
            <a:r>
              <a:rPr lang="en-IN" dirty="0">
                <a:solidFill>
                  <a:srgbClr val="FF0000"/>
                </a:solidFill>
              </a:rPr>
              <a:t>gypsum bonded investment</a:t>
            </a:r>
            <a:r>
              <a:rPr lang="en-IN" dirty="0"/>
              <a:t>, the </a:t>
            </a:r>
            <a:r>
              <a:rPr lang="en-IN" dirty="0" err="1"/>
              <a:t>mold</a:t>
            </a:r>
            <a:r>
              <a:rPr lang="en-IN" dirty="0"/>
              <a:t> is heated to 650-700 C in 60 min and held for 15 to 30 min.</a:t>
            </a:r>
          </a:p>
          <a:p>
            <a:pPr marL="633222" indent="-514350">
              <a:buFont typeface="+mj-lt"/>
              <a:buAutoNum type="arabicParenR" startAt="3"/>
            </a:pPr>
            <a:r>
              <a:rPr lang="en-IN" dirty="0"/>
              <a:t>For </a:t>
            </a:r>
            <a:r>
              <a:rPr lang="en-IN" dirty="0">
                <a:solidFill>
                  <a:srgbClr val="FF0000"/>
                </a:solidFill>
              </a:rPr>
              <a:t>phosphate-bonded investment</a:t>
            </a:r>
            <a:r>
              <a:rPr lang="en-IN" dirty="0"/>
              <a:t>, the </a:t>
            </a:r>
            <a:r>
              <a:rPr lang="en-IN" dirty="0" err="1"/>
              <a:t>mold</a:t>
            </a:r>
            <a:r>
              <a:rPr lang="en-IN" dirty="0"/>
              <a:t> is heated to 750-1030 C and held for 20-30 min.</a:t>
            </a:r>
          </a:p>
          <a:p>
            <a:pPr marL="633222" indent="-514350">
              <a:buFont typeface="+mj-lt"/>
              <a:buAutoNum type="arabicParenR" startAt="3"/>
            </a:pPr>
            <a:r>
              <a:rPr lang="en-IN" dirty="0"/>
              <a:t>Ring should be maintained long enough at the maximum temperature(“Heat soak”) to minimize a sudden drop in temp. upon removal from the oven. Such a drop could result in incomplete casting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AE8BE12-E065-4759-8786-A1B57031D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67"/>
    </mc:Choice>
    <mc:Fallback>
      <p:transition spd="slow" advTm="32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562164"/>
              </p:ext>
            </p:extLst>
          </p:nvPr>
        </p:nvGraphicFramePr>
        <p:xfrm>
          <a:off x="1981200" y="1774826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DFB380-2BBD-49A2-B740-1A4FA00C5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61"/>
    </mc:Choice>
    <mc:Fallback>
      <p:transition spd="slow" advTm="18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burnout of wax in dentist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7042" y="1357298"/>
            <a:ext cx="5715040" cy="39225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DC8573-E184-4B19-B06A-95362BF66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6"/>
    </mc:Choice>
    <mc:Fallback>
      <p:transition spd="slow" advTm="10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E2D23-A5C4-45E2-8D3B-887C42D79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8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Thank you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CD4836-B5C9-4906-8109-59A712914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1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4"/>
    </mc:Choice>
    <mc:Fallback>
      <p:transition spd="slow" advTm="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007D-7D36-4102-BD6E-DD48E1F6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DE5F4-48B1-4B0C-BC42-95D95E905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915116" cy="4336031"/>
          </a:xfrm>
        </p:spPr>
        <p:txBody>
          <a:bodyPr/>
          <a:lstStyle/>
          <a:p>
            <a:r>
              <a:rPr lang="en-IN" dirty="0"/>
              <a:t>Casting is the process by which a wax pattern of a restoration is converted to a replicate in dental alloy.</a:t>
            </a:r>
          </a:p>
          <a:p>
            <a:r>
              <a:rPr lang="en-IN" dirty="0"/>
              <a:t>The casting process is used to make dental restoration such as </a:t>
            </a:r>
          </a:p>
          <a:p>
            <a:pPr>
              <a:buNone/>
            </a:pPr>
            <a:r>
              <a:rPr lang="en-IN" dirty="0"/>
              <a:t>             -  Inlays,</a:t>
            </a:r>
          </a:p>
          <a:p>
            <a:pPr>
              <a:buNone/>
            </a:pPr>
            <a:r>
              <a:rPr lang="en-IN" dirty="0"/>
              <a:t>             -  </a:t>
            </a:r>
            <a:r>
              <a:rPr lang="en-IN" dirty="0" err="1"/>
              <a:t>Onlays</a:t>
            </a:r>
            <a:r>
              <a:rPr lang="en-IN" dirty="0"/>
              <a:t>,</a:t>
            </a:r>
          </a:p>
          <a:p>
            <a:pPr>
              <a:buNone/>
            </a:pPr>
            <a:r>
              <a:rPr lang="en-IN" dirty="0"/>
              <a:t>             -  crown and Brides</a:t>
            </a:r>
          </a:p>
          <a:p>
            <a:pPr>
              <a:buNone/>
            </a:pPr>
            <a:r>
              <a:rPr lang="en-IN" dirty="0"/>
              <a:t>             -  Removable partial denture</a:t>
            </a:r>
          </a:p>
          <a:p>
            <a:r>
              <a:rPr lang="en-IN" dirty="0"/>
              <a:t>In Dentistry, virtually all casting is done using </a:t>
            </a:r>
            <a:r>
              <a:rPr lang="en-IN" dirty="0">
                <a:solidFill>
                  <a:srgbClr val="FF0000"/>
                </a:solidFill>
              </a:rPr>
              <a:t>Lost-Wax Technique, </a:t>
            </a:r>
            <a:r>
              <a:rPr lang="en-IN" dirty="0"/>
              <a:t>Introduced by TAGGART in 1907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DE4218-4747-447B-8790-E469E6F16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0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64"/>
    </mc:Choice>
    <mc:Fallback>
      <p:transition spd="slow" advTm="3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41C8-2CBE-4461-BA00-412B21BA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 is investing &amp; Casting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ED022-6539-4A8B-BC96-65191A498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Is defined as something that has been cast in a </a:t>
            </a:r>
            <a:r>
              <a:rPr lang="en-IN" dirty="0" err="1"/>
              <a:t>mold</a:t>
            </a:r>
            <a:r>
              <a:rPr lang="en-IN" dirty="0"/>
              <a:t>, an object formed by the solidification of a fluid that has been poured or injected into a </a:t>
            </a:r>
            <a:r>
              <a:rPr lang="en-IN" dirty="0" err="1"/>
              <a:t>mold</a:t>
            </a:r>
            <a:r>
              <a:rPr lang="en-IN" dirty="0"/>
              <a:t>.(GPT-8)</a:t>
            </a:r>
          </a:p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36E60D-A836-4AE1-9D8E-5416504CE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2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65"/>
    </mc:Choice>
    <mc:Fallback>
      <p:transition spd="slow" advTm="15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35F9-09A3-4EA6-811D-CBA3047C3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Steps in Casting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20D3-7CF7-4690-B43A-5DC47B86D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199727"/>
          </a:xfrm>
        </p:spPr>
        <p:txBody>
          <a:bodyPr>
            <a:normAutofit fontScale="77500" lnSpcReduction="20000"/>
          </a:bodyPr>
          <a:lstStyle/>
          <a:p>
            <a:r>
              <a:rPr lang="en-IN" dirty="0"/>
              <a:t>Tooth preparation.</a:t>
            </a:r>
          </a:p>
          <a:p>
            <a:r>
              <a:rPr lang="en-IN" dirty="0"/>
              <a:t>Impression.</a:t>
            </a:r>
          </a:p>
          <a:p>
            <a:r>
              <a:rPr lang="en-IN" dirty="0"/>
              <a:t>Die preparation.</a:t>
            </a:r>
          </a:p>
          <a:p>
            <a:r>
              <a:rPr lang="en-IN" dirty="0"/>
              <a:t>Preparing the Wax Pattern.</a:t>
            </a:r>
          </a:p>
          <a:p>
            <a:r>
              <a:rPr lang="en-IN" dirty="0" err="1"/>
              <a:t>Spruing</a:t>
            </a:r>
            <a:r>
              <a:rPr lang="en-IN" dirty="0"/>
              <a:t> the Wax Pattern.</a:t>
            </a:r>
          </a:p>
          <a:p>
            <a:r>
              <a:rPr lang="en-IN" dirty="0"/>
              <a:t>Attaching the sprue to Crucible Former.</a:t>
            </a:r>
          </a:p>
          <a:p>
            <a:r>
              <a:rPr lang="en-IN" dirty="0"/>
              <a:t>Investing procedure.</a:t>
            </a:r>
          </a:p>
          <a:p>
            <a:r>
              <a:rPr lang="en-IN" dirty="0"/>
              <a:t>Wax elimination and heating.</a:t>
            </a:r>
          </a:p>
          <a:p>
            <a:r>
              <a:rPr lang="en-IN" dirty="0"/>
              <a:t>Casting</a:t>
            </a:r>
          </a:p>
          <a:p>
            <a:r>
              <a:rPr lang="en-US" dirty="0"/>
              <a:t>Cleaning of the casting.</a:t>
            </a:r>
            <a:endParaRPr lang="en-IN" dirty="0"/>
          </a:p>
          <a:p>
            <a:r>
              <a:rPr lang="en-IN" dirty="0"/>
              <a:t>Finishing and Polishing.</a:t>
            </a:r>
          </a:p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B1FE5A-B498-4BD0-A3F1-C49DC1A88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6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20"/>
    </mc:Choice>
    <mc:Fallback>
      <p:transition spd="slow" advTm="4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3A237-A0A0-468A-974E-4E177ACD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B7A2CF-F1F8-46CA-A1EA-A958B041D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947" y="1"/>
            <a:ext cx="11844997" cy="60534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096087-68FB-41AE-9740-82A0038DA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4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63"/>
    </mc:Choice>
    <mc:Fallback>
      <p:transition spd="slow" advTm="47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2CF1E-6385-40C0-B834-9A6C2844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b="1" u="sng" dirty="0"/>
              <a:t>Prior to Casting….</a:t>
            </a:r>
            <a:br>
              <a:rPr lang="en-IN" sz="3200" b="1" u="sng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AAF77-4372-4A3A-AE5B-B66ED4E96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Margins of the wax pattern should be readapted.</a:t>
            </a:r>
          </a:p>
          <a:p>
            <a:r>
              <a:rPr lang="en-IN" dirty="0"/>
              <a:t>Patterns checked for smoothness, finish and contour.</a:t>
            </a:r>
          </a:p>
          <a:p>
            <a:r>
              <a:rPr lang="en-IN" dirty="0"/>
              <a:t>Sprue should be attached to the thickest portion of the wax pattern.</a:t>
            </a:r>
          </a:p>
          <a:p>
            <a:r>
              <a:rPr lang="en-IN" dirty="0"/>
              <a:t>Wax pattern can be removed from the die using sprue.</a:t>
            </a:r>
          </a:p>
          <a:p>
            <a:r>
              <a:rPr lang="en-IN" b="1" u="sng" dirty="0"/>
              <a:t>Surfactant</a:t>
            </a:r>
            <a:r>
              <a:rPr lang="en-IN" dirty="0"/>
              <a:t> should be applied on the wax.</a:t>
            </a:r>
          </a:p>
          <a:p>
            <a:r>
              <a:rPr lang="en-IN" dirty="0"/>
              <a:t>Invested immediately to prevent distortion.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417CE-BBE3-4869-8444-7844AB522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934" y="127804"/>
            <a:ext cx="3071270" cy="17259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9BEA51-6A56-4896-8073-7D10C95DF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7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66"/>
    </mc:Choice>
    <mc:Fallback>
      <p:transition spd="slow" advTm="4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4AB4-85FF-4B24-9775-1B337549E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D50FA-9E4A-4EC4-B864-BAC0EDA5E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Surfactant</a:t>
            </a:r>
          </a:p>
          <a:p>
            <a:r>
              <a:rPr lang="en-IN" dirty="0"/>
              <a:t>A  </a:t>
            </a:r>
            <a:r>
              <a:rPr lang="en-IN" dirty="0">
                <a:solidFill>
                  <a:srgbClr val="FF0000"/>
                </a:solidFill>
              </a:rPr>
              <a:t>surface tension reducing agent </a:t>
            </a:r>
            <a:r>
              <a:rPr lang="en-IN" dirty="0"/>
              <a:t>that allows investment to flow uniformly to all portions of the wax pattern. For use when hand mixing.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55F85-93EE-4BE9-A575-FA2B9F39D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806" y="3103213"/>
            <a:ext cx="2621507" cy="276172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252B132-A3F8-4666-9B81-9CC4BBC7A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5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01"/>
    </mc:Choice>
    <mc:Fallback>
      <p:transition spd="slow" advTm="20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346</TotalTime>
  <Words>1260</Words>
  <Application>Microsoft Office PowerPoint</Application>
  <PresentationFormat>Widescreen</PresentationFormat>
  <Paragraphs>174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Algerian</vt:lpstr>
      <vt:lpstr>Arial</vt:lpstr>
      <vt:lpstr>Gill Sans MT</vt:lpstr>
      <vt:lpstr>MV Boli</vt:lpstr>
      <vt:lpstr>Wingdings</vt:lpstr>
      <vt:lpstr>Gallery</vt:lpstr>
      <vt:lpstr>Investing  procedure</vt:lpstr>
      <vt:lpstr>Lesson plan</vt:lpstr>
      <vt:lpstr>Content </vt:lpstr>
      <vt:lpstr>Introduction </vt:lpstr>
      <vt:lpstr>What is investing &amp; Casting ?</vt:lpstr>
      <vt:lpstr>Steps in Casting Procedure</vt:lpstr>
      <vt:lpstr>PowerPoint Presentation</vt:lpstr>
      <vt:lpstr>Prior to Casting…. </vt:lpstr>
      <vt:lpstr>PowerPoint Presentation</vt:lpstr>
      <vt:lpstr>Spruing the Wax Pattern </vt:lpstr>
      <vt:lpstr>Material used for the sprue</vt:lpstr>
      <vt:lpstr>Sprue Diameter</vt:lpstr>
      <vt:lpstr>Sprue length</vt:lpstr>
      <vt:lpstr>PowerPoint Presentation</vt:lpstr>
      <vt:lpstr>Location</vt:lpstr>
      <vt:lpstr>Reservoir </vt:lpstr>
      <vt:lpstr>RESERVOIR &amp; ITS IMPORTANCE</vt:lpstr>
      <vt:lpstr> TYPES  OF  ATTACHMENT </vt:lpstr>
      <vt:lpstr>Ventting</vt:lpstr>
      <vt:lpstr>Crucible former</vt:lpstr>
      <vt:lpstr>PowerPoint Presentation</vt:lpstr>
      <vt:lpstr>Casting ring </vt:lpstr>
      <vt:lpstr> Considerations in selection of casting                                       rings </vt:lpstr>
      <vt:lpstr>Ringless casting system</vt:lpstr>
      <vt:lpstr>Casting ring liner</vt:lpstr>
      <vt:lpstr>Function of casting ring liner</vt:lpstr>
      <vt:lpstr> INVESTING PROCEDURE</vt:lpstr>
      <vt:lpstr>PowerPoint Presentation</vt:lpstr>
      <vt:lpstr>PowerPoint Presentation</vt:lpstr>
      <vt:lpstr>Wax Elimination (Burnout)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prachur malhotra</dc:creator>
  <cp:lastModifiedBy>prachur malhotra</cp:lastModifiedBy>
  <cp:revision>27</cp:revision>
  <dcterms:created xsi:type="dcterms:W3CDTF">2020-08-18T05:57:50Z</dcterms:created>
  <dcterms:modified xsi:type="dcterms:W3CDTF">2020-08-19T06:02:39Z</dcterms:modified>
</cp:coreProperties>
</file>