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754B9-EBA6-4BBA-9728-F51377678C7A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46E9D-37BC-49BC-9F2B-3E82770B7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6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80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66D-1AB2-4CBB-96F0-3384FA66EED3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90E7-47AD-47EB-8848-E502C5D80384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CEAD-8A2B-4CFC-A4A8-97D79EFCA049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B653-6EEB-48F3-B761-63D7D3218470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BB1A-81BD-42C1-905E-A8195455D397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63E7-8CED-4ADE-9934-27A92E45E086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E928-E34A-4616-A0A3-2F78915DEA21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D05C-491F-47DC-B0B9-6A67AA386ACB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CC2D-22D3-4E39-87B8-28745E39AB1E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3770-3255-48CD-BC08-2938F04563A3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8316-65E9-45C4-A70D-D0B673217A1E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EF05-C7CA-4239-BBC4-03833B29259B}" type="datetime1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Essentials of Medical Parasitology Apurba S Sastry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Malaria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 </a:t>
            </a:r>
            <a:r>
              <a:rPr lang="en-US" dirty="0" err="1" smtClean="0">
                <a:solidFill>
                  <a:schemeClr val="tx1"/>
                </a:solidFill>
              </a:rPr>
              <a:t>Sucheta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Lakhani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Professor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Department of Microbiology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9" y="1422349"/>
            <a:ext cx="8704186" cy="54356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600" b="1" dirty="0" smtClean="0"/>
              <a:t>2. </a:t>
            </a:r>
            <a:r>
              <a:rPr lang="en-IN" sz="3600" b="1" dirty="0" err="1" smtClean="0"/>
              <a:t>Anemia</a:t>
            </a:r>
            <a:endParaRPr lang="en-IN" sz="3600" b="1" dirty="0"/>
          </a:p>
          <a:p>
            <a:r>
              <a:rPr lang="en-IN" sz="3600" dirty="0"/>
              <a:t>After a few paroxysms of fever, patient </a:t>
            </a:r>
            <a:r>
              <a:rPr lang="en-IN" sz="3600" dirty="0" smtClean="0"/>
              <a:t>develops normocytic </a:t>
            </a:r>
            <a:r>
              <a:rPr lang="en-IN" sz="3600" dirty="0"/>
              <a:t>normochromic </a:t>
            </a:r>
            <a:r>
              <a:rPr lang="en-IN" sz="3600" dirty="0" err="1" smtClean="0"/>
              <a:t>anemia</a:t>
            </a:r>
            <a:r>
              <a:rPr lang="en-IN" sz="3600" dirty="0"/>
              <a:t> </a:t>
            </a:r>
            <a:r>
              <a:rPr lang="en-IN" sz="3600" dirty="0" smtClean="0"/>
              <a:t>due to- </a:t>
            </a:r>
          </a:p>
          <a:p>
            <a:pPr lvl="1"/>
            <a:r>
              <a:rPr lang="en-IN" sz="3600" dirty="0" smtClean="0"/>
              <a:t>Parasite </a:t>
            </a:r>
            <a:r>
              <a:rPr lang="en-IN" sz="3600" dirty="0"/>
              <a:t>induced RBC </a:t>
            </a:r>
            <a:r>
              <a:rPr lang="en-IN" sz="3600" dirty="0" smtClean="0"/>
              <a:t>destruction</a:t>
            </a:r>
            <a:endParaRPr lang="en-IN" sz="3600" dirty="0"/>
          </a:p>
          <a:p>
            <a:pPr lvl="1"/>
            <a:r>
              <a:rPr lang="en-IN" sz="3600" dirty="0" smtClean="0"/>
              <a:t>Splenic </a:t>
            </a:r>
            <a:r>
              <a:rPr lang="en-IN" sz="3600" dirty="0"/>
              <a:t>removal of both infected RBC and </a:t>
            </a:r>
            <a:r>
              <a:rPr lang="en-IN" sz="3600" dirty="0" smtClean="0"/>
              <a:t>uninfected RBC </a:t>
            </a:r>
            <a:r>
              <a:rPr lang="en-IN" sz="3600" dirty="0"/>
              <a:t>coated with immune complexes</a:t>
            </a:r>
          </a:p>
          <a:p>
            <a:pPr lvl="1"/>
            <a:r>
              <a:rPr lang="en-IN" sz="3600" dirty="0" smtClean="0"/>
              <a:t>Bone </a:t>
            </a:r>
            <a:r>
              <a:rPr lang="en-IN" sz="3600" dirty="0"/>
              <a:t>marrow suppression leading to de crease </a:t>
            </a:r>
            <a:r>
              <a:rPr lang="en-IN" sz="3600" dirty="0" smtClean="0"/>
              <a:t>RBC production</a:t>
            </a:r>
            <a:endParaRPr lang="en-IN" sz="3600" dirty="0"/>
          </a:p>
          <a:p>
            <a:pPr lvl="1"/>
            <a:r>
              <a:rPr lang="en-IN" sz="3600" dirty="0" smtClean="0"/>
              <a:t>Increased </a:t>
            </a:r>
            <a:r>
              <a:rPr lang="en-IN" sz="3600" dirty="0"/>
              <a:t>fragility of </a:t>
            </a:r>
            <a:r>
              <a:rPr lang="en-IN" sz="3600" dirty="0" smtClean="0"/>
              <a:t>RBCs.</a:t>
            </a:r>
            <a:endParaRPr lang="en-IN" sz="3600" dirty="0"/>
          </a:p>
          <a:p>
            <a:pPr lvl="1"/>
            <a:r>
              <a:rPr lang="en-IN" sz="3600" dirty="0" smtClean="0"/>
              <a:t>Autoimmune </a:t>
            </a:r>
            <a:r>
              <a:rPr lang="en-IN" sz="3600" dirty="0" err="1"/>
              <a:t>lysis</a:t>
            </a:r>
            <a:r>
              <a:rPr lang="en-IN" sz="3600" dirty="0"/>
              <a:t> of coated RBCs</a:t>
            </a:r>
            <a:r>
              <a:rPr lang="en-IN" sz="3600" dirty="0" smtClean="0"/>
              <a:t>.</a:t>
            </a:r>
          </a:p>
          <a:p>
            <a:pPr marL="0" indent="0">
              <a:buNone/>
            </a:pPr>
            <a:r>
              <a:rPr lang="en-IN" sz="3600" b="1" dirty="0" smtClean="0"/>
              <a:t>3. Splenomegaly</a:t>
            </a:r>
            <a:endParaRPr lang="en-IN" sz="3600" b="1" dirty="0"/>
          </a:p>
          <a:p>
            <a:r>
              <a:rPr lang="en-IN" sz="3600" dirty="0"/>
              <a:t>After a few weeks of febrile paroxysms, spleen gets </a:t>
            </a:r>
            <a:r>
              <a:rPr lang="en-IN" sz="3600" dirty="0" smtClean="0"/>
              <a:t>enlarged and </a:t>
            </a:r>
            <a:r>
              <a:rPr lang="en-IN" sz="3600" dirty="0"/>
              <a:t>becomes palpable. </a:t>
            </a:r>
            <a:r>
              <a:rPr lang="en-IN" sz="3600" dirty="0" smtClean="0"/>
              <a:t>It </a:t>
            </a:r>
            <a:r>
              <a:rPr lang="en-IN" sz="3600" dirty="0"/>
              <a:t>is due to massive proliferation of macrophages that engulf parasitized </a:t>
            </a:r>
            <a:r>
              <a:rPr lang="en-IN" sz="3600" dirty="0" smtClean="0"/>
              <a:t>and </a:t>
            </a:r>
            <a:r>
              <a:rPr lang="en-IN" sz="3600" dirty="0" err="1" smtClean="0"/>
              <a:t>nonparasitized</a:t>
            </a:r>
            <a:r>
              <a:rPr lang="en-IN" sz="3600" dirty="0" smtClean="0"/>
              <a:t> </a:t>
            </a:r>
            <a:r>
              <a:rPr lang="en-IN" sz="3600" dirty="0"/>
              <a:t>coated </a:t>
            </a:r>
            <a:r>
              <a:rPr lang="en-IN" sz="3600" dirty="0" smtClean="0"/>
              <a:t>RBCs.</a:t>
            </a:r>
            <a:endParaRPr lang="en-IN" sz="3600" dirty="0"/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6A56-714E-4743-B5D4-9CE552725E61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5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8" y="374901"/>
            <a:ext cx="9136633" cy="64831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i="1" dirty="0" err="1"/>
              <a:t>Falciparum</a:t>
            </a:r>
            <a:r>
              <a:rPr lang="fr-FR" b="1" i="1" dirty="0"/>
              <a:t> Malaria (</a:t>
            </a:r>
            <a:r>
              <a:rPr lang="fr-FR" b="1" i="1" dirty="0" err="1"/>
              <a:t>Malignant</a:t>
            </a:r>
            <a:r>
              <a:rPr lang="fr-FR" b="1" i="1" dirty="0"/>
              <a:t> </a:t>
            </a:r>
            <a:r>
              <a:rPr lang="fr-FR" b="1" i="1" dirty="0" err="1"/>
              <a:t>Tertian</a:t>
            </a:r>
            <a:r>
              <a:rPr lang="fr-FR" b="1" i="1" dirty="0"/>
              <a:t> Malaria</a:t>
            </a:r>
            <a:r>
              <a:rPr lang="fr-FR" b="1" i="1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en-IN" b="1" dirty="0" smtClean="0"/>
              <a:t>Sequestration </a:t>
            </a:r>
            <a:r>
              <a:rPr lang="en-IN" b="1" dirty="0"/>
              <a:t>of the parasites: </a:t>
            </a:r>
            <a:r>
              <a:rPr lang="en-IN" i="1" dirty="0" smtClean="0"/>
              <a:t>P</a:t>
            </a:r>
            <a:r>
              <a:rPr lang="en-IN" i="1" dirty="0"/>
              <a:t>. falciparum </a:t>
            </a:r>
            <a:r>
              <a:rPr lang="en-IN" i="1" dirty="0" smtClean="0"/>
              <a:t>has ability </a:t>
            </a:r>
            <a:r>
              <a:rPr lang="en-IN" i="1" dirty="0"/>
              <a:t>to </a:t>
            </a:r>
            <a:r>
              <a:rPr lang="en-IN" i="1" dirty="0" smtClean="0"/>
              <a:t>sequester </a:t>
            </a:r>
            <a:r>
              <a:rPr lang="en-IN" dirty="0" smtClean="0"/>
              <a:t>the </a:t>
            </a:r>
            <a:r>
              <a:rPr lang="en-IN" dirty="0"/>
              <a:t>parasites in the blood vessels of </a:t>
            </a:r>
            <a:r>
              <a:rPr lang="en-IN" dirty="0" smtClean="0"/>
              <a:t>deep visceral organs. </a:t>
            </a:r>
            <a:r>
              <a:rPr lang="en-IN" dirty="0"/>
              <a:t>This leads to </a:t>
            </a:r>
            <a:r>
              <a:rPr lang="en-IN" dirty="0" smtClean="0"/>
              <a:t>blockade of </a:t>
            </a:r>
            <a:r>
              <a:rPr lang="en-IN" dirty="0"/>
              <a:t>vessels, congestion and hypoxia of internal </a:t>
            </a:r>
            <a:r>
              <a:rPr lang="en-IN" dirty="0" smtClean="0"/>
              <a:t>organs. It </a:t>
            </a:r>
            <a:r>
              <a:rPr lang="en-IN" dirty="0"/>
              <a:t>is mediated by:</a:t>
            </a:r>
          </a:p>
          <a:p>
            <a:pPr marL="857250" lvl="1" indent="-4572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IN" b="1" dirty="0" err="1" smtClean="0"/>
              <a:t>Cytoadherence</a:t>
            </a:r>
            <a:r>
              <a:rPr lang="en-IN" b="1" dirty="0"/>
              <a:t>: </a:t>
            </a:r>
            <a:r>
              <a:rPr lang="en-IN" b="1" dirty="0" smtClean="0"/>
              <a:t>Binding </a:t>
            </a:r>
            <a:r>
              <a:rPr lang="en-IN" b="1" dirty="0"/>
              <a:t>of </a:t>
            </a:r>
            <a:r>
              <a:rPr lang="en-IN" b="1" dirty="0" smtClean="0"/>
              <a:t>infected </a:t>
            </a:r>
            <a:r>
              <a:rPr lang="en-IN" dirty="0" smtClean="0"/>
              <a:t>erythrocytes </a:t>
            </a:r>
            <a:r>
              <a:rPr lang="en-IN" dirty="0"/>
              <a:t>to endothelial </a:t>
            </a:r>
            <a:r>
              <a:rPr lang="en-IN" dirty="0" smtClean="0"/>
              <a:t>cells, via </a:t>
            </a:r>
            <a:r>
              <a:rPr lang="en-IN" i="1" dirty="0" smtClean="0"/>
              <a:t>P</a:t>
            </a:r>
            <a:r>
              <a:rPr lang="en-IN" i="1" dirty="0"/>
              <a:t>. falciparum</a:t>
            </a:r>
            <a:r>
              <a:rPr lang="en-IN" b="1" i="1" dirty="0"/>
              <a:t> </a:t>
            </a:r>
            <a:r>
              <a:rPr lang="en-IN" b="1" i="1" dirty="0" smtClean="0"/>
              <a:t>erythrocyte </a:t>
            </a:r>
            <a:r>
              <a:rPr lang="en-IN" b="1" dirty="0" smtClean="0"/>
              <a:t>membrane </a:t>
            </a:r>
            <a:r>
              <a:rPr lang="en-IN" b="1" dirty="0"/>
              <a:t>protein-1 (PfEMP-1</a:t>
            </a:r>
            <a:r>
              <a:rPr lang="en-IN" b="1" dirty="0" smtClean="0"/>
              <a:t>).</a:t>
            </a:r>
          </a:p>
          <a:p>
            <a:pPr>
              <a:lnSpc>
                <a:spcPct val="170000"/>
              </a:lnSpc>
            </a:pPr>
            <a:r>
              <a:rPr lang="en-IN" b="1" dirty="0" err="1"/>
              <a:t>Rosetting</a:t>
            </a:r>
            <a:r>
              <a:rPr lang="en-IN" b="1" dirty="0"/>
              <a:t>: </a:t>
            </a:r>
            <a:r>
              <a:rPr lang="en-IN" dirty="0"/>
              <a:t>Binding of infected erythrocytes to uninfected erythrocytes. </a:t>
            </a:r>
          </a:p>
          <a:p>
            <a:pPr>
              <a:lnSpc>
                <a:spcPct val="170000"/>
              </a:lnSpc>
            </a:pPr>
            <a:r>
              <a:rPr lang="en-IN" b="1" dirty="0"/>
              <a:t>Deformability: </a:t>
            </a:r>
            <a:r>
              <a:rPr lang="en-IN" dirty="0"/>
              <a:t>Parasitized RBCs become more spherical and </a:t>
            </a:r>
            <a:r>
              <a:rPr lang="en-IN" dirty="0" smtClean="0"/>
              <a:t>rigid.</a:t>
            </a:r>
          </a:p>
          <a:p>
            <a:pPr>
              <a:lnSpc>
                <a:spcPct val="170000"/>
              </a:lnSpc>
            </a:pPr>
            <a:r>
              <a:rPr lang="en-IN" dirty="0" err="1" smtClean="0"/>
              <a:t>PfEMP</a:t>
            </a:r>
            <a:r>
              <a:rPr lang="en-IN" dirty="0" smtClean="0"/>
              <a:t> </a:t>
            </a:r>
            <a:r>
              <a:rPr lang="en-IN" dirty="0"/>
              <a:t>undergoes frequent antigenic variation and helps the parasite in evading the host immune response</a:t>
            </a:r>
            <a:r>
              <a:rPr lang="en-IN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IN" dirty="0" smtClean="0"/>
              <a:t>High level of </a:t>
            </a:r>
            <a:r>
              <a:rPr lang="en-IN" dirty="0" err="1" smtClean="0"/>
              <a:t>parasitemia</a:t>
            </a:r>
            <a:r>
              <a:rPr lang="en-IN" dirty="0" smtClean="0"/>
              <a:t>- up to 30–40</a:t>
            </a:r>
            <a:r>
              <a:rPr lang="en-IN" dirty="0"/>
              <a:t>% of </a:t>
            </a:r>
            <a:r>
              <a:rPr lang="en-IN" dirty="0" smtClean="0"/>
              <a:t>total RBC can be infected.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84A-660E-41FA-A968-E8FD7DEE7703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2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Complications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911737"/>
            <a:ext cx="8856889" cy="5904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2200" b="1" i="1" dirty="0"/>
              <a:t>Complications of Falciparum </a:t>
            </a:r>
            <a:r>
              <a:rPr lang="en-IN" sz="2200" b="1" i="1" dirty="0" smtClean="0"/>
              <a:t>Malaria</a:t>
            </a:r>
          </a:p>
          <a:p>
            <a:pPr marL="0" indent="0">
              <a:buNone/>
            </a:pPr>
            <a:r>
              <a:rPr lang="en-IN" sz="2200" b="1" dirty="0" smtClean="0"/>
              <a:t>1. Cerebral </a:t>
            </a:r>
            <a:r>
              <a:rPr lang="en-IN" sz="2200" b="1" dirty="0"/>
              <a:t>malaria:</a:t>
            </a:r>
          </a:p>
          <a:p>
            <a:r>
              <a:rPr lang="en-IN" sz="2200" dirty="0" smtClean="0"/>
              <a:t>Occurs </a:t>
            </a:r>
            <a:r>
              <a:rPr lang="en-IN" sz="2200" dirty="0"/>
              <a:t>due to plugging of brain capillaries by </a:t>
            </a:r>
            <a:r>
              <a:rPr lang="en-IN" sz="2200" dirty="0" smtClean="0"/>
              <a:t>the rosettes </a:t>
            </a:r>
            <a:r>
              <a:rPr lang="en-IN" sz="2200" dirty="0"/>
              <a:t>of sequestered parasitized RBCs leading to </a:t>
            </a:r>
            <a:r>
              <a:rPr lang="en-IN" sz="2200" dirty="0" smtClean="0"/>
              <a:t> vascular </a:t>
            </a:r>
            <a:r>
              <a:rPr lang="en-IN" sz="2200" dirty="0"/>
              <a:t>occlusion and cerebral </a:t>
            </a:r>
            <a:r>
              <a:rPr lang="en-IN" sz="2200" dirty="0" smtClean="0"/>
              <a:t>anoxia.</a:t>
            </a:r>
            <a:endParaRPr lang="en-IN" sz="2200" dirty="0"/>
          </a:p>
          <a:p>
            <a:r>
              <a:rPr lang="en-IN" sz="2200" dirty="0" smtClean="0"/>
              <a:t>It </a:t>
            </a:r>
            <a:r>
              <a:rPr lang="en-IN" sz="2200" dirty="0"/>
              <a:t>manifests as </a:t>
            </a:r>
            <a:r>
              <a:rPr lang="en-IN" sz="2200" dirty="0" smtClean="0"/>
              <a:t>diffuse symmetric encephalopathy characterized </a:t>
            </a:r>
            <a:r>
              <a:rPr lang="en-IN" sz="2200" dirty="0"/>
              <a:t>by generalized </a:t>
            </a:r>
            <a:r>
              <a:rPr lang="en-IN" sz="2200" dirty="0" smtClean="0"/>
              <a:t>convulsion </a:t>
            </a:r>
            <a:r>
              <a:rPr lang="en-IN" sz="2200" dirty="0"/>
              <a:t>in 10% of adults and up to 50% of </a:t>
            </a:r>
            <a:r>
              <a:rPr lang="en-IN" sz="2200" dirty="0" smtClean="0"/>
              <a:t>children.</a:t>
            </a:r>
            <a:endParaRPr lang="en-IN" sz="2200" dirty="0"/>
          </a:p>
          <a:p>
            <a:r>
              <a:rPr lang="en-IN" sz="2200" dirty="0" smtClean="0"/>
              <a:t>Muscle </a:t>
            </a:r>
            <a:r>
              <a:rPr lang="en-IN" sz="2200" dirty="0"/>
              <a:t>tone and tendon reflexes are </a:t>
            </a:r>
            <a:r>
              <a:rPr lang="en-IN" sz="2200" dirty="0" smtClean="0"/>
              <a:t>reduced, retinal </a:t>
            </a:r>
            <a:r>
              <a:rPr lang="en-IN" sz="2200" dirty="0" err="1"/>
              <a:t>hemorrhages</a:t>
            </a:r>
            <a:r>
              <a:rPr lang="en-IN" sz="2200" dirty="0"/>
              <a:t>, </a:t>
            </a:r>
            <a:r>
              <a:rPr lang="en-IN" sz="2200" dirty="0" smtClean="0"/>
              <a:t>neurologic </a:t>
            </a:r>
            <a:r>
              <a:rPr lang="en-IN" sz="2200" dirty="0" err="1" smtClean="0"/>
              <a:t>sequelae</a:t>
            </a:r>
            <a:r>
              <a:rPr lang="en-IN" sz="2200" dirty="0"/>
              <a:t>, repeated seizures, and rarely deep </a:t>
            </a:r>
            <a:r>
              <a:rPr lang="en-IN" sz="2200" dirty="0" smtClean="0"/>
              <a:t>coma.</a:t>
            </a:r>
            <a:endParaRPr lang="en-IN" sz="2200" dirty="0"/>
          </a:p>
          <a:p>
            <a:r>
              <a:rPr lang="en-IN" sz="2200" dirty="0" smtClean="0"/>
              <a:t>Signs </a:t>
            </a:r>
            <a:r>
              <a:rPr lang="en-IN" sz="2200" dirty="0"/>
              <a:t>of focal neurologic and meningeal </a:t>
            </a:r>
            <a:r>
              <a:rPr lang="en-IN" sz="2200" dirty="0" smtClean="0"/>
              <a:t>irritations are </a:t>
            </a:r>
            <a:r>
              <a:rPr lang="en-IN" sz="2200" dirty="0"/>
              <a:t>absent</a:t>
            </a:r>
          </a:p>
          <a:p>
            <a:r>
              <a:rPr lang="en-IN" sz="2200" dirty="0" smtClean="0"/>
              <a:t>High </a:t>
            </a:r>
            <a:r>
              <a:rPr lang="en-IN" sz="2200" dirty="0"/>
              <a:t>mortality rate—20% among adults and </a:t>
            </a:r>
            <a:r>
              <a:rPr lang="en-IN" sz="2200" dirty="0" smtClean="0"/>
              <a:t>&gt; 15</a:t>
            </a:r>
            <a:r>
              <a:rPr lang="en-IN" sz="2200" dirty="0"/>
              <a:t>% among children.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ACC7-61F2-4426-A17F-AA8255C9DEA2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3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374901"/>
            <a:ext cx="8398776" cy="59045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 smtClean="0"/>
              <a:t>Complications of falciparum malaria continued..</a:t>
            </a:r>
          </a:p>
          <a:p>
            <a:pPr marL="0" indent="0">
              <a:buNone/>
            </a:pPr>
            <a:r>
              <a:rPr lang="en-IN" b="1" dirty="0" smtClean="0"/>
              <a:t>2. Pernicious </a:t>
            </a:r>
            <a:r>
              <a:rPr lang="en-IN" b="1" dirty="0"/>
              <a:t>malaria: It is characterized by </a:t>
            </a:r>
            <a:r>
              <a:rPr lang="en-IN" b="1" dirty="0" smtClean="0"/>
              <a:t>black water </a:t>
            </a:r>
            <a:r>
              <a:rPr lang="en-IN" dirty="0" smtClean="0"/>
              <a:t>fever</a:t>
            </a:r>
            <a:r>
              <a:rPr lang="en-IN" dirty="0"/>
              <a:t>, algid malaria and </a:t>
            </a:r>
            <a:r>
              <a:rPr lang="en-IN" dirty="0" err="1"/>
              <a:t>septicemic</a:t>
            </a:r>
            <a:r>
              <a:rPr lang="en-IN" dirty="0"/>
              <a:t> malaria</a:t>
            </a:r>
          </a:p>
          <a:p>
            <a:r>
              <a:rPr lang="en-IN" dirty="0"/>
              <a:t> </a:t>
            </a:r>
            <a:r>
              <a:rPr lang="en-IN" b="1" dirty="0" smtClean="0"/>
              <a:t>Black </a:t>
            </a:r>
            <a:r>
              <a:rPr lang="en-IN" b="1" dirty="0"/>
              <a:t>water </a:t>
            </a:r>
            <a:r>
              <a:rPr lang="en-IN" b="1" dirty="0" smtClean="0"/>
              <a:t>fever: S</a:t>
            </a:r>
            <a:r>
              <a:rPr lang="en-IN" dirty="0" smtClean="0"/>
              <a:t>udden intravascular </a:t>
            </a:r>
            <a:r>
              <a:rPr lang="en-IN" dirty="0" err="1"/>
              <a:t>hemolysis</a:t>
            </a:r>
            <a:r>
              <a:rPr lang="en-IN" dirty="0"/>
              <a:t> followed by fever, </a:t>
            </a:r>
            <a:r>
              <a:rPr lang="en-IN" dirty="0" smtClean="0"/>
              <a:t> </a:t>
            </a:r>
            <a:r>
              <a:rPr lang="en-IN" dirty="0" err="1" smtClean="0"/>
              <a:t>hemoglobinuria</a:t>
            </a:r>
            <a:r>
              <a:rPr lang="en-IN" dirty="0" smtClean="0"/>
              <a:t> </a:t>
            </a:r>
            <a:r>
              <a:rPr lang="en-IN" dirty="0"/>
              <a:t>and dark urine </a:t>
            </a:r>
          </a:p>
          <a:p>
            <a:pPr lvl="1"/>
            <a:r>
              <a:rPr lang="en-IN" dirty="0"/>
              <a:t> </a:t>
            </a:r>
            <a:r>
              <a:rPr lang="en-IN" dirty="0" smtClean="0"/>
              <a:t>It </a:t>
            </a:r>
            <a:r>
              <a:rPr lang="en-IN" dirty="0"/>
              <a:t>occurs following quinine treatment to </a:t>
            </a:r>
            <a:r>
              <a:rPr lang="en-IN" dirty="0" smtClean="0"/>
              <a:t>subjects previously </a:t>
            </a:r>
            <a:r>
              <a:rPr lang="en-IN" dirty="0"/>
              <a:t>infected with </a:t>
            </a:r>
            <a:r>
              <a:rPr lang="en-IN" i="1" dirty="0"/>
              <a:t>P. falciparum</a:t>
            </a:r>
          </a:p>
          <a:p>
            <a:pPr lvl="1"/>
            <a:r>
              <a:rPr lang="en-IN" dirty="0" smtClean="0"/>
              <a:t>Antibodies </a:t>
            </a:r>
            <a:r>
              <a:rPr lang="en-IN" dirty="0"/>
              <a:t>develop against parasitized and </a:t>
            </a:r>
            <a:r>
              <a:rPr lang="en-IN" dirty="0" err="1" smtClean="0"/>
              <a:t>quininized</a:t>
            </a:r>
            <a:r>
              <a:rPr lang="en-IN" dirty="0" smtClean="0"/>
              <a:t> </a:t>
            </a:r>
            <a:r>
              <a:rPr lang="en-IN" dirty="0"/>
              <a:t>RBCs. With subsequent infection and</a:t>
            </a:r>
          </a:p>
          <a:p>
            <a:pPr lvl="1"/>
            <a:r>
              <a:rPr lang="en-IN" dirty="0"/>
              <a:t>quinine treatment, there is </a:t>
            </a:r>
            <a:r>
              <a:rPr lang="en-IN" dirty="0" err="1" smtClean="0"/>
              <a:t>immunocomplex</a:t>
            </a:r>
            <a:r>
              <a:rPr lang="en-IN" dirty="0" smtClean="0"/>
              <a:t> formation </a:t>
            </a:r>
            <a:r>
              <a:rPr lang="en-IN" dirty="0"/>
              <a:t>followed by complement mediated</a:t>
            </a:r>
          </a:p>
          <a:p>
            <a:pPr lvl="1"/>
            <a:r>
              <a:rPr lang="en-IN" dirty="0"/>
              <a:t>massive destruction of both parasitized </a:t>
            </a:r>
            <a:r>
              <a:rPr lang="en-IN" dirty="0" smtClean="0"/>
              <a:t>and </a:t>
            </a:r>
            <a:r>
              <a:rPr lang="en-IN" dirty="0" err="1" smtClean="0"/>
              <a:t>nonparasitized</a:t>
            </a:r>
            <a:r>
              <a:rPr lang="en-IN" dirty="0" smtClean="0"/>
              <a:t> </a:t>
            </a:r>
            <a:r>
              <a:rPr lang="en-IN" dirty="0"/>
              <a:t>RBCs.</a:t>
            </a:r>
          </a:p>
          <a:p>
            <a:r>
              <a:rPr lang="en-IN" dirty="0"/>
              <a:t> </a:t>
            </a:r>
            <a:r>
              <a:rPr lang="en-IN" b="1" dirty="0" smtClean="0"/>
              <a:t>Algid </a:t>
            </a:r>
            <a:r>
              <a:rPr lang="en-IN" b="1" dirty="0"/>
              <a:t>malaria: </a:t>
            </a:r>
            <a:r>
              <a:rPr lang="en-IN" b="1" dirty="0" smtClean="0"/>
              <a:t>Cold </a:t>
            </a:r>
            <a:r>
              <a:rPr lang="en-IN" b="1" dirty="0"/>
              <a:t>clammy </a:t>
            </a:r>
            <a:r>
              <a:rPr lang="en-IN" b="1" dirty="0" smtClean="0"/>
              <a:t>skin, </a:t>
            </a:r>
            <a:r>
              <a:rPr lang="en-IN" dirty="0" smtClean="0"/>
              <a:t>hypotension</a:t>
            </a:r>
            <a:r>
              <a:rPr lang="en-IN" dirty="0"/>
              <a:t>, peripheral circulatory failure and </a:t>
            </a:r>
            <a:r>
              <a:rPr lang="en-IN" dirty="0" smtClean="0"/>
              <a:t> profound </a:t>
            </a:r>
            <a:r>
              <a:rPr lang="en-IN" dirty="0"/>
              <a:t>shock</a:t>
            </a:r>
          </a:p>
          <a:p>
            <a:r>
              <a:rPr lang="en-IN" dirty="0"/>
              <a:t> </a:t>
            </a:r>
            <a:r>
              <a:rPr lang="en-IN" b="1" dirty="0" err="1" smtClean="0"/>
              <a:t>Septicemic</a:t>
            </a:r>
            <a:r>
              <a:rPr lang="en-IN" b="1" dirty="0" smtClean="0"/>
              <a:t> </a:t>
            </a:r>
            <a:r>
              <a:rPr lang="en-IN" b="1" dirty="0"/>
              <a:t>malaria: </a:t>
            </a:r>
            <a:r>
              <a:rPr lang="en-IN" b="1" dirty="0" smtClean="0"/>
              <a:t>High </a:t>
            </a:r>
            <a:r>
              <a:rPr lang="en-IN" b="1" dirty="0"/>
              <a:t>degree </a:t>
            </a:r>
            <a:r>
              <a:rPr lang="en-IN" b="1" dirty="0" smtClean="0"/>
              <a:t>of </a:t>
            </a:r>
            <a:r>
              <a:rPr lang="en-IN" dirty="0" smtClean="0"/>
              <a:t>prostration</a:t>
            </a:r>
            <a:r>
              <a:rPr lang="en-IN" dirty="0"/>
              <a:t>, high grade fever with dissemination of the </a:t>
            </a:r>
            <a:r>
              <a:rPr lang="en-IN" dirty="0" smtClean="0"/>
              <a:t> parasite </a:t>
            </a:r>
            <a:r>
              <a:rPr lang="en-IN" dirty="0"/>
              <a:t>to various organs leading to </a:t>
            </a:r>
            <a:r>
              <a:rPr lang="en-IN" dirty="0" smtClean="0"/>
              <a:t>multi-organ failure.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4C7E-9FF0-483C-BD7D-E9EB3D138426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2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374900"/>
            <a:ext cx="8847740" cy="6346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/>
              <a:t>Complications of falciparum malaria continued..</a:t>
            </a:r>
          </a:p>
          <a:p>
            <a:pPr marL="0" indent="0">
              <a:buNone/>
            </a:pPr>
            <a:r>
              <a:rPr lang="en-IN" b="1" dirty="0" smtClean="0"/>
              <a:t>3. Pulmonary </a:t>
            </a:r>
            <a:r>
              <a:rPr lang="en-IN" b="1" dirty="0" err="1"/>
              <a:t>edema</a:t>
            </a:r>
            <a:r>
              <a:rPr lang="en-IN" b="1" dirty="0"/>
              <a:t> and adult respiratory </a:t>
            </a:r>
            <a:r>
              <a:rPr lang="en-IN" b="1" dirty="0" smtClean="0"/>
              <a:t>distress </a:t>
            </a:r>
            <a:r>
              <a:rPr lang="it-IT" b="1" dirty="0" smtClean="0"/>
              <a:t>syndrome</a:t>
            </a:r>
            <a:r>
              <a:rPr lang="it-IT" b="1" dirty="0"/>
              <a:t>: </a:t>
            </a:r>
            <a:r>
              <a:rPr lang="it-IT" dirty="0" smtClean="0"/>
              <a:t>M</a:t>
            </a:r>
            <a:r>
              <a:rPr lang="en-IN" dirty="0" err="1" smtClean="0"/>
              <a:t>ortality</a:t>
            </a:r>
            <a:r>
              <a:rPr lang="en-IN" dirty="0" smtClean="0"/>
              <a:t> </a:t>
            </a:r>
            <a:r>
              <a:rPr lang="en-IN" dirty="0"/>
              <a:t>rate is </a:t>
            </a:r>
            <a:r>
              <a:rPr lang="en-IN" dirty="0" smtClean="0"/>
              <a:t>&gt; 80%</a:t>
            </a:r>
          </a:p>
          <a:p>
            <a:pPr marL="0" indent="0">
              <a:buNone/>
            </a:pPr>
            <a:r>
              <a:rPr lang="en-IN" b="1" dirty="0" smtClean="0"/>
              <a:t>4. </a:t>
            </a:r>
            <a:r>
              <a:rPr lang="en-IN" b="1" dirty="0" err="1" smtClean="0"/>
              <a:t>Hypoglycemia</a:t>
            </a:r>
            <a:r>
              <a:rPr lang="en-IN" b="1" dirty="0"/>
              <a:t>: </a:t>
            </a:r>
            <a:r>
              <a:rPr lang="en-IN" dirty="0"/>
              <a:t>It is associated with a poor </a:t>
            </a:r>
            <a:r>
              <a:rPr lang="en-IN" dirty="0" smtClean="0"/>
              <a:t>prognosis</a:t>
            </a:r>
            <a:r>
              <a:rPr lang="en-IN" b="1" dirty="0" smtClean="0"/>
              <a:t>; </a:t>
            </a:r>
            <a:r>
              <a:rPr lang="en-IN" dirty="0" smtClean="0"/>
              <a:t>specially in </a:t>
            </a:r>
            <a:r>
              <a:rPr lang="en-IN" dirty="0"/>
              <a:t>children and pregnant </a:t>
            </a:r>
            <a:r>
              <a:rPr lang="en-IN" dirty="0" smtClean="0"/>
              <a:t> women </a:t>
            </a:r>
            <a:r>
              <a:rPr lang="en-IN" dirty="0"/>
              <a:t>and following quinine therapy</a:t>
            </a:r>
          </a:p>
          <a:p>
            <a:pPr marL="0" indent="0">
              <a:buNone/>
            </a:pPr>
            <a:r>
              <a:rPr lang="en-IN" b="1" dirty="0" smtClean="0"/>
              <a:t>5. Renal </a:t>
            </a:r>
            <a:r>
              <a:rPr lang="en-IN" b="1" dirty="0"/>
              <a:t>failure: </a:t>
            </a:r>
            <a:r>
              <a:rPr lang="en-IN" dirty="0"/>
              <a:t>It occurs due to erythrocyte </a:t>
            </a:r>
            <a:r>
              <a:rPr lang="en-IN" dirty="0" smtClean="0"/>
              <a:t>sequestration</a:t>
            </a:r>
            <a:r>
              <a:rPr lang="en-IN" b="1" dirty="0" smtClean="0"/>
              <a:t> </a:t>
            </a:r>
            <a:r>
              <a:rPr lang="en-IN" dirty="0" smtClean="0"/>
              <a:t>in </a:t>
            </a:r>
            <a:r>
              <a:rPr lang="en-IN" dirty="0"/>
              <a:t>renal microvasculature leading to acute tubular </a:t>
            </a:r>
            <a:r>
              <a:rPr lang="en-IN" dirty="0" smtClean="0"/>
              <a:t>necrosis</a:t>
            </a:r>
            <a:r>
              <a:rPr lang="en-IN" dirty="0"/>
              <a:t>. </a:t>
            </a: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6. Bleeding/disseminated </a:t>
            </a:r>
            <a:r>
              <a:rPr lang="en-IN" b="1" dirty="0"/>
              <a:t>intravascular </a:t>
            </a:r>
            <a:r>
              <a:rPr lang="en-IN" b="1" dirty="0" smtClean="0"/>
              <a:t>coagulation: </a:t>
            </a:r>
            <a:r>
              <a:rPr lang="en-IN" dirty="0" smtClean="0"/>
              <a:t>Patient presents with significant bleeding and </a:t>
            </a:r>
            <a:r>
              <a:rPr lang="en-IN" dirty="0" err="1" smtClean="0"/>
              <a:t>hemorrhages</a:t>
            </a:r>
            <a:r>
              <a:rPr lang="en-IN" dirty="0" smtClean="0"/>
              <a:t> </a:t>
            </a:r>
            <a:r>
              <a:rPr lang="en-IN" dirty="0"/>
              <a:t>from the gums, nose and </a:t>
            </a:r>
            <a:r>
              <a:rPr lang="en-IN" dirty="0" smtClean="0"/>
              <a:t>GIT with </a:t>
            </a:r>
            <a:r>
              <a:rPr lang="en-IN" dirty="0"/>
              <a:t>or without evidence of </a:t>
            </a:r>
            <a:r>
              <a:rPr lang="en-IN" dirty="0" smtClean="0"/>
              <a:t>DIC.</a:t>
            </a:r>
            <a:endParaRPr lang="en-IN" dirty="0"/>
          </a:p>
          <a:p>
            <a:pPr marL="0" indent="0">
              <a:buNone/>
            </a:pPr>
            <a:r>
              <a:rPr lang="en-IN" b="1" dirty="0" smtClean="0"/>
              <a:t>7. </a:t>
            </a:r>
            <a:r>
              <a:rPr lang="en-IN" b="1" dirty="0"/>
              <a:t>Severe </a:t>
            </a:r>
            <a:r>
              <a:rPr lang="en-IN" b="1" dirty="0" smtClean="0"/>
              <a:t>jaundice: I</a:t>
            </a:r>
            <a:r>
              <a:rPr lang="en-IN" dirty="0" smtClean="0"/>
              <a:t>t </a:t>
            </a:r>
            <a:r>
              <a:rPr lang="en-IN" dirty="0"/>
              <a:t>results from </a:t>
            </a:r>
            <a:r>
              <a:rPr lang="en-IN" dirty="0" err="1"/>
              <a:t>hemolysis</a:t>
            </a:r>
            <a:r>
              <a:rPr lang="en-IN" dirty="0"/>
              <a:t>, hepatocyte </a:t>
            </a:r>
            <a:r>
              <a:rPr lang="en-IN" dirty="0" smtClean="0"/>
              <a:t>injury and </a:t>
            </a:r>
            <a:r>
              <a:rPr lang="en-IN" dirty="0"/>
              <a:t>cholestasis</a:t>
            </a:r>
          </a:p>
          <a:p>
            <a:pPr marL="0" indent="0">
              <a:buNone/>
            </a:pPr>
            <a:r>
              <a:rPr lang="en-IN" b="1" dirty="0" smtClean="0"/>
              <a:t>8. Severe </a:t>
            </a:r>
            <a:r>
              <a:rPr lang="en-IN" b="1" dirty="0"/>
              <a:t>normochromic, normocytic </a:t>
            </a:r>
            <a:r>
              <a:rPr lang="en-IN" b="1" dirty="0" err="1" smtClean="0"/>
              <a:t>anemia</a:t>
            </a:r>
            <a:r>
              <a:rPr lang="en-IN" b="1" dirty="0" smtClean="0"/>
              <a:t>: </a:t>
            </a:r>
            <a:r>
              <a:rPr lang="en-IN" dirty="0" smtClean="0"/>
              <a:t>Characterized </a:t>
            </a:r>
            <a:r>
              <a:rPr lang="en-IN" dirty="0"/>
              <a:t>by </a:t>
            </a:r>
            <a:r>
              <a:rPr lang="en-IN" dirty="0" err="1"/>
              <a:t>hematocrit</a:t>
            </a:r>
            <a:r>
              <a:rPr lang="en-IN" dirty="0"/>
              <a:t> of less than 15% </a:t>
            </a:r>
            <a:r>
              <a:rPr lang="en-IN" dirty="0" smtClean="0"/>
              <a:t>or </a:t>
            </a:r>
            <a:r>
              <a:rPr lang="en-IN" dirty="0" err="1" smtClean="0"/>
              <a:t>hemoglobin</a:t>
            </a:r>
            <a:r>
              <a:rPr lang="en-IN" dirty="0" smtClean="0"/>
              <a:t> </a:t>
            </a:r>
            <a:r>
              <a:rPr lang="en-IN" dirty="0"/>
              <a:t>level of less than 5 g/</a:t>
            </a:r>
            <a:r>
              <a:rPr lang="en-IN" dirty="0" err="1"/>
              <a:t>dL</a:t>
            </a:r>
            <a:r>
              <a:rPr lang="en-IN" dirty="0"/>
              <a:t> with </a:t>
            </a:r>
            <a:r>
              <a:rPr lang="en-IN" dirty="0" err="1" smtClean="0"/>
              <a:t>parasitemia</a:t>
            </a:r>
            <a:r>
              <a:rPr lang="en-IN" dirty="0" smtClean="0"/>
              <a:t> level </a:t>
            </a:r>
            <a:r>
              <a:rPr lang="en-IN" dirty="0"/>
              <a:t>of more than 100,000/µL (&gt;2</a:t>
            </a:r>
            <a:r>
              <a:rPr lang="en-IN" dirty="0" smtClean="0"/>
              <a:t>%)</a:t>
            </a:r>
          </a:p>
          <a:p>
            <a:pPr marL="0" indent="0">
              <a:buNone/>
            </a:pPr>
            <a:r>
              <a:rPr lang="en-IN" b="1" dirty="0" smtClean="0"/>
              <a:t>9. Acidosis</a:t>
            </a:r>
            <a:r>
              <a:rPr lang="en-IN" b="1" dirty="0"/>
              <a:t>: </a:t>
            </a:r>
            <a:r>
              <a:rPr lang="en-IN" dirty="0"/>
              <a:t>Results from accumulation of organic </a:t>
            </a:r>
            <a:r>
              <a:rPr lang="en-IN" dirty="0" smtClean="0"/>
              <a:t>acids like </a:t>
            </a:r>
            <a:r>
              <a:rPr lang="en-IN" dirty="0"/>
              <a:t>lactic acid.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F70-E664-4748-B881-31308A5D019E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7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Chronic Complications of Malaria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551479" cy="5124936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Tropical </a:t>
            </a:r>
            <a:r>
              <a:rPr lang="pt-BR" b="1" dirty="0"/>
              <a:t>splenomegaly </a:t>
            </a:r>
            <a:r>
              <a:rPr lang="pt-BR" b="1" dirty="0" smtClean="0"/>
              <a:t>-</a:t>
            </a:r>
            <a:r>
              <a:rPr lang="en-IN" dirty="0" smtClean="0"/>
              <a:t>It </a:t>
            </a:r>
            <a:r>
              <a:rPr lang="en-IN" dirty="0"/>
              <a:t>occurs in people of </a:t>
            </a:r>
            <a:r>
              <a:rPr lang="en-IN" dirty="0" smtClean="0"/>
              <a:t>malaria ­</a:t>
            </a:r>
            <a:r>
              <a:rPr lang="en-IN" dirty="0"/>
              <a:t>endemic areas in </a:t>
            </a:r>
            <a:r>
              <a:rPr lang="en-IN" dirty="0" smtClean="0"/>
              <a:t>tropical</a:t>
            </a:r>
            <a:r>
              <a:rPr lang="en-IN" dirty="0"/>
              <a:t> </a:t>
            </a:r>
            <a:r>
              <a:rPr lang="en-IN" dirty="0" smtClean="0"/>
              <a:t>Africa </a:t>
            </a:r>
            <a:r>
              <a:rPr lang="en-IN" dirty="0"/>
              <a:t>and Asia (including </a:t>
            </a:r>
            <a:r>
              <a:rPr lang="en-IN" dirty="0" smtClean="0"/>
              <a:t>India).</a:t>
            </a:r>
          </a:p>
          <a:p>
            <a:pPr lvl="1"/>
            <a:r>
              <a:rPr lang="en-IN" dirty="0" smtClean="0"/>
              <a:t>It </a:t>
            </a:r>
            <a:r>
              <a:rPr lang="en-IN" dirty="0"/>
              <a:t>results from an abnormal immunologic response </a:t>
            </a:r>
            <a:r>
              <a:rPr lang="en-IN" dirty="0" smtClean="0"/>
              <a:t>characterized </a:t>
            </a:r>
            <a:r>
              <a:rPr lang="en-IN" dirty="0"/>
              <a:t>by</a:t>
            </a:r>
            <a:r>
              <a:rPr lang="en-IN" dirty="0" smtClean="0"/>
              <a:t>: Elevated </a:t>
            </a:r>
            <a:r>
              <a:rPr lang="en-IN" dirty="0" err="1" smtClean="0"/>
              <a:t>IgM</a:t>
            </a:r>
            <a:r>
              <a:rPr lang="en-IN" dirty="0" smtClean="0"/>
              <a:t>, Massive splenomegaly, Hepatic </a:t>
            </a:r>
            <a:r>
              <a:rPr lang="en-IN" dirty="0"/>
              <a:t>sinusoidal </a:t>
            </a:r>
            <a:r>
              <a:rPr lang="en-IN" dirty="0" smtClean="0"/>
              <a:t>lymphocytosis, Peripheral </a:t>
            </a:r>
            <a:r>
              <a:rPr lang="en-IN" dirty="0"/>
              <a:t>B cell lymphocytosis (in Africa</a:t>
            </a:r>
            <a:r>
              <a:rPr lang="en-IN" dirty="0" smtClean="0"/>
              <a:t>).</a:t>
            </a:r>
          </a:p>
          <a:p>
            <a:r>
              <a:rPr lang="en-IN" b="1" dirty="0" err="1"/>
              <a:t>Quartan</a:t>
            </a:r>
            <a:r>
              <a:rPr lang="en-IN" b="1" dirty="0"/>
              <a:t> malarial </a:t>
            </a:r>
            <a:r>
              <a:rPr lang="en-IN" b="1" dirty="0" smtClean="0"/>
              <a:t>nephropathy-</a:t>
            </a:r>
            <a:r>
              <a:rPr lang="en-IN" dirty="0" smtClean="0"/>
              <a:t>It </a:t>
            </a:r>
            <a:r>
              <a:rPr lang="en-IN" dirty="0"/>
              <a:t>is a chronic complication seen with </a:t>
            </a:r>
            <a:r>
              <a:rPr lang="en-IN" i="1" dirty="0"/>
              <a:t>P. </a:t>
            </a:r>
            <a:r>
              <a:rPr lang="en-IN" i="1" dirty="0" err="1" smtClean="0"/>
              <a:t>malariae</a:t>
            </a:r>
            <a:r>
              <a:rPr lang="en-IN" dirty="0" smtClean="0"/>
              <a:t>. </a:t>
            </a:r>
          </a:p>
          <a:p>
            <a:pPr lvl="1"/>
            <a:r>
              <a:rPr lang="en-IN" dirty="0" smtClean="0"/>
              <a:t>It </a:t>
            </a:r>
            <a:r>
              <a:rPr lang="en-IN" dirty="0"/>
              <a:t>occurs due </a:t>
            </a:r>
            <a:r>
              <a:rPr lang="en-IN" dirty="0" smtClean="0"/>
              <a:t>to injury </a:t>
            </a:r>
            <a:r>
              <a:rPr lang="en-IN" dirty="0"/>
              <a:t>to the renal glomeruli by the immune </a:t>
            </a:r>
            <a:r>
              <a:rPr lang="en-IN" dirty="0" smtClean="0"/>
              <a:t>complexes, resulting </a:t>
            </a:r>
            <a:r>
              <a:rPr lang="en-IN" dirty="0"/>
              <a:t>in </a:t>
            </a:r>
            <a:r>
              <a:rPr lang="en-IN" dirty="0" err="1"/>
              <a:t>nephrotic</a:t>
            </a:r>
            <a:r>
              <a:rPr lang="en-IN" dirty="0"/>
              <a:t> syndrome. </a:t>
            </a:r>
          </a:p>
          <a:p>
            <a:r>
              <a:rPr lang="en-IN" b="1" dirty="0" smtClean="0"/>
              <a:t>Promotes </a:t>
            </a:r>
            <a:r>
              <a:rPr lang="en-IN" b="1" dirty="0" err="1"/>
              <a:t>Burkitt’s</a:t>
            </a:r>
            <a:r>
              <a:rPr lang="en-IN" b="1" dirty="0"/>
              <a:t> </a:t>
            </a:r>
            <a:r>
              <a:rPr lang="en-IN" b="1" dirty="0" smtClean="0"/>
              <a:t>lymphoma- </a:t>
            </a:r>
            <a:r>
              <a:rPr lang="en-IN" dirty="0" smtClean="0"/>
              <a:t>Malaria </a:t>
            </a:r>
            <a:r>
              <a:rPr lang="en-IN" dirty="0"/>
              <a:t>induced severe </a:t>
            </a:r>
            <a:r>
              <a:rPr lang="en-IN" dirty="0" smtClean="0"/>
              <a:t>immunosuppression </a:t>
            </a:r>
            <a:r>
              <a:rPr lang="en-IN" dirty="0"/>
              <a:t>in African </a:t>
            </a:r>
            <a:r>
              <a:rPr lang="en-IN" dirty="0" smtClean="0"/>
              <a:t>children </a:t>
            </a:r>
            <a:r>
              <a:rPr lang="en-IN" dirty="0"/>
              <a:t>provoke Epstein</a:t>
            </a:r>
            <a:r>
              <a:rPr lang="en-IN" dirty="0" smtClean="0"/>
              <a:t>­-Barr </a:t>
            </a:r>
            <a:r>
              <a:rPr lang="en-IN" dirty="0"/>
              <a:t>virus infection to </a:t>
            </a:r>
            <a:r>
              <a:rPr lang="en-IN" dirty="0" smtClean="0"/>
              <a:t>develop </a:t>
            </a:r>
            <a:r>
              <a:rPr lang="en-IN" dirty="0" err="1" smtClean="0"/>
              <a:t>Burkitt’s</a:t>
            </a:r>
            <a:r>
              <a:rPr lang="en-IN" dirty="0" smtClean="0"/>
              <a:t> </a:t>
            </a:r>
            <a:r>
              <a:rPr lang="en-IN" dirty="0"/>
              <a:t>lymphoma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43BA-D69D-46F3-8F10-97E10F8F9527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9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Immunity against Malaria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392935"/>
            <a:ext cx="8856889" cy="53285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200" b="1" i="1" dirty="0"/>
              <a:t>Innate </a:t>
            </a:r>
            <a:r>
              <a:rPr lang="en-IN" sz="3200" b="1" i="1" dirty="0" smtClean="0"/>
              <a:t>Immunity-</a:t>
            </a:r>
            <a:r>
              <a:rPr lang="en-IN" sz="3200" dirty="0" smtClean="0"/>
              <a:t>It is the inherent host </a:t>
            </a:r>
            <a:r>
              <a:rPr lang="en-IN" sz="3200" dirty="0"/>
              <a:t>resistance against malaria </a:t>
            </a:r>
            <a:r>
              <a:rPr lang="en-IN" sz="3200" dirty="0" smtClean="0"/>
              <a:t>parasite, due</a:t>
            </a:r>
            <a:r>
              <a:rPr lang="en-IN" sz="3200" dirty="0"/>
              <a:t> </a:t>
            </a:r>
            <a:r>
              <a:rPr lang="en-IN" sz="3200" dirty="0" smtClean="0"/>
              <a:t>to </a:t>
            </a:r>
          </a:p>
          <a:p>
            <a:r>
              <a:rPr lang="en-IN" sz="3400" b="1" dirty="0" smtClean="0"/>
              <a:t>Age </a:t>
            </a:r>
            <a:r>
              <a:rPr lang="en-IN" sz="3400" b="1" dirty="0"/>
              <a:t>of RBCs: </a:t>
            </a:r>
            <a:r>
              <a:rPr lang="en-IN" sz="3400" i="1" dirty="0"/>
              <a:t>P. falciparum attacks RBCs of any </a:t>
            </a:r>
            <a:r>
              <a:rPr lang="en-IN" sz="3400" i="1" dirty="0" smtClean="0"/>
              <a:t>age</a:t>
            </a:r>
            <a:r>
              <a:rPr lang="en-IN" sz="3400" b="1" i="1" dirty="0" smtClean="0"/>
              <a:t>, </a:t>
            </a:r>
            <a:r>
              <a:rPr lang="en-IN" sz="3400" i="1" dirty="0" smtClean="0"/>
              <a:t>P</a:t>
            </a:r>
            <a:r>
              <a:rPr lang="en-IN" sz="3400" i="1" dirty="0"/>
              <a:t>. </a:t>
            </a:r>
            <a:r>
              <a:rPr lang="en-IN" sz="3400" i="1" dirty="0" err="1"/>
              <a:t>vivax</a:t>
            </a:r>
            <a:r>
              <a:rPr lang="en-IN" sz="3400" i="1" dirty="0"/>
              <a:t> and P. </a:t>
            </a:r>
            <a:r>
              <a:rPr lang="en-IN" sz="3400" i="1" dirty="0" err="1"/>
              <a:t>ovale</a:t>
            </a:r>
            <a:r>
              <a:rPr lang="en-IN" sz="3400" i="1" dirty="0"/>
              <a:t> attack the young RBCs </a:t>
            </a:r>
            <a:r>
              <a:rPr lang="en-IN" sz="3400" i="1" dirty="0" smtClean="0"/>
              <a:t>and </a:t>
            </a:r>
            <a:r>
              <a:rPr lang="en-IN" sz="3400" dirty="0" smtClean="0"/>
              <a:t>reticulocytes</a:t>
            </a:r>
            <a:r>
              <a:rPr lang="en-IN" sz="3400" dirty="0"/>
              <a:t>; whereas </a:t>
            </a:r>
            <a:r>
              <a:rPr lang="en-IN" sz="3400" i="1" dirty="0"/>
              <a:t>P. </a:t>
            </a:r>
            <a:r>
              <a:rPr lang="en-IN" sz="3400" i="1" dirty="0" err="1"/>
              <a:t>malariae</a:t>
            </a:r>
            <a:r>
              <a:rPr lang="en-IN" sz="3400" i="1" dirty="0"/>
              <a:t> attacks older </a:t>
            </a:r>
            <a:r>
              <a:rPr lang="en-IN" sz="3400" i="1" dirty="0" smtClean="0"/>
              <a:t>RBCs.</a:t>
            </a:r>
            <a:endParaRPr lang="en-IN" sz="3400" i="1" dirty="0"/>
          </a:p>
          <a:p>
            <a:r>
              <a:rPr lang="en-IN" sz="3400" b="1" dirty="0" smtClean="0"/>
              <a:t>Nature </a:t>
            </a:r>
            <a:r>
              <a:rPr lang="en-IN" sz="3400" b="1" dirty="0"/>
              <a:t>of </a:t>
            </a:r>
            <a:r>
              <a:rPr lang="en-IN" sz="3400" b="1" dirty="0" err="1"/>
              <a:t>hemoglobin</a:t>
            </a:r>
            <a:r>
              <a:rPr lang="en-IN" sz="3400" b="1" dirty="0"/>
              <a:t>: </a:t>
            </a:r>
            <a:r>
              <a:rPr lang="en-IN" sz="3400" dirty="0"/>
              <a:t>Sickle cell disease, </a:t>
            </a:r>
            <a:r>
              <a:rPr lang="en-IN" sz="3400" dirty="0" smtClean="0"/>
              <a:t>haemoglobin C </a:t>
            </a:r>
            <a:r>
              <a:rPr lang="en-IN" sz="3400" dirty="0"/>
              <a:t>and E, </a:t>
            </a:r>
            <a:r>
              <a:rPr lang="en-IN" sz="3400" dirty="0" err="1"/>
              <a:t>fetal</a:t>
            </a:r>
            <a:r>
              <a:rPr lang="en-IN" sz="3400" dirty="0"/>
              <a:t> </a:t>
            </a:r>
            <a:r>
              <a:rPr lang="en-IN" sz="3400" dirty="0" err="1"/>
              <a:t>hemoglobin</a:t>
            </a:r>
            <a:r>
              <a:rPr lang="en-IN" sz="3400" dirty="0"/>
              <a:t> and thalassemia </a:t>
            </a:r>
            <a:r>
              <a:rPr lang="en-IN" sz="3400" dirty="0" smtClean="0"/>
              <a:t>haemoglobin are </a:t>
            </a:r>
            <a:r>
              <a:rPr lang="en-IN" sz="3400" dirty="0"/>
              <a:t>resistant to falciparum </a:t>
            </a:r>
            <a:r>
              <a:rPr lang="en-IN" sz="3400" dirty="0" smtClean="0"/>
              <a:t>malaria.</a:t>
            </a:r>
            <a:endParaRPr lang="en-IN" sz="3400" dirty="0"/>
          </a:p>
          <a:p>
            <a:r>
              <a:rPr lang="en-IN" sz="3400" dirty="0"/>
              <a:t> </a:t>
            </a:r>
            <a:r>
              <a:rPr lang="en-IN" sz="3400" b="1" dirty="0" smtClean="0"/>
              <a:t>Hereditary </a:t>
            </a:r>
            <a:r>
              <a:rPr lang="en-IN" sz="3400" b="1" dirty="0" err="1" smtClean="0"/>
              <a:t>ovalocytosis</a:t>
            </a:r>
            <a:r>
              <a:rPr lang="en-IN" sz="3400" b="1" dirty="0" smtClean="0"/>
              <a:t>: </a:t>
            </a:r>
            <a:r>
              <a:rPr lang="en-IN" sz="3400" dirty="0" smtClean="0"/>
              <a:t>Here the rigid RBCs </a:t>
            </a:r>
            <a:r>
              <a:rPr lang="en-IN" sz="3400" dirty="0"/>
              <a:t>are resistant to falciparum </a:t>
            </a:r>
            <a:r>
              <a:rPr lang="en-IN" sz="3400" dirty="0" smtClean="0"/>
              <a:t>malaria.</a:t>
            </a:r>
            <a:endParaRPr lang="en-IN" sz="3400" dirty="0"/>
          </a:p>
          <a:p>
            <a:r>
              <a:rPr lang="en-IN" sz="3400" b="1" dirty="0" smtClean="0"/>
              <a:t>RBCs </a:t>
            </a:r>
            <a:r>
              <a:rPr lang="en-IN" sz="3400" b="1" dirty="0"/>
              <a:t>with </a:t>
            </a:r>
            <a:r>
              <a:rPr lang="en-IN" sz="3400" b="1" dirty="0" smtClean="0"/>
              <a:t>G6PD deficiency- </a:t>
            </a:r>
            <a:r>
              <a:rPr lang="en-IN" sz="3400" dirty="0"/>
              <a:t>are resistant to falciparum malaria</a:t>
            </a:r>
          </a:p>
          <a:p>
            <a:r>
              <a:rPr lang="en-IN" sz="3400" b="1" dirty="0" smtClean="0"/>
              <a:t>Duffy </a:t>
            </a:r>
            <a:r>
              <a:rPr lang="en-IN" sz="3400" b="1" dirty="0"/>
              <a:t>negative red blood </a:t>
            </a:r>
            <a:r>
              <a:rPr lang="en-IN" sz="3400" b="1" dirty="0" smtClean="0"/>
              <a:t>cells</a:t>
            </a:r>
          </a:p>
          <a:p>
            <a:r>
              <a:rPr lang="en-IN" sz="3400" b="1" dirty="0" smtClean="0"/>
              <a:t>Nutritional </a:t>
            </a:r>
            <a:r>
              <a:rPr lang="en-IN" sz="3400" b="1" dirty="0"/>
              <a:t>status: It has a paradoxical effect. </a:t>
            </a:r>
            <a:r>
              <a:rPr lang="en-IN" sz="3400" dirty="0" smtClean="0"/>
              <a:t>Severe</a:t>
            </a:r>
            <a:r>
              <a:rPr lang="en-IN" sz="3400" b="1" dirty="0" smtClean="0"/>
              <a:t> </a:t>
            </a:r>
            <a:r>
              <a:rPr lang="en-IN" sz="3400" dirty="0" smtClean="0"/>
              <a:t>malaria </a:t>
            </a:r>
            <a:r>
              <a:rPr lang="en-IN" sz="3400" dirty="0"/>
              <a:t>is rare in children suffering from malnutrition.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0425-C2A3-404B-9DD4-C8562296EC9E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6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596541"/>
            <a:ext cx="8856889" cy="52614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b="1" i="1" dirty="0" smtClean="0"/>
              <a:t>Acquired Immunity</a:t>
            </a:r>
          </a:p>
          <a:p>
            <a:r>
              <a:rPr lang="en-IN" b="1" dirty="0"/>
              <a:t>Humoral immunity: Circulating antibodies (</a:t>
            </a:r>
            <a:r>
              <a:rPr lang="en-IN" b="1" dirty="0" smtClean="0"/>
              <a:t>IgA, </a:t>
            </a:r>
            <a:r>
              <a:rPr lang="en-IN" dirty="0" err="1" smtClean="0"/>
              <a:t>IgM</a:t>
            </a:r>
            <a:r>
              <a:rPr lang="en-IN" dirty="0" smtClean="0"/>
              <a:t> </a:t>
            </a:r>
            <a:r>
              <a:rPr lang="en-IN" dirty="0"/>
              <a:t>and </a:t>
            </a:r>
            <a:r>
              <a:rPr lang="en-IN" dirty="0" err="1"/>
              <a:t>IgG</a:t>
            </a:r>
            <a:r>
              <a:rPr lang="en-IN" dirty="0"/>
              <a:t>) against asexual forms give </a:t>
            </a:r>
            <a:r>
              <a:rPr lang="en-IN" dirty="0" smtClean="0"/>
              <a:t>protection by </a:t>
            </a:r>
            <a:r>
              <a:rPr lang="en-IN" dirty="0"/>
              <a:t>inhibiting the red cell invasion and </a:t>
            </a:r>
            <a:r>
              <a:rPr lang="en-IN" dirty="0" smtClean="0"/>
              <a:t>sequestration, whereas </a:t>
            </a:r>
            <a:r>
              <a:rPr lang="en-IN" dirty="0"/>
              <a:t>antibodies against sexual forms help </a:t>
            </a:r>
            <a:r>
              <a:rPr lang="en-IN" dirty="0" smtClean="0"/>
              <a:t>in reducing </a:t>
            </a:r>
            <a:r>
              <a:rPr lang="en-IN" dirty="0"/>
              <a:t>the transmission of malaria</a:t>
            </a:r>
          </a:p>
          <a:p>
            <a:r>
              <a:rPr lang="en-IN" b="1" dirty="0" smtClean="0"/>
              <a:t>Cellular </a:t>
            </a:r>
            <a:r>
              <a:rPr lang="en-IN" b="1" dirty="0"/>
              <a:t>immunity: It also plays role in </a:t>
            </a:r>
            <a:r>
              <a:rPr lang="en-IN" b="1" dirty="0" smtClean="0"/>
              <a:t>providing </a:t>
            </a:r>
            <a:r>
              <a:rPr lang="en-IN" dirty="0" smtClean="0"/>
              <a:t>protection </a:t>
            </a:r>
            <a:r>
              <a:rPr lang="en-IN" dirty="0"/>
              <a:t>against malaria. Cytokines released from </a:t>
            </a:r>
            <a:r>
              <a:rPr lang="en-IN" dirty="0" smtClean="0"/>
              <a:t>T cells </a:t>
            </a:r>
            <a:r>
              <a:rPr lang="en-IN" dirty="0"/>
              <a:t>stimulate the macrophages and also stimulate </a:t>
            </a:r>
            <a:r>
              <a:rPr lang="en-IN" dirty="0" smtClean="0"/>
              <a:t>the B </a:t>
            </a:r>
            <a:r>
              <a:rPr lang="en-IN" dirty="0"/>
              <a:t>cells to produce </a:t>
            </a:r>
            <a:r>
              <a:rPr lang="en-IN" dirty="0" smtClean="0"/>
              <a:t>antibodies.</a:t>
            </a:r>
            <a:endParaRPr lang="en-IN" dirty="0"/>
          </a:p>
          <a:p>
            <a:r>
              <a:rPr lang="en-IN" dirty="0"/>
              <a:t> </a:t>
            </a:r>
            <a:r>
              <a:rPr lang="en-IN" dirty="0" smtClean="0"/>
              <a:t>Immunity </a:t>
            </a:r>
            <a:r>
              <a:rPr lang="en-IN" dirty="0"/>
              <a:t>against malaria attack is species specific, </a:t>
            </a:r>
            <a:r>
              <a:rPr lang="en-IN" dirty="0" smtClean="0"/>
              <a:t>stage specific </a:t>
            </a:r>
            <a:r>
              <a:rPr lang="en-IN" dirty="0"/>
              <a:t>and strain specific. </a:t>
            </a:r>
            <a:endParaRPr lang="en-IN" dirty="0" smtClean="0"/>
          </a:p>
          <a:p>
            <a:r>
              <a:rPr lang="en-IN" dirty="0" smtClean="0"/>
              <a:t>Immunity </a:t>
            </a:r>
            <a:r>
              <a:rPr lang="en-IN" dirty="0"/>
              <a:t>lasts till the </a:t>
            </a:r>
            <a:r>
              <a:rPr lang="en-IN" dirty="0" smtClean="0"/>
              <a:t>original infection </a:t>
            </a:r>
            <a:r>
              <a:rPr lang="en-IN" dirty="0"/>
              <a:t>remains active and prevents further </a:t>
            </a:r>
            <a:r>
              <a:rPr lang="en-IN" dirty="0" smtClean="0"/>
              <a:t>infection. This </a:t>
            </a:r>
            <a:r>
              <a:rPr lang="en-IN" dirty="0"/>
              <a:t>is called as </a:t>
            </a:r>
            <a:r>
              <a:rPr lang="en-IN" b="1" dirty="0"/>
              <a:t>infection immunity or </a:t>
            </a:r>
            <a:r>
              <a:rPr lang="en-IN" b="1" dirty="0" err="1" smtClean="0"/>
              <a:t>premunition</a:t>
            </a:r>
            <a:r>
              <a:rPr lang="en-IN" dirty="0" smtClean="0"/>
              <a:t>.</a:t>
            </a:r>
            <a:endParaRPr lang="en-IN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CEB1-C7D8-468B-A80B-F25F64492584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99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Epidemiology of Malaria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596541"/>
            <a:ext cx="8856890" cy="46829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2400" b="1" dirty="0"/>
              <a:t>World: In 2016, 216 million cases of malaria with </a:t>
            </a:r>
            <a:r>
              <a:rPr lang="en-IN" sz="2400" b="1" dirty="0" smtClean="0"/>
              <a:t>4.45 </a:t>
            </a:r>
            <a:r>
              <a:rPr lang="en-IN" sz="2400" dirty="0" smtClean="0"/>
              <a:t>lakh </a:t>
            </a:r>
            <a:r>
              <a:rPr lang="en-IN" sz="2400" dirty="0"/>
              <a:t>deaths occurred worldwide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WHO </a:t>
            </a:r>
            <a:r>
              <a:rPr lang="en-IN" sz="2400" b="1" dirty="0"/>
              <a:t>region: Tropical zone is affected the most.</a:t>
            </a:r>
          </a:p>
          <a:p>
            <a:pPr lvl="1">
              <a:lnSpc>
                <a:spcPct val="150000"/>
              </a:lnSpc>
            </a:pPr>
            <a:r>
              <a:rPr lang="en-IN" sz="2400" dirty="0"/>
              <a:t>According to WHO malaria report 2017, WHO African </a:t>
            </a:r>
            <a:r>
              <a:rPr lang="en-IN" sz="2400" dirty="0" smtClean="0"/>
              <a:t>Region </a:t>
            </a:r>
            <a:r>
              <a:rPr lang="en-IN" sz="2400" dirty="0"/>
              <a:t>(90%) affected the worst, followed by the </a:t>
            </a:r>
            <a:r>
              <a:rPr lang="en-IN" sz="2400" dirty="0" smtClean="0"/>
              <a:t>South­east </a:t>
            </a:r>
            <a:r>
              <a:rPr lang="en-IN" sz="2400" dirty="0"/>
              <a:t>Asia Region (7%) and Eastern </a:t>
            </a:r>
            <a:r>
              <a:rPr lang="en-IN" sz="2400" dirty="0" smtClean="0"/>
              <a:t>Mediterranean Region </a:t>
            </a:r>
            <a:r>
              <a:rPr lang="en-IN" sz="2400" dirty="0"/>
              <a:t>(2</a:t>
            </a:r>
            <a:r>
              <a:rPr lang="en-IN" sz="2400" dirty="0" smtClean="0"/>
              <a:t>%)</a:t>
            </a:r>
          </a:p>
          <a:p>
            <a:pPr lvl="1">
              <a:lnSpc>
                <a:spcPct val="150000"/>
              </a:lnSpc>
            </a:pPr>
            <a:r>
              <a:rPr lang="en-IN" sz="2400" b="1" dirty="0" smtClean="0"/>
              <a:t>Incidence </a:t>
            </a:r>
            <a:r>
              <a:rPr lang="en-IN" sz="2400" b="1" dirty="0"/>
              <a:t>rate: It is about 63 cases per 1000 </a:t>
            </a:r>
            <a:r>
              <a:rPr lang="en-IN" sz="2400" b="1" dirty="0" smtClean="0"/>
              <a:t>population </a:t>
            </a:r>
            <a:r>
              <a:rPr lang="en-IN" sz="2400" dirty="0" smtClean="0"/>
              <a:t>at risk; WHO South ­</a:t>
            </a:r>
            <a:r>
              <a:rPr lang="en-IN" sz="2400" dirty="0"/>
              <a:t>East Asia Region recorded </a:t>
            </a:r>
            <a:r>
              <a:rPr lang="en-IN" sz="2400" dirty="0" smtClean="0"/>
              <a:t>the largest </a:t>
            </a:r>
            <a:r>
              <a:rPr lang="en-IN" sz="2400" dirty="0"/>
              <a:t>decline (48%)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C62F-F572-4716-9AD9-D3E62A29C39B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26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Epidemiology of Malaria </a:t>
            </a:r>
            <a:r>
              <a:rPr lang="en-IN" b="1" dirty="0" smtClean="0"/>
              <a:t> continued..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736249"/>
            <a:ext cx="8856889" cy="4886552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In 2016, </a:t>
            </a:r>
            <a:r>
              <a:rPr lang="en-IN" i="1" dirty="0" smtClean="0"/>
              <a:t>P. falciparum </a:t>
            </a:r>
            <a:r>
              <a:rPr lang="en-IN" dirty="0" smtClean="0"/>
              <a:t>is the most common </a:t>
            </a:r>
            <a:r>
              <a:rPr lang="en-IN" dirty="0"/>
              <a:t>species </a:t>
            </a:r>
            <a:r>
              <a:rPr lang="en-IN" dirty="0" smtClean="0"/>
              <a:t>worldwide; 99.7% in </a:t>
            </a:r>
            <a:r>
              <a:rPr lang="en-IN" dirty="0" err="1" smtClean="0"/>
              <a:t>sub­Saharan</a:t>
            </a:r>
            <a:r>
              <a:rPr lang="en-IN" dirty="0" smtClean="0"/>
              <a:t> Africa and 66</a:t>
            </a:r>
            <a:r>
              <a:rPr lang="en-IN" dirty="0"/>
              <a:t>%</a:t>
            </a:r>
            <a:r>
              <a:rPr lang="en-IN" dirty="0" smtClean="0"/>
              <a:t> South east Asia.</a:t>
            </a:r>
          </a:p>
          <a:p>
            <a:r>
              <a:rPr lang="en-IN" i="1" dirty="0" smtClean="0"/>
              <a:t>P</a:t>
            </a:r>
            <a:r>
              <a:rPr lang="en-IN" i="1" dirty="0"/>
              <a:t>. </a:t>
            </a:r>
            <a:r>
              <a:rPr lang="en-IN" i="1" dirty="0" err="1"/>
              <a:t>vivax</a:t>
            </a:r>
            <a:r>
              <a:rPr lang="en-IN" i="1" dirty="0"/>
              <a:t> </a:t>
            </a:r>
            <a:r>
              <a:rPr lang="en-IN" dirty="0"/>
              <a:t>is </a:t>
            </a:r>
            <a:r>
              <a:rPr lang="en-IN" dirty="0" smtClean="0"/>
              <a:t>the predominant </a:t>
            </a:r>
            <a:r>
              <a:rPr lang="en-IN" dirty="0"/>
              <a:t>parasite only in American region (64</a:t>
            </a:r>
            <a:r>
              <a:rPr lang="en-IN" dirty="0" smtClean="0"/>
              <a:t>%).</a:t>
            </a:r>
          </a:p>
          <a:p>
            <a:r>
              <a:rPr lang="en-IN" b="1" dirty="0"/>
              <a:t>Age: </a:t>
            </a:r>
            <a:r>
              <a:rPr lang="en-IN" dirty="0"/>
              <a:t>Children are more prone to infection </a:t>
            </a:r>
            <a:r>
              <a:rPr lang="en-IN" dirty="0" smtClean="0"/>
              <a:t>and complications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b="1" dirty="0"/>
              <a:t>Predisposing </a:t>
            </a:r>
            <a:r>
              <a:rPr lang="en-IN" b="1" dirty="0" smtClean="0"/>
              <a:t>factors for transmission </a:t>
            </a:r>
            <a:r>
              <a:rPr lang="en-IN" b="1" dirty="0"/>
              <a:t>of malaria </a:t>
            </a:r>
            <a:r>
              <a:rPr lang="en-IN" b="1" dirty="0" smtClean="0"/>
              <a:t>is </a:t>
            </a:r>
            <a:r>
              <a:rPr lang="en-IN" dirty="0" smtClean="0"/>
              <a:t>directly </a:t>
            </a:r>
            <a:r>
              <a:rPr lang="en-IN" dirty="0"/>
              <a:t>proportional to:</a:t>
            </a:r>
          </a:p>
          <a:p>
            <a:pPr lvl="1"/>
            <a:r>
              <a:rPr lang="en-IN" dirty="0"/>
              <a:t> </a:t>
            </a:r>
            <a:r>
              <a:rPr lang="en-IN" dirty="0" smtClean="0"/>
              <a:t>Density </a:t>
            </a:r>
            <a:r>
              <a:rPr lang="en-IN" dirty="0"/>
              <a:t>of the vector</a:t>
            </a:r>
          </a:p>
          <a:p>
            <a:pPr lvl="1"/>
            <a:r>
              <a:rPr lang="en-IN" dirty="0"/>
              <a:t> </a:t>
            </a:r>
            <a:r>
              <a:rPr lang="en-IN" dirty="0" smtClean="0"/>
              <a:t>Number </a:t>
            </a:r>
            <a:r>
              <a:rPr lang="en-IN" dirty="0"/>
              <a:t>of human bites per day per mosquito</a:t>
            </a:r>
          </a:p>
          <a:p>
            <a:pPr lvl="1"/>
            <a:r>
              <a:rPr lang="en-IN" dirty="0"/>
              <a:t> </a:t>
            </a:r>
            <a:r>
              <a:rPr lang="en-IN" dirty="0" smtClean="0"/>
              <a:t>Time </a:t>
            </a:r>
            <a:r>
              <a:rPr lang="en-IN" dirty="0"/>
              <a:t>of mosquito bite (more after the dusk) </a:t>
            </a:r>
          </a:p>
          <a:p>
            <a:pPr lvl="1"/>
            <a:r>
              <a:rPr lang="en-IN" dirty="0"/>
              <a:t> </a:t>
            </a:r>
            <a:r>
              <a:rPr lang="en-IN" dirty="0" smtClean="0"/>
              <a:t>Mosquito </a:t>
            </a:r>
            <a:r>
              <a:rPr lang="en-IN" dirty="0"/>
              <a:t>longevity (as </a:t>
            </a:r>
            <a:r>
              <a:rPr lang="en-IN" dirty="0" err="1"/>
              <a:t>sporogony</a:t>
            </a:r>
            <a:r>
              <a:rPr lang="en-IN" dirty="0"/>
              <a:t> lasts for </a:t>
            </a:r>
            <a:r>
              <a:rPr lang="en-IN" dirty="0" smtClean="0"/>
              <a:t>7–30 days</a:t>
            </a:r>
            <a:r>
              <a:rPr lang="en-IN" dirty="0"/>
              <a:t>, thus, to transmit </a:t>
            </a:r>
            <a:r>
              <a:rPr lang="en-IN" dirty="0" smtClean="0"/>
              <a:t>malaria</a:t>
            </a:r>
            <a:r>
              <a:rPr lang="en-IN" dirty="0"/>
              <a:t>, the mosquito must </a:t>
            </a:r>
            <a:r>
              <a:rPr lang="en-IN" dirty="0" smtClean="0"/>
              <a:t>survive </a:t>
            </a:r>
            <a:r>
              <a:rPr lang="en-IN" dirty="0"/>
              <a:t>for &gt;7 days)</a:t>
            </a:r>
          </a:p>
          <a:p>
            <a:pPr lvl="1"/>
            <a:r>
              <a:rPr lang="en-IN" dirty="0" smtClean="0"/>
              <a:t>Optimum </a:t>
            </a:r>
            <a:r>
              <a:rPr lang="en-IN" dirty="0"/>
              <a:t>temperature (20–30°C) </a:t>
            </a:r>
          </a:p>
          <a:p>
            <a:pPr lvl="1"/>
            <a:r>
              <a:rPr lang="en-IN" dirty="0"/>
              <a:t> </a:t>
            </a:r>
            <a:r>
              <a:rPr lang="en-IN" dirty="0" smtClean="0"/>
              <a:t>Optimum </a:t>
            </a:r>
            <a:r>
              <a:rPr lang="en-IN" dirty="0"/>
              <a:t>humidity (60%) </a:t>
            </a:r>
          </a:p>
          <a:p>
            <a:pPr lvl="1"/>
            <a:r>
              <a:rPr lang="en-IN" dirty="0"/>
              <a:t> </a:t>
            </a:r>
            <a:r>
              <a:rPr lang="en-IN" dirty="0" smtClean="0"/>
              <a:t>Rainfall </a:t>
            </a:r>
            <a:r>
              <a:rPr lang="en-IN" dirty="0"/>
              <a:t>(July to November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0D7F-E343-4D33-83A2-FC7FA4404CE2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39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History</a:t>
            </a:r>
            <a:endParaRPr lang="en-IN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966" y="1392934"/>
            <a:ext cx="8398774" cy="49634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000" dirty="0" smtClean="0"/>
              <a:t>The </a:t>
            </a:r>
            <a:r>
              <a:rPr lang="en-IN" sz="2000" dirty="0"/>
              <a:t>name “Malaria” (“Mal” means bad and “</a:t>
            </a:r>
            <a:r>
              <a:rPr lang="en-IN" sz="2000" dirty="0" smtClean="0"/>
              <a:t>aria” means </a:t>
            </a:r>
            <a:r>
              <a:rPr lang="en-IN" sz="2000" dirty="0"/>
              <a:t>air) </a:t>
            </a:r>
            <a:r>
              <a:rPr lang="en-IN" sz="2000" dirty="0" smtClean="0"/>
              <a:t>-“</a:t>
            </a:r>
            <a:r>
              <a:rPr lang="en-IN" sz="2000" dirty="0"/>
              <a:t>disease is spread by air pollution through </a:t>
            </a:r>
            <a:r>
              <a:rPr lang="en-IN" sz="2000" dirty="0" smtClean="0"/>
              <a:t>stagnant water </a:t>
            </a:r>
            <a:r>
              <a:rPr lang="en-IN" sz="2000" dirty="0"/>
              <a:t>and marshy lands</a:t>
            </a:r>
            <a:r>
              <a:rPr lang="en-IN" sz="2000" dirty="0" smtClean="0"/>
              <a:t>”</a:t>
            </a:r>
          </a:p>
          <a:p>
            <a:r>
              <a:rPr lang="en-IN" sz="2000" dirty="0" smtClean="0"/>
              <a:t>Alphonse </a:t>
            </a:r>
            <a:r>
              <a:rPr lang="en-IN" sz="2000" dirty="0"/>
              <a:t>Laveran (1880) </a:t>
            </a:r>
            <a:r>
              <a:rPr lang="en-IN" sz="2000" dirty="0" smtClean="0"/>
              <a:t>discovered the </a:t>
            </a:r>
            <a:r>
              <a:rPr lang="en-IN" sz="2000" dirty="0"/>
              <a:t>causative agent </a:t>
            </a:r>
            <a:r>
              <a:rPr lang="en-IN" sz="2000" i="1" dirty="0"/>
              <a:t>Plasmodium, in </a:t>
            </a:r>
            <a:r>
              <a:rPr lang="en-IN" sz="2000" i="1" dirty="0" smtClean="0"/>
              <a:t>the </a:t>
            </a:r>
            <a:r>
              <a:rPr lang="en-IN" sz="2000" dirty="0" smtClean="0"/>
              <a:t>RBC </a:t>
            </a:r>
            <a:r>
              <a:rPr lang="en-IN" sz="2000" dirty="0"/>
              <a:t>of a patient in </a:t>
            </a:r>
            <a:r>
              <a:rPr lang="en-IN" sz="2000" dirty="0" smtClean="0"/>
              <a:t>Algeria.</a:t>
            </a:r>
            <a:endParaRPr lang="en-IN" sz="2000" dirty="0"/>
          </a:p>
          <a:p>
            <a:r>
              <a:rPr lang="en-IN" sz="2000" dirty="0" smtClean="0"/>
              <a:t>Sir </a:t>
            </a:r>
            <a:r>
              <a:rPr lang="en-IN" sz="2000" dirty="0"/>
              <a:t>Ronald Ross, in 1897 had described the </a:t>
            </a:r>
            <a:r>
              <a:rPr lang="en-IN" sz="2000" dirty="0" smtClean="0"/>
              <a:t>sexual cycle </a:t>
            </a:r>
            <a:r>
              <a:rPr lang="en-IN" sz="2000" dirty="0"/>
              <a:t>of the </a:t>
            </a:r>
            <a:r>
              <a:rPr lang="en-IN" sz="2000" dirty="0" smtClean="0"/>
              <a:t>parasite </a:t>
            </a:r>
            <a:r>
              <a:rPr lang="en-IN" sz="2000" dirty="0"/>
              <a:t>in female </a:t>
            </a:r>
            <a:r>
              <a:rPr lang="en-IN" sz="2000" i="1" dirty="0"/>
              <a:t>Anopheles mosquito </a:t>
            </a:r>
            <a:r>
              <a:rPr lang="en-IN" sz="2000" i="1" dirty="0" smtClean="0"/>
              <a:t>in </a:t>
            </a:r>
            <a:r>
              <a:rPr lang="en-IN" sz="2000" dirty="0" err="1" smtClean="0"/>
              <a:t>Secunderabad</a:t>
            </a:r>
            <a:r>
              <a:rPr lang="en-IN" sz="2000" dirty="0"/>
              <a:t>, </a:t>
            </a:r>
            <a:r>
              <a:rPr lang="en-IN" sz="2000" dirty="0" smtClean="0"/>
              <a:t>India.</a:t>
            </a:r>
            <a:endParaRPr lang="en-IN" sz="2000" dirty="0"/>
          </a:p>
          <a:p>
            <a:r>
              <a:rPr lang="en-IN" sz="2000" dirty="0" smtClean="0"/>
              <a:t>Alphonse </a:t>
            </a:r>
            <a:r>
              <a:rPr lang="en-IN" sz="2000" dirty="0"/>
              <a:t>Laveran </a:t>
            </a:r>
            <a:r>
              <a:rPr lang="en-IN" sz="2000" dirty="0" smtClean="0"/>
              <a:t>and </a:t>
            </a:r>
            <a:r>
              <a:rPr lang="en-IN" sz="2000" dirty="0"/>
              <a:t>Sir Ronald </a:t>
            </a:r>
            <a:r>
              <a:rPr lang="en-IN" sz="2000" dirty="0" smtClean="0"/>
              <a:t>Ross won </a:t>
            </a:r>
            <a:r>
              <a:rPr lang="en-IN" sz="2000" dirty="0"/>
              <a:t>the Nobel Prize for their contributions </a:t>
            </a:r>
            <a:r>
              <a:rPr lang="en-IN" sz="2000" dirty="0" smtClean="0"/>
              <a:t>in malaria.</a:t>
            </a:r>
            <a:endParaRPr lang="en-IN" sz="2000" dirty="0"/>
          </a:p>
          <a:p>
            <a:r>
              <a:rPr lang="en-IN" sz="2000" dirty="0" smtClean="0"/>
              <a:t>Ms </a:t>
            </a:r>
            <a:r>
              <a:rPr lang="en-IN" sz="2000" dirty="0" err="1"/>
              <a:t>Tu</a:t>
            </a:r>
            <a:r>
              <a:rPr lang="en-IN" sz="2000" dirty="0"/>
              <a:t> </a:t>
            </a:r>
            <a:r>
              <a:rPr lang="en-IN" sz="2000" dirty="0" err="1"/>
              <a:t>Youyou</a:t>
            </a:r>
            <a:r>
              <a:rPr lang="en-IN" sz="2000" dirty="0"/>
              <a:t>, a chemist was awarded Nobel </a:t>
            </a:r>
            <a:r>
              <a:rPr lang="en-IN" sz="2000" dirty="0" smtClean="0"/>
              <a:t>prize in </a:t>
            </a:r>
            <a:r>
              <a:rPr lang="en-IN" sz="2000" dirty="0"/>
              <a:t>Medicine (2015), for the discovery of </a:t>
            </a:r>
            <a:r>
              <a:rPr lang="en-IN" sz="2000" dirty="0" err="1" smtClean="0"/>
              <a:t>artemisinin</a:t>
            </a:r>
            <a:r>
              <a:rPr lang="en-IN" sz="2000" dirty="0" smtClean="0"/>
              <a:t>, which </a:t>
            </a:r>
            <a:r>
              <a:rPr lang="en-IN" sz="2000" dirty="0"/>
              <a:t>is used for treatment of falciparum malaria.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F33-5BDD-47CF-9CDA-30371567B8E9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6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100" b="1" i="1" dirty="0"/>
              <a:t>Malaria Situation In India (NVBDCP Report 2016)</a:t>
            </a:r>
            <a:r>
              <a:rPr lang="en-IN" b="1" i="1" dirty="0"/>
              <a:t/>
            </a:r>
            <a:br>
              <a:rPr lang="en-IN" b="1" i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31366"/>
            <a:ext cx="8856890" cy="4682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dirty="0" smtClean="0"/>
              <a:t>According </a:t>
            </a:r>
            <a:r>
              <a:rPr lang="en-IN" sz="1800" dirty="0"/>
              <a:t>to National Vector Borne Disease </a:t>
            </a:r>
            <a:r>
              <a:rPr lang="en-IN" sz="1800" dirty="0" smtClean="0"/>
              <a:t>Control </a:t>
            </a:r>
            <a:r>
              <a:rPr lang="it-IT" sz="1800" dirty="0" smtClean="0"/>
              <a:t>Programme </a:t>
            </a:r>
            <a:r>
              <a:rPr lang="it-IT" sz="1800" dirty="0"/>
              <a:t>(NVBDCP) malaria report </a:t>
            </a:r>
            <a:r>
              <a:rPr lang="it-IT" sz="1800" dirty="0" smtClean="0"/>
              <a:t>2016:</a:t>
            </a:r>
          </a:p>
          <a:p>
            <a:r>
              <a:rPr lang="en-IN" sz="1800" dirty="0" smtClean="0"/>
              <a:t>In 2016, 1.09 million malaria cases were reported from India </a:t>
            </a:r>
            <a:r>
              <a:rPr lang="en-IN" sz="1800" dirty="0"/>
              <a:t>with 331 deaths. The mortality rate declined </a:t>
            </a:r>
            <a:r>
              <a:rPr lang="en-IN" sz="1800" dirty="0" smtClean="0"/>
              <a:t>by 70</a:t>
            </a:r>
            <a:r>
              <a:rPr lang="en-IN" sz="1800" dirty="0"/>
              <a:t>% compared to </a:t>
            </a:r>
            <a:r>
              <a:rPr lang="en-IN" sz="1800" dirty="0" smtClean="0"/>
              <a:t>2001.</a:t>
            </a:r>
            <a:endParaRPr lang="en-IN" sz="1800" dirty="0"/>
          </a:p>
          <a:p>
            <a:r>
              <a:rPr lang="en-IN" sz="1800" i="1" dirty="0" smtClean="0"/>
              <a:t>P</a:t>
            </a:r>
            <a:r>
              <a:rPr lang="en-IN" sz="1800" i="1" dirty="0"/>
              <a:t>. falciparum was the predominant species; </a:t>
            </a:r>
            <a:r>
              <a:rPr lang="en-IN" sz="1800" i="1" dirty="0" smtClean="0"/>
              <a:t>accounted </a:t>
            </a:r>
            <a:r>
              <a:rPr lang="en-IN" sz="1800" dirty="0" smtClean="0"/>
              <a:t>for </a:t>
            </a:r>
            <a:r>
              <a:rPr lang="en-IN" sz="1800" dirty="0"/>
              <a:t>65.53% of total cases followed by </a:t>
            </a:r>
            <a:r>
              <a:rPr lang="en-IN" sz="1800" i="1" dirty="0"/>
              <a:t>P. </a:t>
            </a:r>
            <a:r>
              <a:rPr lang="en-IN" sz="1800" i="1" dirty="0" err="1"/>
              <a:t>vivax</a:t>
            </a:r>
            <a:r>
              <a:rPr lang="en-IN" sz="1800" i="1" dirty="0"/>
              <a:t> (34</a:t>
            </a:r>
            <a:r>
              <a:rPr lang="en-IN" sz="1800" i="1" dirty="0" smtClean="0"/>
              <a:t>%).</a:t>
            </a:r>
          </a:p>
          <a:p>
            <a:r>
              <a:rPr lang="en-IN" sz="1800" dirty="0" smtClean="0"/>
              <a:t>Odisha </a:t>
            </a:r>
            <a:r>
              <a:rPr lang="en-IN" sz="1800" dirty="0"/>
              <a:t>accounted for the maximum malaria </a:t>
            </a:r>
            <a:r>
              <a:rPr lang="en-IN" sz="1800" dirty="0" smtClean="0"/>
              <a:t>cases (41</a:t>
            </a:r>
            <a:r>
              <a:rPr lang="en-IN" sz="1800" dirty="0"/>
              <a:t>%); followed by Chhattisgarh (13.5%) and </a:t>
            </a:r>
            <a:r>
              <a:rPr lang="en-IN" sz="1800" dirty="0" smtClean="0"/>
              <a:t>Jharkhand (13</a:t>
            </a:r>
            <a:r>
              <a:rPr lang="en-IN" sz="1800" dirty="0"/>
              <a:t>%). </a:t>
            </a:r>
            <a:endParaRPr lang="en-IN" sz="1800" dirty="0" smtClean="0"/>
          </a:p>
          <a:p>
            <a:r>
              <a:rPr lang="en-IN" sz="1800" i="1" dirty="0" smtClean="0"/>
              <a:t>P. </a:t>
            </a:r>
            <a:r>
              <a:rPr lang="en-IN" sz="1800" i="1" dirty="0" err="1"/>
              <a:t>malariae</a:t>
            </a:r>
            <a:r>
              <a:rPr lang="en-IN" sz="1800" i="1" dirty="0"/>
              <a:t> infections are &lt;1% and </a:t>
            </a:r>
            <a:r>
              <a:rPr lang="en-IN" sz="1800" i="1" dirty="0" smtClean="0"/>
              <a:t>reported </a:t>
            </a:r>
            <a:r>
              <a:rPr lang="en-IN" sz="1800" dirty="0" smtClean="0"/>
              <a:t>from Karnataka </a:t>
            </a:r>
            <a:r>
              <a:rPr lang="en-IN" sz="1800" dirty="0"/>
              <a:t>(</a:t>
            </a:r>
            <a:r>
              <a:rPr lang="en-IN" sz="1800" dirty="0" err="1" smtClean="0"/>
              <a:t>Tumkur</a:t>
            </a:r>
            <a:r>
              <a:rPr lang="en-IN" sz="1800" dirty="0" smtClean="0"/>
              <a:t> and </a:t>
            </a:r>
            <a:r>
              <a:rPr lang="en-IN" sz="1800" dirty="0"/>
              <a:t>Hassan </a:t>
            </a:r>
            <a:r>
              <a:rPr lang="en-IN" sz="1800" dirty="0" smtClean="0"/>
              <a:t>districts), </a:t>
            </a:r>
            <a:r>
              <a:rPr lang="en-IN" sz="1800" dirty="0"/>
              <a:t>Chhattisgarh (</a:t>
            </a:r>
            <a:r>
              <a:rPr lang="en-IN" sz="1800" dirty="0" err="1" smtClean="0"/>
              <a:t>Bastar</a:t>
            </a:r>
            <a:r>
              <a:rPr lang="en-IN" sz="1800" dirty="0" smtClean="0"/>
              <a:t> area</a:t>
            </a:r>
            <a:r>
              <a:rPr lang="en-IN" sz="1800" dirty="0"/>
              <a:t>), Odisha, West Bengal, Madhya </a:t>
            </a:r>
            <a:r>
              <a:rPr lang="en-IN" sz="1800" dirty="0" smtClean="0"/>
              <a:t>Pradesh etc.</a:t>
            </a:r>
          </a:p>
          <a:p>
            <a:r>
              <a:rPr lang="en-IN" sz="1800" i="1" dirty="0" smtClean="0"/>
              <a:t>P</a:t>
            </a:r>
            <a:r>
              <a:rPr lang="en-IN" sz="1800" i="1" dirty="0"/>
              <a:t>. </a:t>
            </a:r>
            <a:r>
              <a:rPr lang="en-IN" sz="1800" i="1" dirty="0" err="1"/>
              <a:t>ovale</a:t>
            </a:r>
            <a:r>
              <a:rPr lang="en-IN" sz="1800" i="1" dirty="0"/>
              <a:t> is mainly confined to tropical Africa. Only </a:t>
            </a:r>
            <a:r>
              <a:rPr lang="en-IN" sz="1800" i="1" dirty="0" smtClean="0"/>
              <a:t>few </a:t>
            </a:r>
            <a:r>
              <a:rPr lang="en-IN" sz="1800" dirty="0" smtClean="0"/>
              <a:t>cases </a:t>
            </a:r>
            <a:r>
              <a:rPr lang="en-IN" sz="1800" dirty="0"/>
              <a:t>are reported from India such as Odisha (</a:t>
            </a:r>
            <a:r>
              <a:rPr lang="en-IN" sz="1800" dirty="0" err="1" smtClean="0"/>
              <a:t>Koraput</a:t>
            </a:r>
            <a:r>
              <a:rPr lang="en-IN" sz="1800" dirty="0" smtClean="0"/>
              <a:t> district</a:t>
            </a:r>
            <a:r>
              <a:rPr lang="en-IN" sz="1800" dirty="0"/>
              <a:t>, 1st case of India), Chhattisgarh (</a:t>
            </a:r>
            <a:r>
              <a:rPr lang="en-IN" sz="1800" dirty="0" err="1"/>
              <a:t>Bastar</a:t>
            </a:r>
            <a:r>
              <a:rPr lang="en-IN" sz="1800" dirty="0"/>
              <a:t> area</a:t>
            </a:r>
            <a:r>
              <a:rPr lang="en-IN" sz="1800" dirty="0" smtClean="0"/>
              <a:t>), </a:t>
            </a:r>
            <a:r>
              <a:rPr lang="sv-SE" sz="1800" dirty="0" smtClean="0"/>
              <a:t>Delhi</a:t>
            </a:r>
            <a:r>
              <a:rPr lang="sv-SE" sz="1800" dirty="0"/>
              <a:t>, Assam, Gujarat and Kolkata.</a:t>
            </a:r>
            <a:endParaRPr lang="en-IN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F81D-306C-4DB8-8112-ACB54AAD1A34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690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L</a:t>
            </a:r>
            <a:r>
              <a:rPr lang="en-IN" b="1" dirty="0" smtClean="0"/>
              <a:t>aboratory </a:t>
            </a:r>
            <a:r>
              <a:rPr lang="en-IN" b="1" dirty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1"/>
            <a:ext cx="8246070" cy="52614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IN" b="1" dirty="0" smtClean="0"/>
              <a:t>1.Microscopic </a:t>
            </a:r>
            <a:r>
              <a:rPr lang="en-IN" b="1" dirty="0"/>
              <a:t>tests:</a:t>
            </a:r>
          </a:p>
          <a:p>
            <a:pPr>
              <a:lnSpc>
                <a:spcPct val="160000"/>
              </a:lnSpc>
            </a:pPr>
            <a:r>
              <a:rPr lang="en-IN" dirty="0" smtClean="0"/>
              <a:t>Peripheral </a:t>
            </a:r>
            <a:r>
              <a:rPr lang="en-IN" dirty="0"/>
              <a:t>blood </a:t>
            </a:r>
            <a:r>
              <a:rPr lang="en-IN" dirty="0" smtClean="0"/>
              <a:t>smear-Thick and Thin smear</a:t>
            </a:r>
          </a:p>
          <a:p>
            <a:pPr>
              <a:lnSpc>
                <a:spcPct val="160000"/>
              </a:lnSpc>
            </a:pPr>
            <a:r>
              <a:rPr lang="en-IN" dirty="0"/>
              <a:t>F</a:t>
            </a:r>
            <a:r>
              <a:rPr lang="en-IN" dirty="0" smtClean="0"/>
              <a:t>luorescence </a:t>
            </a:r>
            <a:r>
              <a:rPr lang="en-IN" dirty="0"/>
              <a:t>microscopy (Kawamoto’s technique)</a:t>
            </a:r>
          </a:p>
          <a:p>
            <a:pPr>
              <a:lnSpc>
                <a:spcPct val="160000"/>
              </a:lnSpc>
            </a:pPr>
            <a:r>
              <a:rPr lang="en-IN" dirty="0" smtClean="0"/>
              <a:t>Quantitative </a:t>
            </a:r>
            <a:r>
              <a:rPr lang="en-IN" dirty="0"/>
              <a:t>buffy coat </a:t>
            </a:r>
            <a:r>
              <a:rPr lang="en-IN" dirty="0" smtClean="0"/>
              <a:t>examination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b="1" dirty="0" smtClean="0"/>
              <a:t>2. Non-microscopic </a:t>
            </a:r>
            <a:r>
              <a:rPr lang="en-IN" b="1" dirty="0"/>
              <a:t>tests:</a:t>
            </a:r>
          </a:p>
          <a:p>
            <a:pPr>
              <a:lnSpc>
                <a:spcPct val="160000"/>
              </a:lnSpc>
            </a:pPr>
            <a:r>
              <a:rPr lang="en-IN" dirty="0" smtClean="0"/>
              <a:t>Antigen </a:t>
            </a:r>
            <a:r>
              <a:rPr lang="en-IN" dirty="0"/>
              <a:t>detection tests (RDTs) </a:t>
            </a:r>
          </a:p>
          <a:p>
            <a:pPr>
              <a:lnSpc>
                <a:spcPct val="160000"/>
              </a:lnSpc>
            </a:pPr>
            <a:r>
              <a:rPr lang="en-IN" dirty="0" smtClean="0"/>
              <a:t>Culture—RPMI </a:t>
            </a:r>
            <a:r>
              <a:rPr lang="en-IN" dirty="0"/>
              <a:t>1640 medium</a:t>
            </a:r>
          </a:p>
          <a:p>
            <a:pPr>
              <a:lnSpc>
                <a:spcPct val="160000"/>
              </a:lnSpc>
            </a:pPr>
            <a:r>
              <a:rPr lang="en-IN" dirty="0" smtClean="0"/>
              <a:t>Molecular </a:t>
            </a:r>
            <a:r>
              <a:rPr lang="en-IN" dirty="0"/>
              <a:t>diagnosis—PCR using PBRK1 primer.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27F3-A17B-4BD7-8464-61A6E370CB32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80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/>
              <a:t>Peripheral Blood Smear</a:t>
            </a:r>
            <a:br>
              <a:rPr lang="en-IN" b="1" i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It is the simple and gold </a:t>
            </a:r>
            <a:r>
              <a:rPr lang="en-IN" dirty="0"/>
              <a:t>standard confirmatory </a:t>
            </a:r>
            <a:r>
              <a:rPr lang="en-IN" dirty="0" smtClean="0"/>
              <a:t>test</a:t>
            </a:r>
          </a:p>
          <a:p>
            <a:r>
              <a:rPr lang="en-IN" b="1" dirty="0" smtClean="0"/>
              <a:t>Specimen-</a:t>
            </a:r>
            <a:r>
              <a:rPr lang="en-IN" dirty="0" smtClean="0"/>
              <a:t>Peripheral </a:t>
            </a:r>
            <a:r>
              <a:rPr lang="en-IN" dirty="0"/>
              <a:t>blood is collected from ear lobe or by finger </a:t>
            </a:r>
            <a:r>
              <a:rPr lang="en-IN" dirty="0" smtClean="0"/>
              <a:t>prick or </a:t>
            </a:r>
            <a:r>
              <a:rPr lang="en-IN" dirty="0"/>
              <a:t>great </a:t>
            </a:r>
            <a:r>
              <a:rPr lang="en-IN" dirty="0" smtClean="0"/>
              <a:t>toe (in infants).</a:t>
            </a:r>
          </a:p>
          <a:p>
            <a:r>
              <a:rPr lang="en-IN" b="1" dirty="0"/>
              <a:t>Time for taking blood: </a:t>
            </a:r>
            <a:r>
              <a:rPr lang="en-IN" b="1" dirty="0" smtClean="0"/>
              <a:t>C</a:t>
            </a:r>
            <a:r>
              <a:rPr lang="en-IN" dirty="0" smtClean="0"/>
              <a:t>ollected few hours </a:t>
            </a:r>
            <a:r>
              <a:rPr lang="en-IN" dirty="0"/>
              <a:t>after the height of the paroxysm of fever </a:t>
            </a:r>
            <a:r>
              <a:rPr lang="en-IN" dirty="0" smtClean="0"/>
              <a:t>and before </a:t>
            </a:r>
            <a:r>
              <a:rPr lang="en-IN" dirty="0"/>
              <a:t>taking antimalarial drugs. </a:t>
            </a:r>
            <a:endParaRPr lang="en-IN" dirty="0" smtClean="0"/>
          </a:p>
          <a:p>
            <a:r>
              <a:rPr lang="en-IN" b="1" dirty="0" smtClean="0"/>
              <a:t>Frequency</a:t>
            </a:r>
            <a:r>
              <a:rPr lang="en-IN" b="1" dirty="0"/>
              <a:t>: </a:t>
            </a:r>
            <a:r>
              <a:rPr lang="en-IN" dirty="0"/>
              <a:t>Smears should be examined at least </a:t>
            </a:r>
            <a:r>
              <a:rPr lang="en-IN" dirty="0" smtClean="0"/>
              <a:t>twice daily </a:t>
            </a:r>
            <a:r>
              <a:rPr lang="en-IN" dirty="0"/>
              <a:t>until parasites are detected. </a:t>
            </a:r>
            <a:endParaRPr lang="en-IN" dirty="0" smtClean="0"/>
          </a:p>
          <a:p>
            <a:r>
              <a:rPr lang="en-IN" b="1" dirty="0"/>
              <a:t>T</a:t>
            </a:r>
            <a:r>
              <a:rPr lang="en-IN" b="1" dirty="0" smtClean="0"/>
              <a:t>ypes </a:t>
            </a:r>
            <a:r>
              <a:rPr lang="en-IN" b="1" dirty="0"/>
              <a:t>of peripheral blood </a:t>
            </a:r>
            <a:r>
              <a:rPr lang="en-IN" b="1" dirty="0" smtClean="0"/>
              <a:t>smear-</a:t>
            </a:r>
            <a:r>
              <a:rPr lang="en-IN" dirty="0" smtClean="0"/>
              <a:t>(</a:t>
            </a:r>
            <a:r>
              <a:rPr lang="en-IN" dirty="0"/>
              <a:t>1) thin and (2) thick smears.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7C3-E37F-41DA-891E-ED68F0F403A4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211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268" y="1596541"/>
            <a:ext cx="3851356" cy="3461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4804" y="5125542"/>
            <a:ext cx="3979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231F20"/>
                </a:solidFill>
                <a:latin typeface="Myriad Pro" panose="020B0503030403020204" pitchFamily="34" charset="0"/>
              </a:rPr>
              <a:t>Figure: Glass </a:t>
            </a:r>
            <a:r>
              <a:rPr lang="en-IN" dirty="0">
                <a:solidFill>
                  <a:srgbClr val="231F20"/>
                </a:solidFill>
                <a:latin typeface="Myriad Pro" panose="020B0503030403020204" pitchFamily="34" charset="0"/>
              </a:rPr>
              <a:t>slide showing thin and thick blood smear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54056" y="149137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231F20"/>
                </a:solidFill>
              </a:rPr>
              <a:t>Smears </a:t>
            </a:r>
            <a:r>
              <a:rPr lang="en-IN" sz="2400" dirty="0">
                <a:solidFill>
                  <a:srgbClr val="231F20"/>
                </a:solidFill>
              </a:rPr>
              <a:t>are stained with one of the </a:t>
            </a:r>
            <a:r>
              <a:rPr lang="en-IN" sz="2400" dirty="0" err="1" smtClean="0">
                <a:solidFill>
                  <a:srgbClr val="231F20"/>
                </a:solidFill>
              </a:rPr>
              <a:t>Romanowsky’s</a:t>
            </a:r>
            <a:r>
              <a:rPr lang="en-IN" sz="2400" dirty="0" smtClean="0">
                <a:solidFill>
                  <a:srgbClr val="231F20"/>
                </a:solidFill>
              </a:rPr>
              <a:t> stains such </a:t>
            </a:r>
            <a:r>
              <a:rPr lang="en-IN" sz="2400" dirty="0">
                <a:solidFill>
                  <a:srgbClr val="231F20"/>
                </a:solidFill>
              </a:rPr>
              <a:t>as </a:t>
            </a:r>
            <a:r>
              <a:rPr lang="en-IN" sz="2400" dirty="0" err="1">
                <a:solidFill>
                  <a:srgbClr val="231F20"/>
                </a:solidFill>
              </a:rPr>
              <a:t>Leishman’s</a:t>
            </a:r>
            <a:r>
              <a:rPr lang="en-IN" sz="2400" dirty="0">
                <a:solidFill>
                  <a:srgbClr val="231F20"/>
                </a:solidFill>
              </a:rPr>
              <a:t>, </a:t>
            </a:r>
            <a:r>
              <a:rPr lang="en-IN" sz="2400" dirty="0" err="1">
                <a:solidFill>
                  <a:srgbClr val="231F20"/>
                </a:solidFill>
              </a:rPr>
              <a:t>Giemsa</a:t>
            </a:r>
            <a:r>
              <a:rPr lang="en-IN" sz="2400" dirty="0">
                <a:solidFill>
                  <a:srgbClr val="231F20"/>
                </a:solidFill>
              </a:rPr>
              <a:t> and Field’s, Wright’s or </a:t>
            </a:r>
            <a:r>
              <a:rPr lang="en-IN" sz="2400" dirty="0" smtClean="0">
                <a:solidFill>
                  <a:srgbClr val="231F20"/>
                </a:solidFill>
              </a:rPr>
              <a:t>JSB stain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231F20"/>
                </a:solidFill>
              </a:rPr>
              <a:t>Thin </a:t>
            </a:r>
            <a:r>
              <a:rPr lang="en-IN" sz="2400" dirty="0">
                <a:solidFill>
                  <a:srgbClr val="231F20"/>
                </a:solidFill>
              </a:rPr>
              <a:t>smear has to be screened </a:t>
            </a:r>
            <a:r>
              <a:rPr lang="en-IN" sz="2400" dirty="0">
                <a:solidFill>
                  <a:srgbClr val="231F20"/>
                </a:solidFill>
                <a:ea typeface="Kozuka Mincho Pr6N L" panose="02020300000000000000" pitchFamily="18" charset="-128"/>
              </a:rPr>
              <a:t>first</a:t>
            </a:r>
            <a:r>
              <a:rPr lang="en-IN" sz="2400" dirty="0">
                <a:solidFill>
                  <a:srgbClr val="231F20"/>
                </a:solidFill>
              </a:rPr>
              <a:t>. It is screened </a:t>
            </a:r>
            <a:r>
              <a:rPr lang="en-IN" sz="2400" dirty="0" smtClean="0">
                <a:solidFill>
                  <a:srgbClr val="231F20"/>
                </a:solidFill>
              </a:rPr>
              <a:t>near the </a:t>
            </a:r>
            <a:r>
              <a:rPr lang="en-IN" sz="2400" dirty="0">
                <a:solidFill>
                  <a:srgbClr val="231F20"/>
                </a:solidFill>
              </a:rPr>
              <a:t>feathery tail end. </a:t>
            </a:r>
            <a:endParaRPr lang="en-IN" sz="2400" dirty="0" smtClean="0">
              <a:solidFill>
                <a:srgbClr val="231F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231F20"/>
                </a:solidFill>
              </a:rPr>
              <a:t>Thick </a:t>
            </a:r>
            <a:r>
              <a:rPr lang="en-IN" sz="2400" dirty="0">
                <a:solidFill>
                  <a:srgbClr val="231F20"/>
                </a:solidFill>
              </a:rPr>
              <a:t>smear has to be examined if no para sites </a:t>
            </a:r>
            <a:r>
              <a:rPr lang="en-IN" sz="2400" dirty="0" smtClean="0">
                <a:solidFill>
                  <a:srgbClr val="231F20"/>
                </a:solidFill>
              </a:rPr>
              <a:t>are found </a:t>
            </a:r>
            <a:r>
              <a:rPr lang="en-IN" sz="2400" dirty="0">
                <a:solidFill>
                  <a:srgbClr val="231F20"/>
                </a:solidFill>
              </a:rPr>
              <a:t>in thin smear.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444-04C7-44F1-8D1B-6CF5203D049C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753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983708"/>
            <a:ext cx="9315005" cy="1143000"/>
          </a:xfrm>
        </p:spPr>
        <p:txBody>
          <a:bodyPr>
            <a:normAutofit fontScale="90000"/>
          </a:bodyPr>
          <a:lstStyle/>
          <a:p>
            <a:r>
              <a:rPr lang="en-IN" sz="3600" b="1" dirty="0" smtClean="0"/>
              <a:t>Advantages and disadvantages of peripheral smear</a:t>
            </a:r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3556" y="1600201"/>
            <a:ext cx="4352245" cy="51212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N" b="1" dirty="0" smtClean="0"/>
              <a:t>Advantages</a:t>
            </a:r>
            <a:endParaRPr lang="en-IN" b="1" dirty="0"/>
          </a:p>
          <a:p>
            <a:r>
              <a:rPr lang="en-IN" dirty="0" smtClean="0"/>
              <a:t>Peripheral </a:t>
            </a:r>
            <a:r>
              <a:rPr lang="en-IN" dirty="0"/>
              <a:t>smear is simple, rapid and cheap</a:t>
            </a:r>
          </a:p>
          <a:p>
            <a:r>
              <a:rPr lang="en-IN" dirty="0" smtClean="0"/>
              <a:t>Thick </a:t>
            </a:r>
            <a:r>
              <a:rPr lang="en-IN" dirty="0"/>
              <a:t>smear is useful in</a:t>
            </a:r>
            <a:r>
              <a:rPr lang="en-IN" dirty="0" smtClean="0"/>
              <a:t>: </a:t>
            </a:r>
            <a:r>
              <a:rPr lang="en-IN" b="1" dirty="0"/>
              <a:t>Detecting the parasites: It is 40 times </a:t>
            </a:r>
            <a:r>
              <a:rPr lang="en-IN" b="1" dirty="0" smtClean="0"/>
              <a:t>more </a:t>
            </a:r>
            <a:r>
              <a:rPr lang="en-IN" dirty="0" smtClean="0"/>
              <a:t>sensitive </a:t>
            </a:r>
            <a:r>
              <a:rPr lang="en-IN" dirty="0"/>
              <a:t>than thin smear, can detect as low as </a:t>
            </a:r>
            <a:r>
              <a:rPr lang="en-IN" dirty="0" smtClean="0"/>
              <a:t>5–10 parasites </a:t>
            </a:r>
            <a:r>
              <a:rPr lang="en-IN" dirty="0"/>
              <a:t>per µL of </a:t>
            </a:r>
            <a:r>
              <a:rPr lang="en-IN" dirty="0" smtClean="0"/>
              <a:t>blood.</a:t>
            </a:r>
            <a:endParaRPr lang="en-IN" dirty="0"/>
          </a:p>
          <a:p>
            <a:r>
              <a:rPr lang="en-IN" dirty="0" smtClean="0"/>
              <a:t>Quantification </a:t>
            </a:r>
            <a:r>
              <a:rPr lang="en-IN" dirty="0"/>
              <a:t>of </a:t>
            </a:r>
            <a:r>
              <a:rPr lang="en-IN" dirty="0" err="1"/>
              <a:t>parasitemia</a:t>
            </a:r>
            <a:endParaRPr lang="en-IN" dirty="0"/>
          </a:p>
          <a:p>
            <a:r>
              <a:rPr lang="en-IN" dirty="0"/>
              <a:t> </a:t>
            </a:r>
            <a:r>
              <a:rPr lang="en-IN" dirty="0" smtClean="0"/>
              <a:t>Demonstrating </a:t>
            </a:r>
            <a:r>
              <a:rPr lang="en-IN" dirty="0"/>
              <a:t>the malaria pigments.</a:t>
            </a:r>
          </a:p>
          <a:p>
            <a:r>
              <a:rPr lang="en-IN" dirty="0" smtClean="0"/>
              <a:t>Thin </a:t>
            </a:r>
            <a:r>
              <a:rPr lang="en-IN" dirty="0"/>
              <a:t>smear is useful in speciation of malaria parasite.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N" b="1" dirty="0"/>
              <a:t>Disadvantages</a:t>
            </a:r>
          </a:p>
          <a:p>
            <a:pPr>
              <a:lnSpc>
                <a:spcPct val="120000"/>
              </a:lnSpc>
            </a:pPr>
            <a:r>
              <a:rPr lang="en-IN" dirty="0" err="1" smtClean="0"/>
              <a:t>Labor</a:t>
            </a:r>
            <a:r>
              <a:rPr lang="en-IN" dirty="0" smtClean="0"/>
              <a:t> </a:t>
            </a:r>
            <a:r>
              <a:rPr lang="en-IN" dirty="0"/>
              <a:t>intensive and requires experienced </a:t>
            </a:r>
            <a:r>
              <a:rPr lang="en-IN" dirty="0" err="1" smtClean="0"/>
              <a:t>micro­scopist</a:t>
            </a:r>
            <a:r>
              <a:rPr lang="en-IN" dirty="0" smtClean="0"/>
              <a:t>.</a:t>
            </a:r>
            <a:endParaRPr lang="en-IN" dirty="0"/>
          </a:p>
          <a:p>
            <a:pPr>
              <a:lnSpc>
                <a:spcPct val="120000"/>
              </a:lnSpc>
            </a:pPr>
            <a:r>
              <a:rPr lang="en-IN" b="1" dirty="0" smtClean="0"/>
              <a:t>Low </a:t>
            </a:r>
            <a:r>
              <a:rPr lang="en-IN" b="1" dirty="0"/>
              <a:t>sensitivity: The detection limit of thin smear </a:t>
            </a:r>
            <a:r>
              <a:rPr lang="en-IN" b="1" dirty="0" smtClean="0"/>
              <a:t>is </a:t>
            </a:r>
            <a:r>
              <a:rPr lang="en-IN" dirty="0" smtClean="0"/>
              <a:t>more </a:t>
            </a:r>
            <a:r>
              <a:rPr lang="en-IN" dirty="0"/>
              <a:t>than 200 parasites per µL of blood.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048-8CF7-4849-901B-875AA4B33BBF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438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6" y="1596540"/>
            <a:ext cx="2137870" cy="22396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b="1" dirty="0">
                <a:solidFill>
                  <a:schemeClr val="tx1"/>
                </a:solidFill>
              </a:rPr>
              <a:t>Speciation </a:t>
            </a:r>
            <a:r>
              <a:rPr lang="en-IN" sz="2800" b="1" dirty="0" smtClean="0">
                <a:solidFill>
                  <a:schemeClr val="tx1"/>
                </a:solidFill>
              </a:rPr>
              <a:t/>
            </a:r>
            <a:br>
              <a:rPr lang="en-IN" sz="2800" b="1" dirty="0" smtClean="0">
                <a:solidFill>
                  <a:schemeClr val="tx1"/>
                </a:solidFill>
              </a:rPr>
            </a:br>
            <a:r>
              <a:rPr lang="en-IN" sz="2800" b="1" dirty="0" smtClean="0">
                <a:solidFill>
                  <a:schemeClr val="tx1"/>
                </a:solidFill>
              </a:rPr>
              <a:t>of </a:t>
            </a:r>
            <a:r>
              <a:rPr lang="en-IN" sz="2800" b="1" dirty="0">
                <a:solidFill>
                  <a:schemeClr val="tx1"/>
                </a:solidFill>
              </a:rPr>
              <a:t>malaria </a:t>
            </a:r>
            <a:r>
              <a:rPr lang="en-IN" sz="2800" b="1" dirty="0" smtClean="0">
                <a:solidFill>
                  <a:schemeClr val="tx1"/>
                </a:solidFill>
              </a:rPr>
              <a:t/>
            </a:r>
            <a:br>
              <a:rPr lang="en-IN" sz="2800" b="1" dirty="0" smtClean="0">
                <a:solidFill>
                  <a:schemeClr val="tx1"/>
                </a:solidFill>
              </a:rPr>
            </a:br>
            <a:r>
              <a:rPr lang="en-IN" sz="2800" b="1" dirty="0" smtClean="0">
                <a:solidFill>
                  <a:schemeClr val="tx1"/>
                </a:solidFill>
              </a:rPr>
              <a:t>parasite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540" y="102104"/>
            <a:ext cx="5497380" cy="684295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CE7F-5C44-475F-B851-DF920D2A7266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826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8965" y="5261461"/>
            <a:ext cx="8246070" cy="5904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/>
              <a:t>Thin blood smear showing different forms of </a:t>
            </a:r>
            <a:r>
              <a:rPr lang="en-IN" sz="2000" i="1" dirty="0"/>
              <a:t>Plasmodium </a:t>
            </a:r>
            <a:r>
              <a:rPr lang="en-IN" sz="2000" i="1" dirty="0" err="1"/>
              <a:t>vivax</a:t>
            </a:r>
            <a:r>
              <a:rPr lang="en-IN" sz="2000" i="1" dirty="0"/>
              <a:t>; (A) Ring form; (B) Amoeboid form; (C) Schizont</a:t>
            </a:r>
            <a:r>
              <a:rPr lang="en-IN" sz="2000" i="1" dirty="0" smtClean="0"/>
              <a:t>; </a:t>
            </a:r>
            <a:r>
              <a:rPr lang="it-IT" sz="2000" dirty="0" smtClean="0"/>
              <a:t>(</a:t>
            </a:r>
            <a:r>
              <a:rPr lang="it-IT" sz="2000" dirty="0"/>
              <a:t>D) Male gametocyte; (E) Female gametocyte </a:t>
            </a:r>
            <a:endParaRPr lang="en-IN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50" y="1596540"/>
            <a:ext cx="9090628" cy="28941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70606" y="374901"/>
            <a:ext cx="7177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/>
              <a:t>Various morphological forms of </a:t>
            </a:r>
            <a:r>
              <a:rPr lang="en-IN" sz="2400" b="1" i="1" dirty="0" smtClean="0"/>
              <a:t>Plasmodium </a:t>
            </a:r>
            <a:r>
              <a:rPr lang="en-IN" sz="2400" b="1" i="1" dirty="0" err="1" smtClean="0"/>
              <a:t>vivax</a:t>
            </a:r>
            <a:endParaRPr lang="en-IN" sz="24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6A9-BF4F-4AE0-86CD-E94D8C80F009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763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48" y="389108"/>
            <a:ext cx="8246070" cy="814427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Morphological </a:t>
            </a:r>
            <a:r>
              <a:rPr lang="en-IN" sz="2800" b="1" dirty="0"/>
              <a:t>forms </a:t>
            </a:r>
            <a:r>
              <a:rPr lang="en-IN" sz="2800" b="1" dirty="0" smtClean="0"/>
              <a:t>various of </a:t>
            </a:r>
            <a:r>
              <a:rPr lang="en-IN" sz="2800" b="1" i="1" dirty="0"/>
              <a:t>Plasmodium </a:t>
            </a:r>
            <a:r>
              <a:rPr lang="en-IN" sz="2800" b="1" i="1" dirty="0" smtClean="0"/>
              <a:t>species</a:t>
            </a:r>
            <a:endParaRPr lang="en-IN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15" y="1582333"/>
            <a:ext cx="9135223" cy="2443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965" y="4243427"/>
            <a:ext cx="8475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231F20"/>
                </a:solidFill>
              </a:rPr>
              <a:t>Thin blood smear showing: (A) </a:t>
            </a:r>
            <a:r>
              <a:rPr lang="en-IN" i="1" dirty="0">
                <a:solidFill>
                  <a:srgbClr val="231F20"/>
                </a:solidFill>
              </a:rPr>
              <a:t>P. falciparum ring forms such as multiple rings (blue arrow), </a:t>
            </a:r>
            <a:r>
              <a:rPr lang="en-IN" i="1" dirty="0" err="1">
                <a:solidFill>
                  <a:srgbClr val="231F20"/>
                </a:solidFill>
              </a:rPr>
              <a:t>accole</a:t>
            </a:r>
            <a:r>
              <a:rPr lang="en-IN" i="1" dirty="0">
                <a:solidFill>
                  <a:srgbClr val="231F20"/>
                </a:solidFill>
              </a:rPr>
              <a:t> form (red arrow) and </a:t>
            </a:r>
            <a:r>
              <a:rPr lang="en-IN" i="1" dirty="0" smtClean="0">
                <a:solidFill>
                  <a:srgbClr val="231F20"/>
                </a:solidFill>
              </a:rPr>
              <a:t> </a:t>
            </a:r>
            <a:r>
              <a:rPr lang="en-IN" dirty="0" smtClean="0">
                <a:solidFill>
                  <a:srgbClr val="231F20"/>
                </a:solidFill>
              </a:rPr>
              <a:t>head </a:t>
            </a:r>
            <a:r>
              <a:rPr lang="en-IN" dirty="0">
                <a:solidFill>
                  <a:srgbClr val="231F20"/>
                </a:solidFill>
              </a:rPr>
              <a:t>phone-shaped ring form (black arrow); (B) Female gametocyte of </a:t>
            </a:r>
            <a:r>
              <a:rPr lang="en-IN" i="1" dirty="0">
                <a:solidFill>
                  <a:srgbClr val="231F20"/>
                </a:solidFill>
              </a:rPr>
              <a:t>P. falciparum; (C) Male gametocyte of P. falciparum; (D) Ring </a:t>
            </a:r>
            <a:r>
              <a:rPr lang="en-IN" dirty="0" smtClean="0">
                <a:solidFill>
                  <a:srgbClr val="231F20"/>
                </a:solidFill>
              </a:rPr>
              <a:t>form </a:t>
            </a:r>
            <a:r>
              <a:rPr lang="en-IN" dirty="0">
                <a:solidFill>
                  <a:srgbClr val="231F20"/>
                </a:solidFill>
              </a:rPr>
              <a:t>of </a:t>
            </a:r>
            <a:r>
              <a:rPr lang="en-IN" i="1" dirty="0">
                <a:solidFill>
                  <a:srgbClr val="231F20"/>
                </a:solidFill>
              </a:rPr>
              <a:t>P. </a:t>
            </a:r>
            <a:r>
              <a:rPr lang="en-IN" i="1" dirty="0" err="1">
                <a:solidFill>
                  <a:srgbClr val="231F20"/>
                </a:solidFill>
              </a:rPr>
              <a:t>ovale</a:t>
            </a:r>
            <a:r>
              <a:rPr lang="en-IN" i="1" dirty="0">
                <a:solidFill>
                  <a:srgbClr val="231F20"/>
                </a:solidFill>
              </a:rPr>
              <a:t>; (E) Band form of P. </a:t>
            </a:r>
            <a:r>
              <a:rPr lang="en-IN" i="1" dirty="0" err="1">
                <a:solidFill>
                  <a:srgbClr val="231F20"/>
                </a:solidFill>
              </a:rPr>
              <a:t>malariae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C1D9-47D8-45A8-ADEA-48949CD8517F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359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/>
              <a:t>Quantitative Buffy Coat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159859"/>
            <a:ext cx="8704185" cy="56981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dirty="0" smtClean="0"/>
              <a:t>QBC </a:t>
            </a:r>
            <a:r>
              <a:rPr lang="en-IN" sz="2000" dirty="0"/>
              <a:t>malaria test </a:t>
            </a:r>
            <a:r>
              <a:rPr lang="en-IN" sz="2000" dirty="0" smtClean="0"/>
              <a:t>consists </a:t>
            </a:r>
            <a:r>
              <a:rPr lang="en-IN" sz="2000" dirty="0"/>
              <a:t>of three basic steps</a:t>
            </a:r>
            <a:r>
              <a:rPr lang="en-IN" sz="2000" dirty="0" smtClean="0"/>
              <a:t>—</a:t>
            </a:r>
          </a:p>
          <a:p>
            <a:r>
              <a:rPr lang="en-IN" sz="1800" dirty="0" smtClean="0"/>
              <a:t>(</a:t>
            </a:r>
            <a:r>
              <a:rPr lang="en-IN" sz="1800" dirty="0"/>
              <a:t>1) concentration of blood </a:t>
            </a:r>
            <a:r>
              <a:rPr lang="en-IN" sz="1800" dirty="0" smtClean="0"/>
              <a:t>by centrifugation,</a:t>
            </a:r>
          </a:p>
          <a:p>
            <a:r>
              <a:rPr lang="en-IN" sz="1800" dirty="0" smtClean="0"/>
              <a:t>(</a:t>
            </a:r>
            <a:r>
              <a:rPr lang="en-IN" sz="1800" dirty="0"/>
              <a:t>2) staining with </a:t>
            </a:r>
            <a:r>
              <a:rPr lang="en-IN" sz="1800" dirty="0" err="1"/>
              <a:t>acridine</a:t>
            </a:r>
            <a:r>
              <a:rPr lang="en-IN" sz="1800" dirty="0"/>
              <a:t> orange stain and</a:t>
            </a:r>
          </a:p>
          <a:p>
            <a:r>
              <a:rPr lang="en-IN" sz="1800" dirty="0"/>
              <a:t>(3) examination </a:t>
            </a:r>
            <a:r>
              <a:rPr lang="en-IN" sz="1800" dirty="0" smtClean="0"/>
              <a:t>under ultraviolet (UV) light source </a:t>
            </a:r>
          </a:p>
          <a:p>
            <a:pPr marL="0" indent="0">
              <a:buNone/>
            </a:pPr>
            <a:r>
              <a:rPr lang="en-IN" sz="2000" b="1" dirty="0" smtClean="0"/>
              <a:t>Interpretation</a:t>
            </a:r>
            <a:endParaRPr lang="en-IN" sz="2000" b="1" dirty="0"/>
          </a:p>
          <a:p>
            <a:r>
              <a:rPr lang="en-IN" sz="1800" dirty="0" err="1"/>
              <a:t>Acridine</a:t>
            </a:r>
            <a:r>
              <a:rPr lang="en-IN" sz="1800" dirty="0"/>
              <a:t> orange </a:t>
            </a:r>
            <a:r>
              <a:rPr lang="en-IN" sz="1800" dirty="0" smtClean="0"/>
              <a:t>stains </a:t>
            </a:r>
            <a:r>
              <a:rPr lang="en-IN" sz="1800" dirty="0"/>
              <a:t>the nuclear DNA </a:t>
            </a:r>
            <a:r>
              <a:rPr lang="en-IN" sz="1800" dirty="0" smtClean="0"/>
              <a:t>fluorescent </a:t>
            </a:r>
            <a:r>
              <a:rPr lang="en-IN" sz="1800" dirty="0"/>
              <a:t>brilliant green. </a:t>
            </a:r>
            <a:endParaRPr lang="en-IN" sz="1800" dirty="0" smtClean="0"/>
          </a:p>
          <a:p>
            <a:r>
              <a:rPr lang="en-IN" sz="1800" dirty="0" smtClean="0"/>
              <a:t>Normal </a:t>
            </a:r>
            <a:r>
              <a:rPr lang="en-IN" sz="1800" dirty="0"/>
              <a:t>RBCs don’t take up </a:t>
            </a:r>
            <a:r>
              <a:rPr lang="en-IN" sz="1800" dirty="0" smtClean="0"/>
              <a:t>the stain </a:t>
            </a:r>
            <a:r>
              <a:rPr lang="en-IN" sz="1800" dirty="0"/>
              <a:t>(as they are a nucleated). </a:t>
            </a:r>
            <a:endParaRPr lang="en-IN" sz="1800" dirty="0" smtClean="0"/>
          </a:p>
          <a:p>
            <a:r>
              <a:rPr lang="en-IN" sz="1800" dirty="0" smtClean="0"/>
              <a:t>Parasitized RBCs appear </a:t>
            </a:r>
            <a:r>
              <a:rPr lang="en-IN" sz="1800" dirty="0"/>
              <a:t>as brilliant green dots. WBCs also take up the </a:t>
            </a:r>
            <a:r>
              <a:rPr lang="en-IN" sz="1800" dirty="0" smtClean="0"/>
              <a:t>stain.</a:t>
            </a:r>
          </a:p>
          <a:p>
            <a:pPr marL="0" indent="0">
              <a:buNone/>
            </a:pPr>
            <a:r>
              <a:rPr lang="en-IN" sz="2000" b="1" dirty="0"/>
              <a:t>A</a:t>
            </a:r>
            <a:r>
              <a:rPr lang="en-IN" sz="2000" b="1" dirty="0" smtClean="0"/>
              <a:t>dvantages</a:t>
            </a:r>
            <a:endParaRPr lang="en-IN" sz="2000" b="1" dirty="0"/>
          </a:p>
          <a:p>
            <a:r>
              <a:rPr lang="en-IN" sz="1800" dirty="0"/>
              <a:t>QBC examination is faster, more sensitive, </a:t>
            </a:r>
            <a:r>
              <a:rPr lang="en-IN" sz="1800" dirty="0" smtClean="0"/>
              <a:t>quantification </a:t>
            </a:r>
            <a:r>
              <a:rPr lang="en-IN" sz="1800" dirty="0"/>
              <a:t>is </a:t>
            </a:r>
            <a:r>
              <a:rPr lang="en-IN" sz="1800" dirty="0" smtClean="0"/>
              <a:t>possible.</a:t>
            </a:r>
          </a:p>
          <a:p>
            <a:pPr marL="0" indent="0">
              <a:buNone/>
            </a:pPr>
            <a:r>
              <a:rPr lang="en-IN" sz="2000" b="1" dirty="0" smtClean="0"/>
              <a:t>Disadvantages</a:t>
            </a:r>
            <a:endParaRPr lang="en-IN" sz="2000" b="1" dirty="0"/>
          </a:p>
          <a:p>
            <a:r>
              <a:rPr lang="en-IN" sz="1800" dirty="0"/>
              <a:t>It is expensive, less specific and speciation is difficult.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2707-9613-45F4-A5D9-29E47727CCD7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36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Interpretation of QBC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541" y="1800147"/>
            <a:ext cx="6162793" cy="2830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9512" y="4682603"/>
            <a:ext cx="4123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231F20"/>
                </a:solidFill>
                <a:latin typeface="Myriad Pro" panose="020B0503030403020204" pitchFamily="34" charset="0"/>
              </a:rPr>
              <a:t>Crescent shaped </a:t>
            </a:r>
            <a:r>
              <a:rPr lang="en-IN" dirty="0" smtClean="0">
                <a:solidFill>
                  <a:srgbClr val="231F20"/>
                </a:solidFill>
                <a:latin typeface="Myriad Pro" panose="020B0503030403020204" pitchFamily="34" charset="0"/>
              </a:rPr>
              <a:t>gametocytes </a:t>
            </a:r>
            <a:r>
              <a:rPr lang="en-IN" dirty="0">
                <a:solidFill>
                  <a:srgbClr val="231F20"/>
                </a:solidFill>
                <a:latin typeface="Myriad Pro" panose="020B0503030403020204" pitchFamily="34" charset="0"/>
              </a:rPr>
              <a:t>of </a:t>
            </a:r>
          </a:p>
          <a:p>
            <a:r>
              <a:rPr lang="en-IN" i="1" dirty="0" smtClean="0">
                <a:solidFill>
                  <a:srgbClr val="231F20"/>
                </a:solidFill>
                <a:latin typeface="Myriad Pro" panose="020B0503030403020204" pitchFamily="34" charset="0"/>
              </a:rPr>
              <a:t>P. </a:t>
            </a:r>
            <a:r>
              <a:rPr lang="en-IN" i="1" dirty="0">
                <a:solidFill>
                  <a:srgbClr val="231F20"/>
                </a:solidFill>
                <a:latin typeface="Myriad Pro" panose="020B0503030403020204" pitchFamily="34" charset="0"/>
              </a:rPr>
              <a:t>falciparum; 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00148"/>
            <a:ext cx="2749511" cy="40510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6261" y="5969614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231F20"/>
                </a:solidFill>
                <a:latin typeface="Myriad Pro" panose="020B0503030403020204" pitchFamily="34" charset="0"/>
              </a:rPr>
              <a:t>QBC capillary </a:t>
            </a:r>
            <a:r>
              <a:rPr lang="en-IN" dirty="0" smtClean="0">
                <a:solidFill>
                  <a:srgbClr val="231F20"/>
                </a:solidFill>
                <a:latin typeface="Myriad Pro" panose="020B0503030403020204" pitchFamily="34" charset="0"/>
              </a:rPr>
              <a:t>tube with </a:t>
            </a:r>
          </a:p>
          <a:p>
            <a:r>
              <a:rPr lang="en-IN" dirty="0" smtClean="0">
                <a:solidFill>
                  <a:srgbClr val="231F20"/>
                </a:solidFill>
                <a:latin typeface="Myriad Pro" panose="020B0503030403020204" pitchFamily="34" charset="0"/>
              </a:rPr>
              <a:t>magnified </a:t>
            </a:r>
            <a:r>
              <a:rPr lang="en-IN" dirty="0">
                <a:solidFill>
                  <a:srgbClr val="231F20"/>
                </a:solidFill>
                <a:latin typeface="Myriad Pro" panose="020B0503030403020204" pitchFamily="34" charset="0"/>
              </a:rPr>
              <a:t>view</a:t>
            </a:r>
            <a:endParaRPr lang="en-IN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8DAB-1A72-4FA2-92A6-9226B8117C08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8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578508"/>
            <a:ext cx="5802790" cy="1018033"/>
          </a:xfrm>
        </p:spPr>
        <p:txBody>
          <a:bodyPr>
            <a:normAutofit fontScale="90000"/>
          </a:bodyPr>
          <a:lstStyle/>
          <a:p>
            <a:r>
              <a:rPr lang="en-IN" sz="4000" dirty="0"/>
              <a:t>Classification</a:t>
            </a:r>
            <a:r>
              <a:rPr lang="en-IN" i="1" dirty="0"/>
              <a:t/>
            </a:r>
            <a:br>
              <a:rPr lang="en-IN" i="1" dirty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128721" y="1392933"/>
            <a:ext cx="6566315" cy="4886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i="1" dirty="0" smtClean="0"/>
              <a:t>Kingdom: </a:t>
            </a:r>
            <a:r>
              <a:rPr lang="en-IN" dirty="0" smtClean="0"/>
              <a:t>Protozoa</a:t>
            </a:r>
          </a:p>
          <a:p>
            <a:r>
              <a:rPr lang="en-IN" i="1" dirty="0" smtClean="0"/>
              <a:t>Subkingdom: </a:t>
            </a:r>
            <a:r>
              <a:rPr lang="en-IN" dirty="0" err="1" smtClean="0"/>
              <a:t>Neozoa</a:t>
            </a:r>
            <a:endParaRPr lang="en-IN" dirty="0" smtClean="0"/>
          </a:p>
          <a:p>
            <a:r>
              <a:rPr lang="en-IN" i="1" dirty="0" smtClean="0"/>
              <a:t>Phylum: </a:t>
            </a:r>
            <a:r>
              <a:rPr lang="en-IN" dirty="0" err="1" smtClean="0"/>
              <a:t>Apicomplexa</a:t>
            </a:r>
            <a:endParaRPr lang="en-IN" dirty="0" smtClean="0"/>
          </a:p>
          <a:p>
            <a:r>
              <a:rPr lang="en-IN" i="1" dirty="0" smtClean="0"/>
              <a:t>Class: </a:t>
            </a:r>
            <a:r>
              <a:rPr lang="en-IN" dirty="0" err="1" smtClean="0"/>
              <a:t>Coccidea</a:t>
            </a:r>
            <a:endParaRPr lang="en-IN" dirty="0" smtClean="0"/>
          </a:p>
          <a:p>
            <a:r>
              <a:rPr lang="en-IN" i="1" dirty="0" smtClean="0"/>
              <a:t>Order</a:t>
            </a:r>
            <a:r>
              <a:rPr lang="en-IN" dirty="0" smtClean="0"/>
              <a:t>: </a:t>
            </a:r>
            <a:r>
              <a:rPr lang="en-IN" dirty="0" err="1" smtClean="0"/>
              <a:t>Haemosporida</a:t>
            </a:r>
            <a:endParaRPr lang="en-IN" dirty="0" smtClean="0"/>
          </a:p>
          <a:p>
            <a:r>
              <a:rPr lang="en-IN" i="1" dirty="0" smtClean="0"/>
              <a:t>Genus</a:t>
            </a:r>
            <a:r>
              <a:rPr lang="en-IN" dirty="0" smtClean="0"/>
              <a:t>: </a:t>
            </a:r>
            <a:r>
              <a:rPr lang="en-IN" i="1" dirty="0" smtClean="0"/>
              <a:t>Plasmodium</a:t>
            </a:r>
          </a:p>
          <a:p>
            <a:pPr marL="0" indent="0">
              <a:buFont typeface="Arial" pitchFamily="34" charset="0"/>
              <a:buNone/>
            </a:pPr>
            <a:r>
              <a:rPr lang="en-IN" dirty="0" smtClean="0"/>
              <a:t> </a:t>
            </a:r>
          </a:p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7D5-DF83-41D4-B3F0-B9D1EB00D0C3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6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/>
              <a:t>Antigen Detection by Rapid Diagnostic Tests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22" y="1523300"/>
            <a:ext cx="8551479" cy="4959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sz="3600" b="1" dirty="0" smtClean="0"/>
              <a:t>RDTs are </a:t>
            </a:r>
            <a:r>
              <a:rPr lang="en-IN" sz="3600" b="1" dirty="0"/>
              <a:t>based on lateral flow assay </a:t>
            </a:r>
            <a:r>
              <a:rPr lang="en-IN" sz="3600" b="1" dirty="0" smtClean="0"/>
              <a:t>or </a:t>
            </a:r>
            <a:r>
              <a:rPr lang="en-IN" sz="3600" b="1" dirty="0" err="1" smtClean="0"/>
              <a:t>Immunochromatographic</a:t>
            </a:r>
            <a:r>
              <a:rPr lang="en-IN" sz="3600" b="1" dirty="0" smtClean="0"/>
              <a:t> </a:t>
            </a:r>
            <a:r>
              <a:rPr lang="en-IN" sz="3600" b="1" dirty="0"/>
              <a:t>test (</a:t>
            </a:r>
            <a:r>
              <a:rPr lang="en-IN" sz="3600" b="1" dirty="0" smtClean="0"/>
              <a:t>ICT)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IN" sz="3400" b="1" dirty="0" smtClean="0"/>
              <a:t>1) Parasite </a:t>
            </a:r>
            <a:r>
              <a:rPr lang="en-IN" sz="3400" b="1" dirty="0"/>
              <a:t>lactate dehydrogenase (</a:t>
            </a:r>
            <a:r>
              <a:rPr lang="en-IN" sz="3400" b="1" dirty="0" err="1"/>
              <a:t>pLDH</a:t>
            </a:r>
            <a:r>
              <a:rPr lang="en-IN" sz="3400" b="1" dirty="0"/>
              <a:t>): </a:t>
            </a:r>
            <a:r>
              <a:rPr lang="en-IN" sz="3400" dirty="0"/>
              <a:t>It </a:t>
            </a:r>
            <a:r>
              <a:rPr lang="en-IN" sz="3400" dirty="0" smtClean="0"/>
              <a:t>is produced </a:t>
            </a:r>
            <a:r>
              <a:rPr lang="en-IN" sz="3400" dirty="0"/>
              <a:t>by </a:t>
            </a:r>
            <a:r>
              <a:rPr lang="en-IN" sz="3400" dirty="0" err="1"/>
              <a:t>trophozoites</a:t>
            </a:r>
            <a:r>
              <a:rPr lang="en-IN" sz="3400" dirty="0"/>
              <a:t> and </a:t>
            </a:r>
            <a:r>
              <a:rPr lang="en-IN" sz="3400" dirty="0" smtClean="0"/>
              <a:t>gametocytes </a:t>
            </a:r>
            <a:r>
              <a:rPr lang="en-IN" sz="3400" dirty="0"/>
              <a:t>of </a:t>
            </a:r>
            <a:r>
              <a:rPr lang="en-IN" sz="3400" dirty="0" smtClean="0"/>
              <a:t>all </a:t>
            </a:r>
            <a:r>
              <a:rPr lang="en-IN" sz="3400" i="1" dirty="0" smtClean="0"/>
              <a:t>Plasmodium </a:t>
            </a:r>
            <a:r>
              <a:rPr lang="en-IN" sz="3400" i="1" dirty="0"/>
              <a:t>species. Currently available test kits </a:t>
            </a:r>
            <a:r>
              <a:rPr lang="en-IN" sz="3400" i="1" dirty="0" smtClean="0"/>
              <a:t>can </a:t>
            </a:r>
            <a:r>
              <a:rPr lang="en-IN" sz="3400" dirty="0" smtClean="0"/>
              <a:t>differentiate </a:t>
            </a:r>
            <a:r>
              <a:rPr lang="en-IN" sz="3400" dirty="0"/>
              <a:t>pan malarial </a:t>
            </a:r>
            <a:r>
              <a:rPr lang="en-IN" sz="3400" dirty="0" err="1"/>
              <a:t>pLDH</a:t>
            </a:r>
            <a:r>
              <a:rPr lang="en-IN" sz="3400" dirty="0"/>
              <a:t> common to all </a:t>
            </a:r>
            <a:r>
              <a:rPr lang="en-IN" sz="3400" dirty="0" smtClean="0"/>
              <a:t>species and </a:t>
            </a:r>
            <a:r>
              <a:rPr lang="en-IN" sz="3400" dirty="0" err="1"/>
              <a:t>pLDH</a:t>
            </a:r>
            <a:r>
              <a:rPr lang="en-IN" sz="3400" dirty="0"/>
              <a:t> specific to</a:t>
            </a:r>
            <a:r>
              <a:rPr lang="en-IN" sz="3400" i="1" dirty="0"/>
              <a:t> P. falciparum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IN" sz="3400" b="1" dirty="0" smtClean="0"/>
              <a:t>2) Parasite </a:t>
            </a:r>
            <a:r>
              <a:rPr lang="en-IN" sz="3400" b="1" dirty="0"/>
              <a:t>aldolase: </a:t>
            </a:r>
            <a:r>
              <a:rPr lang="en-IN" sz="3400" dirty="0"/>
              <a:t>Produced by all </a:t>
            </a:r>
            <a:r>
              <a:rPr lang="en-IN" sz="3400" i="1" dirty="0" smtClean="0"/>
              <a:t>Plasmodium </a:t>
            </a:r>
            <a:r>
              <a:rPr lang="en-IN" sz="3400" dirty="0" smtClean="0"/>
              <a:t>species.</a:t>
            </a:r>
            <a:endParaRPr lang="en-IN" sz="3400" dirty="0"/>
          </a:p>
          <a:p>
            <a:pPr marL="0" indent="0">
              <a:lnSpc>
                <a:spcPct val="170000"/>
              </a:lnSpc>
              <a:buNone/>
            </a:pPr>
            <a:r>
              <a:rPr lang="en-IN" sz="3400" b="1" dirty="0" smtClean="0"/>
              <a:t>3) </a:t>
            </a:r>
            <a:r>
              <a:rPr lang="en-IN" sz="3400" b="1" i="1" dirty="0" smtClean="0"/>
              <a:t>Plasmodium </a:t>
            </a:r>
            <a:r>
              <a:rPr lang="en-IN" sz="3400" b="1" i="1" dirty="0"/>
              <a:t>falciparum </a:t>
            </a:r>
            <a:r>
              <a:rPr lang="en-IN" sz="3400" b="1" dirty="0"/>
              <a:t>specific histidine </a:t>
            </a:r>
            <a:r>
              <a:rPr lang="en-IN" sz="3400" b="1" dirty="0" smtClean="0"/>
              <a:t>rich protein-2 </a:t>
            </a:r>
            <a:r>
              <a:rPr lang="en-IN" sz="3400" b="1" dirty="0"/>
              <a:t>(Pf-HRP-II): </a:t>
            </a:r>
            <a:r>
              <a:rPr lang="en-IN" sz="3400" dirty="0" smtClean="0"/>
              <a:t>It </a:t>
            </a:r>
            <a:r>
              <a:rPr lang="en-IN" sz="3400" dirty="0"/>
              <a:t>is produced by </a:t>
            </a:r>
            <a:r>
              <a:rPr lang="en-IN" sz="3400" dirty="0" err="1" smtClean="0"/>
              <a:t>trophozoites</a:t>
            </a:r>
            <a:r>
              <a:rPr lang="en-IN" sz="3400" dirty="0" smtClean="0"/>
              <a:t> and </a:t>
            </a:r>
            <a:r>
              <a:rPr lang="en-IN" sz="3400" dirty="0"/>
              <a:t>young </a:t>
            </a:r>
            <a:r>
              <a:rPr lang="en-IN" sz="3400" dirty="0" smtClean="0"/>
              <a:t>gametocytes </a:t>
            </a:r>
            <a:r>
              <a:rPr lang="en-IN" sz="3400" dirty="0"/>
              <a:t>of </a:t>
            </a:r>
            <a:r>
              <a:rPr lang="en-IN" sz="3400" i="1" dirty="0"/>
              <a:t>P. </a:t>
            </a:r>
            <a:r>
              <a:rPr lang="en-IN" sz="3400" i="1" dirty="0" smtClean="0"/>
              <a:t>falciparum </a:t>
            </a:r>
            <a:endParaRPr lang="en-IN" sz="3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F1CB-265E-4326-A3E9-854773DA8B7C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699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4560" y="1259435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3885" y="782114"/>
            <a:ext cx="4661282" cy="5311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555" y="2614574"/>
            <a:ext cx="30310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Schematic diagram </a:t>
            </a:r>
            <a:endParaRPr lang="en-IN" sz="2400" dirty="0" smtClean="0"/>
          </a:p>
          <a:p>
            <a:r>
              <a:rPr lang="en-IN" sz="2400" dirty="0" smtClean="0"/>
              <a:t>of </a:t>
            </a:r>
            <a:r>
              <a:rPr lang="en-IN" sz="2400" dirty="0"/>
              <a:t>rapid diagnostic test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BF46-193C-43A1-A17E-3BD39EF66B36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682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1731" y="1805697"/>
            <a:ext cx="4040188" cy="639763"/>
          </a:xfrm>
        </p:spPr>
        <p:txBody>
          <a:bodyPr>
            <a:normAutofit/>
          </a:bodyPr>
          <a:lstStyle/>
          <a:p>
            <a:r>
              <a:rPr lang="en-GB" dirty="0" smtClean="0"/>
              <a:t>Advantages</a:t>
            </a:r>
            <a:endParaRPr lang="en-IN" dirty="0"/>
          </a:p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471" y="1882209"/>
            <a:ext cx="4197119" cy="48392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GB" sz="1800" dirty="0" smtClean="0"/>
              <a:t>Simple </a:t>
            </a:r>
            <a:r>
              <a:rPr lang="en-GB" sz="1800" dirty="0"/>
              <a:t>to perform, do not </a:t>
            </a:r>
            <a:r>
              <a:rPr lang="en-GB" sz="1800" dirty="0" smtClean="0"/>
              <a:t>need extra </a:t>
            </a:r>
            <a:r>
              <a:rPr lang="en-GB" sz="1800" dirty="0"/>
              <a:t>equipment or trained </a:t>
            </a:r>
            <a:r>
              <a:rPr lang="en-GB" sz="1800" dirty="0" err="1" smtClean="0"/>
              <a:t>microscopist</a:t>
            </a:r>
            <a:endParaRPr lang="en-GB" sz="1800" dirty="0" smtClean="0"/>
          </a:p>
          <a:p>
            <a:pPr algn="l"/>
            <a:r>
              <a:rPr lang="en-IN" sz="1800" dirty="0"/>
              <a:t>M</a:t>
            </a:r>
            <a:r>
              <a:rPr lang="en-IN" sz="1800" dirty="0" smtClean="0"/>
              <a:t>ore </a:t>
            </a:r>
            <a:r>
              <a:rPr lang="en-IN" sz="1800" dirty="0"/>
              <a:t>than </a:t>
            </a:r>
            <a:r>
              <a:rPr lang="en-IN" sz="1800" dirty="0" smtClean="0"/>
              <a:t>90% sensitive </a:t>
            </a:r>
            <a:r>
              <a:rPr lang="en-IN" sz="1800" dirty="0"/>
              <a:t>at &gt;100 </a:t>
            </a:r>
            <a:r>
              <a:rPr lang="en-IN" sz="1800" dirty="0" smtClean="0"/>
              <a:t>parasites/µL.</a:t>
            </a:r>
          </a:p>
          <a:p>
            <a:pPr algn="l"/>
            <a:r>
              <a:rPr lang="en-GB" sz="1800" dirty="0" smtClean="0"/>
              <a:t>pLDH </a:t>
            </a:r>
            <a:r>
              <a:rPr lang="en-GB" sz="1800" dirty="0"/>
              <a:t>is produced by the viable parasites, hence it </a:t>
            </a:r>
            <a:r>
              <a:rPr lang="en-GB" sz="1800" dirty="0" smtClean="0"/>
              <a:t>is used </a:t>
            </a:r>
            <a:r>
              <a:rPr lang="en-GB" sz="1800" dirty="0"/>
              <a:t>to monitor the response for </a:t>
            </a:r>
            <a:r>
              <a:rPr lang="en-GB" sz="1800" dirty="0" smtClean="0"/>
              <a:t>treatment</a:t>
            </a:r>
          </a:p>
          <a:p>
            <a:pPr algn="l"/>
            <a:r>
              <a:rPr lang="en-GB" sz="1800" dirty="0"/>
              <a:t>HRP2 is a reliable marker to diagnose </a:t>
            </a:r>
            <a:r>
              <a:rPr lang="en-GB" sz="1800" dirty="0" smtClean="0"/>
              <a:t>malaria </a:t>
            </a:r>
            <a:r>
              <a:rPr lang="en-GB" sz="1800" dirty="0"/>
              <a:t>in </a:t>
            </a:r>
            <a:r>
              <a:rPr lang="en-IN" sz="1800" dirty="0" smtClean="0"/>
              <a:t>pregnancy</a:t>
            </a:r>
          </a:p>
          <a:p>
            <a:pPr algn="l"/>
            <a:r>
              <a:rPr lang="en-GB" sz="1800" dirty="0"/>
              <a:t>Intensity of the band is directly proportional to </a:t>
            </a:r>
            <a:r>
              <a:rPr lang="en-GB" sz="1800" dirty="0" smtClean="0"/>
              <a:t>the </a:t>
            </a:r>
            <a:r>
              <a:rPr lang="en-GB" sz="1800" dirty="0" err="1" smtClean="0"/>
              <a:t>parasitemia</a:t>
            </a:r>
            <a:r>
              <a:rPr lang="en-GB" sz="1800" dirty="0" smtClean="0"/>
              <a:t> </a:t>
            </a:r>
            <a:r>
              <a:rPr lang="en-GB" sz="1800" dirty="0"/>
              <a:t>and severity of the disease.</a:t>
            </a:r>
            <a:endParaRPr lang="en-IN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99435" y="1254264"/>
            <a:ext cx="4041775" cy="639763"/>
          </a:xfrm>
        </p:spPr>
        <p:txBody>
          <a:bodyPr/>
          <a:lstStyle/>
          <a:p>
            <a:r>
              <a:rPr lang="en-IN" dirty="0" smtClean="0"/>
              <a:t>Disadvantages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99434" y="1907359"/>
            <a:ext cx="4753716" cy="48141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GB" sz="1800" dirty="0" smtClean="0"/>
              <a:t>Expensive </a:t>
            </a:r>
            <a:endParaRPr lang="en-GB" sz="1800" dirty="0"/>
          </a:p>
          <a:p>
            <a:pPr algn="l"/>
            <a:r>
              <a:rPr lang="en-GB" sz="1800" dirty="0" smtClean="0"/>
              <a:t>Cannot </a:t>
            </a:r>
            <a:r>
              <a:rPr lang="en-GB" sz="1800" dirty="0"/>
              <a:t>differentiate between the </a:t>
            </a:r>
            <a:r>
              <a:rPr lang="en-GB" sz="1800" dirty="0" err="1" smtClean="0"/>
              <a:t>non­falciparum</a:t>
            </a:r>
            <a:r>
              <a:rPr lang="en-GB" sz="1800" dirty="0"/>
              <a:t> </a:t>
            </a:r>
            <a:r>
              <a:rPr lang="en-IN" sz="1800" dirty="0" smtClean="0"/>
              <a:t>malaria </a:t>
            </a:r>
            <a:r>
              <a:rPr lang="en-IN" sz="1800" dirty="0"/>
              <a:t>species </a:t>
            </a:r>
          </a:p>
          <a:p>
            <a:pPr algn="l"/>
            <a:r>
              <a:rPr lang="en-GB" sz="1800" dirty="0" smtClean="0"/>
              <a:t>False </a:t>
            </a:r>
            <a:r>
              <a:rPr lang="en-GB" sz="1800" dirty="0"/>
              <a:t>positive bands appear in rheumatoid </a:t>
            </a:r>
            <a:r>
              <a:rPr lang="en-GB" sz="1800" dirty="0" smtClean="0"/>
              <a:t>arthritis </a:t>
            </a:r>
            <a:r>
              <a:rPr lang="en-IN" sz="1800" dirty="0" smtClean="0"/>
              <a:t>factor </a:t>
            </a:r>
            <a:r>
              <a:rPr lang="en-IN" sz="1800" dirty="0"/>
              <a:t>positive cases </a:t>
            </a:r>
          </a:p>
          <a:p>
            <a:pPr algn="l"/>
            <a:r>
              <a:rPr lang="en-GB" sz="1800" dirty="0" smtClean="0"/>
              <a:t>The </a:t>
            </a:r>
            <a:r>
              <a:rPr lang="en-GB" sz="1800" dirty="0"/>
              <a:t>lower limit to detect HRP2 is 40 para sites/µL </a:t>
            </a:r>
            <a:r>
              <a:rPr lang="en-GB" sz="1800" dirty="0" smtClean="0"/>
              <a:t>and </a:t>
            </a:r>
            <a:r>
              <a:rPr lang="en-IN" sz="1800" dirty="0" smtClean="0"/>
              <a:t>pLDH </a:t>
            </a:r>
            <a:r>
              <a:rPr lang="en-IN" sz="1800" dirty="0"/>
              <a:t>is 100 parasites/µL</a:t>
            </a:r>
          </a:p>
          <a:p>
            <a:pPr algn="l"/>
            <a:r>
              <a:rPr lang="en-GB" sz="1800" dirty="0" smtClean="0"/>
              <a:t>HRP2/HRP3 </a:t>
            </a:r>
            <a:r>
              <a:rPr lang="en-GB" sz="1800" dirty="0"/>
              <a:t>gene deletion</a:t>
            </a:r>
            <a:r>
              <a:rPr lang="en-GB" sz="1800" dirty="0" smtClean="0"/>
              <a:t>:</a:t>
            </a:r>
            <a:r>
              <a:rPr lang="en-IN" sz="1800" dirty="0" smtClean="0"/>
              <a:t> </a:t>
            </a:r>
            <a:r>
              <a:rPr lang="en-IN" sz="1800" dirty="0"/>
              <a:t>resulting in false negative </a:t>
            </a:r>
            <a:r>
              <a:rPr lang="en-IN" sz="1800" i="1" dirty="0"/>
              <a:t>P. </a:t>
            </a:r>
            <a:r>
              <a:rPr lang="en-IN" sz="1800" i="1" dirty="0" smtClean="0"/>
              <a:t>falciparum </a:t>
            </a:r>
            <a:r>
              <a:rPr lang="en-GB" sz="1800" dirty="0" smtClean="0"/>
              <a:t>RDT </a:t>
            </a:r>
            <a:r>
              <a:rPr lang="en-GB" sz="1800" dirty="0"/>
              <a:t>result. </a:t>
            </a:r>
            <a:endParaRPr lang="en-IN" sz="1800" dirty="0"/>
          </a:p>
        </p:txBody>
      </p:sp>
      <p:sp>
        <p:nvSpPr>
          <p:cNvPr id="11" name="Text Placeholder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Advantages </a:t>
            </a:r>
            <a:r>
              <a:rPr lang="en-GB" sz="2700" dirty="0" smtClean="0"/>
              <a:t>and disadvantages of </a:t>
            </a:r>
            <a:r>
              <a:rPr lang="en-GB" sz="2700" dirty="0"/>
              <a:t>rapid diagnostic tests</a:t>
            </a:r>
            <a:endParaRPr lang="en-IN" sz="2700" dirty="0"/>
          </a:p>
          <a:p>
            <a:endParaRPr lang="en-IN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7756-5A17-48E9-9CF9-6C85A028B038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624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RDT under NVBDCP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RDT based on HRP2 or LDH should be </a:t>
            </a:r>
            <a:r>
              <a:rPr lang="en-GB" sz="2400" dirty="0" smtClean="0"/>
              <a:t>used</a:t>
            </a:r>
            <a:r>
              <a:rPr lang="en-GB" sz="2400" dirty="0"/>
              <a:t>.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RDT </a:t>
            </a:r>
            <a:r>
              <a:rPr lang="en-GB" sz="2400" dirty="0"/>
              <a:t>to be selected should have the </a:t>
            </a:r>
            <a:r>
              <a:rPr lang="en-GB" sz="2400" dirty="0" smtClean="0"/>
              <a:t>following </a:t>
            </a:r>
            <a:r>
              <a:rPr lang="en-IN" sz="2400" dirty="0" smtClean="0"/>
              <a:t>sensitivity </a:t>
            </a:r>
            <a:r>
              <a:rPr lang="en-IN" sz="2400" dirty="0"/>
              <a:t>and specificity</a:t>
            </a:r>
          </a:p>
          <a:p>
            <a:pPr lvl="1">
              <a:lnSpc>
                <a:spcPct val="150000"/>
              </a:lnSpc>
            </a:pPr>
            <a:r>
              <a:rPr lang="en-GB" sz="2400" i="1" dirty="0" smtClean="0"/>
              <a:t>P</a:t>
            </a:r>
            <a:r>
              <a:rPr lang="en-GB" sz="2400" i="1" dirty="0"/>
              <a:t>. falciparum: Sensitivity and specificity </a:t>
            </a:r>
            <a:r>
              <a:rPr lang="en-GB" sz="2400" i="1" dirty="0" smtClean="0"/>
              <a:t>should </a:t>
            </a:r>
            <a:r>
              <a:rPr lang="en-GB" sz="2400" dirty="0" smtClean="0"/>
              <a:t>be </a:t>
            </a:r>
            <a:r>
              <a:rPr lang="en-GB" sz="2400" dirty="0"/>
              <a:t>minimum 95% at parasite density level of 200 </a:t>
            </a:r>
            <a:r>
              <a:rPr lang="en-IN" sz="2400" dirty="0" smtClean="0"/>
              <a:t>asexual </a:t>
            </a:r>
            <a:r>
              <a:rPr lang="en-IN" sz="2400" dirty="0"/>
              <a:t>parasites/</a:t>
            </a:r>
            <a:r>
              <a:rPr lang="en-IN" sz="2400" dirty="0" err="1"/>
              <a:t>uL</a:t>
            </a:r>
            <a:r>
              <a:rPr lang="en-IN" sz="2400" dirty="0"/>
              <a:t> of blood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For </a:t>
            </a:r>
            <a:r>
              <a:rPr lang="en-GB" sz="2400" i="1" dirty="0"/>
              <a:t>P. </a:t>
            </a:r>
            <a:r>
              <a:rPr lang="en-GB" sz="2400" i="1" dirty="0" err="1"/>
              <a:t>vivax</a:t>
            </a:r>
            <a:r>
              <a:rPr lang="en-GB" sz="2400" i="1" dirty="0"/>
              <a:t>: </a:t>
            </a:r>
            <a:r>
              <a:rPr lang="en-GB" sz="2400" i="1" dirty="0" smtClean="0"/>
              <a:t>Sensitivity minimum 75</a:t>
            </a:r>
            <a:r>
              <a:rPr lang="en-GB" sz="2400" i="1" dirty="0"/>
              <a:t>% and </a:t>
            </a:r>
            <a:r>
              <a:rPr lang="en-GB" sz="2400" i="1" dirty="0" smtClean="0"/>
              <a:t>specificity 90% </a:t>
            </a:r>
            <a:r>
              <a:rPr lang="en-GB" sz="2400" dirty="0" smtClean="0"/>
              <a:t>at </a:t>
            </a:r>
            <a:r>
              <a:rPr lang="en-GB" sz="2400" dirty="0"/>
              <a:t>density of 200 parasites/</a:t>
            </a:r>
            <a:r>
              <a:rPr lang="en-GB" sz="2400" dirty="0" err="1"/>
              <a:t>uL</a:t>
            </a:r>
            <a:endParaRPr lang="en-IN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8F6E-C879-4067-9907-8F15021BD339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372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Antibody Detection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ELISA, IFA</a:t>
            </a:r>
            <a:r>
              <a:rPr lang="en-IN" sz="2400" dirty="0"/>
              <a:t> </a:t>
            </a:r>
            <a:r>
              <a:rPr lang="en-GB" sz="2400" dirty="0" smtClean="0"/>
              <a:t>and </a:t>
            </a:r>
            <a:r>
              <a:rPr lang="en-GB" sz="2400" dirty="0"/>
              <a:t>rapid </a:t>
            </a:r>
            <a:r>
              <a:rPr lang="en-GB" sz="2400" dirty="0" smtClean="0"/>
              <a:t>diagnostic test </a:t>
            </a:r>
            <a:r>
              <a:rPr lang="en-GB" sz="2400" dirty="0"/>
              <a:t>formats are available using soluble malarial antigens.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Antibodies persist even after the clinical cure. 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Serology does </a:t>
            </a:r>
            <a:r>
              <a:rPr lang="en-GB" sz="2400" dirty="0"/>
              <a:t>not detect current infection, but only measures </a:t>
            </a:r>
            <a:r>
              <a:rPr lang="en-GB" sz="2400" dirty="0" smtClean="0"/>
              <a:t>past exposure</a:t>
            </a:r>
            <a:r>
              <a:rPr lang="en-GB" sz="2400" dirty="0"/>
              <a:t>. 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Therefore</a:t>
            </a:r>
            <a:r>
              <a:rPr lang="en-GB" sz="2400" dirty="0"/>
              <a:t>, Government of India has banned </a:t>
            </a:r>
            <a:r>
              <a:rPr lang="en-GB" sz="2400" dirty="0" smtClean="0"/>
              <a:t>the use </a:t>
            </a:r>
            <a:r>
              <a:rPr lang="en-GB" sz="2400" dirty="0"/>
              <a:t>of  antibody detection tests for malaria diagnosis.</a:t>
            </a:r>
            <a:endParaRPr lang="en-IN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E623-AF4B-4C8D-8A71-A47E786C42D1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749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Culture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1249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/>
              <a:t>Culture techniques for malaria are mainly used </a:t>
            </a:r>
            <a:r>
              <a:rPr lang="en-GB" dirty="0" smtClean="0"/>
              <a:t>for preparation </a:t>
            </a:r>
            <a:r>
              <a:rPr lang="en-GB" dirty="0"/>
              <a:t>of malaria antigens. </a:t>
            </a:r>
            <a:endParaRPr lang="en-GB" dirty="0" smtClean="0"/>
          </a:p>
          <a:p>
            <a:pPr>
              <a:lnSpc>
                <a:spcPct val="170000"/>
              </a:lnSpc>
            </a:pPr>
            <a:r>
              <a:rPr lang="en-GB" b="1" dirty="0" smtClean="0"/>
              <a:t>Trager </a:t>
            </a:r>
            <a:r>
              <a:rPr lang="en-GB" b="1" dirty="0"/>
              <a:t>and Jensen (1976) </a:t>
            </a:r>
            <a:r>
              <a:rPr lang="en-GB" b="1" dirty="0" smtClean="0"/>
              <a:t>simple method </a:t>
            </a:r>
            <a:r>
              <a:rPr lang="en-GB" dirty="0" smtClean="0"/>
              <a:t>for </a:t>
            </a:r>
            <a:r>
              <a:rPr lang="en-GB" dirty="0"/>
              <a:t>continuous culture of </a:t>
            </a:r>
            <a:r>
              <a:rPr lang="en-GB" i="1" dirty="0"/>
              <a:t>P. </a:t>
            </a:r>
            <a:r>
              <a:rPr lang="en-GB" i="1" dirty="0" smtClean="0"/>
              <a:t>falciparum using </a:t>
            </a:r>
            <a:r>
              <a:rPr lang="en-GB" b="1" dirty="0" smtClean="0"/>
              <a:t>RPMI </a:t>
            </a:r>
            <a:r>
              <a:rPr lang="en-GB" b="1" dirty="0"/>
              <a:t>1640 medium (Roswell Park </a:t>
            </a:r>
            <a:r>
              <a:rPr lang="en-GB" b="1" dirty="0" smtClean="0"/>
              <a:t>Memorial </a:t>
            </a:r>
            <a:r>
              <a:rPr lang="en-GB" dirty="0" smtClean="0"/>
              <a:t>Institute </a:t>
            </a:r>
            <a:r>
              <a:rPr lang="en-GB" dirty="0"/>
              <a:t>and 1640 denotes the number of passages)</a:t>
            </a:r>
          </a:p>
          <a:p>
            <a:pPr lvl="1">
              <a:lnSpc>
                <a:spcPct val="170000"/>
              </a:lnSpc>
            </a:pPr>
            <a:r>
              <a:rPr lang="en-GB" dirty="0" smtClean="0"/>
              <a:t>It is a </a:t>
            </a:r>
            <a:r>
              <a:rPr lang="en-GB" dirty="0"/>
              <a:t>continuous flow system mixed with a thin layer </a:t>
            </a:r>
            <a:r>
              <a:rPr lang="en-GB" dirty="0" smtClean="0"/>
              <a:t>of RBC </a:t>
            </a:r>
            <a:r>
              <a:rPr lang="en-GB" dirty="0"/>
              <a:t>and an overlay medium consists of human </a:t>
            </a:r>
            <a:r>
              <a:rPr lang="en-GB" dirty="0" smtClean="0"/>
              <a:t>serum </a:t>
            </a:r>
            <a:r>
              <a:rPr lang="en-IN" dirty="0" smtClean="0"/>
              <a:t>maintained </a:t>
            </a:r>
            <a:r>
              <a:rPr lang="en-IN" dirty="0"/>
              <a:t>with 7% </a:t>
            </a:r>
            <a:r>
              <a:rPr lang="en-IN" dirty="0" smtClean="0"/>
              <a:t>CO2 </a:t>
            </a:r>
            <a:r>
              <a:rPr lang="en-IN" dirty="0"/>
              <a:t>and 1–5% </a:t>
            </a:r>
            <a:r>
              <a:rPr lang="en-IN" dirty="0" smtClean="0"/>
              <a:t>O2</a:t>
            </a:r>
            <a:endParaRPr lang="en-IN" dirty="0"/>
          </a:p>
          <a:p>
            <a:pPr>
              <a:lnSpc>
                <a:spcPct val="170000"/>
              </a:lnSpc>
            </a:pPr>
            <a:r>
              <a:rPr lang="en-GB" dirty="0" smtClean="0"/>
              <a:t>The </a:t>
            </a:r>
            <a:r>
              <a:rPr lang="en-GB" dirty="0"/>
              <a:t>other media used are Dulbecco’s Modified </a:t>
            </a:r>
            <a:r>
              <a:rPr lang="en-GB" dirty="0" smtClean="0"/>
              <a:t>Eagle </a:t>
            </a:r>
            <a:r>
              <a:rPr lang="nn-NO" dirty="0" smtClean="0"/>
              <a:t>Medium </a:t>
            </a:r>
            <a:r>
              <a:rPr lang="nn-NO" dirty="0"/>
              <a:t>(DMEM), RPMI 1630, and Medium 199.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B953-7182-426C-A604-AF43909AAF8B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029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Molecular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124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Nested multiplex PCR targeting 18S rDNA has </a:t>
            </a:r>
            <a:r>
              <a:rPr lang="en-GB" sz="2000" b="1" dirty="0" smtClean="0"/>
              <a:t>been </a:t>
            </a:r>
            <a:r>
              <a:rPr lang="en-GB" sz="2000" dirty="0" smtClean="0"/>
              <a:t>developed </a:t>
            </a:r>
            <a:r>
              <a:rPr lang="en-GB" sz="2000" dirty="0"/>
              <a:t>for detection of all five human </a:t>
            </a:r>
            <a:r>
              <a:rPr lang="en-GB" sz="2000" dirty="0" smtClean="0"/>
              <a:t>malaria parasites </a:t>
            </a:r>
            <a:r>
              <a:rPr lang="en-GB" sz="2000" dirty="0"/>
              <a:t>including </a:t>
            </a:r>
            <a:r>
              <a:rPr lang="en-GB" sz="2000" i="1" dirty="0"/>
              <a:t>P. </a:t>
            </a:r>
            <a:r>
              <a:rPr lang="en-GB" sz="2000" i="1" dirty="0" err="1"/>
              <a:t>knowlesi</a:t>
            </a:r>
            <a:r>
              <a:rPr lang="en-GB" sz="2000" i="1" dirty="0"/>
              <a:t>. </a:t>
            </a:r>
            <a:endParaRPr lang="en-GB" sz="2000" i="1" dirty="0" smtClean="0"/>
          </a:p>
          <a:p>
            <a:pPr lvl="1">
              <a:lnSpc>
                <a:spcPct val="150000"/>
              </a:lnSpc>
            </a:pPr>
            <a:r>
              <a:rPr lang="en-GB" sz="2000" i="1" dirty="0" smtClean="0"/>
              <a:t>It </a:t>
            </a:r>
            <a:r>
              <a:rPr lang="en-GB" sz="2000" i="1" dirty="0"/>
              <a:t>has a detection </a:t>
            </a:r>
            <a:r>
              <a:rPr lang="en-GB" sz="2000" i="1" dirty="0" smtClean="0"/>
              <a:t>limit </a:t>
            </a:r>
            <a:r>
              <a:rPr lang="en-GB" sz="2000" dirty="0" smtClean="0"/>
              <a:t>of</a:t>
            </a:r>
            <a:r>
              <a:rPr lang="en-GB" sz="2000" i="1" dirty="0" smtClean="0"/>
              <a:t> </a:t>
            </a:r>
            <a:r>
              <a:rPr lang="en-GB" sz="2000" i="1" dirty="0"/>
              <a:t>10 to 100 copies/µL. </a:t>
            </a:r>
            <a:endParaRPr lang="en-GB" sz="2000" i="1" dirty="0" smtClean="0"/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PCR </a:t>
            </a:r>
            <a:r>
              <a:rPr lang="en-GB" sz="2000" dirty="0"/>
              <a:t>can also be used to detect drug resistant genes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 </a:t>
            </a:r>
            <a:r>
              <a:rPr lang="en-GB" sz="2000" b="1" dirty="0" smtClean="0"/>
              <a:t>Real </a:t>
            </a:r>
            <a:r>
              <a:rPr lang="en-GB" sz="2000" b="1" dirty="0"/>
              <a:t>time PCR is useful for quantification </a:t>
            </a:r>
            <a:r>
              <a:rPr lang="en-GB" sz="2000" b="1" dirty="0" smtClean="0"/>
              <a:t>and </a:t>
            </a:r>
            <a:r>
              <a:rPr lang="en-GB" sz="2000" dirty="0" smtClean="0"/>
              <a:t>speciation </a:t>
            </a:r>
            <a:r>
              <a:rPr lang="en-GB" sz="2000" dirty="0"/>
              <a:t>of parasites. </a:t>
            </a:r>
            <a:endParaRPr lang="en-GB" sz="2000" dirty="0" smtClean="0"/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Various </a:t>
            </a:r>
            <a:r>
              <a:rPr lang="en-GB" sz="2000" dirty="0"/>
              <a:t>gene targets include </a:t>
            </a:r>
            <a:r>
              <a:rPr lang="en-IN" sz="2000" i="1" dirty="0" smtClean="0"/>
              <a:t>P</a:t>
            </a:r>
            <a:r>
              <a:rPr lang="en-IN" sz="2000" i="1" dirty="0"/>
              <a:t>. falciparum Cox-1 gene, 18S rDNA, </a:t>
            </a:r>
            <a:r>
              <a:rPr lang="en-IN" sz="2000" i="1" dirty="0" smtClean="0"/>
              <a:t>and mitochondrial </a:t>
            </a:r>
            <a:r>
              <a:rPr lang="en-IN" sz="2000" dirty="0" smtClean="0"/>
              <a:t>DNA </a:t>
            </a:r>
            <a:r>
              <a:rPr lang="en-IN" sz="2000" dirty="0"/>
              <a:t>sequence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/>
              <a:t>LAMP </a:t>
            </a:r>
            <a:r>
              <a:rPr lang="en-GB" sz="2000" b="1" dirty="0"/>
              <a:t>assay: Recently </a:t>
            </a:r>
            <a:r>
              <a:rPr lang="en-GB" sz="2000" b="1" dirty="0" err="1"/>
              <a:t>loop­mediated</a:t>
            </a:r>
            <a:r>
              <a:rPr lang="en-GB" sz="2000" b="1" dirty="0"/>
              <a:t> </a:t>
            </a:r>
            <a:r>
              <a:rPr lang="en-GB" sz="2000" b="1" dirty="0" smtClean="0"/>
              <a:t>amplification </a:t>
            </a:r>
            <a:r>
              <a:rPr lang="en-GB" sz="2000" dirty="0" smtClean="0"/>
              <a:t>(LAMP</a:t>
            </a:r>
            <a:r>
              <a:rPr lang="en-GB" sz="2000" dirty="0"/>
              <a:t>) kit has been developed. </a:t>
            </a:r>
            <a:endParaRPr lang="en-IN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B72-D695-4CDA-9C8A-F2ECD4F47A59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585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Treatment of </a:t>
            </a:r>
            <a:r>
              <a:rPr lang="en-IN" dirty="0" err="1"/>
              <a:t>Vivax</a:t>
            </a:r>
            <a:r>
              <a:rPr lang="en-IN" dirty="0"/>
              <a:t> Malaria</a:t>
            </a:r>
            <a:br>
              <a:rPr lang="en-IN" dirty="0"/>
            </a:br>
            <a:r>
              <a:rPr lang="en-IN" dirty="0" smtClean="0"/>
              <a:t>(NVBDCP </a:t>
            </a:r>
            <a:r>
              <a:rPr lang="en-IN" dirty="0"/>
              <a:t>guideline, </a:t>
            </a:r>
            <a:r>
              <a:rPr lang="en-IN" dirty="0" smtClean="0"/>
              <a:t>India)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Chloroquine- 25 </a:t>
            </a:r>
            <a:r>
              <a:rPr lang="en-GB" sz="2400" dirty="0"/>
              <a:t>mg/kg, divided over three days, i.e. 10 mg/kg </a:t>
            </a:r>
            <a:r>
              <a:rPr lang="en-GB" sz="2400" dirty="0" smtClean="0"/>
              <a:t>on day </a:t>
            </a:r>
            <a:r>
              <a:rPr lang="en-GB" sz="2400" dirty="0"/>
              <a:t>1 and 2 and 5 mg/kg on day </a:t>
            </a:r>
            <a:r>
              <a:rPr lang="en-GB" sz="2400" dirty="0" smtClean="0"/>
              <a:t>3.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err="1"/>
              <a:t>Primaquine</a:t>
            </a:r>
            <a:r>
              <a:rPr lang="en-GB" sz="2400" dirty="0"/>
              <a:t> 0.25 mg/kg body weight; daily for 14 </a:t>
            </a:r>
            <a:r>
              <a:rPr lang="en-GB" sz="2400" dirty="0" smtClean="0"/>
              <a:t>days; should </a:t>
            </a:r>
            <a:r>
              <a:rPr lang="en-GB" sz="2400" dirty="0"/>
              <a:t>be given under supervision, aiming to </a:t>
            </a:r>
            <a:r>
              <a:rPr lang="en-GB" sz="2400" dirty="0" smtClean="0"/>
              <a:t>kill </a:t>
            </a:r>
            <a:r>
              <a:rPr lang="en-GB" sz="2400" dirty="0" err="1" smtClean="0"/>
              <a:t>hypnozoites</a:t>
            </a:r>
            <a:r>
              <a:rPr lang="en-GB" sz="2400" dirty="0" smtClean="0"/>
              <a:t> </a:t>
            </a:r>
            <a:r>
              <a:rPr lang="en-GB" sz="2400" dirty="0"/>
              <a:t>of </a:t>
            </a:r>
            <a:r>
              <a:rPr lang="en-GB" sz="2400" i="1" dirty="0"/>
              <a:t>P. </a:t>
            </a:r>
            <a:r>
              <a:rPr lang="en-GB" sz="2400" i="1" dirty="0" err="1"/>
              <a:t>vivax</a:t>
            </a:r>
            <a:r>
              <a:rPr lang="en-GB" sz="2400" i="1" dirty="0"/>
              <a:t> </a:t>
            </a:r>
            <a:r>
              <a:rPr lang="en-GB" sz="2400" dirty="0"/>
              <a:t>(to prevent relapse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986D-020F-4735-89A1-F05E631DD395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957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Treatment of Falciparum Malaria</a:t>
            </a:r>
            <a:br>
              <a:rPr lang="en-IN" dirty="0"/>
            </a:br>
            <a:r>
              <a:rPr lang="en-IN" dirty="0"/>
              <a:t>(NVBDCP guideline, India)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err="1" smtClean="0"/>
              <a:t>NorthEastern</a:t>
            </a:r>
            <a:r>
              <a:rPr lang="en-IN" sz="2400" dirty="0" smtClean="0"/>
              <a:t> States-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lvl="1"/>
            <a:r>
              <a:rPr lang="en-GB" sz="2400" dirty="0" smtClean="0"/>
              <a:t>ACT-AL, i.e</a:t>
            </a:r>
            <a:r>
              <a:rPr lang="en-GB" sz="2400" dirty="0"/>
              <a:t>. co-formulated tablet of </a:t>
            </a:r>
            <a:r>
              <a:rPr lang="en-GB" sz="2400" dirty="0" err="1"/>
              <a:t>artemether</a:t>
            </a:r>
            <a:r>
              <a:rPr lang="en-GB" sz="2400" dirty="0"/>
              <a:t> </a:t>
            </a:r>
            <a:r>
              <a:rPr lang="en-GB" sz="2400" dirty="0" smtClean="0"/>
              <a:t>and</a:t>
            </a:r>
            <a:r>
              <a:rPr lang="en-GB" sz="2400" b="1" dirty="0" smtClean="0"/>
              <a:t> </a:t>
            </a:r>
            <a:r>
              <a:rPr lang="en-GB" sz="2400" dirty="0" err="1" smtClean="0"/>
              <a:t>lumefantrine</a:t>
            </a:r>
            <a:r>
              <a:rPr lang="en-GB" sz="2400" dirty="0"/>
              <a:t>; total dose of 80 mg/480 mg (in adults</a:t>
            </a:r>
            <a:r>
              <a:rPr lang="en-GB" sz="2400" dirty="0" smtClean="0"/>
              <a:t>), given </a:t>
            </a:r>
            <a:r>
              <a:rPr lang="en-GB" sz="2400" dirty="0"/>
              <a:t>over twice daily for 3 days </a:t>
            </a:r>
            <a:r>
              <a:rPr lang="en-GB" sz="2400" dirty="0" smtClean="0"/>
              <a:t>plus</a:t>
            </a:r>
          </a:p>
          <a:p>
            <a:pPr lvl="1"/>
            <a:r>
              <a:rPr lang="en-GB" sz="2400" dirty="0" err="1" smtClean="0"/>
              <a:t>Primaquine</a:t>
            </a:r>
            <a:r>
              <a:rPr lang="en-GB" sz="2400" dirty="0" smtClean="0"/>
              <a:t> </a:t>
            </a:r>
            <a:r>
              <a:rPr lang="en-GB" sz="2400" dirty="0"/>
              <a:t>(0.75 mg/kg) single dose on second day </a:t>
            </a:r>
            <a:endParaRPr lang="en-GB" sz="2400" dirty="0" smtClean="0"/>
          </a:p>
          <a:p>
            <a:r>
              <a:rPr lang="en-IN" sz="2400" dirty="0" smtClean="0"/>
              <a:t>Other states-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lvl="1"/>
            <a:r>
              <a:rPr lang="en-GB" sz="2400" b="1" dirty="0" smtClean="0"/>
              <a:t>ACT-SP, </a:t>
            </a:r>
            <a:r>
              <a:rPr lang="en-GB" sz="2400" dirty="0"/>
              <a:t>i.e. </a:t>
            </a:r>
            <a:r>
              <a:rPr lang="en-GB" sz="2400" dirty="0" err="1"/>
              <a:t>artesunate</a:t>
            </a:r>
            <a:r>
              <a:rPr lang="en-GB" sz="2400" dirty="0"/>
              <a:t> (4 mg/kg) for 3 days </a:t>
            </a:r>
            <a:r>
              <a:rPr lang="en-GB" sz="2400" dirty="0" smtClean="0"/>
              <a:t>plus </a:t>
            </a:r>
            <a:r>
              <a:rPr lang="en-IN" sz="2400" dirty="0" err="1" smtClean="0"/>
              <a:t>sulfadoxine</a:t>
            </a:r>
            <a:r>
              <a:rPr lang="en-IN" sz="2400" dirty="0" smtClean="0"/>
              <a:t> </a:t>
            </a:r>
            <a:r>
              <a:rPr lang="en-IN" sz="2400" dirty="0"/>
              <a:t>(25 mg/kg)/ </a:t>
            </a:r>
            <a:r>
              <a:rPr lang="en-IN" sz="2400" dirty="0" err="1"/>
              <a:t>pyrimethamine</a:t>
            </a:r>
            <a:r>
              <a:rPr lang="en-IN" sz="2400" dirty="0"/>
              <a:t> (1.25 mg/kg), </a:t>
            </a:r>
            <a:r>
              <a:rPr lang="en-IN" sz="2400" dirty="0" smtClean="0"/>
              <a:t>1 </a:t>
            </a:r>
            <a:r>
              <a:rPr lang="en-GB" sz="2400" dirty="0" smtClean="0"/>
              <a:t>tablet </a:t>
            </a:r>
            <a:r>
              <a:rPr lang="en-GB" sz="2400" dirty="0"/>
              <a:t>given on first day plus</a:t>
            </a:r>
          </a:p>
          <a:p>
            <a:pPr lvl="1"/>
            <a:r>
              <a:rPr lang="en-GB" sz="2400" dirty="0" err="1" smtClean="0"/>
              <a:t>Primaquine</a:t>
            </a:r>
            <a:r>
              <a:rPr lang="en-GB" sz="2400" dirty="0" smtClean="0"/>
              <a:t> (0.75 mg/kg) single dose on second day</a:t>
            </a:r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7ECF-0E03-48BE-AB6B-837F6C9F1310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251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WHO Guideline for Assessing Degree of Resistance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/>
              <a:t>Antimalarial drug resistance is defined as the “</a:t>
            </a:r>
            <a:r>
              <a:rPr lang="en-GB" sz="2400" b="1" dirty="0" smtClean="0"/>
              <a:t>ability </a:t>
            </a:r>
            <a:r>
              <a:rPr lang="en-GB" sz="2400" dirty="0" smtClean="0"/>
              <a:t>of </a:t>
            </a:r>
            <a:r>
              <a:rPr lang="en-GB" sz="2400" dirty="0"/>
              <a:t>a parasite strain to survive and/or to multiply </a:t>
            </a:r>
            <a:r>
              <a:rPr lang="en-GB" sz="2400" dirty="0" smtClean="0"/>
              <a:t>despite administration </a:t>
            </a:r>
            <a:r>
              <a:rPr lang="en-GB" sz="2400" dirty="0"/>
              <a:t>and absorption of a drug given in </a:t>
            </a:r>
            <a:r>
              <a:rPr lang="en-GB" sz="2400" dirty="0" smtClean="0"/>
              <a:t>doses equal </a:t>
            </a:r>
            <a:r>
              <a:rPr lang="en-GB" sz="2400" dirty="0"/>
              <a:t>to or higher than those usually recommended </a:t>
            </a:r>
            <a:r>
              <a:rPr lang="en-GB" sz="2400" dirty="0" smtClean="0"/>
              <a:t>but within </a:t>
            </a:r>
            <a:r>
              <a:rPr lang="en-GB" sz="2400" dirty="0"/>
              <a:t>tolerance of the subject and the drug must be </a:t>
            </a:r>
            <a:r>
              <a:rPr lang="en-GB" sz="2400" dirty="0" smtClean="0"/>
              <a:t>able to </a:t>
            </a:r>
            <a:r>
              <a:rPr lang="en-GB" sz="2400" dirty="0"/>
              <a:t>gain access to the parasite”</a:t>
            </a:r>
            <a:endParaRPr lang="en-IN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2EB6-807F-4151-B08D-71AA1D7001DC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14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 </a:t>
            </a:r>
            <a:r>
              <a:rPr lang="en-IN" b="1" dirty="0"/>
              <a:t>Causative agent of Malaria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431334"/>
            <a:ext cx="9000444" cy="52901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dirty="0" smtClean="0"/>
              <a:t>Human infection </a:t>
            </a:r>
            <a:r>
              <a:rPr lang="en-IN" sz="2000" dirty="0"/>
              <a:t>is mainly caused by five species such as:</a:t>
            </a:r>
          </a:p>
          <a:p>
            <a:pPr marL="0" indent="0">
              <a:buNone/>
            </a:pPr>
            <a:r>
              <a:rPr lang="en-IN" sz="2000" dirty="0"/>
              <a:t>1.</a:t>
            </a:r>
            <a:r>
              <a:rPr lang="en-IN" sz="2000" i="1" dirty="0"/>
              <a:t> P. </a:t>
            </a:r>
            <a:r>
              <a:rPr lang="en-IN" sz="2000" i="1" dirty="0" err="1"/>
              <a:t>vivax</a:t>
            </a:r>
            <a:r>
              <a:rPr lang="en-IN" sz="2000" i="1" dirty="0"/>
              <a:t> causes benign tertian malaria (periodicity of </a:t>
            </a:r>
            <a:r>
              <a:rPr lang="en-IN" sz="2000" dirty="0" smtClean="0"/>
              <a:t>fever </a:t>
            </a:r>
            <a:r>
              <a:rPr lang="en-IN" sz="2000" dirty="0"/>
              <a:t>is once in 48 </a:t>
            </a:r>
            <a:r>
              <a:rPr lang="en-IN" sz="2000" dirty="0" smtClean="0"/>
              <a:t>hours)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2.</a:t>
            </a:r>
            <a:r>
              <a:rPr lang="en-IN" sz="2000" i="1" dirty="0"/>
              <a:t> P. falciparum causes malignant tertian malaria (severe </a:t>
            </a:r>
            <a:r>
              <a:rPr lang="en-IN" sz="2000" dirty="0" smtClean="0"/>
              <a:t>malaria</a:t>
            </a:r>
            <a:r>
              <a:rPr lang="en-IN" sz="2000" dirty="0"/>
              <a:t>, periodicity of fever is once in 48 </a:t>
            </a:r>
            <a:r>
              <a:rPr lang="en-IN" sz="2000" dirty="0" smtClean="0"/>
              <a:t>hours)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3.</a:t>
            </a:r>
            <a:r>
              <a:rPr lang="en-IN" sz="2000" i="1" dirty="0"/>
              <a:t> P. </a:t>
            </a:r>
            <a:r>
              <a:rPr lang="en-IN" sz="2000" i="1" dirty="0" err="1"/>
              <a:t>malariae</a:t>
            </a:r>
            <a:r>
              <a:rPr lang="en-IN" sz="2000" i="1" dirty="0"/>
              <a:t> causes benign </a:t>
            </a:r>
            <a:r>
              <a:rPr lang="en-IN" sz="2000" i="1" dirty="0" err="1"/>
              <a:t>quartan</a:t>
            </a:r>
            <a:r>
              <a:rPr lang="en-IN" sz="2000" i="1" dirty="0"/>
              <a:t> malaria (</a:t>
            </a:r>
            <a:r>
              <a:rPr lang="en-IN" sz="2000" i="1" dirty="0" smtClean="0"/>
              <a:t>periodicity </a:t>
            </a:r>
            <a:r>
              <a:rPr lang="en-IN" sz="2000" dirty="0" smtClean="0"/>
              <a:t>of </a:t>
            </a:r>
            <a:r>
              <a:rPr lang="en-IN" sz="2000" dirty="0"/>
              <a:t>fever is once in 72 </a:t>
            </a:r>
            <a:r>
              <a:rPr lang="en-IN" sz="2000" dirty="0" smtClean="0"/>
              <a:t>hours)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4.</a:t>
            </a:r>
            <a:r>
              <a:rPr lang="en-IN" sz="2000" i="1" dirty="0"/>
              <a:t> P. </a:t>
            </a:r>
            <a:r>
              <a:rPr lang="en-IN" sz="2000" i="1" dirty="0" err="1"/>
              <a:t>ovale</a:t>
            </a:r>
            <a:r>
              <a:rPr lang="en-IN" sz="2000" i="1" dirty="0"/>
              <a:t> causes </a:t>
            </a:r>
            <a:r>
              <a:rPr lang="en-IN" sz="2000" i="1" dirty="0" err="1"/>
              <a:t>ovale</a:t>
            </a:r>
            <a:r>
              <a:rPr lang="en-IN" sz="2000" i="1" dirty="0"/>
              <a:t> tertian malaria (periodicity of </a:t>
            </a:r>
            <a:r>
              <a:rPr lang="en-IN" sz="2000" i="1" dirty="0" smtClean="0"/>
              <a:t>fever </a:t>
            </a:r>
            <a:r>
              <a:rPr lang="en-IN" sz="2000" dirty="0" smtClean="0"/>
              <a:t>is </a:t>
            </a:r>
            <a:r>
              <a:rPr lang="en-IN" sz="2000" dirty="0"/>
              <a:t>once in 48 </a:t>
            </a:r>
            <a:r>
              <a:rPr lang="en-IN" sz="2000" dirty="0" smtClean="0"/>
              <a:t>hours)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5.</a:t>
            </a:r>
            <a:r>
              <a:rPr lang="en-IN" sz="2000" i="1" dirty="0"/>
              <a:t> P. </a:t>
            </a:r>
            <a:r>
              <a:rPr lang="en-IN" sz="2000" i="1" dirty="0" err="1"/>
              <a:t>knowlesi</a:t>
            </a:r>
            <a:r>
              <a:rPr lang="en-IN" sz="2000" i="1" dirty="0"/>
              <a:t> causes quotidian or simian malaria (</a:t>
            </a:r>
            <a:r>
              <a:rPr lang="en-IN" sz="2000" i="1" dirty="0" smtClean="0"/>
              <a:t>fever </a:t>
            </a:r>
            <a:r>
              <a:rPr lang="en-IN" sz="2000" dirty="0" smtClean="0"/>
              <a:t>periodicity </a:t>
            </a:r>
            <a:r>
              <a:rPr lang="en-IN" sz="2000" dirty="0"/>
              <a:t>is once in 24 hours, i.e. recurs every day). </a:t>
            </a:r>
            <a:endParaRPr lang="en-IN" sz="2000" dirty="0" smtClean="0"/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IN" sz="2000" dirty="0" smtClean="0"/>
              <a:t>It is </a:t>
            </a:r>
            <a:r>
              <a:rPr lang="en-IN" sz="2000" dirty="0"/>
              <a:t>a parasite of monkey but can also infect humans </a:t>
            </a:r>
            <a:r>
              <a:rPr lang="en-IN" sz="2000" dirty="0" smtClean="0"/>
              <a:t>and many </a:t>
            </a:r>
            <a:r>
              <a:rPr lang="en-IN" sz="2000" dirty="0"/>
              <a:t>cases affecting man were recently reported </a:t>
            </a:r>
            <a:r>
              <a:rPr lang="en-IN" sz="2000" dirty="0" smtClean="0"/>
              <a:t>from Asia</a:t>
            </a:r>
            <a:r>
              <a:rPr lang="en-IN" sz="2000" dirty="0"/>
              <a:t>.</a:t>
            </a:r>
          </a:p>
          <a:p>
            <a:pPr marL="0" indent="0">
              <a:buNone/>
            </a:pPr>
            <a:r>
              <a:rPr lang="en-IN" sz="2000" dirty="0" smtClean="0"/>
              <a:t> </a:t>
            </a:r>
            <a:endParaRPr lang="en-IN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0A33-7F7B-4B75-859F-53A404C00127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</a:t>
            </a:r>
            <a:r>
              <a:rPr lang="en-IN" dirty="0" smtClean="0"/>
              <a:t>our categories of d</a:t>
            </a:r>
            <a:r>
              <a:rPr lang="en-GB" dirty="0" err="1" smtClean="0"/>
              <a:t>egree</a:t>
            </a:r>
            <a:r>
              <a:rPr lang="en-GB" i="1" dirty="0" smtClean="0"/>
              <a:t> </a:t>
            </a:r>
            <a:r>
              <a:rPr lang="en-GB" i="1" dirty="0"/>
              <a:t>of resistance </a:t>
            </a:r>
            <a:r>
              <a:rPr lang="en-IN" dirty="0" smtClean="0"/>
              <a:t>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551479" cy="529377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600" b="1" dirty="0"/>
              <a:t>1.</a:t>
            </a:r>
            <a:r>
              <a:rPr lang="en-GB" sz="1600" b="1" i="1" dirty="0"/>
              <a:t> Early treatment failure (ETF): Develop </a:t>
            </a:r>
            <a:r>
              <a:rPr lang="en-GB" sz="1600" b="1" i="1" dirty="0" err="1"/>
              <a:t>ment</a:t>
            </a:r>
            <a:r>
              <a:rPr lang="en-GB" sz="1600" b="1" i="1" dirty="0"/>
              <a:t> of </a:t>
            </a:r>
            <a:r>
              <a:rPr lang="en-GB" sz="1600" dirty="0" smtClean="0"/>
              <a:t>danger </a:t>
            </a:r>
            <a:r>
              <a:rPr lang="en-GB" sz="1600" dirty="0"/>
              <a:t>sign or severe malaria (fever &gt;37.5°C) on </a:t>
            </a:r>
            <a:r>
              <a:rPr lang="en-GB" sz="1600" dirty="0" smtClean="0"/>
              <a:t>day 0–3 </a:t>
            </a:r>
            <a:r>
              <a:rPr lang="en-GB" sz="1600" dirty="0"/>
              <a:t>and </a:t>
            </a:r>
            <a:r>
              <a:rPr lang="en-GB" sz="1600" dirty="0" err="1"/>
              <a:t>parasitemia</a:t>
            </a:r>
            <a:r>
              <a:rPr lang="en-GB" sz="1600" dirty="0"/>
              <a:t> on day 3 is 25% higher than </a:t>
            </a:r>
            <a:r>
              <a:rPr lang="en-GB" sz="1600" dirty="0" smtClean="0"/>
              <a:t>day </a:t>
            </a:r>
            <a:r>
              <a:rPr lang="en-IN" sz="1600" dirty="0" smtClean="0"/>
              <a:t>0 </a:t>
            </a:r>
            <a:r>
              <a:rPr lang="en-IN" sz="1600" dirty="0"/>
              <a:t>count</a:t>
            </a:r>
            <a:r>
              <a:rPr lang="en-IN" sz="1600" dirty="0" smtClean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600" b="1" dirty="0"/>
              <a:t>2.</a:t>
            </a:r>
            <a:r>
              <a:rPr lang="en-GB" sz="1600" b="1" i="1" dirty="0"/>
              <a:t> Late clinical failure (LCF): Development of </a:t>
            </a:r>
            <a:r>
              <a:rPr lang="en-GB" sz="1600" b="1" i="1" dirty="0" smtClean="0"/>
              <a:t>danger </a:t>
            </a:r>
            <a:r>
              <a:rPr lang="en-GB" sz="1600" dirty="0" smtClean="0"/>
              <a:t>sign </a:t>
            </a:r>
            <a:r>
              <a:rPr lang="en-GB" sz="1600" dirty="0"/>
              <a:t>or severe malaria (fever &gt;37.5°C) in the </a:t>
            </a:r>
            <a:r>
              <a:rPr lang="en-GB" sz="1600" dirty="0" smtClean="0"/>
              <a:t>presence of </a:t>
            </a:r>
            <a:r>
              <a:rPr lang="en-GB" sz="1600" dirty="0" err="1"/>
              <a:t>parasitemia</a:t>
            </a:r>
            <a:r>
              <a:rPr lang="en-GB" sz="1600" dirty="0"/>
              <a:t> from day 4 to day 28, without </a:t>
            </a:r>
            <a:r>
              <a:rPr lang="en-GB" sz="1600" dirty="0" smtClean="0"/>
              <a:t>previous meeting </a:t>
            </a:r>
            <a:r>
              <a:rPr lang="en-GB" sz="1600" dirty="0"/>
              <a:t>of any criteria of ETF.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600" b="1" dirty="0"/>
              <a:t>3.</a:t>
            </a:r>
            <a:r>
              <a:rPr lang="en-GB" sz="1600" b="1" i="1" dirty="0"/>
              <a:t> Late parasitological failure (LPF): </a:t>
            </a:r>
            <a:r>
              <a:rPr lang="en-GB" sz="1600" b="1" i="1" dirty="0" smtClean="0"/>
              <a:t>Presence of </a:t>
            </a:r>
            <a:r>
              <a:rPr lang="en-GB" sz="1600" dirty="0" err="1" smtClean="0"/>
              <a:t>parasitemia</a:t>
            </a:r>
            <a:r>
              <a:rPr lang="en-GB" sz="1600" dirty="0" smtClean="0"/>
              <a:t> </a:t>
            </a:r>
            <a:r>
              <a:rPr lang="en-GB" sz="1600" dirty="0"/>
              <a:t>on any day from 7 </a:t>
            </a:r>
            <a:r>
              <a:rPr lang="en-GB" sz="1600" dirty="0" smtClean="0"/>
              <a:t>to </a:t>
            </a:r>
            <a:r>
              <a:rPr lang="en-GB" sz="1600" dirty="0"/>
              <a:t>28 days </a:t>
            </a:r>
            <a:r>
              <a:rPr lang="en-GB" sz="1600" dirty="0" smtClean="0"/>
              <a:t>&amp; fever </a:t>
            </a:r>
            <a:r>
              <a:rPr lang="en-GB" sz="1600" dirty="0"/>
              <a:t>less than 37.5°C; without previous meeting of </a:t>
            </a:r>
            <a:r>
              <a:rPr lang="en-GB" sz="1600" dirty="0" smtClean="0"/>
              <a:t>any criteria </a:t>
            </a:r>
            <a:r>
              <a:rPr lang="en-GB" sz="1600" dirty="0"/>
              <a:t>of early and late treatment </a:t>
            </a:r>
            <a:r>
              <a:rPr lang="en-GB" sz="1600" dirty="0" smtClean="0"/>
              <a:t>failure.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IN" sz="1600" b="1" dirty="0" smtClean="0"/>
              <a:t>4</a:t>
            </a:r>
            <a:r>
              <a:rPr lang="en-IN" sz="1600" b="1" dirty="0"/>
              <a:t>.</a:t>
            </a:r>
            <a:r>
              <a:rPr lang="en-IN" sz="1600" b="1" i="1" dirty="0"/>
              <a:t> Adequate clinical and </a:t>
            </a:r>
            <a:r>
              <a:rPr lang="en-IN" sz="1600" b="1" i="1" dirty="0" err="1"/>
              <a:t>parasito</a:t>
            </a:r>
            <a:r>
              <a:rPr lang="en-IN" sz="1600" b="1" i="1" dirty="0"/>
              <a:t> logical </a:t>
            </a:r>
            <a:r>
              <a:rPr lang="en-IN" sz="1600" b="1" i="1" dirty="0" smtClean="0"/>
              <a:t>response </a:t>
            </a:r>
            <a:r>
              <a:rPr lang="en-GB" sz="1600" b="1" dirty="0" smtClean="0"/>
              <a:t>(ACR</a:t>
            </a:r>
            <a:r>
              <a:rPr lang="en-GB" sz="1600" b="1" dirty="0"/>
              <a:t>): Absence of </a:t>
            </a:r>
            <a:r>
              <a:rPr lang="en-GB" sz="1600" b="1" dirty="0" err="1"/>
              <a:t>parasitemia</a:t>
            </a:r>
            <a:r>
              <a:rPr lang="en-GB" sz="1600" b="1" dirty="0"/>
              <a:t> on day 28 </a:t>
            </a:r>
            <a:r>
              <a:rPr lang="en-GB" sz="1600" b="1" dirty="0" smtClean="0"/>
              <a:t>irrespective </a:t>
            </a:r>
            <a:r>
              <a:rPr lang="en-GB" sz="1600" dirty="0" smtClean="0"/>
              <a:t>of </a:t>
            </a:r>
            <a:r>
              <a:rPr lang="en-GB" sz="1600" dirty="0"/>
              <a:t>fever, with out previous meeting of any criteria of </a:t>
            </a:r>
            <a:r>
              <a:rPr lang="en-GB" sz="1600" dirty="0" smtClean="0"/>
              <a:t>early </a:t>
            </a:r>
            <a:r>
              <a:rPr lang="en-IN" sz="1600" dirty="0" smtClean="0"/>
              <a:t>and </a:t>
            </a:r>
            <a:r>
              <a:rPr lang="en-IN" sz="1600" dirty="0"/>
              <a:t>late treatment failure.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CFA-3FB4-4AD9-807B-3AE6C9909498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724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Prophylaxis against Malaria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</a:t>
            </a:r>
            <a:r>
              <a:rPr lang="en-IN" dirty="0" smtClean="0"/>
              <a:t>hemoprophylaxis,</a:t>
            </a:r>
            <a:endParaRPr lang="en-IN" dirty="0"/>
          </a:p>
          <a:p>
            <a:r>
              <a:rPr lang="en-GB" dirty="0"/>
              <a:t>V</a:t>
            </a:r>
            <a:r>
              <a:rPr lang="en-GB" dirty="0" smtClean="0"/>
              <a:t>ector </a:t>
            </a:r>
            <a:r>
              <a:rPr lang="en-GB" dirty="0"/>
              <a:t>control strategies and </a:t>
            </a:r>
            <a:endParaRPr lang="en-GB" dirty="0" smtClean="0"/>
          </a:p>
          <a:p>
            <a:r>
              <a:rPr lang="en-GB" dirty="0" smtClean="0"/>
              <a:t>Vaccine </a:t>
            </a:r>
            <a:r>
              <a:rPr lang="en-GB" dirty="0"/>
              <a:t>prophylaxis.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53B-1420-4E95-92E3-E562881EDA6D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474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Chemoprophylaxis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551479" cy="51249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GB" b="1" dirty="0"/>
              <a:t>For short-term chemoprophylaxis (&lt;6 weeks</a:t>
            </a:r>
            <a:r>
              <a:rPr lang="en-GB" b="1" dirty="0" smtClean="0"/>
              <a:t>): </a:t>
            </a:r>
            <a:r>
              <a:rPr lang="en-GB" dirty="0" smtClean="0"/>
              <a:t>Doxycycline </a:t>
            </a:r>
            <a:r>
              <a:rPr lang="en-GB" dirty="0"/>
              <a:t>is recommended, at a dose of 100 mg </a:t>
            </a:r>
            <a:r>
              <a:rPr lang="en-GB" dirty="0" smtClean="0"/>
              <a:t>daily in </a:t>
            </a:r>
            <a:r>
              <a:rPr lang="en-GB" dirty="0"/>
              <a:t>adults and 1.5 mg/kg for children. </a:t>
            </a:r>
            <a:endParaRPr lang="en-GB" dirty="0" smtClean="0"/>
          </a:p>
          <a:p>
            <a:pPr lvl="1">
              <a:lnSpc>
                <a:spcPct val="170000"/>
              </a:lnSpc>
            </a:pPr>
            <a:r>
              <a:rPr lang="en-GB" dirty="0" smtClean="0"/>
              <a:t>The </a:t>
            </a:r>
            <a:r>
              <a:rPr lang="en-GB" dirty="0"/>
              <a:t>drug should </a:t>
            </a:r>
            <a:r>
              <a:rPr lang="en-GB" dirty="0" smtClean="0"/>
              <a:t>be started </a:t>
            </a:r>
            <a:r>
              <a:rPr lang="en-GB" dirty="0"/>
              <a:t>2 days before travel and continued for 4 </a:t>
            </a:r>
            <a:r>
              <a:rPr lang="en-GB" dirty="0" smtClean="0"/>
              <a:t>weeks after leaving the malaria endemic area. </a:t>
            </a:r>
          </a:p>
          <a:p>
            <a:pPr>
              <a:lnSpc>
                <a:spcPct val="170000"/>
              </a:lnSpc>
            </a:pPr>
            <a:r>
              <a:rPr lang="en-IN" b="1" dirty="0" smtClean="0"/>
              <a:t>Long-term chemoprophylaxis (&gt;6 weeks): </a:t>
            </a:r>
            <a:r>
              <a:rPr lang="en-GB" dirty="0" err="1" smtClean="0"/>
              <a:t>Mefloquine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recommended </a:t>
            </a:r>
            <a:r>
              <a:rPr lang="en-GB" dirty="0"/>
              <a:t>at a dose of 5 </a:t>
            </a:r>
            <a:r>
              <a:rPr lang="en-GB" dirty="0" smtClean="0"/>
              <a:t>mg/kg weekly </a:t>
            </a:r>
            <a:r>
              <a:rPr lang="en-GB" dirty="0"/>
              <a:t>and administered two weeks before, </a:t>
            </a:r>
            <a:r>
              <a:rPr lang="en-GB" dirty="0" smtClean="0"/>
              <a:t>during and </a:t>
            </a:r>
            <a:r>
              <a:rPr lang="en-GB" dirty="0"/>
              <a:t>four weeks after leaving the area.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2488-B67F-47E1-815D-DDE4B12C0927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558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Vector Control Strategies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1"/>
            <a:ext cx="8695034" cy="52614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IN" b="1" dirty="0" err="1" smtClean="0"/>
              <a:t>Antiadult</a:t>
            </a:r>
            <a:r>
              <a:rPr lang="en-IN" b="1" dirty="0" smtClean="0"/>
              <a:t> </a:t>
            </a:r>
            <a:r>
              <a:rPr lang="en-IN" b="1" dirty="0"/>
              <a:t>measures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Residual </a:t>
            </a:r>
            <a:r>
              <a:rPr lang="en-IN" dirty="0" smtClean="0"/>
              <a:t>insecticide </a:t>
            </a:r>
            <a:r>
              <a:rPr lang="en-GB" dirty="0" smtClean="0"/>
              <a:t>spraying</a:t>
            </a:r>
            <a:r>
              <a:rPr lang="en-GB" dirty="0"/>
              <a:t>: </a:t>
            </a:r>
            <a:r>
              <a:rPr lang="en-IN" dirty="0" err="1"/>
              <a:t>D</a:t>
            </a:r>
            <a:r>
              <a:rPr lang="en-IN" dirty="0" err="1" smtClean="0"/>
              <a:t>ichloro</a:t>
            </a:r>
            <a:r>
              <a:rPr lang="en-IN" dirty="0" smtClean="0"/>
              <a:t> </a:t>
            </a:r>
            <a:r>
              <a:rPr lang="en-IN" dirty="0" err="1" smtClean="0"/>
              <a:t>diphenyltrichloroethane</a:t>
            </a:r>
            <a:r>
              <a:rPr lang="en-IN" dirty="0" smtClean="0"/>
              <a:t> </a:t>
            </a:r>
            <a:r>
              <a:rPr lang="en-GB" dirty="0" smtClean="0"/>
              <a:t>(DDT</a:t>
            </a:r>
            <a:r>
              <a:rPr lang="en-GB" dirty="0"/>
              <a:t>), malathion and </a:t>
            </a:r>
            <a:r>
              <a:rPr lang="en-GB" dirty="0" err="1"/>
              <a:t>fenitrothion</a:t>
            </a:r>
            <a:r>
              <a:rPr lang="en-GB" dirty="0"/>
              <a:t> is highly </a:t>
            </a:r>
            <a:r>
              <a:rPr lang="en-GB" dirty="0" smtClean="0"/>
              <a:t>effective </a:t>
            </a:r>
            <a:r>
              <a:rPr lang="en-IN" dirty="0" smtClean="0"/>
              <a:t>against </a:t>
            </a:r>
            <a:r>
              <a:rPr lang="en-IN" dirty="0"/>
              <a:t>adult </a:t>
            </a:r>
            <a:r>
              <a:rPr lang="en-IN" dirty="0" smtClean="0"/>
              <a:t>mosquito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Space </a:t>
            </a:r>
            <a:r>
              <a:rPr lang="en-GB" dirty="0"/>
              <a:t>application of pesticide in the form of </a:t>
            </a:r>
            <a:r>
              <a:rPr lang="en-GB" dirty="0" smtClean="0"/>
              <a:t>fog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Individual </a:t>
            </a:r>
            <a:r>
              <a:rPr lang="en-GB" dirty="0"/>
              <a:t>protection: </a:t>
            </a:r>
            <a:r>
              <a:rPr lang="en-GB" dirty="0" smtClean="0"/>
              <a:t>by </a:t>
            </a:r>
            <a:r>
              <a:rPr lang="en-GB" dirty="0"/>
              <a:t>using insecticide treated bed </a:t>
            </a:r>
            <a:r>
              <a:rPr lang="en-GB" dirty="0" smtClean="0"/>
              <a:t>nets, </a:t>
            </a:r>
            <a:r>
              <a:rPr lang="en-IN" dirty="0" smtClean="0"/>
              <a:t>repellents </a:t>
            </a:r>
            <a:r>
              <a:rPr lang="en-IN" dirty="0"/>
              <a:t>and protective clothing.</a:t>
            </a:r>
          </a:p>
          <a:p>
            <a:pPr>
              <a:lnSpc>
                <a:spcPct val="120000"/>
              </a:lnSpc>
            </a:pPr>
            <a:r>
              <a:rPr lang="en-IN" b="1" dirty="0" err="1"/>
              <a:t>A</a:t>
            </a:r>
            <a:r>
              <a:rPr lang="en-IN" b="1" dirty="0" err="1" smtClean="0"/>
              <a:t>ntilarval</a:t>
            </a:r>
            <a:r>
              <a:rPr lang="en-IN" b="1" dirty="0" smtClean="0"/>
              <a:t> </a:t>
            </a:r>
            <a:r>
              <a:rPr lang="en-IN" b="1" dirty="0"/>
              <a:t>measures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 </a:t>
            </a:r>
            <a:r>
              <a:rPr lang="en-GB" dirty="0" err="1" smtClean="0"/>
              <a:t>Larvicide</a:t>
            </a:r>
            <a:r>
              <a:rPr lang="en-GB" dirty="0"/>
              <a:t>: Use of mineral oil or Paris green </a:t>
            </a:r>
            <a:r>
              <a:rPr lang="en-GB" dirty="0" smtClean="0"/>
              <a:t>to </a:t>
            </a:r>
            <a:r>
              <a:rPr lang="en-GB" dirty="0"/>
              <a:t>kill mosquito larvae and </a:t>
            </a:r>
            <a:r>
              <a:rPr lang="en-GB" dirty="0" smtClean="0"/>
              <a:t>pupae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Source </a:t>
            </a:r>
            <a:r>
              <a:rPr lang="en-GB" dirty="0"/>
              <a:t>reduction </a:t>
            </a:r>
            <a:r>
              <a:rPr lang="en-GB" dirty="0" smtClean="0"/>
              <a:t>(mosquito breeding </a:t>
            </a:r>
            <a:r>
              <a:rPr lang="en-IN" dirty="0" smtClean="0"/>
              <a:t>sites</a:t>
            </a:r>
            <a:r>
              <a:rPr lang="en-IN" dirty="0"/>
              <a:t>): Includes environmental sanitation, water </a:t>
            </a:r>
            <a:r>
              <a:rPr lang="en-IN" dirty="0" smtClean="0"/>
              <a:t> </a:t>
            </a:r>
            <a:r>
              <a:rPr lang="en-GB" dirty="0" smtClean="0"/>
              <a:t>management </a:t>
            </a:r>
            <a:r>
              <a:rPr lang="en-GB" dirty="0"/>
              <a:t>and </a:t>
            </a:r>
            <a:r>
              <a:rPr lang="en-GB" dirty="0" smtClean="0"/>
              <a:t>improvement </a:t>
            </a:r>
            <a:r>
              <a:rPr lang="en-GB" dirty="0"/>
              <a:t>of the drainage </a:t>
            </a:r>
            <a:r>
              <a:rPr lang="en-GB" dirty="0" smtClean="0"/>
              <a:t>system.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n-GB" dirty="0" smtClean="0"/>
              <a:t>Biological </a:t>
            </a:r>
            <a:r>
              <a:rPr lang="en-GB" dirty="0" err="1"/>
              <a:t>larvicide</a:t>
            </a:r>
            <a:r>
              <a:rPr lang="en-GB" dirty="0"/>
              <a:t>: </a:t>
            </a:r>
            <a:r>
              <a:rPr lang="en-GB" i="1" dirty="0" err="1"/>
              <a:t>Gambusia</a:t>
            </a:r>
            <a:r>
              <a:rPr lang="en-GB" i="1" dirty="0"/>
              <a:t> </a:t>
            </a:r>
            <a:r>
              <a:rPr lang="en-GB" i="1" dirty="0" err="1"/>
              <a:t>affinis</a:t>
            </a:r>
            <a:r>
              <a:rPr lang="en-GB" i="1" dirty="0"/>
              <a:t> (fish) </a:t>
            </a:r>
            <a:r>
              <a:rPr lang="en-GB" i="1" dirty="0" smtClean="0"/>
              <a:t>and Bacillus </a:t>
            </a:r>
            <a:r>
              <a:rPr lang="en-GB" i="1" dirty="0" err="1"/>
              <a:t>thuringiensis</a:t>
            </a:r>
            <a:r>
              <a:rPr lang="en-GB" i="1" dirty="0"/>
              <a:t> (bacteria) can be used to kill the </a:t>
            </a:r>
            <a:r>
              <a:rPr lang="en-IN" dirty="0" smtClean="0"/>
              <a:t>mosquito </a:t>
            </a:r>
            <a:r>
              <a:rPr lang="en-IN" dirty="0"/>
              <a:t>larva.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4DD6-FBDD-4FDC-9EFC-3C632850852E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02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Vaccination for Malaria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13977"/>
            <a:ext cx="8246070" cy="512493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 smtClean="0"/>
              <a:t>RTS, S/AS01</a:t>
            </a:r>
            <a:endParaRPr lang="en-IN" b="1" dirty="0"/>
          </a:p>
          <a:p>
            <a:pPr>
              <a:lnSpc>
                <a:spcPct val="150000"/>
              </a:lnSpc>
            </a:pPr>
            <a:r>
              <a:rPr lang="en-GB" dirty="0"/>
              <a:t>This is the most successful malaria trial; started in 2005 in Africa </a:t>
            </a:r>
            <a:r>
              <a:rPr lang="en-IN" dirty="0" smtClean="0"/>
              <a:t>(</a:t>
            </a:r>
            <a:r>
              <a:rPr lang="en-IN" dirty="0"/>
              <a:t>Kenya and Ghana) by GlaxoSmithKline (GSK).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Vaccine </a:t>
            </a:r>
            <a:r>
              <a:rPr lang="en-GB" b="1" dirty="0"/>
              <a:t>candidate: It consists of </a:t>
            </a:r>
            <a:r>
              <a:rPr lang="en-GB" b="1" dirty="0" err="1"/>
              <a:t>PfCSP</a:t>
            </a:r>
            <a:r>
              <a:rPr lang="en-GB" b="1" dirty="0"/>
              <a:t> (</a:t>
            </a:r>
            <a:r>
              <a:rPr lang="en-GB" b="1" dirty="0" err="1" smtClean="0"/>
              <a:t>circum</a:t>
            </a:r>
            <a:r>
              <a:rPr lang="en-GB" b="1" dirty="0" smtClean="0"/>
              <a:t> </a:t>
            </a:r>
            <a:r>
              <a:rPr lang="en-GB" b="1" dirty="0" err="1" smtClean="0"/>
              <a:t>sporozoite</a:t>
            </a:r>
            <a:r>
              <a:rPr lang="en-GB" b="1" dirty="0" smtClean="0"/>
              <a:t> </a:t>
            </a:r>
            <a:r>
              <a:rPr lang="en-IN" dirty="0" smtClean="0"/>
              <a:t>protein </a:t>
            </a:r>
            <a:r>
              <a:rPr lang="en-IN" dirty="0"/>
              <a:t>of </a:t>
            </a:r>
            <a:r>
              <a:rPr lang="en-IN" i="1" dirty="0"/>
              <a:t>P. falciparum</a:t>
            </a:r>
            <a:r>
              <a:rPr lang="en-IN" dirty="0"/>
              <a:t>), hepatitis B surface antigen (</a:t>
            </a:r>
            <a:r>
              <a:rPr lang="en-IN" dirty="0" err="1"/>
              <a:t>HBsAg</a:t>
            </a:r>
            <a:r>
              <a:rPr lang="en-IN" dirty="0" smtClean="0"/>
              <a:t>), </a:t>
            </a:r>
            <a:r>
              <a:rPr lang="en-GB" dirty="0" smtClean="0"/>
              <a:t>combined </a:t>
            </a:r>
            <a:r>
              <a:rPr lang="en-GB" dirty="0"/>
              <a:t>with a chemical adjuvant (AS01) to boost the </a:t>
            </a:r>
            <a:r>
              <a:rPr lang="en-IN" dirty="0" smtClean="0"/>
              <a:t>immune </a:t>
            </a:r>
            <a:r>
              <a:rPr lang="en-IN" dirty="0"/>
              <a:t>system </a:t>
            </a:r>
            <a:r>
              <a:rPr lang="en-IN" dirty="0" smtClean="0"/>
              <a:t>response.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/>
              <a:t>Others-ChAd63MVA ME TRAP, MSP3 are phase </a:t>
            </a:r>
            <a:r>
              <a:rPr lang="en-IN" dirty="0" err="1" smtClean="0"/>
              <a:t>IIb</a:t>
            </a:r>
            <a:r>
              <a:rPr lang="en-IN" dirty="0" smtClean="0"/>
              <a:t> trial.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FA3A-BD2C-45C4-8FDA-D0CA2B2C2A19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58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157" y="171294"/>
            <a:ext cx="5802790" cy="76352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Life Cycle of Malaria Parasite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157" y="934819"/>
            <a:ext cx="6840289" cy="59231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Host:</a:t>
            </a:r>
            <a:r>
              <a:rPr lang="en-IN" sz="2400" i="1" dirty="0"/>
              <a:t> Plasmodium </a:t>
            </a:r>
            <a:r>
              <a:rPr lang="en-IN" sz="2400" dirty="0"/>
              <a:t>completes its life cycle in two hosts:</a:t>
            </a:r>
          </a:p>
          <a:p>
            <a:pPr marL="0" indent="0">
              <a:buNone/>
            </a:pPr>
            <a:r>
              <a:rPr lang="en-IN" sz="2400" dirty="0"/>
              <a:t>1. Definitive host: Female </a:t>
            </a:r>
            <a:r>
              <a:rPr lang="en-IN" sz="2400" i="1" dirty="0"/>
              <a:t>Anopheles </a:t>
            </a:r>
            <a:r>
              <a:rPr lang="en-IN" sz="2400" dirty="0" smtClean="0"/>
              <a:t>mosquito; Here sexual cycle (</a:t>
            </a:r>
            <a:r>
              <a:rPr lang="en-IN" sz="2400" dirty="0" err="1" smtClean="0"/>
              <a:t>sporogony</a:t>
            </a:r>
            <a:r>
              <a:rPr lang="en-IN" sz="2400" dirty="0"/>
              <a:t>) takes </a:t>
            </a:r>
            <a:r>
              <a:rPr lang="en-IN" sz="2400" dirty="0" smtClean="0"/>
              <a:t>place.</a:t>
            </a:r>
          </a:p>
          <a:p>
            <a:pPr marL="0" indent="0">
              <a:buNone/>
            </a:pPr>
            <a:r>
              <a:rPr lang="en-IN" sz="2400" dirty="0" smtClean="0"/>
              <a:t>2. Intermediate </a:t>
            </a:r>
            <a:r>
              <a:rPr lang="en-IN" sz="2400" dirty="0"/>
              <a:t>host: </a:t>
            </a:r>
            <a:r>
              <a:rPr lang="en-IN" sz="2400" dirty="0" smtClean="0"/>
              <a:t>Man; the </a:t>
            </a:r>
            <a:r>
              <a:rPr lang="en-IN" sz="2400" dirty="0"/>
              <a:t>asexual cycle </a:t>
            </a:r>
            <a:r>
              <a:rPr lang="en-IN" sz="2400" dirty="0" smtClean="0"/>
              <a:t>(</a:t>
            </a:r>
            <a:r>
              <a:rPr lang="en-IN" sz="2400" dirty="0" err="1" smtClean="0"/>
              <a:t>schizogony</a:t>
            </a:r>
            <a:r>
              <a:rPr lang="en-IN" sz="2400" dirty="0"/>
              <a:t>) takes </a:t>
            </a:r>
            <a:r>
              <a:rPr lang="en-IN" sz="2400" dirty="0" smtClean="0"/>
              <a:t>place.</a:t>
            </a:r>
          </a:p>
          <a:p>
            <a:pPr marL="0" indent="0">
              <a:buNone/>
            </a:pPr>
            <a:r>
              <a:rPr lang="en-IN" sz="2400" dirty="0" smtClean="0"/>
              <a:t>Human Cycle has 3 </a:t>
            </a:r>
            <a:r>
              <a:rPr lang="en-IN" sz="2400" dirty="0" err="1" smtClean="0"/>
              <a:t>es</a:t>
            </a:r>
            <a:endParaRPr lang="en-IN" sz="2400" dirty="0" smtClean="0"/>
          </a:p>
          <a:p>
            <a:r>
              <a:rPr lang="en-IN" sz="2400" dirty="0"/>
              <a:t>Pre</a:t>
            </a:r>
            <a:r>
              <a:rPr lang="en-IN" sz="2400" dirty="0" smtClean="0"/>
              <a:t>­-</a:t>
            </a:r>
            <a:r>
              <a:rPr lang="en-IN" sz="2400" dirty="0" err="1" smtClean="0"/>
              <a:t>erythrocytic</a:t>
            </a:r>
            <a:r>
              <a:rPr lang="en-IN" sz="2400" dirty="0" smtClean="0"/>
              <a:t> </a:t>
            </a:r>
            <a:r>
              <a:rPr lang="en-IN" sz="2400" dirty="0" err="1"/>
              <a:t>schizogony</a:t>
            </a:r>
            <a:endParaRPr lang="en-IN" sz="2400" dirty="0"/>
          </a:p>
          <a:p>
            <a:r>
              <a:rPr lang="en-IN" sz="2400" dirty="0" err="1" smtClean="0"/>
              <a:t>Erythrocytic</a:t>
            </a:r>
            <a:r>
              <a:rPr lang="en-IN" sz="2400" dirty="0" smtClean="0"/>
              <a:t> </a:t>
            </a:r>
            <a:r>
              <a:rPr lang="en-IN" sz="2400" dirty="0" err="1"/>
              <a:t>schizogony</a:t>
            </a:r>
            <a:endParaRPr lang="en-IN" sz="2400" dirty="0"/>
          </a:p>
          <a:p>
            <a:r>
              <a:rPr lang="en-IN" sz="2400" dirty="0" err="1" smtClean="0"/>
              <a:t>Gametogony</a:t>
            </a:r>
            <a:r>
              <a:rPr lang="en-IN" sz="2400" dirty="0"/>
              <a:t>.</a:t>
            </a:r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8A70-9FA8-424D-8A80-C1954B4B7255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9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0" y="171294"/>
            <a:ext cx="1600200" cy="22396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 smtClean="0"/>
              <a:t>Life cycle </a:t>
            </a:r>
            <a:br>
              <a:rPr lang="en-IN" sz="2800" dirty="0" smtClean="0"/>
            </a:br>
            <a:r>
              <a:rPr lang="en-IN" sz="2800" dirty="0" smtClean="0"/>
              <a:t>of</a:t>
            </a:r>
            <a:br>
              <a:rPr lang="en-IN" sz="2800" dirty="0" smtClean="0"/>
            </a:br>
            <a:r>
              <a:rPr lang="en-IN" sz="2800" dirty="0" smtClean="0"/>
              <a:t>Malaria</a:t>
            </a:r>
            <a:br>
              <a:rPr lang="en-IN" sz="2800" dirty="0" smtClean="0"/>
            </a:br>
            <a:r>
              <a:rPr lang="en-IN" sz="2800" dirty="0" smtClean="0"/>
              <a:t>Parasite</a:t>
            </a:r>
            <a:endParaRPr lang="en-IN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835" y="1"/>
            <a:ext cx="6409896" cy="6850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C78E-B212-4B33-AF90-145AEB1C250E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6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9970" y="336468"/>
            <a:ext cx="9467710" cy="814427"/>
          </a:xfrm>
        </p:spPr>
        <p:txBody>
          <a:bodyPr>
            <a:normAutofit/>
          </a:bodyPr>
          <a:lstStyle/>
          <a:p>
            <a:r>
              <a:rPr lang="en-IN" sz="2800" dirty="0"/>
              <a:t>Characteristic features of pre-</a:t>
            </a:r>
            <a:r>
              <a:rPr lang="en-IN" sz="2800" dirty="0" err="1"/>
              <a:t>erythrocytic</a:t>
            </a:r>
            <a:r>
              <a:rPr lang="en-IN" sz="2800" dirty="0"/>
              <a:t> </a:t>
            </a:r>
            <a:r>
              <a:rPr lang="en-IN" sz="2800" dirty="0" err="1"/>
              <a:t>schizogony</a:t>
            </a:r>
            <a:endParaRPr lang="en-IN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1068338"/>
              </p:ext>
            </p:extLst>
          </p:nvPr>
        </p:nvGraphicFramePr>
        <p:xfrm>
          <a:off x="143556" y="1479551"/>
          <a:ext cx="885689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4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4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8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9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Characteristic feature 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i="1" dirty="0" err="1" smtClean="0"/>
                        <a:t>P.falciparum</a:t>
                      </a:r>
                      <a:endParaRPr lang="en-IN" sz="27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i="1" dirty="0" err="1" smtClean="0"/>
                        <a:t>P.vivax</a:t>
                      </a:r>
                      <a:endParaRPr lang="en-IN" sz="27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i="1" dirty="0" smtClean="0"/>
                        <a:t> </a:t>
                      </a:r>
                      <a:r>
                        <a:rPr lang="en-IN" sz="2700" i="1" dirty="0" err="1" smtClean="0"/>
                        <a:t>P.ovale</a:t>
                      </a:r>
                      <a:endParaRPr lang="en-IN" sz="27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700" i="1" dirty="0" smtClean="0"/>
                        <a:t>P. </a:t>
                      </a:r>
                      <a:r>
                        <a:rPr lang="en-IN" sz="2700" i="1" dirty="0" err="1" smtClean="0"/>
                        <a:t>malariae</a:t>
                      </a:r>
                      <a:endParaRPr lang="en-IN" sz="2700" i="1" dirty="0" smtClean="0"/>
                    </a:p>
                    <a:p>
                      <a:endParaRPr lang="en-IN" sz="27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Duration of pre-</a:t>
                      </a:r>
                      <a:r>
                        <a:rPr lang="en-IN" sz="2700" dirty="0" err="1" smtClean="0"/>
                        <a:t>erythrocytic</a:t>
                      </a:r>
                      <a:r>
                        <a:rPr lang="en-IN" sz="2700" dirty="0" smtClean="0"/>
                        <a:t> </a:t>
                      </a:r>
                      <a:r>
                        <a:rPr lang="en-IN" sz="2700" dirty="0" err="1" smtClean="0"/>
                        <a:t>schizogony</a:t>
                      </a:r>
                      <a:r>
                        <a:rPr lang="en-IN" sz="2700" dirty="0" smtClean="0"/>
                        <a:t> 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 5.5 days 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8 days 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9 days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700" dirty="0" smtClean="0"/>
                        <a:t>15 days</a:t>
                      </a:r>
                    </a:p>
                    <a:p>
                      <a:endParaRPr lang="en-IN" sz="27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 Number of </a:t>
                      </a:r>
                      <a:r>
                        <a:rPr lang="en-IN" sz="2700" dirty="0" err="1" smtClean="0"/>
                        <a:t>merozoites</a:t>
                      </a:r>
                      <a:r>
                        <a:rPr lang="en-IN" sz="2700" dirty="0" smtClean="0"/>
                        <a:t> per infected pre-</a:t>
                      </a:r>
                      <a:r>
                        <a:rPr lang="en-IN" sz="2700" dirty="0" err="1" smtClean="0"/>
                        <a:t>erythrocytic</a:t>
                      </a:r>
                      <a:r>
                        <a:rPr lang="en-IN" sz="2700" dirty="0" smtClean="0"/>
                        <a:t> schizont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 30,000 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10,000 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 15,000 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700" dirty="0" smtClean="0"/>
                        <a:t>15,000</a:t>
                      </a:r>
                    </a:p>
                    <a:p>
                      <a:endParaRPr lang="en-IN" sz="27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Pre-</a:t>
                      </a:r>
                      <a:r>
                        <a:rPr lang="en-IN" sz="2700" dirty="0" err="1" smtClean="0"/>
                        <a:t>erythrocytic</a:t>
                      </a:r>
                      <a:r>
                        <a:rPr lang="en-IN" sz="2700" dirty="0" smtClean="0"/>
                        <a:t> schizont size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700" dirty="0" smtClean="0"/>
                        <a:t>60 µm</a:t>
                      </a:r>
                    </a:p>
                    <a:p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45 µm 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60 µm </a:t>
                      </a:r>
                      <a:endParaRPr lang="en-IN" sz="2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IN" sz="2700" dirty="0" smtClean="0"/>
                        <a:t>55 µm</a:t>
                      </a:r>
                      <a:endParaRPr lang="en-IN" sz="27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CE7-A3DD-4554-8C3E-45C7ABD18302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9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260" y="92076"/>
            <a:ext cx="8229600" cy="1143000"/>
          </a:xfrm>
        </p:spPr>
        <p:txBody>
          <a:bodyPr/>
          <a:lstStyle/>
          <a:p>
            <a:r>
              <a:rPr lang="en-IN" dirty="0" smtClean="0"/>
              <a:t>Relapse Vs Recrudescence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4775" y="1600202"/>
            <a:ext cx="4114800" cy="47561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i="1" dirty="0"/>
              <a:t>Relapse </a:t>
            </a:r>
            <a:endParaRPr lang="en-IN" sz="2000" b="1" i="1" dirty="0" smtClean="0"/>
          </a:p>
          <a:p>
            <a:r>
              <a:rPr lang="en-IN" sz="2000" dirty="0"/>
              <a:t>Seen in </a:t>
            </a:r>
            <a:r>
              <a:rPr lang="en-IN" sz="2000" i="1" dirty="0"/>
              <a:t>Plasmodium </a:t>
            </a:r>
            <a:r>
              <a:rPr lang="en-IN" sz="2000" i="1" dirty="0" err="1"/>
              <a:t>vivax</a:t>
            </a:r>
            <a:r>
              <a:rPr lang="en-IN" sz="2000" i="1" dirty="0"/>
              <a:t> and P. </a:t>
            </a:r>
            <a:r>
              <a:rPr lang="en-IN" sz="2000" i="1" dirty="0" err="1"/>
              <a:t>ovale</a:t>
            </a:r>
            <a:r>
              <a:rPr lang="en-IN" sz="2000" i="1" dirty="0"/>
              <a:t> </a:t>
            </a:r>
            <a:r>
              <a:rPr lang="en-IN" sz="2000" i="1" dirty="0" smtClean="0"/>
              <a:t>infections</a:t>
            </a:r>
          </a:p>
          <a:p>
            <a:r>
              <a:rPr lang="en-IN" sz="2000" dirty="0"/>
              <a:t>Few </a:t>
            </a:r>
            <a:r>
              <a:rPr lang="en-IN" sz="2000" dirty="0" err="1"/>
              <a:t>sporozoites</a:t>
            </a:r>
            <a:r>
              <a:rPr lang="en-IN" sz="2000" dirty="0"/>
              <a:t> do not develop into pre-</a:t>
            </a:r>
            <a:r>
              <a:rPr lang="en-IN" sz="2000" dirty="0" err="1"/>
              <a:t>ery</a:t>
            </a:r>
            <a:r>
              <a:rPr lang="en-IN" sz="2000" dirty="0"/>
              <a:t> </a:t>
            </a:r>
            <a:r>
              <a:rPr lang="en-IN" sz="2000" dirty="0" err="1"/>
              <a:t>throcytic</a:t>
            </a:r>
            <a:r>
              <a:rPr lang="en-IN" sz="2000" dirty="0"/>
              <a:t> </a:t>
            </a:r>
            <a:r>
              <a:rPr lang="en-IN" sz="2000" dirty="0" smtClean="0"/>
              <a:t>schizont, but </a:t>
            </a:r>
            <a:r>
              <a:rPr lang="en-IN" sz="2000" dirty="0"/>
              <a:t>remain dormant (known as </a:t>
            </a:r>
            <a:r>
              <a:rPr lang="en-IN" sz="2000" i="1" dirty="0" err="1"/>
              <a:t>hypnozoites</a:t>
            </a:r>
            <a:r>
              <a:rPr lang="en-IN" sz="2000" i="1" dirty="0"/>
              <a:t>) for 3 weeks </a:t>
            </a:r>
            <a:r>
              <a:rPr lang="en-IN" sz="2000" i="1" dirty="0" smtClean="0"/>
              <a:t>to 1 </a:t>
            </a:r>
            <a:r>
              <a:rPr lang="en-IN" sz="2000" dirty="0" smtClean="0"/>
              <a:t>Year</a:t>
            </a:r>
          </a:p>
          <a:p>
            <a:r>
              <a:rPr lang="en-IN" sz="2000" dirty="0"/>
              <a:t>Reactivation of </a:t>
            </a:r>
            <a:r>
              <a:rPr lang="en-IN" sz="2000" dirty="0" err="1"/>
              <a:t>hypnozoites</a:t>
            </a:r>
            <a:r>
              <a:rPr lang="en-IN" sz="2000" dirty="0"/>
              <a:t> leads to initiation of </a:t>
            </a:r>
            <a:r>
              <a:rPr lang="en-IN" sz="2000" dirty="0" err="1"/>
              <a:t>erythrocytic</a:t>
            </a:r>
            <a:r>
              <a:rPr lang="en-IN" sz="2000" dirty="0"/>
              <a:t> </a:t>
            </a:r>
            <a:r>
              <a:rPr lang="en-IN" sz="2000" dirty="0" smtClean="0"/>
              <a:t>cycle and relapse of malaria.</a:t>
            </a:r>
            <a:endParaRPr lang="en-IN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1" y="1295235"/>
            <a:ext cx="4352245" cy="55627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b="1" i="1" dirty="0" smtClean="0"/>
              <a:t>Recrudescence</a:t>
            </a:r>
          </a:p>
          <a:p>
            <a:r>
              <a:rPr lang="en-IN" sz="2000" i="1" dirty="0" smtClean="0"/>
              <a:t>Although </a:t>
            </a:r>
            <a:r>
              <a:rPr lang="en-IN" sz="2000" i="1" dirty="0"/>
              <a:t>seen in all species, more common in P. </a:t>
            </a:r>
            <a:r>
              <a:rPr lang="en-IN" sz="2000" i="1" dirty="0" smtClean="0"/>
              <a:t>falciparum </a:t>
            </a:r>
            <a:r>
              <a:rPr lang="en-IN" sz="2000" dirty="0" smtClean="0"/>
              <a:t>followed </a:t>
            </a:r>
            <a:r>
              <a:rPr lang="en-IN" sz="2000" dirty="0"/>
              <a:t>by </a:t>
            </a:r>
            <a:r>
              <a:rPr lang="en-IN" sz="2000" i="1" dirty="0"/>
              <a:t>P. </a:t>
            </a:r>
            <a:r>
              <a:rPr lang="en-IN" sz="2000" i="1" dirty="0" err="1" smtClean="0"/>
              <a:t>malariae</a:t>
            </a:r>
            <a:endParaRPr lang="en-IN" sz="2000" i="1" dirty="0" smtClean="0"/>
          </a:p>
          <a:p>
            <a:r>
              <a:rPr lang="en-IN" sz="2000" dirty="0"/>
              <a:t>Falciparum malaria—recrudescence is due to persistence of </a:t>
            </a:r>
            <a:r>
              <a:rPr lang="en-IN" sz="2000" dirty="0" smtClean="0"/>
              <a:t>drug resistant </a:t>
            </a:r>
            <a:r>
              <a:rPr lang="en-IN" sz="2000" dirty="0"/>
              <a:t>parasites, even after completion of </a:t>
            </a:r>
            <a:r>
              <a:rPr lang="en-IN" sz="2000" dirty="0" smtClean="0"/>
              <a:t>treatment</a:t>
            </a:r>
          </a:p>
          <a:p>
            <a:r>
              <a:rPr lang="en-IN" sz="2000" dirty="0" smtClean="0"/>
              <a:t>In </a:t>
            </a:r>
            <a:r>
              <a:rPr lang="en-IN" sz="2000" i="1" dirty="0"/>
              <a:t>P. </a:t>
            </a:r>
            <a:r>
              <a:rPr lang="en-IN" sz="2000" i="1" dirty="0" err="1"/>
              <a:t>malariae</a:t>
            </a:r>
            <a:r>
              <a:rPr lang="en-IN" sz="2000" i="1" dirty="0"/>
              <a:t> infection, long-term </a:t>
            </a:r>
            <a:r>
              <a:rPr lang="en-IN" sz="2000" i="1" dirty="0" err="1"/>
              <a:t>recrudescences</a:t>
            </a:r>
            <a:r>
              <a:rPr lang="en-IN" sz="2000" i="1" dirty="0"/>
              <a:t> </a:t>
            </a:r>
            <a:r>
              <a:rPr lang="en-IN" sz="2000" i="1" dirty="0" smtClean="0"/>
              <a:t>for up to </a:t>
            </a:r>
            <a:r>
              <a:rPr lang="en-IN" sz="2000" dirty="0" smtClean="0"/>
              <a:t>60 years can be seen, due </a:t>
            </a:r>
            <a:r>
              <a:rPr lang="en-IN" sz="2000" dirty="0"/>
              <a:t>to long-term survival of </a:t>
            </a:r>
            <a:r>
              <a:rPr lang="en-IN" sz="2000" dirty="0" err="1"/>
              <a:t>erythrocytic</a:t>
            </a:r>
            <a:r>
              <a:rPr lang="en-IN" sz="2000" dirty="0"/>
              <a:t> stages at a </a:t>
            </a:r>
            <a:r>
              <a:rPr lang="en-IN" sz="2000" dirty="0" smtClean="0"/>
              <a:t>low undetectable </a:t>
            </a:r>
            <a:r>
              <a:rPr lang="en-IN" sz="2000" dirty="0"/>
              <a:t>level in blood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70B1-709A-482D-AB67-DB1B80A7F1A7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6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Pathogenesis and Clinical feature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b="1" i="1" dirty="0"/>
              <a:t>Benign Malaria</a:t>
            </a:r>
          </a:p>
          <a:p>
            <a:r>
              <a:rPr lang="en-IN" dirty="0" smtClean="0"/>
              <a:t>It is </a:t>
            </a:r>
            <a:r>
              <a:rPr lang="en-IN" dirty="0"/>
              <a:t>milder in nature, can be caused by all </a:t>
            </a:r>
            <a:r>
              <a:rPr lang="en-IN" dirty="0" smtClean="0"/>
              <a:t>four species, characterized </a:t>
            </a:r>
            <a:r>
              <a:rPr lang="en-IN" dirty="0"/>
              <a:t>by a triad of febrile </a:t>
            </a:r>
            <a:r>
              <a:rPr lang="en-IN" dirty="0" smtClean="0"/>
              <a:t>paroxysm, </a:t>
            </a:r>
            <a:r>
              <a:rPr lang="en-IN" dirty="0" err="1" smtClean="0"/>
              <a:t>anemia</a:t>
            </a:r>
            <a:r>
              <a:rPr lang="en-IN" dirty="0" smtClean="0"/>
              <a:t> </a:t>
            </a:r>
            <a:r>
              <a:rPr lang="en-IN" dirty="0"/>
              <a:t>and splenomegaly.</a:t>
            </a:r>
          </a:p>
          <a:p>
            <a:pPr marL="0" indent="0">
              <a:buNone/>
            </a:pPr>
            <a:r>
              <a:rPr lang="en-IN" b="1" dirty="0" smtClean="0"/>
              <a:t>1. Febrile </a:t>
            </a:r>
            <a:r>
              <a:rPr lang="en-IN" b="1" dirty="0"/>
              <a:t>paroxysm</a:t>
            </a:r>
          </a:p>
          <a:p>
            <a:r>
              <a:rPr lang="en-IN" dirty="0"/>
              <a:t>Fever comes intermittently depending on the species. </a:t>
            </a:r>
            <a:r>
              <a:rPr lang="en-IN" dirty="0" smtClean="0"/>
              <a:t>Paroxysm </a:t>
            </a:r>
            <a:r>
              <a:rPr lang="en-IN" dirty="0"/>
              <a:t>corresponds to the release of the </a:t>
            </a:r>
            <a:r>
              <a:rPr lang="en-IN" dirty="0" smtClean="0"/>
              <a:t>successive broods </a:t>
            </a:r>
            <a:r>
              <a:rPr lang="en-IN" dirty="0"/>
              <a:t>of </a:t>
            </a:r>
            <a:r>
              <a:rPr lang="en-IN" dirty="0" err="1"/>
              <a:t>merozoites</a:t>
            </a:r>
            <a:r>
              <a:rPr lang="en-IN" dirty="0"/>
              <a:t> into the bloodstream, at the </a:t>
            </a:r>
            <a:r>
              <a:rPr lang="en-IN" dirty="0" smtClean="0"/>
              <a:t>end of </a:t>
            </a:r>
            <a:r>
              <a:rPr lang="en-IN" dirty="0"/>
              <a:t>RBC cycle</a:t>
            </a:r>
          </a:p>
          <a:p>
            <a:r>
              <a:rPr lang="en-IN" dirty="0" smtClean="0"/>
              <a:t>Each </a:t>
            </a:r>
            <a:r>
              <a:rPr lang="en-IN" dirty="0"/>
              <a:t>paroxysm of fever is comprised of three stages—</a:t>
            </a:r>
          </a:p>
          <a:p>
            <a:r>
              <a:rPr lang="en-IN" dirty="0"/>
              <a:t>(1) cold stage (2) hot stage and (3) sweating </a:t>
            </a:r>
            <a:r>
              <a:rPr lang="en-IN" dirty="0" smtClean="0"/>
              <a:t>stage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8AAF-CBEA-4187-8A3D-CE6BF9B1A013}" type="datetime1">
              <a:rPr lang="en-US" smtClean="0"/>
              <a:pPr/>
              <a:t>05/Aug/20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9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3673</Words>
  <Application>Microsoft Office PowerPoint</Application>
  <PresentationFormat>On-screen Show (4:3)</PresentationFormat>
  <Paragraphs>337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Malaria</vt:lpstr>
      <vt:lpstr>History</vt:lpstr>
      <vt:lpstr>Classification </vt:lpstr>
      <vt:lpstr> Causative agent of Malaria</vt:lpstr>
      <vt:lpstr>Life Cycle of Malaria Parasite</vt:lpstr>
      <vt:lpstr>Life cycle  of Malaria Parasite</vt:lpstr>
      <vt:lpstr>Characteristic features of pre-erythrocytic schizogony</vt:lpstr>
      <vt:lpstr>Relapse Vs Recrudescence</vt:lpstr>
      <vt:lpstr>Pathogenesis and Clinical feature </vt:lpstr>
      <vt:lpstr>Slide 10</vt:lpstr>
      <vt:lpstr>Slide 11</vt:lpstr>
      <vt:lpstr>Complications </vt:lpstr>
      <vt:lpstr>Slide 13</vt:lpstr>
      <vt:lpstr>Slide 14</vt:lpstr>
      <vt:lpstr>Chronic Complications of Malaria</vt:lpstr>
      <vt:lpstr>Immunity against Malaria</vt:lpstr>
      <vt:lpstr>Slide 17</vt:lpstr>
      <vt:lpstr>Epidemiology of Malaria </vt:lpstr>
      <vt:lpstr>Epidemiology of Malaria  continued..</vt:lpstr>
      <vt:lpstr>Malaria Situation In India (NVBDCP Report 2016) </vt:lpstr>
      <vt:lpstr>Laboratory Diagnosis</vt:lpstr>
      <vt:lpstr>Peripheral Blood Smear </vt:lpstr>
      <vt:lpstr>Slide 23</vt:lpstr>
      <vt:lpstr>Advantages and disadvantages of peripheral smear  </vt:lpstr>
      <vt:lpstr>Speciation  of malaria  parasite</vt:lpstr>
      <vt:lpstr> </vt:lpstr>
      <vt:lpstr>Morphological forms various of Plasmodium species</vt:lpstr>
      <vt:lpstr>Quantitative Buffy Coat Examination</vt:lpstr>
      <vt:lpstr>Interpretation of QBC</vt:lpstr>
      <vt:lpstr>Antigen Detection by Rapid Diagnostic Tests</vt:lpstr>
      <vt:lpstr> </vt:lpstr>
      <vt:lpstr>Advantages and disadvantages of rapid diagnostic tests </vt:lpstr>
      <vt:lpstr>RDT under NVBDCP </vt:lpstr>
      <vt:lpstr>Antibody Detection</vt:lpstr>
      <vt:lpstr>Culture</vt:lpstr>
      <vt:lpstr>Molecular Methods</vt:lpstr>
      <vt:lpstr>Treatment of Vivax Malaria (NVBDCP guideline, India)</vt:lpstr>
      <vt:lpstr>Treatment of Falciparum Malaria (NVBDCP guideline, India)</vt:lpstr>
      <vt:lpstr>WHO Guideline for Assessing Degree of Resistance</vt:lpstr>
      <vt:lpstr>Four categories of degree of resistance : </vt:lpstr>
      <vt:lpstr>Prophylaxis against Malaria</vt:lpstr>
      <vt:lpstr>Chemoprophylaxis</vt:lpstr>
      <vt:lpstr>Vector Control Strategies</vt:lpstr>
      <vt:lpstr>Vaccination for Malaria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 parasite</dc:title>
  <dc:creator>user</dc:creator>
  <cp:lastModifiedBy>user</cp:lastModifiedBy>
  <cp:revision>3</cp:revision>
  <dcterms:created xsi:type="dcterms:W3CDTF">2006-08-16T00:00:00Z</dcterms:created>
  <dcterms:modified xsi:type="dcterms:W3CDTF">2020-08-05T04:26:57Z</dcterms:modified>
</cp:coreProperties>
</file>