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01" r:id="rId2"/>
    <p:sldMasterId id="2147483713" r:id="rId3"/>
    <p:sldMasterId id="2147483725" r:id="rId4"/>
    <p:sldMasterId id="2147483737" r:id="rId5"/>
    <p:sldMasterId id="2147483749" r:id="rId6"/>
  </p:sldMasterIdLst>
  <p:notesMasterIdLst>
    <p:notesMasterId r:id="rId41"/>
  </p:notesMasterIdLst>
  <p:sldIdLst>
    <p:sldId id="424" r:id="rId7"/>
    <p:sldId id="475" r:id="rId8"/>
    <p:sldId id="460" r:id="rId9"/>
    <p:sldId id="425" r:id="rId10"/>
    <p:sldId id="426" r:id="rId11"/>
    <p:sldId id="470" r:id="rId12"/>
    <p:sldId id="428" r:id="rId13"/>
    <p:sldId id="429" r:id="rId14"/>
    <p:sldId id="430" r:id="rId15"/>
    <p:sldId id="451" r:id="rId16"/>
    <p:sldId id="452" r:id="rId17"/>
    <p:sldId id="431" r:id="rId18"/>
    <p:sldId id="464" r:id="rId19"/>
    <p:sldId id="465" r:id="rId20"/>
    <p:sldId id="467" r:id="rId21"/>
    <p:sldId id="466" r:id="rId22"/>
    <p:sldId id="463" r:id="rId23"/>
    <p:sldId id="471" r:id="rId24"/>
    <p:sldId id="472" r:id="rId25"/>
    <p:sldId id="468" r:id="rId26"/>
    <p:sldId id="469" r:id="rId27"/>
    <p:sldId id="436" r:id="rId28"/>
    <p:sldId id="453" r:id="rId29"/>
    <p:sldId id="437" r:id="rId30"/>
    <p:sldId id="438" r:id="rId31"/>
    <p:sldId id="439" r:id="rId32"/>
    <p:sldId id="440" r:id="rId33"/>
    <p:sldId id="441" r:id="rId34"/>
    <p:sldId id="455" r:id="rId35"/>
    <p:sldId id="456" r:id="rId36"/>
    <p:sldId id="459" r:id="rId37"/>
    <p:sldId id="473" r:id="rId38"/>
    <p:sldId id="474" r:id="rId39"/>
    <p:sldId id="461"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62" autoAdjust="0"/>
    <p:restoredTop sz="92628" autoAdjust="0"/>
  </p:normalViewPr>
  <p:slideViewPr>
    <p:cSldViewPr>
      <p:cViewPr varScale="1">
        <p:scale>
          <a:sx n="69" d="100"/>
          <a:sy n="69" d="100"/>
        </p:scale>
        <p:origin x="110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111619" name="Rectangle 1027"/>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1229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1621" name="Rectangle 1029"/>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11622" name="Rectangle 1030"/>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111623" name="Rectangle 1031"/>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F4A57485-CE04-4333-9D78-4CDD97CD67A6}" type="slidenum">
              <a:rPr lang="en-US" altLang="en-US"/>
              <a:pPr>
                <a:defRPr/>
              </a:pPr>
              <a:t>‹#›</a:t>
            </a:fld>
            <a:endParaRPr lang="en-US" altLang="en-US"/>
          </a:p>
        </p:txBody>
      </p:sp>
    </p:spTree>
    <p:extLst>
      <p:ext uri="{BB962C8B-B14F-4D97-AF65-F5344CB8AC3E}">
        <p14:creationId xmlns:p14="http://schemas.microsoft.com/office/powerpoint/2010/main" val="39742033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IN" dirty="0"/>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IN" dirty="0"/>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IN" dirty="0"/>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IN" dirty="0"/>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IN" dirty="0"/>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025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smtClean="0"/>
              <a:t>Click to edit Master title style</a:t>
            </a:r>
            <a:endParaRPr lang="en-US"/>
          </a:p>
        </p:txBody>
      </p:sp>
      <p:sp>
        <p:nvSpPr>
          <p:cNvPr id="1025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6DA970E-C8A0-4221-8DA0-8259924EB646}" type="slidenum">
              <a:rPr lang="en-US" altLang="en-US"/>
              <a:pPr>
                <a:defRPr/>
              </a:pPr>
              <a:t>‹#›</a:t>
            </a:fld>
            <a:endParaRPr lang="en-US" altLang="en-US"/>
          </a:p>
        </p:txBody>
      </p:sp>
    </p:spTree>
    <p:extLst>
      <p:ext uri="{BB962C8B-B14F-4D97-AF65-F5344CB8AC3E}">
        <p14:creationId xmlns:p14="http://schemas.microsoft.com/office/powerpoint/2010/main" val="3068700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sldNum" sz="quarter" idx="11"/>
          </p:nvPr>
        </p:nvSpPr>
        <p:spPr>
          <a:ln/>
        </p:spPr>
        <p:txBody>
          <a:bodyPr/>
          <a:lstStyle>
            <a:lvl1pPr>
              <a:defRPr/>
            </a:lvl1pPr>
          </a:lstStyle>
          <a:p>
            <a:pPr>
              <a:defRPr/>
            </a:pPr>
            <a:fld id="{6777E899-E401-4B04-AE03-780111320E21}" type="slidenum">
              <a:rPr lang="en-US" altLang="en-US"/>
              <a:pPr>
                <a:defRPr/>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18031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sldNum" sz="quarter" idx="11"/>
          </p:nvPr>
        </p:nvSpPr>
        <p:spPr>
          <a:ln/>
        </p:spPr>
        <p:txBody>
          <a:bodyPr/>
          <a:lstStyle>
            <a:lvl1pPr>
              <a:defRPr/>
            </a:lvl1pPr>
          </a:lstStyle>
          <a:p>
            <a:pPr>
              <a:defRPr/>
            </a:pPr>
            <a:fld id="{EFD150F6-FD64-4FA3-90AB-A6B87F94E646}" type="slidenum">
              <a:rPr lang="en-US" altLang="en-US"/>
              <a:pPr>
                <a:defRPr/>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52719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96CA9D2D-B2D1-4242-ADF7-9C4490D2884A}" type="slidenum">
              <a:rPr lang="en-US" altLang="en-US"/>
              <a:pPr>
                <a:defRPr/>
              </a:pPr>
              <a:t>‹#›</a:t>
            </a:fld>
            <a:endParaRPr lang="en-US" altLang="en-US"/>
          </a:p>
        </p:txBody>
      </p:sp>
    </p:spTree>
    <p:extLst>
      <p:ext uri="{BB962C8B-B14F-4D97-AF65-F5344CB8AC3E}">
        <p14:creationId xmlns:p14="http://schemas.microsoft.com/office/powerpoint/2010/main" val="223342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F235566C-70CB-41C2-B69D-9684948380A7}" type="slidenum">
              <a:rPr lang="en-US" altLang="en-US"/>
              <a:pPr>
                <a:defRPr/>
              </a:pPr>
              <a:t>‹#›</a:t>
            </a:fld>
            <a:endParaRPr lang="en-US" altLang="en-US"/>
          </a:p>
        </p:txBody>
      </p:sp>
    </p:spTree>
    <p:extLst>
      <p:ext uri="{BB962C8B-B14F-4D97-AF65-F5344CB8AC3E}">
        <p14:creationId xmlns:p14="http://schemas.microsoft.com/office/powerpoint/2010/main" val="2082700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BB81B4-C4A3-40F4-8DC7-3ADFD190AB88}" type="slidenum">
              <a:rPr lang="en-US"/>
              <a:pPr>
                <a:defRPr/>
              </a:pPr>
              <a:t>‹#›</a:t>
            </a:fld>
            <a:endParaRPr lang="en-US" dirty="0"/>
          </a:p>
        </p:txBody>
      </p:sp>
    </p:spTree>
    <p:extLst>
      <p:ext uri="{BB962C8B-B14F-4D97-AF65-F5344CB8AC3E}">
        <p14:creationId xmlns:p14="http://schemas.microsoft.com/office/powerpoint/2010/main" val="3018302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B2D2BB-BF13-46D7-A4FF-AC157794CDF2}" type="slidenum">
              <a:rPr lang="en-US"/>
              <a:pPr>
                <a:defRPr/>
              </a:pPr>
              <a:t>‹#›</a:t>
            </a:fld>
            <a:endParaRPr lang="en-US" dirty="0"/>
          </a:p>
        </p:txBody>
      </p:sp>
    </p:spTree>
    <p:extLst>
      <p:ext uri="{BB962C8B-B14F-4D97-AF65-F5344CB8AC3E}">
        <p14:creationId xmlns:p14="http://schemas.microsoft.com/office/powerpoint/2010/main" val="3308278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07CE73-07A5-4553-A84F-2DE6611E471B}" type="slidenum">
              <a:rPr lang="en-US"/>
              <a:pPr>
                <a:defRPr/>
              </a:pPr>
              <a:t>‹#›</a:t>
            </a:fld>
            <a:endParaRPr lang="en-US" dirty="0"/>
          </a:p>
        </p:txBody>
      </p:sp>
    </p:spTree>
    <p:extLst>
      <p:ext uri="{BB962C8B-B14F-4D97-AF65-F5344CB8AC3E}">
        <p14:creationId xmlns:p14="http://schemas.microsoft.com/office/powerpoint/2010/main" val="4249908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B2495F-F6DA-4F80-9E4D-5375867859CF}" type="slidenum">
              <a:rPr lang="en-US"/>
              <a:pPr>
                <a:defRPr/>
              </a:pPr>
              <a:t>‹#›</a:t>
            </a:fld>
            <a:endParaRPr lang="en-US" dirty="0"/>
          </a:p>
        </p:txBody>
      </p:sp>
    </p:spTree>
    <p:extLst>
      <p:ext uri="{BB962C8B-B14F-4D97-AF65-F5344CB8AC3E}">
        <p14:creationId xmlns:p14="http://schemas.microsoft.com/office/powerpoint/2010/main" val="2248375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B98994-FE2C-4138-B058-56C36751E504}" type="slidenum">
              <a:rPr lang="en-US"/>
              <a:pPr>
                <a:defRPr/>
              </a:pPr>
              <a:t>‹#›</a:t>
            </a:fld>
            <a:endParaRPr lang="en-US" dirty="0"/>
          </a:p>
        </p:txBody>
      </p:sp>
    </p:spTree>
    <p:extLst>
      <p:ext uri="{BB962C8B-B14F-4D97-AF65-F5344CB8AC3E}">
        <p14:creationId xmlns:p14="http://schemas.microsoft.com/office/powerpoint/2010/main" val="3868106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40A76B-F3BE-456F-935F-DF5996C6FA9C}" type="slidenum">
              <a:rPr lang="en-US"/>
              <a:pPr>
                <a:defRPr/>
              </a:pPr>
              <a:t>‹#›</a:t>
            </a:fld>
            <a:endParaRPr lang="en-US" dirty="0"/>
          </a:p>
        </p:txBody>
      </p:sp>
    </p:spTree>
    <p:extLst>
      <p:ext uri="{BB962C8B-B14F-4D97-AF65-F5344CB8AC3E}">
        <p14:creationId xmlns:p14="http://schemas.microsoft.com/office/powerpoint/2010/main" val="125163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sldNum" sz="quarter" idx="11"/>
          </p:nvPr>
        </p:nvSpPr>
        <p:spPr>
          <a:ln/>
        </p:spPr>
        <p:txBody>
          <a:bodyPr/>
          <a:lstStyle>
            <a:lvl1pPr>
              <a:defRPr/>
            </a:lvl1pPr>
          </a:lstStyle>
          <a:p>
            <a:pPr>
              <a:defRPr/>
            </a:pPr>
            <a:fld id="{47C6EEB0-5135-45D2-9216-8CD06C470302}" type="slidenum">
              <a:rPr lang="en-US" altLang="en-US"/>
              <a:pPr>
                <a:defRPr/>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171415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E4FD5C-132B-48FF-AFB5-3E3D3E3E81DB}" type="slidenum">
              <a:rPr lang="en-US"/>
              <a:pPr>
                <a:defRPr/>
              </a:pPr>
              <a:t>‹#›</a:t>
            </a:fld>
            <a:endParaRPr lang="en-US" dirty="0"/>
          </a:p>
        </p:txBody>
      </p:sp>
    </p:spTree>
    <p:extLst>
      <p:ext uri="{BB962C8B-B14F-4D97-AF65-F5344CB8AC3E}">
        <p14:creationId xmlns:p14="http://schemas.microsoft.com/office/powerpoint/2010/main" val="1543171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807A6A-2F47-4A9E-8527-E4B835C1ABF8}" type="slidenum">
              <a:rPr lang="en-US"/>
              <a:pPr>
                <a:defRPr/>
              </a:pPr>
              <a:t>‹#›</a:t>
            </a:fld>
            <a:endParaRPr lang="en-US" dirty="0"/>
          </a:p>
        </p:txBody>
      </p:sp>
    </p:spTree>
    <p:extLst>
      <p:ext uri="{BB962C8B-B14F-4D97-AF65-F5344CB8AC3E}">
        <p14:creationId xmlns:p14="http://schemas.microsoft.com/office/powerpoint/2010/main" val="1898270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IN"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93BD60-F028-49D7-BB0B-8661A262159F}" type="slidenum">
              <a:rPr lang="en-US"/>
              <a:pPr>
                <a:defRPr/>
              </a:pPr>
              <a:t>‹#›</a:t>
            </a:fld>
            <a:endParaRPr lang="en-US" dirty="0"/>
          </a:p>
        </p:txBody>
      </p:sp>
    </p:spTree>
    <p:extLst>
      <p:ext uri="{BB962C8B-B14F-4D97-AF65-F5344CB8AC3E}">
        <p14:creationId xmlns:p14="http://schemas.microsoft.com/office/powerpoint/2010/main" val="1682584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70F3DA-A747-4912-8F10-2EA42719BDAA}" type="slidenum">
              <a:rPr lang="en-US"/>
              <a:pPr>
                <a:defRPr/>
              </a:pPr>
              <a:t>‹#›</a:t>
            </a:fld>
            <a:endParaRPr lang="en-US" dirty="0"/>
          </a:p>
        </p:txBody>
      </p:sp>
    </p:spTree>
    <p:extLst>
      <p:ext uri="{BB962C8B-B14F-4D97-AF65-F5344CB8AC3E}">
        <p14:creationId xmlns:p14="http://schemas.microsoft.com/office/powerpoint/2010/main" val="1225759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7A77A3-4C56-4F89-A21A-28C2EEDA6F87}" type="slidenum">
              <a:rPr lang="en-US"/>
              <a:pPr>
                <a:defRPr/>
              </a:pPr>
              <a:t>‹#›</a:t>
            </a:fld>
            <a:endParaRPr lang="en-US" dirty="0"/>
          </a:p>
        </p:txBody>
      </p:sp>
    </p:spTree>
    <p:extLst>
      <p:ext uri="{BB962C8B-B14F-4D97-AF65-F5344CB8AC3E}">
        <p14:creationId xmlns:p14="http://schemas.microsoft.com/office/powerpoint/2010/main" val="647374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IN" dirty="0"/>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IN" dirty="0"/>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IN" dirty="0"/>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IN" dirty="0"/>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IN" dirty="0"/>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025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smtClean="0"/>
              <a:t>Click to edit Master title style</a:t>
            </a:r>
            <a:endParaRPr lang="en-US"/>
          </a:p>
        </p:txBody>
      </p:sp>
      <p:sp>
        <p:nvSpPr>
          <p:cNvPr id="1025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2B069A79-8BFB-429A-95D6-473F87158700}" type="datetimeFigureOut">
              <a:rPr lang="en-US"/>
              <a:pPr>
                <a:defRPr/>
              </a:pPr>
              <a:t>8/23/2020</a:t>
            </a:fld>
            <a:endParaRPr lang="en-IN"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IN"/>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4BE62D3-59B7-4701-B4C5-F3BF1F8AC200}" type="slidenum">
              <a:rPr lang="en-IN"/>
              <a:pPr>
                <a:defRPr/>
              </a:pPr>
              <a:t>‹#›</a:t>
            </a:fld>
            <a:endParaRPr lang="en-IN" dirty="0"/>
          </a:p>
        </p:txBody>
      </p:sp>
    </p:spTree>
    <p:extLst>
      <p:ext uri="{BB962C8B-B14F-4D97-AF65-F5344CB8AC3E}">
        <p14:creationId xmlns:p14="http://schemas.microsoft.com/office/powerpoint/2010/main" val="2533758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
          <p:cNvSpPr>
            <a:spLocks noGrp="1" noChangeArrowheads="1"/>
          </p:cNvSpPr>
          <p:nvPr>
            <p:ph type="dt" sz="half" idx="10"/>
          </p:nvPr>
        </p:nvSpPr>
        <p:spPr>
          <a:ln/>
        </p:spPr>
        <p:txBody>
          <a:bodyPr/>
          <a:lstStyle>
            <a:lvl1pPr>
              <a:defRPr/>
            </a:lvl1pPr>
          </a:lstStyle>
          <a:p>
            <a:pPr>
              <a:defRPr/>
            </a:pPr>
            <a:fld id="{48B66681-6C33-4FEF-9A08-ADBDE24B0718}" type="datetimeFigureOut">
              <a:rPr lang="en-US"/>
              <a:pPr>
                <a:defRPr/>
              </a:pPr>
              <a:t>8/23/2020</a:t>
            </a:fld>
            <a:endParaRPr lang="en-IN" dirty="0"/>
          </a:p>
        </p:txBody>
      </p:sp>
      <p:sp>
        <p:nvSpPr>
          <p:cNvPr id="5" name="Rectangle 3"/>
          <p:cNvSpPr>
            <a:spLocks noGrp="1" noChangeArrowheads="1"/>
          </p:cNvSpPr>
          <p:nvPr>
            <p:ph type="sldNum" sz="quarter" idx="11"/>
          </p:nvPr>
        </p:nvSpPr>
        <p:spPr>
          <a:ln/>
        </p:spPr>
        <p:txBody>
          <a:bodyPr/>
          <a:lstStyle>
            <a:lvl1pPr>
              <a:defRPr/>
            </a:lvl1pPr>
          </a:lstStyle>
          <a:p>
            <a:pPr>
              <a:defRPr/>
            </a:pPr>
            <a:fld id="{2B0EA841-B03A-4463-A64F-86F9FDDA707B}" type="slidenum">
              <a:rPr lang="en-IN"/>
              <a:pPr>
                <a:defRPr/>
              </a:pPr>
              <a:t>‹#›</a:t>
            </a:fld>
            <a:endParaRPr lang="en-IN"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3901663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FDD1697C-39F2-4533-B61A-4132BFAACB00}" type="datetimeFigureOut">
              <a:rPr lang="en-US"/>
              <a:pPr>
                <a:defRPr/>
              </a:pPr>
              <a:t>8/23/2020</a:t>
            </a:fld>
            <a:endParaRPr lang="en-IN" dirty="0"/>
          </a:p>
        </p:txBody>
      </p:sp>
      <p:sp>
        <p:nvSpPr>
          <p:cNvPr id="5" name="Rectangle 3"/>
          <p:cNvSpPr>
            <a:spLocks noGrp="1" noChangeArrowheads="1"/>
          </p:cNvSpPr>
          <p:nvPr>
            <p:ph type="sldNum" sz="quarter" idx="11"/>
          </p:nvPr>
        </p:nvSpPr>
        <p:spPr>
          <a:ln/>
        </p:spPr>
        <p:txBody>
          <a:bodyPr/>
          <a:lstStyle>
            <a:lvl1pPr>
              <a:defRPr/>
            </a:lvl1pPr>
          </a:lstStyle>
          <a:p>
            <a:pPr>
              <a:defRPr/>
            </a:pPr>
            <a:fld id="{C9C1EBCA-DDAE-4DE5-8F6F-A894EFA5B37C}" type="slidenum">
              <a:rPr lang="en-IN"/>
              <a:pPr>
                <a:defRPr/>
              </a:pPr>
              <a:t>‹#›</a:t>
            </a:fld>
            <a:endParaRPr lang="en-IN"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1150685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2"/>
          <p:cNvSpPr>
            <a:spLocks noGrp="1" noChangeArrowheads="1"/>
          </p:cNvSpPr>
          <p:nvPr>
            <p:ph type="dt" sz="half" idx="10"/>
          </p:nvPr>
        </p:nvSpPr>
        <p:spPr>
          <a:ln/>
        </p:spPr>
        <p:txBody>
          <a:bodyPr/>
          <a:lstStyle>
            <a:lvl1pPr>
              <a:defRPr/>
            </a:lvl1pPr>
          </a:lstStyle>
          <a:p>
            <a:pPr>
              <a:defRPr/>
            </a:pPr>
            <a:fld id="{A7930FBE-5009-44D9-B306-CDB1407C474C}" type="datetimeFigureOut">
              <a:rPr lang="en-US"/>
              <a:pPr>
                <a:defRPr/>
              </a:pPr>
              <a:t>8/23/2020</a:t>
            </a:fld>
            <a:endParaRPr lang="en-IN" dirty="0"/>
          </a:p>
        </p:txBody>
      </p:sp>
      <p:sp>
        <p:nvSpPr>
          <p:cNvPr id="6" name="Rectangle 3"/>
          <p:cNvSpPr>
            <a:spLocks noGrp="1" noChangeArrowheads="1"/>
          </p:cNvSpPr>
          <p:nvPr>
            <p:ph type="sldNum" sz="quarter" idx="11"/>
          </p:nvPr>
        </p:nvSpPr>
        <p:spPr>
          <a:ln/>
        </p:spPr>
        <p:txBody>
          <a:bodyPr/>
          <a:lstStyle>
            <a:lvl1pPr>
              <a:defRPr/>
            </a:lvl1pPr>
          </a:lstStyle>
          <a:p>
            <a:pPr>
              <a:defRPr/>
            </a:pPr>
            <a:fld id="{6B803854-E035-4B68-9991-88127D7C6D41}" type="slidenum">
              <a:rPr lang="en-IN"/>
              <a:pPr>
                <a:defRPr/>
              </a:pPr>
              <a:t>‹#›</a:t>
            </a:fld>
            <a:endParaRPr lang="en-IN"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1025729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fld id="{66616B4B-A82D-4A37-A5F9-161342E69EAD}" type="datetimeFigureOut">
              <a:rPr lang="en-US"/>
              <a:pPr>
                <a:defRPr/>
              </a:pPr>
              <a:t>8/23/2020</a:t>
            </a:fld>
            <a:endParaRPr lang="en-IN" dirty="0"/>
          </a:p>
        </p:txBody>
      </p:sp>
      <p:sp>
        <p:nvSpPr>
          <p:cNvPr id="8" name="Rectangle 3"/>
          <p:cNvSpPr>
            <a:spLocks noGrp="1" noChangeArrowheads="1"/>
          </p:cNvSpPr>
          <p:nvPr>
            <p:ph type="sldNum" sz="quarter" idx="11"/>
          </p:nvPr>
        </p:nvSpPr>
        <p:spPr>
          <a:ln/>
        </p:spPr>
        <p:txBody>
          <a:bodyPr/>
          <a:lstStyle>
            <a:lvl1pPr>
              <a:defRPr/>
            </a:lvl1pPr>
          </a:lstStyle>
          <a:p>
            <a:pPr>
              <a:defRPr/>
            </a:pPr>
            <a:fld id="{AA6C3B7C-B4D9-47B2-A799-417CF9033FA5}" type="slidenum">
              <a:rPr lang="en-IN"/>
              <a:pPr>
                <a:defRPr/>
              </a:pPr>
              <a:t>‹#›</a:t>
            </a:fld>
            <a:endParaRPr lang="en-IN"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2061475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sldNum" sz="quarter" idx="11"/>
          </p:nvPr>
        </p:nvSpPr>
        <p:spPr>
          <a:ln/>
        </p:spPr>
        <p:txBody>
          <a:bodyPr/>
          <a:lstStyle>
            <a:lvl1pPr>
              <a:defRPr/>
            </a:lvl1pPr>
          </a:lstStyle>
          <a:p>
            <a:pPr>
              <a:defRPr/>
            </a:pPr>
            <a:fld id="{13D789C0-9F7F-43FB-A03B-147FB64F5485}" type="slidenum">
              <a:rPr lang="en-US" altLang="en-US"/>
              <a:pPr>
                <a:defRPr/>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40939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2"/>
          <p:cNvSpPr>
            <a:spLocks noGrp="1" noChangeArrowheads="1"/>
          </p:cNvSpPr>
          <p:nvPr>
            <p:ph type="dt" sz="half" idx="10"/>
          </p:nvPr>
        </p:nvSpPr>
        <p:spPr>
          <a:ln/>
        </p:spPr>
        <p:txBody>
          <a:bodyPr/>
          <a:lstStyle>
            <a:lvl1pPr>
              <a:defRPr/>
            </a:lvl1pPr>
          </a:lstStyle>
          <a:p>
            <a:pPr>
              <a:defRPr/>
            </a:pPr>
            <a:fld id="{A99BD9D2-F05D-4BA6-A9CD-85734D570678}" type="datetimeFigureOut">
              <a:rPr lang="en-US"/>
              <a:pPr>
                <a:defRPr/>
              </a:pPr>
              <a:t>8/23/2020</a:t>
            </a:fld>
            <a:endParaRPr lang="en-IN" dirty="0"/>
          </a:p>
        </p:txBody>
      </p:sp>
      <p:sp>
        <p:nvSpPr>
          <p:cNvPr id="4" name="Rectangle 3"/>
          <p:cNvSpPr>
            <a:spLocks noGrp="1" noChangeArrowheads="1"/>
          </p:cNvSpPr>
          <p:nvPr>
            <p:ph type="sldNum" sz="quarter" idx="11"/>
          </p:nvPr>
        </p:nvSpPr>
        <p:spPr>
          <a:ln/>
        </p:spPr>
        <p:txBody>
          <a:bodyPr/>
          <a:lstStyle>
            <a:lvl1pPr>
              <a:defRPr/>
            </a:lvl1pPr>
          </a:lstStyle>
          <a:p>
            <a:pPr>
              <a:defRPr/>
            </a:pPr>
            <a:fld id="{39971602-265D-4426-978A-AF60E0E6D1AF}" type="slidenum">
              <a:rPr lang="en-IN"/>
              <a:pPr>
                <a:defRPr/>
              </a:pPr>
              <a:t>‹#›</a:t>
            </a:fld>
            <a:endParaRPr lang="en-IN"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3782186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97CE1B4E-C48E-4BDF-8F6C-215A4CA7EEC5}" type="datetimeFigureOut">
              <a:rPr lang="en-US"/>
              <a:pPr>
                <a:defRPr/>
              </a:pPr>
              <a:t>8/23/2020</a:t>
            </a:fld>
            <a:endParaRPr lang="en-IN" dirty="0"/>
          </a:p>
        </p:txBody>
      </p:sp>
      <p:sp>
        <p:nvSpPr>
          <p:cNvPr id="3" name="Rectangle 3"/>
          <p:cNvSpPr>
            <a:spLocks noGrp="1" noChangeArrowheads="1"/>
          </p:cNvSpPr>
          <p:nvPr>
            <p:ph type="sldNum" sz="quarter" idx="11"/>
          </p:nvPr>
        </p:nvSpPr>
        <p:spPr>
          <a:ln/>
        </p:spPr>
        <p:txBody>
          <a:bodyPr/>
          <a:lstStyle>
            <a:lvl1pPr>
              <a:defRPr/>
            </a:lvl1pPr>
          </a:lstStyle>
          <a:p>
            <a:pPr>
              <a:defRPr/>
            </a:pPr>
            <a:fld id="{D6001C83-FF9F-460F-A3F4-EE745E4B088D}" type="slidenum">
              <a:rPr lang="en-IN"/>
              <a:pPr>
                <a:defRPr/>
              </a:pPr>
              <a:t>‹#›</a:t>
            </a:fld>
            <a:endParaRPr lang="en-IN" dirty="0"/>
          </a:p>
        </p:txBody>
      </p:sp>
      <p:sp>
        <p:nvSpPr>
          <p:cNvPr id="4"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1385390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1ACEA0C6-4CCB-4672-8667-8FB3D4D05277}" type="datetimeFigureOut">
              <a:rPr lang="en-US"/>
              <a:pPr>
                <a:defRPr/>
              </a:pPr>
              <a:t>8/23/2020</a:t>
            </a:fld>
            <a:endParaRPr lang="en-IN" dirty="0"/>
          </a:p>
        </p:txBody>
      </p:sp>
      <p:sp>
        <p:nvSpPr>
          <p:cNvPr id="6" name="Rectangle 3"/>
          <p:cNvSpPr>
            <a:spLocks noGrp="1" noChangeArrowheads="1"/>
          </p:cNvSpPr>
          <p:nvPr>
            <p:ph type="sldNum" sz="quarter" idx="11"/>
          </p:nvPr>
        </p:nvSpPr>
        <p:spPr>
          <a:ln/>
        </p:spPr>
        <p:txBody>
          <a:bodyPr/>
          <a:lstStyle>
            <a:lvl1pPr>
              <a:defRPr/>
            </a:lvl1pPr>
          </a:lstStyle>
          <a:p>
            <a:pPr>
              <a:defRPr/>
            </a:pPr>
            <a:fld id="{4B7B81FC-AD2B-41E8-9608-63FE5936F2E9}" type="slidenum">
              <a:rPr lang="en-IN"/>
              <a:pPr>
                <a:defRPr/>
              </a:pPr>
              <a:t>‹#›</a:t>
            </a:fld>
            <a:endParaRPr lang="en-IN"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3781246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IN"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8C3218D5-D6EA-48FF-B81B-0D3DD1CE3836}" type="datetimeFigureOut">
              <a:rPr lang="en-US"/>
              <a:pPr>
                <a:defRPr/>
              </a:pPr>
              <a:t>8/23/2020</a:t>
            </a:fld>
            <a:endParaRPr lang="en-IN" dirty="0"/>
          </a:p>
        </p:txBody>
      </p:sp>
      <p:sp>
        <p:nvSpPr>
          <p:cNvPr id="6" name="Rectangle 3"/>
          <p:cNvSpPr>
            <a:spLocks noGrp="1" noChangeArrowheads="1"/>
          </p:cNvSpPr>
          <p:nvPr>
            <p:ph type="sldNum" sz="quarter" idx="11"/>
          </p:nvPr>
        </p:nvSpPr>
        <p:spPr>
          <a:ln/>
        </p:spPr>
        <p:txBody>
          <a:bodyPr/>
          <a:lstStyle>
            <a:lvl1pPr>
              <a:defRPr/>
            </a:lvl1pPr>
          </a:lstStyle>
          <a:p>
            <a:pPr>
              <a:defRPr/>
            </a:pPr>
            <a:fld id="{C367269F-5DD4-489A-8336-C62C4A12210C}" type="slidenum">
              <a:rPr lang="en-IN"/>
              <a:pPr>
                <a:defRPr/>
              </a:pPr>
              <a:t>‹#›</a:t>
            </a:fld>
            <a:endParaRPr lang="en-IN"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3961215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
          <p:cNvSpPr>
            <a:spLocks noGrp="1" noChangeArrowheads="1"/>
          </p:cNvSpPr>
          <p:nvPr>
            <p:ph type="dt" sz="half" idx="10"/>
          </p:nvPr>
        </p:nvSpPr>
        <p:spPr>
          <a:ln/>
        </p:spPr>
        <p:txBody>
          <a:bodyPr/>
          <a:lstStyle>
            <a:lvl1pPr>
              <a:defRPr/>
            </a:lvl1pPr>
          </a:lstStyle>
          <a:p>
            <a:pPr>
              <a:defRPr/>
            </a:pPr>
            <a:fld id="{1DA19C93-73FD-4B5D-9231-9B126FC20274}" type="datetimeFigureOut">
              <a:rPr lang="en-US"/>
              <a:pPr>
                <a:defRPr/>
              </a:pPr>
              <a:t>8/23/2020</a:t>
            </a:fld>
            <a:endParaRPr lang="en-IN" dirty="0"/>
          </a:p>
        </p:txBody>
      </p:sp>
      <p:sp>
        <p:nvSpPr>
          <p:cNvPr id="5" name="Rectangle 3"/>
          <p:cNvSpPr>
            <a:spLocks noGrp="1" noChangeArrowheads="1"/>
          </p:cNvSpPr>
          <p:nvPr>
            <p:ph type="sldNum" sz="quarter" idx="11"/>
          </p:nvPr>
        </p:nvSpPr>
        <p:spPr>
          <a:ln/>
        </p:spPr>
        <p:txBody>
          <a:bodyPr/>
          <a:lstStyle>
            <a:lvl1pPr>
              <a:defRPr/>
            </a:lvl1pPr>
          </a:lstStyle>
          <a:p>
            <a:pPr>
              <a:defRPr/>
            </a:pPr>
            <a:fld id="{20C22431-3034-4F5D-A92E-461A6BDCD2CF}" type="slidenum">
              <a:rPr lang="en-IN"/>
              <a:pPr>
                <a:defRPr/>
              </a:pPr>
              <a:t>‹#›</a:t>
            </a:fld>
            <a:endParaRPr lang="en-IN"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3926492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
          <p:cNvSpPr>
            <a:spLocks noGrp="1" noChangeArrowheads="1"/>
          </p:cNvSpPr>
          <p:nvPr>
            <p:ph type="dt" sz="half" idx="10"/>
          </p:nvPr>
        </p:nvSpPr>
        <p:spPr>
          <a:ln/>
        </p:spPr>
        <p:txBody>
          <a:bodyPr/>
          <a:lstStyle>
            <a:lvl1pPr>
              <a:defRPr/>
            </a:lvl1pPr>
          </a:lstStyle>
          <a:p>
            <a:pPr>
              <a:defRPr/>
            </a:pPr>
            <a:fld id="{6E8C8232-7DF9-4FB6-9A7B-02F26AD35D3F}" type="datetimeFigureOut">
              <a:rPr lang="en-US"/>
              <a:pPr>
                <a:defRPr/>
              </a:pPr>
              <a:t>8/23/2020</a:t>
            </a:fld>
            <a:endParaRPr lang="en-IN" dirty="0"/>
          </a:p>
        </p:txBody>
      </p:sp>
      <p:sp>
        <p:nvSpPr>
          <p:cNvPr id="5" name="Rectangle 3"/>
          <p:cNvSpPr>
            <a:spLocks noGrp="1" noChangeArrowheads="1"/>
          </p:cNvSpPr>
          <p:nvPr>
            <p:ph type="sldNum" sz="quarter" idx="11"/>
          </p:nvPr>
        </p:nvSpPr>
        <p:spPr>
          <a:ln/>
        </p:spPr>
        <p:txBody>
          <a:bodyPr/>
          <a:lstStyle>
            <a:lvl1pPr>
              <a:defRPr/>
            </a:lvl1pPr>
          </a:lstStyle>
          <a:p>
            <a:pPr>
              <a:defRPr/>
            </a:pPr>
            <a:fld id="{A7415041-6141-450C-8EE3-E556E9E38BF8}" type="slidenum">
              <a:rPr lang="en-IN"/>
              <a:pPr>
                <a:defRPr/>
              </a:pPr>
              <a:t>‹#›</a:t>
            </a:fld>
            <a:endParaRPr lang="en-IN"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942219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19153-A633-4E44-BF44-87B774C5163B}" type="slidenum">
              <a:rPr lang="en-US"/>
              <a:pPr>
                <a:defRPr/>
              </a:pPr>
              <a:t>‹#›</a:t>
            </a:fld>
            <a:endParaRPr lang="en-US" dirty="0"/>
          </a:p>
        </p:txBody>
      </p:sp>
    </p:spTree>
    <p:extLst>
      <p:ext uri="{BB962C8B-B14F-4D97-AF65-F5344CB8AC3E}">
        <p14:creationId xmlns:p14="http://schemas.microsoft.com/office/powerpoint/2010/main" val="2380836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025616-E163-4F1E-BC1A-02690C0505F8}" type="slidenum">
              <a:rPr lang="en-US"/>
              <a:pPr>
                <a:defRPr/>
              </a:pPr>
              <a:t>‹#›</a:t>
            </a:fld>
            <a:endParaRPr lang="en-US" dirty="0"/>
          </a:p>
        </p:txBody>
      </p:sp>
    </p:spTree>
    <p:extLst>
      <p:ext uri="{BB962C8B-B14F-4D97-AF65-F5344CB8AC3E}">
        <p14:creationId xmlns:p14="http://schemas.microsoft.com/office/powerpoint/2010/main" val="502467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7DCEB-7DB8-4086-835E-B9D9C693948A}" type="slidenum">
              <a:rPr lang="en-US"/>
              <a:pPr>
                <a:defRPr/>
              </a:pPr>
              <a:t>‹#›</a:t>
            </a:fld>
            <a:endParaRPr lang="en-US" dirty="0"/>
          </a:p>
        </p:txBody>
      </p:sp>
    </p:spTree>
    <p:extLst>
      <p:ext uri="{BB962C8B-B14F-4D97-AF65-F5344CB8AC3E}">
        <p14:creationId xmlns:p14="http://schemas.microsoft.com/office/powerpoint/2010/main" val="2850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DE9E92-85D8-4AAF-8172-D6460AAB4C26}" type="slidenum">
              <a:rPr lang="en-US"/>
              <a:pPr>
                <a:defRPr/>
              </a:pPr>
              <a:t>‹#›</a:t>
            </a:fld>
            <a:endParaRPr lang="en-US" dirty="0"/>
          </a:p>
        </p:txBody>
      </p:sp>
    </p:spTree>
    <p:extLst>
      <p:ext uri="{BB962C8B-B14F-4D97-AF65-F5344CB8AC3E}">
        <p14:creationId xmlns:p14="http://schemas.microsoft.com/office/powerpoint/2010/main" val="298282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p:cNvSpPr>
            <a:spLocks noGrp="1" noChangeArrowheads="1"/>
          </p:cNvSpPr>
          <p:nvPr>
            <p:ph type="sldNum" sz="quarter" idx="11"/>
          </p:nvPr>
        </p:nvSpPr>
        <p:spPr>
          <a:ln/>
        </p:spPr>
        <p:txBody>
          <a:bodyPr/>
          <a:lstStyle>
            <a:lvl1pPr>
              <a:defRPr/>
            </a:lvl1pPr>
          </a:lstStyle>
          <a:p>
            <a:pPr>
              <a:defRPr/>
            </a:pPr>
            <a:fld id="{8ABDC818-9CB7-4647-91E0-EA4975FF542A}" type="slidenum">
              <a:rPr lang="en-US" altLang="en-US"/>
              <a:pPr>
                <a:defRPr/>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77886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DD9C60-A267-4F98-90B9-9B5334324190}" type="slidenum">
              <a:rPr lang="en-US"/>
              <a:pPr>
                <a:defRPr/>
              </a:pPr>
              <a:t>‹#›</a:t>
            </a:fld>
            <a:endParaRPr lang="en-US" dirty="0"/>
          </a:p>
        </p:txBody>
      </p:sp>
    </p:spTree>
    <p:extLst>
      <p:ext uri="{BB962C8B-B14F-4D97-AF65-F5344CB8AC3E}">
        <p14:creationId xmlns:p14="http://schemas.microsoft.com/office/powerpoint/2010/main" val="1689473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18571F-4C2B-41CF-88DD-C1F28FDC1A5B}" type="slidenum">
              <a:rPr lang="en-US"/>
              <a:pPr>
                <a:defRPr/>
              </a:pPr>
              <a:t>‹#›</a:t>
            </a:fld>
            <a:endParaRPr lang="en-US" dirty="0"/>
          </a:p>
        </p:txBody>
      </p:sp>
    </p:spTree>
    <p:extLst>
      <p:ext uri="{BB962C8B-B14F-4D97-AF65-F5344CB8AC3E}">
        <p14:creationId xmlns:p14="http://schemas.microsoft.com/office/powerpoint/2010/main" val="3388547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CC50818-3FB0-408F-8EC0-D9ACADD6A26E}" type="slidenum">
              <a:rPr lang="en-US"/>
              <a:pPr>
                <a:defRPr/>
              </a:pPr>
              <a:t>‹#›</a:t>
            </a:fld>
            <a:endParaRPr lang="en-US" dirty="0"/>
          </a:p>
        </p:txBody>
      </p:sp>
    </p:spTree>
    <p:extLst>
      <p:ext uri="{BB962C8B-B14F-4D97-AF65-F5344CB8AC3E}">
        <p14:creationId xmlns:p14="http://schemas.microsoft.com/office/powerpoint/2010/main" val="4156548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CF82D3-07C6-421D-9ADE-9CF25A41013A}" type="slidenum">
              <a:rPr lang="en-US"/>
              <a:pPr>
                <a:defRPr/>
              </a:pPr>
              <a:t>‹#›</a:t>
            </a:fld>
            <a:endParaRPr lang="en-US" dirty="0"/>
          </a:p>
        </p:txBody>
      </p:sp>
    </p:spTree>
    <p:extLst>
      <p:ext uri="{BB962C8B-B14F-4D97-AF65-F5344CB8AC3E}">
        <p14:creationId xmlns:p14="http://schemas.microsoft.com/office/powerpoint/2010/main" val="248400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IN"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9C0C33-0E01-4600-BEA6-BEC4E5F18168}" type="slidenum">
              <a:rPr lang="en-US"/>
              <a:pPr>
                <a:defRPr/>
              </a:pPr>
              <a:t>‹#›</a:t>
            </a:fld>
            <a:endParaRPr lang="en-US" dirty="0"/>
          </a:p>
        </p:txBody>
      </p:sp>
    </p:spTree>
    <p:extLst>
      <p:ext uri="{BB962C8B-B14F-4D97-AF65-F5344CB8AC3E}">
        <p14:creationId xmlns:p14="http://schemas.microsoft.com/office/powerpoint/2010/main" val="462999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E2512-CC07-4473-9929-D9664869BD9D}" type="slidenum">
              <a:rPr lang="en-US"/>
              <a:pPr>
                <a:defRPr/>
              </a:pPr>
              <a:t>‹#›</a:t>
            </a:fld>
            <a:endParaRPr lang="en-US" dirty="0"/>
          </a:p>
        </p:txBody>
      </p:sp>
    </p:spTree>
    <p:extLst>
      <p:ext uri="{BB962C8B-B14F-4D97-AF65-F5344CB8AC3E}">
        <p14:creationId xmlns:p14="http://schemas.microsoft.com/office/powerpoint/2010/main" val="617442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8B79EF-D747-474C-AF1F-783E9A5E9B0C}" type="slidenum">
              <a:rPr lang="en-US"/>
              <a:pPr>
                <a:defRPr/>
              </a:pPr>
              <a:t>‹#›</a:t>
            </a:fld>
            <a:endParaRPr lang="en-US" dirty="0"/>
          </a:p>
        </p:txBody>
      </p:sp>
    </p:spTree>
    <p:extLst>
      <p:ext uri="{BB962C8B-B14F-4D97-AF65-F5344CB8AC3E}">
        <p14:creationId xmlns:p14="http://schemas.microsoft.com/office/powerpoint/2010/main" val="1940705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IN" dirty="0"/>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IN" dirty="0"/>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IN" dirty="0"/>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IN" dirty="0"/>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IN" dirty="0"/>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025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smtClean="0"/>
              <a:t>Click to edit Master title style</a:t>
            </a:r>
            <a:endParaRPr lang="en-US"/>
          </a:p>
        </p:txBody>
      </p:sp>
      <p:sp>
        <p:nvSpPr>
          <p:cNvPr id="1025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3B9A0DE-3E3C-43D4-9FD4-2E1F3E3B11C6}" type="datetimeFigureOut">
              <a:rPr lang="en-US"/>
              <a:pPr>
                <a:defRPr/>
              </a:pPr>
              <a:t>8/23/2020</a:t>
            </a:fld>
            <a:endParaRPr lang="en-IN"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IN"/>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5CF0FFA-1C63-462C-9AA6-93C5BCF46018}" type="slidenum">
              <a:rPr lang="en-IN"/>
              <a:pPr>
                <a:defRPr/>
              </a:pPr>
              <a:t>‹#›</a:t>
            </a:fld>
            <a:endParaRPr lang="en-IN" dirty="0"/>
          </a:p>
        </p:txBody>
      </p:sp>
    </p:spTree>
    <p:extLst>
      <p:ext uri="{BB962C8B-B14F-4D97-AF65-F5344CB8AC3E}">
        <p14:creationId xmlns:p14="http://schemas.microsoft.com/office/powerpoint/2010/main" val="1903341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
          <p:cNvSpPr>
            <a:spLocks noGrp="1" noChangeArrowheads="1"/>
          </p:cNvSpPr>
          <p:nvPr>
            <p:ph type="dt" sz="half" idx="10"/>
          </p:nvPr>
        </p:nvSpPr>
        <p:spPr>
          <a:ln/>
        </p:spPr>
        <p:txBody>
          <a:bodyPr/>
          <a:lstStyle>
            <a:lvl1pPr>
              <a:defRPr/>
            </a:lvl1pPr>
          </a:lstStyle>
          <a:p>
            <a:pPr>
              <a:defRPr/>
            </a:pPr>
            <a:fld id="{0DA956D3-8C5B-4B7B-A52B-F7D554D63492}" type="datetimeFigureOut">
              <a:rPr lang="en-US"/>
              <a:pPr>
                <a:defRPr/>
              </a:pPr>
              <a:t>8/23/2020</a:t>
            </a:fld>
            <a:endParaRPr lang="en-IN" dirty="0"/>
          </a:p>
        </p:txBody>
      </p:sp>
      <p:sp>
        <p:nvSpPr>
          <p:cNvPr id="5" name="Rectangle 3"/>
          <p:cNvSpPr>
            <a:spLocks noGrp="1" noChangeArrowheads="1"/>
          </p:cNvSpPr>
          <p:nvPr>
            <p:ph type="sldNum" sz="quarter" idx="11"/>
          </p:nvPr>
        </p:nvSpPr>
        <p:spPr>
          <a:ln/>
        </p:spPr>
        <p:txBody>
          <a:bodyPr/>
          <a:lstStyle>
            <a:lvl1pPr>
              <a:defRPr/>
            </a:lvl1pPr>
          </a:lstStyle>
          <a:p>
            <a:pPr>
              <a:defRPr/>
            </a:pPr>
            <a:fld id="{A078F66D-A6AF-49E4-9CB8-CDF4AD2ADEA1}" type="slidenum">
              <a:rPr lang="en-IN"/>
              <a:pPr>
                <a:defRPr/>
              </a:pPr>
              <a:t>‹#›</a:t>
            </a:fld>
            <a:endParaRPr lang="en-IN"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2099232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65693DAE-D87D-48C1-82A6-E9A3BDF1BC6D}" type="datetimeFigureOut">
              <a:rPr lang="en-US"/>
              <a:pPr>
                <a:defRPr/>
              </a:pPr>
              <a:t>8/23/2020</a:t>
            </a:fld>
            <a:endParaRPr lang="en-IN" dirty="0"/>
          </a:p>
        </p:txBody>
      </p:sp>
      <p:sp>
        <p:nvSpPr>
          <p:cNvPr id="5" name="Rectangle 3"/>
          <p:cNvSpPr>
            <a:spLocks noGrp="1" noChangeArrowheads="1"/>
          </p:cNvSpPr>
          <p:nvPr>
            <p:ph type="sldNum" sz="quarter" idx="11"/>
          </p:nvPr>
        </p:nvSpPr>
        <p:spPr>
          <a:ln/>
        </p:spPr>
        <p:txBody>
          <a:bodyPr/>
          <a:lstStyle>
            <a:lvl1pPr>
              <a:defRPr/>
            </a:lvl1pPr>
          </a:lstStyle>
          <a:p>
            <a:pPr>
              <a:defRPr/>
            </a:pPr>
            <a:fld id="{65F5FBA9-F10F-4103-AB0A-AC49B86A9834}" type="slidenum">
              <a:rPr lang="en-IN"/>
              <a:pPr>
                <a:defRPr/>
              </a:pPr>
              <a:t>‹#›</a:t>
            </a:fld>
            <a:endParaRPr lang="en-IN"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3591933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p:cNvSpPr>
            <a:spLocks noGrp="1" noChangeArrowheads="1"/>
          </p:cNvSpPr>
          <p:nvPr>
            <p:ph type="sldNum" sz="quarter" idx="11"/>
          </p:nvPr>
        </p:nvSpPr>
        <p:spPr>
          <a:ln/>
        </p:spPr>
        <p:txBody>
          <a:bodyPr/>
          <a:lstStyle>
            <a:lvl1pPr>
              <a:defRPr/>
            </a:lvl1pPr>
          </a:lstStyle>
          <a:p>
            <a:pPr>
              <a:defRPr/>
            </a:pPr>
            <a:fld id="{81BE6259-F44C-484B-9FBC-52F755977AF2}" type="slidenum">
              <a:rPr lang="en-US" altLang="en-US"/>
              <a:pPr>
                <a:defRPr/>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103528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2"/>
          <p:cNvSpPr>
            <a:spLocks noGrp="1" noChangeArrowheads="1"/>
          </p:cNvSpPr>
          <p:nvPr>
            <p:ph type="dt" sz="half" idx="10"/>
          </p:nvPr>
        </p:nvSpPr>
        <p:spPr>
          <a:ln/>
        </p:spPr>
        <p:txBody>
          <a:bodyPr/>
          <a:lstStyle>
            <a:lvl1pPr>
              <a:defRPr/>
            </a:lvl1pPr>
          </a:lstStyle>
          <a:p>
            <a:pPr>
              <a:defRPr/>
            </a:pPr>
            <a:fld id="{F929305C-79CA-41D9-9D3F-5341D07BD3CC}" type="datetimeFigureOut">
              <a:rPr lang="en-US"/>
              <a:pPr>
                <a:defRPr/>
              </a:pPr>
              <a:t>8/23/2020</a:t>
            </a:fld>
            <a:endParaRPr lang="en-IN" dirty="0"/>
          </a:p>
        </p:txBody>
      </p:sp>
      <p:sp>
        <p:nvSpPr>
          <p:cNvPr id="6" name="Rectangle 3"/>
          <p:cNvSpPr>
            <a:spLocks noGrp="1" noChangeArrowheads="1"/>
          </p:cNvSpPr>
          <p:nvPr>
            <p:ph type="sldNum" sz="quarter" idx="11"/>
          </p:nvPr>
        </p:nvSpPr>
        <p:spPr>
          <a:ln/>
        </p:spPr>
        <p:txBody>
          <a:bodyPr/>
          <a:lstStyle>
            <a:lvl1pPr>
              <a:defRPr/>
            </a:lvl1pPr>
          </a:lstStyle>
          <a:p>
            <a:pPr>
              <a:defRPr/>
            </a:pPr>
            <a:fld id="{3E872726-7D0B-4D42-9A66-341AB4FDA0EF}" type="slidenum">
              <a:rPr lang="en-IN"/>
              <a:pPr>
                <a:defRPr/>
              </a:pPr>
              <a:t>‹#›</a:t>
            </a:fld>
            <a:endParaRPr lang="en-IN"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36436339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fld id="{01359361-945E-46B0-BDAF-1415C56F0258}" type="datetimeFigureOut">
              <a:rPr lang="en-US"/>
              <a:pPr>
                <a:defRPr/>
              </a:pPr>
              <a:t>8/23/2020</a:t>
            </a:fld>
            <a:endParaRPr lang="en-IN" dirty="0"/>
          </a:p>
        </p:txBody>
      </p:sp>
      <p:sp>
        <p:nvSpPr>
          <p:cNvPr id="8" name="Rectangle 3"/>
          <p:cNvSpPr>
            <a:spLocks noGrp="1" noChangeArrowheads="1"/>
          </p:cNvSpPr>
          <p:nvPr>
            <p:ph type="sldNum" sz="quarter" idx="11"/>
          </p:nvPr>
        </p:nvSpPr>
        <p:spPr>
          <a:ln/>
        </p:spPr>
        <p:txBody>
          <a:bodyPr/>
          <a:lstStyle>
            <a:lvl1pPr>
              <a:defRPr/>
            </a:lvl1pPr>
          </a:lstStyle>
          <a:p>
            <a:pPr>
              <a:defRPr/>
            </a:pPr>
            <a:fld id="{90C5E5AF-65BD-4B29-8FFF-BBDF479D751A}" type="slidenum">
              <a:rPr lang="en-IN"/>
              <a:pPr>
                <a:defRPr/>
              </a:pPr>
              <a:t>‹#›</a:t>
            </a:fld>
            <a:endParaRPr lang="en-IN"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3223599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2"/>
          <p:cNvSpPr>
            <a:spLocks noGrp="1" noChangeArrowheads="1"/>
          </p:cNvSpPr>
          <p:nvPr>
            <p:ph type="dt" sz="half" idx="10"/>
          </p:nvPr>
        </p:nvSpPr>
        <p:spPr>
          <a:ln/>
        </p:spPr>
        <p:txBody>
          <a:bodyPr/>
          <a:lstStyle>
            <a:lvl1pPr>
              <a:defRPr/>
            </a:lvl1pPr>
          </a:lstStyle>
          <a:p>
            <a:pPr>
              <a:defRPr/>
            </a:pPr>
            <a:fld id="{1E37718C-FA56-4792-913E-555F17C6936A}" type="datetimeFigureOut">
              <a:rPr lang="en-US"/>
              <a:pPr>
                <a:defRPr/>
              </a:pPr>
              <a:t>8/23/2020</a:t>
            </a:fld>
            <a:endParaRPr lang="en-IN" dirty="0"/>
          </a:p>
        </p:txBody>
      </p:sp>
      <p:sp>
        <p:nvSpPr>
          <p:cNvPr id="4" name="Rectangle 3"/>
          <p:cNvSpPr>
            <a:spLocks noGrp="1" noChangeArrowheads="1"/>
          </p:cNvSpPr>
          <p:nvPr>
            <p:ph type="sldNum" sz="quarter" idx="11"/>
          </p:nvPr>
        </p:nvSpPr>
        <p:spPr>
          <a:ln/>
        </p:spPr>
        <p:txBody>
          <a:bodyPr/>
          <a:lstStyle>
            <a:lvl1pPr>
              <a:defRPr/>
            </a:lvl1pPr>
          </a:lstStyle>
          <a:p>
            <a:pPr>
              <a:defRPr/>
            </a:pPr>
            <a:fld id="{78903832-2F06-41C2-9629-6BAD8B3AB295}" type="slidenum">
              <a:rPr lang="en-IN"/>
              <a:pPr>
                <a:defRPr/>
              </a:pPr>
              <a:t>‹#›</a:t>
            </a:fld>
            <a:endParaRPr lang="en-IN"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3984479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C437E233-6508-417E-9CD5-4D37C37DFBD6}" type="datetimeFigureOut">
              <a:rPr lang="en-US"/>
              <a:pPr>
                <a:defRPr/>
              </a:pPr>
              <a:t>8/23/2020</a:t>
            </a:fld>
            <a:endParaRPr lang="en-IN" dirty="0"/>
          </a:p>
        </p:txBody>
      </p:sp>
      <p:sp>
        <p:nvSpPr>
          <p:cNvPr id="3" name="Rectangle 3"/>
          <p:cNvSpPr>
            <a:spLocks noGrp="1" noChangeArrowheads="1"/>
          </p:cNvSpPr>
          <p:nvPr>
            <p:ph type="sldNum" sz="quarter" idx="11"/>
          </p:nvPr>
        </p:nvSpPr>
        <p:spPr>
          <a:ln/>
        </p:spPr>
        <p:txBody>
          <a:bodyPr/>
          <a:lstStyle>
            <a:lvl1pPr>
              <a:defRPr/>
            </a:lvl1pPr>
          </a:lstStyle>
          <a:p>
            <a:pPr>
              <a:defRPr/>
            </a:pPr>
            <a:fld id="{834D0114-49AC-4498-BA95-1B655BB1E11C}" type="slidenum">
              <a:rPr lang="en-IN"/>
              <a:pPr>
                <a:defRPr/>
              </a:pPr>
              <a:t>‹#›</a:t>
            </a:fld>
            <a:endParaRPr lang="en-IN" dirty="0"/>
          </a:p>
        </p:txBody>
      </p:sp>
      <p:sp>
        <p:nvSpPr>
          <p:cNvPr id="4"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4114640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8B88CB3A-E22E-4CF6-9D51-333D99217598}" type="datetimeFigureOut">
              <a:rPr lang="en-US"/>
              <a:pPr>
                <a:defRPr/>
              </a:pPr>
              <a:t>8/23/2020</a:t>
            </a:fld>
            <a:endParaRPr lang="en-IN" dirty="0"/>
          </a:p>
        </p:txBody>
      </p:sp>
      <p:sp>
        <p:nvSpPr>
          <p:cNvPr id="6" name="Rectangle 3"/>
          <p:cNvSpPr>
            <a:spLocks noGrp="1" noChangeArrowheads="1"/>
          </p:cNvSpPr>
          <p:nvPr>
            <p:ph type="sldNum" sz="quarter" idx="11"/>
          </p:nvPr>
        </p:nvSpPr>
        <p:spPr>
          <a:ln/>
        </p:spPr>
        <p:txBody>
          <a:bodyPr/>
          <a:lstStyle>
            <a:lvl1pPr>
              <a:defRPr/>
            </a:lvl1pPr>
          </a:lstStyle>
          <a:p>
            <a:pPr>
              <a:defRPr/>
            </a:pPr>
            <a:fld id="{4D43EA8F-3D1E-4469-9628-16404F09F8D3}" type="slidenum">
              <a:rPr lang="en-IN"/>
              <a:pPr>
                <a:defRPr/>
              </a:pPr>
              <a:t>‹#›</a:t>
            </a:fld>
            <a:endParaRPr lang="en-IN"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990286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IN"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9A608D95-398E-4843-A0E7-929FBB988A78}" type="datetimeFigureOut">
              <a:rPr lang="en-US"/>
              <a:pPr>
                <a:defRPr/>
              </a:pPr>
              <a:t>8/23/2020</a:t>
            </a:fld>
            <a:endParaRPr lang="en-IN" dirty="0"/>
          </a:p>
        </p:txBody>
      </p:sp>
      <p:sp>
        <p:nvSpPr>
          <p:cNvPr id="6" name="Rectangle 3"/>
          <p:cNvSpPr>
            <a:spLocks noGrp="1" noChangeArrowheads="1"/>
          </p:cNvSpPr>
          <p:nvPr>
            <p:ph type="sldNum" sz="quarter" idx="11"/>
          </p:nvPr>
        </p:nvSpPr>
        <p:spPr>
          <a:ln/>
        </p:spPr>
        <p:txBody>
          <a:bodyPr/>
          <a:lstStyle>
            <a:lvl1pPr>
              <a:defRPr/>
            </a:lvl1pPr>
          </a:lstStyle>
          <a:p>
            <a:pPr>
              <a:defRPr/>
            </a:pPr>
            <a:fld id="{15E5E439-EE55-430A-98C7-36AA9FFB8D1C}" type="slidenum">
              <a:rPr lang="en-IN"/>
              <a:pPr>
                <a:defRPr/>
              </a:pPr>
              <a:t>‹#›</a:t>
            </a:fld>
            <a:endParaRPr lang="en-IN"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450476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
          <p:cNvSpPr>
            <a:spLocks noGrp="1" noChangeArrowheads="1"/>
          </p:cNvSpPr>
          <p:nvPr>
            <p:ph type="dt" sz="half" idx="10"/>
          </p:nvPr>
        </p:nvSpPr>
        <p:spPr>
          <a:ln/>
        </p:spPr>
        <p:txBody>
          <a:bodyPr/>
          <a:lstStyle>
            <a:lvl1pPr>
              <a:defRPr/>
            </a:lvl1pPr>
          </a:lstStyle>
          <a:p>
            <a:pPr>
              <a:defRPr/>
            </a:pPr>
            <a:fld id="{66E663C5-7E1C-4586-85C6-1D5DB0640F1D}" type="datetimeFigureOut">
              <a:rPr lang="en-US"/>
              <a:pPr>
                <a:defRPr/>
              </a:pPr>
              <a:t>8/23/2020</a:t>
            </a:fld>
            <a:endParaRPr lang="en-IN" dirty="0"/>
          </a:p>
        </p:txBody>
      </p:sp>
      <p:sp>
        <p:nvSpPr>
          <p:cNvPr id="5" name="Rectangle 3"/>
          <p:cNvSpPr>
            <a:spLocks noGrp="1" noChangeArrowheads="1"/>
          </p:cNvSpPr>
          <p:nvPr>
            <p:ph type="sldNum" sz="quarter" idx="11"/>
          </p:nvPr>
        </p:nvSpPr>
        <p:spPr>
          <a:ln/>
        </p:spPr>
        <p:txBody>
          <a:bodyPr/>
          <a:lstStyle>
            <a:lvl1pPr>
              <a:defRPr/>
            </a:lvl1pPr>
          </a:lstStyle>
          <a:p>
            <a:pPr>
              <a:defRPr/>
            </a:pPr>
            <a:fld id="{DD0CE261-4CA9-4FEB-92C1-BCF7A51D7CF9}" type="slidenum">
              <a:rPr lang="en-IN"/>
              <a:pPr>
                <a:defRPr/>
              </a:pPr>
              <a:t>‹#›</a:t>
            </a:fld>
            <a:endParaRPr lang="en-IN"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1390623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
          <p:cNvSpPr>
            <a:spLocks noGrp="1" noChangeArrowheads="1"/>
          </p:cNvSpPr>
          <p:nvPr>
            <p:ph type="dt" sz="half" idx="10"/>
          </p:nvPr>
        </p:nvSpPr>
        <p:spPr>
          <a:ln/>
        </p:spPr>
        <p:txBody>
          <a:bodyPr/>
          <a:lstStyle>
            <a:lvl1pPr>
              <a:defRPr/>
            </a:lvl1pPr>
          </a:lstStyle>
          <a:p>
            <a:pPr>
              <a:defRPr/>
            </a:pPr>
            <a:fld id="{C6055566-AC90-4083-A77C-E8249E48EC4C}" type="datetimeFigureOut">
              <a:rPr lang="en-US"/>
              <a:pPr>
                <a:defRPr/>
              </a:pPr>
              <a:t>8/23/2020</a:t>
            </a:fld>
            <a:endParaRPr lang="en-IN" dirty="0"/>
          </a:p>
        </p:txBody>
      </p:sp>
      <p:sp>
        <p:nvSpPr>
          <p:cNvPr id="5" name="Rectangle 3"/>
          <p:cNvSpPr>
            <a:spLocks noGrp="1" noChangeArrowheads="1"/>
          </p:cNvSpPr>
          <p:nvPr>
            <p:ph type="sldNum" sz="quarter" idx="11"/>
          </p:nvPr>
        </p:nvSpPr>
        <p:spPr>
          <a:ln/>
        </p:spPr>
        <p:txBody>
          <a:bodyPr/>
          <a:lstStyle>
            <a:lvl1pPr>
              <a:defRPr/>
            </a:lvl1pPr>
          </a:lstStyle>
          <a:p>
            <a:pPr>
              <a:defRPr/>
            </a:pPr>
            <a:fld id="{62A61D78-CFDB-4750-AB09-61F8F976BA41}" type="slidenum">
              <a:rPr lang="en-IN"/>
              <a:pPr>
                <a:defRPr/>
              </a:pPr>
              <a:t>‹#›</a:t>
            </a:fld>
            <a:endParaRPr lang="en-IN"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IN"/>
          </a:p>
        </p:txBody>
      </p:sp>
    </p:spTree>
    <p:extLst>
      <p:ext uri="{BB962C8B-B14F-4D97-AF65-F5344CB8AC3E}">
        <p14:creationId xmlns:p14="http://schemas.microsoft.com/office/powerpoint/2010/main" val="9049982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4FBBC1-CDAD-42F7-83B9-BE90BDBC033F}" type="slidenum">
              <a:rPr lang="en-US"/>
              <a:pPr>
                <a:defRPr/>
              </a:pPr>
              <a:t>‹#›</a:t>
            </a:fld>
            <a:endParaRPr lang="en-US" dirty="0"/>
          </a:p>
        </p:txBody>
      </p:sp>
    </p:spTree>
    <p:extLst>
      <p:ext uri="{BB962C8B-B14F-4D97-AF65-F5344CB8AC3E}">
        <p14:creationId xmlns:p14="http://schemas.microsoft.com/office/powerpoint/2010/main" val="155345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D6F4AD-5F77-4301-A9D3-D6B799D469C1}" type="slidenum">
              <a:rPr lang="en-US"/>
              <a:pPr>
                <a:defRPr/>
              </a:pPr>
              <a:t>‹#›</a:t>
            </a:fld>
            <a:endParaRPr lang="en-US" dirty="0"/>
          </a:p>
        </p:txBody>
      </p:sp>
    </p:spTree>
    <p:extLst>
      <p:ext uri="{BB962C8B-B14F-4D97-AF65-F5344CB8AC3E}">
        <p14:creationId xmlns:p14="http://schemas.microsoft.com/office/powerpoint/2010/main" val="19627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p:cNvSpPr>
            <a:spLocks noGrp="1" noChangeArrowheads="1"/>
          </p:cNvSpPr>
          <p:nvPr>
            <p:ph type="sldNum" sz="quarter" idx="11"/>
          </p:nvPr>
        </p:nvSpPr>
        <p:spPr>
          <a:ln/>
        </p:spPr>
        <p:txBody>
          <a:bodyPr/>
          <a:lstStyle>
            <a:lvl1pPr>
              <a:defRPr/>
            </a:lvl1pPr>
          </a:lstStyle>
          <a:p>
            <a:pPr>
              <a:defRPr/>
            </a:pPr>
            <a:fld id="{85CB6A18-DB48-409F-9692-C255B164F706}" type="slidenum">
              <a:rPr lang="en-US" altLang="en-US"/>
              <a:pPr>
                <a:defRPr/>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018465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95D8A9-9DCC-4FA3-9980-75365F93931A}" type="slidenum">
              <a:rPr lang="en-US"/>
              <a:pPr>
                <a:defRPr/>
              </a:pPr>
              <a:t>‹#›</a:t>
            </a:fld>
            <a:endParaRPr lang="en-US" dirty="0"/>
          </a:p>
        </p:txBody>
      </p:sp>
    </p:spTree>
    <p:extLst>
      <p:ext uri="{BB962C8B-B14F-4D97-AF65-F5344CB8AC3E}">
        <p14:creationId xmlns:p14="http://schemas.microsoft.com/office/powerpoint/2010/main" val="38776916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04AEE9-A472-4D43-A655-970B844E5F22}" type="slidenum">
              <a:rPr lang="en-US"/>
              <a:pPr>
                <a:defRPr/>
              </a:pPr>
              <a:t>‹#›</a:t>
            </a:fld>
            <a:endParaRPr lang="en-US" dirty="0"/>
          </a:p>
        </p:txBody>
      </p:sp>
    </p:spTree>
    <p:extLst>
      <p:ext uri="{BB962C8B-B14F-4D97-AF65-F5344CB8AC3E}">
        <p14:creationId xmlns:p14="http://schemas.microsoft.com/office/powerpoint/2010/main" val="28316544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39DFC1-F22A-4BC6-9F52-B6639E74DF85}" type="slidenum">
              <a:rPr lang="en-US"/>
              <a:pPr>
                <a:defRPr/>
              </a:pPr>
              <a:t>‹#›</a:t>
            </a:fld>
            <a:endParaRPr lang="en-US" dirty="0"/>
          </a:p>
        </p:txBody>
      </p:sp>
    </p:spTree>
    <p:extLst>
      <p:ext uri="{BB962C8B-B14F-4D97-AF65-F5344CB8AC3E}">
        <p14:creationId xmlns:p14="http://schemas.microsoft.com/office/powerpoint/2010/main" val="9380531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3E14F2-1066-45D3-98B5-5749D08C1650}" type="slidenum">
              <a:rPr lang="en-US"/>
              <a:pPr>
                <a:defRPr/>
              </a:pPr>
              <a:t>‹#›</a:t>
            </a:fld>
            <a:endParaRPr lang="en-US" dirty="0"/>
          </a:p>
        </p:txBody>
      </p:sp>
    </p:spTree>
    <p:extLst>
      <p:ext uri="{BB962C8B-B14F-4D97-AF65-F5344CB8AC3E}">
        <p14:creationId xmlns:p14="http://schemas.microsoft.com/office/powerpoint/2010/main" val="3441151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FBCD70-45C2-49A4-823D-803B45845365}" type="slidenum">
              <a:rPr lang="en-US"/>
              <a:pPr>
                <a:defRPr/>
              </a:pPr>
              <a:t>‹#›</a:t>
            </a:fld>
            <a:endParaRPr lang="en-US" dirty="0"/>
          </a:p>
        </p:txBody>
      </p:sp>
    </p:spTree>
    <p:extLst>
      <p:ext uri="{BB962C8B-B14F-4D97-AF65-F5344CB8AC3E}">
        <p14:creationId xmlns:p14="http://schemas.microsoft.com/office/powerpoint/2010/main" val="13259881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9A7821-B19B-461E-AEFE-5D48BA2B7330}" type="slidenum">
              <a:rPr lang="en-US"/>
              <a:pPr>
                <a:defRPr/>
              </a:pPr>
              <a:t>‹#›</a:t>
            </a:fld>
            <a:endParaRPr lang="en-US" dirty="0"/>
          </a:p>
        </p:txBody>
      </p:sp>
    </p:spTree>
    <p:extLst>
      <p:ext uri="{BB962C8B-B14F-4D97-AF65-F5344CB8AC3E}">
        <p14:creationId xmlns:p14="http://schemas.microsoft.com/office/powerpoint/2010/main" val="3616396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IN"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68031E-BB4D-4C8C-84EA-D64797E2D395}" type="slidenum">
              <a:rPr lang="en-US"/>
              <a:pPr>
                <a:defRPr/>
              </a:pPr>
              <a:t>‹#›</a:t>
            </a:fld>
            <a:endParaRPr lang="en-US" dirty="0"/>
          </a:p>
        </p:txBody>
      </p:sp>
    </p:spTree>
    <p:extLst>
      <p:ext uri="{BB962C8B-B14F-4D97-AF65-F5344CB8AC3E}">
        <p14:creationId xmlns:p14="http://schemas.microsoft.com/office/powerpoint/2010/main" val="5320088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8D3E78-0827-48C2-8060-ACF6812CB283}" type="slidenum">
              <a:rPr lang="en-US"/>
              <a:pPr>
                <a:defRPr/>
              </a:pPr>
              <a:t>‹#›</a:t>
            </a:fld>
            <a:endParaRPr lang="en-US" dirty="0"/>
          </a:p>
        </p:txBody>
      </p:sp>
    </p:spTree>
    <p:extLst>
      <p:ext uri="{BB962C8B-B14F-4D97-AF65-F5344CB8AC3E}">
        <p14:creationId xmlns:p14="http://schemas.microsoft.com/office/powerpoint/2010/main" val="35139758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D4C28-F860-4275-B9CB-886161A23398}" type="slidenum">
              <a:rPr lang="en-US"/>
              <a:pPr>
                <a:defRPr/>
              </a:pPr>
              <a:t>‹#›</a:t>
            </a:fld>
            <a:endParaRPr lang="en-US" dirty="0"/>
          </a:p>
        </p:txBody>
      </p:sp>
    </p:spTree>
    <p:extLst>
      <p:ext uri="{BB962C8B-B14F-4D97-AF65-F5344CB8AC3E}">
        <p14:creationId xmlns:p14="http://schemas.microsoft.com/office/powerpoint/2010/main" val="350350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3"/>
          <p:cNvSpPr>
            <a:spLocks noGrp="1" noChangeArrowheads="1"/>
          </p:cNvSpPr>
          <p:nvPr>
            <p:ph type="sldNum" sz="quarter" idx="11"/>
          </p:nvPr>
        </p:nvSpPr>
        <p:spPr>
          <a:ln/>
        </p:spPr>
        <p:txBody>
          <a:bodyPr/>
          <a:lstStyle>
            <a:lvl1pPr>
              <a:defRPr/>
            </a:lvl1pPr>
          </a:lstStyle>
          <a:p>
            <a:pPr>
              <a:defRPr/>
            </a:pPr>
            <a:fld id="{09BAB41E-0B84-4853-A33F-55F338F37E60}" type="slidenum">
              <a:rPr lang="en-US" altLang="en-US"/>
              <a:pPr>
                <a:defRPr/>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75956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p:cNvSpPr>
            <a:spLocks noGrp="1" noChangeArrowheads="1"/>
          </p:cNvSpPr>
          <p:nvPr>
            <p:ph type="sldNum" sz="quarter" idx="11"/>
          </p:nvPr>
        </p:nvSpPr>
        <p:spPr>
          <a:ln/>
        </p:spPr>
        <p:txBody>
          <a:bodyPr/>
          <a:lstStyle>
            <a:lvl1pPr>
              <a:defRPr/>
            </a:lvl1pPr>
          </a:lstStyle>
          <a:p>
            <a:pPr>
              <a:defRPr/>
            </a:pPr>
            <a:fld id="{A6BDD1C7-5B73-4A06-857F-5FD99E96DC54}" type="slidenum">
              <a:rPr lang="en-US" altLang="en-US"/>
              <a:pPr>
                <a:defRPr/>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9651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IN"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p:cNvSpPr>
            <a:spLocks noGrp="1" noChangeArrowheads="1"/>
          </p:cNvSpPr>
          <p:nvPr>
            <p:ph type="sldNum" sz="quarter" idx="11"/>
          </p:nvPr>
        </p:nvSpPr>
        <p:spPr>
          <a:ln/>
        </p:spPr>
        <p:txBody>
          <a:bodyPr/>
          <a:lstStyle>
            <a:lvl1pPr>
              <a:defRPr/>
            </a:lvl1pPr>
          </a:lstStyle>
          <a:p>
            <a:pPr>
              <a:defRPr/>
            </a:pPr>
            <a:fld id="{FA59848E-3ECD-4312-AAD1-41A413333147}" type="slidenum">
              <a:rPr lang="en-US" altLang="en-US"/>
              <a:pPr>
                <a:defRPr/>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28184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92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6A61109-4A22-41D7-AD20-5DD22C7A35E6}" type="slidenum">
              <a:rPr lang="en-US" altLang="en-US"/>
              <a:pPr>
                <a:defRPr/>
              </a:pPr>
              <a:t>‹#›</a:t>
            </a:fld>
            <a:endParaRPr lang="en-US" alt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p:nvGrpSpPr>
          <p:grpSpPr bwMode="auto">
            <a:xfrm>
              <a:off x="1728" y="2230"/>
              <a:ext cx="4027" cy="2085"/>
              <a:chOff x="1728" y="2230"/>
              <a:chExt cx="4027" cy="2085"/>
            </a:xfrm>
          </p:grpSpPr>
          <p:sp>
            <p:nvSpPr>
              <p:cNvPr id="92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IN" dirty="0"/>
              </a:p>
            </p:txBody>
          </p:sp>
          <p:sp>
            <p:nvSpPr>
              <p:cNvPr id="92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IN" dirty="0"/>
              </a:p>
            </p:txBody>
          </p:sp>
          <p:sp>
            <p:nvSpPr>
              <p:cNvPr id="92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IN" dirty="0"/>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92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IN" dirty="0"/>
              </a:p>
            </p:txBody>
          </p:sp>
        </p:grpSp>
        <p:sp>
          <p:nvSpPr>
            <p:cNvPr id="92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IN" dirty="0"/>
            </a:p>
          </p:txBody>
        </p:sp>
        <p:sp>
          <p:nvSpPr>
            <p:cNvPr id="103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92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ltLang="en-US"/>
          </a:p>
        </p:txBody>
      </p:sp>
      <p:sp>
        <p:nvSpPr>
          <p:cNvPr id="92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902"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903" r:id="rId12"/>
    <p:sldLayoutId id="2147483904"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E28015F3-D414-4911-B1F9-0873965A792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6595F4BB-BC35-4107-874E-E2E12DE7A58E}" type="datetimeFigureOut">
              <a:rPr lang="en-US"/>
              <a:pPr>
                <a:defRPr/>
              </a:pPr>
              <a:t>8/23/2020</a:t>
            </a:fld>
            <a:endParaRPr lang="en-IN" dirty="0"/>
          </a:p>
        </p:txBody>
      </p:sp>
      <p:sp>
        <p:nvSpPr>
          <p:cNvPr id="92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973A8442-86BE-435C-A9E2-67CF2144B806}" type="slidenum">
              <a:rPr lang="en-IN"/>
              <a:pPr>
                <a:defRPr/>
              </a:pPr>
              <a:t>‹#›</a:t>
            </a:fld>
            <a:endParaRPr lang="en-IN" dirty="0"/>
          </a:p>
        </p:txBody>
      </p:sp>
      <p:grpSp>
        <p:nvGrpSpPr>
          <p:cNvPr id="3076" name="Group 4"/>
          <p:cNvGrpSpPr>
            <a:grpSpLocks/>
          </p:cNvGrpSpPr>
          <p:nvPr/>
        </p:nvGrpSpPr>
        <p:grpSpPr bwMode="auto">
          <a:xfrm>
            <a:off x="0" y="0"/>
            <a:ext cx="9140825" cy="6850063"/>
            <a:chOff x="0" y="0"/>
            <a:chExt cx="5758" cy="4315"/>
          </a:xfrm>
        </p:grpSpPr>
        <p:grpSp>
          <p:nvGrpSpPr>
            <p:cNvPr id="3080" name="Group 5"/>
            <p:cNvGrpSpPr>
              <a:grpSpLocks/>
            </p:cNvGrpSpPr>
            <p:nvPr/>
          </p:nvGrpSpPr>
          <p:grpSpPr bwMode="auto">
            <a:xfrm>
              <a:off x="1728" y="2230"/>
              <a:ext cx="4027" cy="2085"/>
              <a:chOff x="1728" y="2230"/>
              <a:chExt cx="4027" cy="2085"/>
            </a:xfrm>
          </p:grpSpPr>
          <p:sp>
            <p:nvSpPr>
              <p:cNvPr id="92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IN" dirty="0"/>
              </a:p>
            </p:txBody>
          </p:sp>
          <p:sp>
            <p:nvSpPr>
              <p:cNvPr id="92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IN" dirty="0"/>
              </a:p>
            </p:txBody>
          </p:sp>
          <p:sp>
            <p:nvSpPr>
              <p:cNvPr id="92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IN" dirty="0"/>
              </a:p>
            </p:txBody>
          </p:sp>
          <p:sp>
            <p:nvSpPr>
              <p:cNvPr id="308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92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IN" dirty="0"/>
              </a:p>
            </p:txBody>
          </p:sp>
        </p:grpSp>
        <p:sp>
          <p:nvSpPr>
            <p:cNvPr id="92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IN" dirty="0"/>
            </a:p>
          </p:txBody>
        </p:sp>
        <p:sp>
          <p:nvSpPr>
            <p:cNvPr id="308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92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IN"/>
          </a:p>
        </p:txBody>
      </p:sp>
      <p:sp>
        <p:nvSpPr>
          <p:cNvPr id="92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905"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18D98C82-7BEF-4A93-BC66-9A3945B9C6D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EBB8C286-E446-4E6A-9047-C703B4A04C94}" type="datetimeFigureOut">
              <a:rPr lang="en-US"/>
              <a:pPr>
                <a:defRPr/>
              </a:pPr>
              <a:t>8/23/2020</a:t>
            </a:fld>
            <a:endParaRPr lang="en-IN" dirty="0"/>
          </a:p>
        </p:txBody>
      </p:sp>
      <p:sp>
        <p:nvSpPr>
          <p:cNvPr id="92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94F179B8-75DF-4718-A2BC-8328F5C61282}" type="slidenum">
              <a:rPr lang="en-IN"/>
              <a:pPr>
                <a:defRPr/>
              </a:pPr>
              <a:t>‹#›</a:t>
            </a:fld>
            <a:endParaRPr lang="en-IN" dirty="0"/>
          </a:p>
        </p:txBody>
      </p:sp>
      <p:grpSp>
        <p:nvGrpSpPr>
          <p:cNvPr id="5124" name="Group 4"/>
          <p:cNvGrpSpPr>
            <a:grpSpLocks/>
          </p:cNvGrpSpPr>
          <p:nvPr/>
        </p:nvGrpSpPr>
        <p:grpSpPr bwMode="auto">
          <a:xfrm>
            <a:off x="0" y="0"/>
            <a:ext cx="9140825" cy="6850063"/>
            <a:chOff x="0" y="0"/>
            <a:chExt cx="5758" cy="4315"/>
          </a:xfrm>
        </p:grpSpPr>
        <p:grpSp>
          <p:nvGrpSpPr>
            <p:cNvPr id="5128" name="Group 5"/>
            <p:cNvGrpSpPr>
              <a:grpSpLocks/>
            </p:cNvGrpSpPr>
            <p:nvPr/>
          </p:nvGrpSpPr>
          <p:grpSpPr bwMode="auto">
            <a:xfrm>
              <a:off x="1728" y="2230"/>
              <a:ext cx="4027" cy="2085"/>
              <a:chOff x="1728" y="2230"/>
              <a:chExt cx="4027" cy="2085"/>
            </a:xfrm>
          </p:grpSpPr>
          <p:sp>
            <p:nvSpPr>
              <p:cNvPr id="92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IN" dirty="0"/>
              </a:p>
            </p:txBody>
          </p:sp>
          <p:sp>
            <p:nvSpPr>
              <p:cNvPr id="92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IN" dirty="0"/>
              </a:p>
            </p:txBody>
          </p:sp>
          <p:sp>
            <p:nvSpPr>
              <p:cNvPr id="92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IN" dirty="0"/>
              </a:p>
            </p:txBody>
          </p:sp>
          <p:sp>
            <p:nvSpPr>
              <p:cNvPr id="51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92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IN" dirty="0"/>
              </a:p>
            </p:txBody>
          </p:sp>
        </p:grpSp>
        <p:sp>
          <p:nvSpPr>
            <p:cNvPr id="92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IN" dirty="0"/>
            </a:p>
          </p:txBody>
        </p:sp>
        <p:sp>
          <p:nvSpPr>
            <p:cNvPr id="5130"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92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IN"/>
          </a:p>
        </p:txBody>
      </p:sp>
      <p:sp>
        <p:nvSpPr>
          <p:cNvPr id="92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906"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rush Script MT" panose="03060802040406070304" pitchFamily="66"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rush Script MT" panose="03060802040406070304" pitchFamily="66"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rush Script MT" panose="03060802040406070304" pitchFamily="66"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Brush Script MT" panose="03060802040406070304" pitchFamily="66"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E39CD5FE-5186-40D4-A597-79E6F6292D9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pn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pn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pn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png"/><Relationship Id="rId5" Type="http://schemas.openxmlformats.org/officeDocument/2006/relationships/image" Target="../media/image7.emf"/><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990600"/>
            <a:ext cx="8229600" cy="1828800"/>
          </a:xfrm>
        </p:spPr>
        <p:txBody>
          <a:bodyPr/>
          <a:lstStyle/>
          <a:p>
            <a:pPr eaLnBrk="1" hangingPunct="1">
              <a:defRPr/>
            </a:pPr>
            <a:r>
              <a:rPr lang="en-US" altLang="en-US" sz="5400" u="sng" dirty="0">
                <a:solidFill>
                  <a:srgbClr val="FFFF00"/>
                </a:solidFill>
              </a:rPr>
              <a:t/>
            </a:r>
            <a:br>
              <a:rPr lang="en-US" altLang="en-US" sz="5400" u="sng" dirty="0">
                <a:solidFill>
                  <a:srgbClr val="FFFF00"/>
                </a:solidFill>
              </a:rPr>
            </a:br>
            <a:r>
              <a:rPr lang="en-US" altLang="en-US" sz="5400" u="sng" dirty="0">
                <a:solidFill>
                  <a:srgbClr val="FFFF00"/>
                </a:solidFill>
              </a:rPr>
              <a:t/>
            </a:r>
            <a:br>
              <a:rPr lang="en-US" altLang="en-US" sz="5400" u="sng" dirty="0">
                <a:solidFill>
                  <a:srgbClr val="FFFF00"/>
                </a:solidFill>
              </a:rPr>
            </a:br>
            <a:r>
              <a:rPr lang="en-US" altLang="en-US" sz="5400" u="sng" dirty="0">
                <a:solidFill>
                  <a:srgbClr val="FFFF00"/>
                </a:solidFill>
              </a:rPr>
              <a:t/>
            </a:r>
            <a:br>
              <a:rPr lang="en-US" altLang="en-US" sz="5400" u="sng" dirty="0">
                <a:solidFill>
                  <a:srgbClr val="FFFF00"/>
                </a:solidFill>
              </a:rPr>
            </a:br>
            <a:r>
              <a:rPr lang="en-US" altLang="en-US" sz="5400" u="sng" dirty="0">
                <a:solidFill>
                  <a:srgbClr val="FFFF00"/>
                </a:solidFill>
              </a:rPr>
              <a:t/>
            </a:r>
            <a:br>
              <a:rPr lang="en-US" altLang="en-US" sz="5400" u="sng" dirty="0">
                <a:solidFill>
                  <a:srgbClr val="FFFF00"/>
                </a:solidFill>
              </a:rPr>
            </a:br>
            <a:r>
              <a:rPr lang="en-US" altLang="en-US" sz="5400" u="sng" dirty="0" smtClean="0">
                <a:solidFill>
                  <a:srgbClr val="FFFF00"/>
                </a:solidFill>
              </a:rPr>
              <a:t>Indirect Retainers</a:t>
            </a:r>
            <a:r>
              <a:rPr lang="en-US" altLang="en-US" sz="5400" dirty="0" smtClean="0">
                <a:solidFill>
                  <a:srgbClr val="FFFF00"/>
                </a:solidFill>
              </a:rPr>
              <a:t> </a:t>
            </a:r>
            <a:r>
              <a:rPr lang="en-US" altLang="en-US" sz="5400" dirty="0">
                <a:solidFill>
                  <a:srgbClr val="FFFF00"/>
                </a:solidFill>
              </a:rPr>
              <a:t/>
            </a:r>
            <a:br>
              <a:rPr lang="en-US" altLang="en-US" sz="5400" dirty="0">
                <a:solidFill>
                  <a:srgbClr val="FFFF00"/>
                </a:solidFill>
              </a:rPr>
            </a:br>
            <a:r>
              <a:rPr lang="en-US" altLang="en-US" sz="5400" dirty="0">
                <a:solidFill>
                  <a:srgbClr val="FFFF00"/>
                </a:solidFill>
              </a:rPr>
              <a:t/>
            </a:r>
            <a:br>
              <a:rPr lang="en-US" altLang="en-US" sz="5400" dirty="0">
                <a:solidFill>
                  <a:srgbClr val="FFFF00"/>
                </a:solidFill>
              </a:rPr>
            </a:br>
            <a:r>
              <a:rPr lang="en-US" altLang="en-US" sz="5400" dirty="0">
                <a:solidFill>
                  <a:srgbClr val="FFFF00"/>
                </a:solidFill>
              </a:rPr>
              <a:t/>
            </a:r>
            <a:br>
              <a:rPr lang="en-US" altLang="en-US" sz="5400" dirty="0">
                <a:solidFill>
                  <a:srgbClr val="FFFF00"/>
                </a:solidFill>
              </a:rPr>
            </a:br>
            <a:r>
              <a:rPr lang="en-US" altLang="en-US" sz="5400" dirty="0">
                <a:solidFill>
                  <a:srgbClr val="FFFF00"/>
                </a:solidFill>
              </a:rPr>
              <a:t/>
            </a:r>
            <a:br>
              <a:rPr lang="en-US" altLang="en-US" sz="5400" dirty="0">
                <a:solidFill>
                  <a:srgbClr val="FFFF00"/>
                </a:solidFill>
              </a:rPr>
            </a:br>
            <a:r>
              <a:rPr lang="en-US" altLang="en-US" sz="5400" dirty="0">
                <a:solidFill>
                  <a:srgbClr val="FFFF00"/>
                </a:solidFill>
              </a:rPr>
              <a:t>               </a:t>
            </a:r>
          </a:p>
        </p:txBody>
      </p:sp>
      <p:sp>
        <p:nvSpPr>
          <p:cNvPr id="4" name="Rectangle 3"/>
          <p:cNvSpPr txBox="1">
            <a:spLocks noChangeArrowheads="1"/>
          </p:cNvSpPr>
          <p:nvPr/>
        </p:nvSpPr>
        <p:spPr bwMode="auto">
          <a:xfrm>
            <a:off x="2057400" y="4495800"/>
            <a:ext cx="6400800" cy="137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r" eaLnBrk="1" hangingPunct="1">
              <a:buNone/>
            </a:pPr>
            <a:r>
              <a:rPr lang="en-US" altLang="en-US" sz="2400" kern="0" dirty="0" smtClean="0"/>
              <a:t>Dr Piyush Javiya</a:t>
            </a:r>
          </a:p>
          <a:p>
            <a:pPr marL="0" indent="0" algn="r" eaLnBrk="1" hangingPunct="1">
              <a:buNone/>
            </a:pPr>
            <a:r>
              <a:rPr lang="en-US" altLang="en-US" sz="2400" kern="0" dirty="0" smtClean="0"/>
              <a:t>Reader, Dept. of Prosthodontics, </a:t>
            </a:r>
          </a:p>
          <a:p>
            <a:pPr marL="0" indent="0" algn="r" eaLnBrk="1" hangingPunct="1">
              <a:buNone/>
            </a:pPr>
            <a:r>
              <a:rPr lang="en-US" altLang="en-US" sz="2400" kern="0" dirty="0" smtClean="0"/>
              <a:t>KMSDCH,SVDU</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42"/>
    </mc:Choice>
    <mc:Fallback xmlns="">
      <p:transition spd="slow" advTm="9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5" name="Rectangle 3"/>
          <p:cNvSpPr>
            <a:spLocks noGrp="1" noChangeArrowheads="1"/>
          </p:cNvSpPr>
          <p:nvPr>
            <p:ph idx="1"/>
          </p:nvPr>
        </p:nvSpPr>
        <p:spPr>
          <a:xfrm>
            <a:off x="457200" y="1066800"/>
            <a:ext cx="8229600" cy="5029200"/>
          </a:xfrm>
        </p:spPr>
        <p:txBody>
          <a:bodyPr/>
          <a:lstStyle/>
          <a:p>
            <a:pPr algn="ctr" eaLnBrk="1" hangingPunct="1">
              <a:buFont typeface="Wingdings" panose="05000000000000000000" pitchFamily="2" charset="2"/>
              <a:buNone/>
              <a:defRPr/>
            </a:pPr>
            <a:r>
              <a:rPr lang="en-US" altLang="en-US" b="1" u="sng" dirty="0">
                <a:solidFill>
                  <a:srgbClr val="FFCC66"/>
                </a:solidFill>
              </a:rPr>
              <a:t>Indirect retainer</a:t>
            </a:r>
          </a:p>
          <a:p>
            <a:pPr algn="ctr" eaLnBrk="1" hangingPunct="1">
              <a:buFont typeface="Wingdings" panose="05000000000000000000" pitchFamily="2" charset="2"/>
              <a:buNone/>
              <a:defRPr/>
            </a:pPr>
            <a:endParaRPr lang="en-US" altLang="en-US" b="1" u="sng" dirty="0">
              <a:solidFill>
                <a:srgbClr val="FFCC66"/>
              </a:solidFill>
            </a:endParaRPr>
          </a:p>
          <a:p>
            <a:pPr eaLnBrk="1" hangingPunct="1">
              <a:buFont typeface="Wingdings" panose="05000000000000000000" pitchFamily="2" charset="2"/>
              <a:buNone/>
              <a:defRPr/>
            </a:pPr>
            <a:r>
              <a:rPr lang="en-US" altLang="en-US" sz="2800" dirty="0"/>
              <a:t>           “The component of a partial removable dental prosthesis that assists the direct retainers in preventing displacement of the distal extension denture base by functioning through lever action on the opposite side of the fulcrum line when the denture base moves away from the tissues in pure rotation around the fulcrum line.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577"/>
    </mc:Choice>
    <mc:Fallback xmlns="">
      <p:transition spd="slow" advTm="32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3"/>
          <p:cNvSpPr>
            <a:spLocks noGrp="1" noChangeArrowheads="1"/>
          </p:cNvSpPr>
          <p:nvPr>
            <p:ph idx="1"/>
          </p:nvPr>
        </p:nvSpPr>
        <p:spPr>
          <a:xfrm>
            <a:off x="457200" y="1219200"/>
            <a:ext cx="8229600" cy="4876800"/>
          </a:xfrm>
        </p:spPr>
        <p:txBody>
          <a:bodyPr/>
          <a:lstStyle/>
          <a:p>
            <a:pPr algn="ctr" eaLnBrk="1" hangingPunct="1">
              <a:buFont typeface="Wingdings" panose="05000000000000000000" pitchFamily="2" charset="2"/>
              <a:buNone/>
              <a:defRPr/>
            </a:pPr>
            <a:r>
              <a:rPr lang="en-US" altLang="en-US" sz="2800" b="1" u="sng" dirty="0">
                <a:solidFill>
                  <a:srgbClr val="FFCC66"/>
                </a:solidFill>
              </a:rPr>
              <a:t>Indirect retention</a:t>
            </a:r>
          </a:p>
          <a:p>
            <a:pPr eaLnBrk="1" hangingPunct="1">
              <a:defRPr/>
            </a:pPr>
            <a:endParaRPr lang="en-US" altLang="en-US" sz="2800" b="1" u="sng" dirty="0">
              <a:solidFill>
                <a:srgbClr val="FFCC66"/>
              </a:solidFill>
            </a:endParaRPr>
          </a:p>
          <a:p>
            <a:pPr eaLnBrk="1" hangingPunct="1">
              <a:buFont typeface="Wingdings" panose="05000000000000000000" pitchFamily="2" charset="2"/>
              <a:buNone/>
              <a:defRPr/>
            </a:pPr>
            <a:r>
              <a:rPr lang="en-US" altLang="en-US" sz="2800" dirty="0"/>
              <a:t>            “ The effect achieved by one or more indirect retainers of a partial removable dental prosthesis that reduces the tendency for a denture base to move in an occlusal direction or rotate about the fulcrum line”</a:t>
            </a:r>
          </a:p>
          <a:p>
            <a:pPr eaLnBrk="1" hangingPunct="1">
              <a:buFont typeface="Wingdings" panose="05000000000000000000" pitchFamily="2" charset="2"/>
              <a:buNone/>
              <a:defRPr/>
            </a:pPr>
            <a:endParaRPr lang="en-US" altLang="en-US" sz="2800" dirty="0"/>
          </a:p>
          <a:p>
            <a:pPr eaLnBrk="1" hangingPunct="1">
              <a:buFont typeface="Wingdings" panose="05000000000000000000" pitchFamily="2" charset="2"/>
              <a:buNone/>
              <a:defRPr/>
            </a:pPr>
            <a:r>
              <a:rPr lang="en-US" altLang="en-US" sz="2800" dirty="0"/>
              <a:t>             The concept of indirect retention was originally described by </a:t>
            </a:r>
            <a:r>
              <a:rPr lang="en-US" altLang="en-US" sz="2800" i="1" dirty="0" err="1">
                <a:solidFill>
                  <a:srgbClr val="FFCC66"/>
                </a:solidFill>
              </a:rPr>
              <a:t>Dr.W.D.CUMMER</a:t>
            </a:r>
            <a:endParaRPr lang="en-US" altLang="en-US" sz="2800" i="1" dirty="0">
              <a:solidFill>
                <a:srgbClr val="FFCC66"/>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17"/>
    </mc:Choice>
    <mc:Fallback xmlns="">
      <p:transition spd="slow" advTm="32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idx="1"/>
          </p:nvPr>
        </p:nvSpPr>
        <p:spPr>
          <a:xfrm>
            <a:off x="0" y="-533400"/>
            <a:ext cx="9144000" cy="6096000"/>
          </a:xfrm>
        </p:spPr>
        <p:txBody>
          <a:bodyPr/>
          <a:lstStyle/>
          <a:p>
            <a:pPr eaLnBrk="1" hangingPunct="1">
              <a:lnSpc>
                <a:spcPct val="80000"/>
              </a:lnSpc>
              <a:defRPr/>
            </a:pPr>
            <a:endParaRPr lang="en-US" altLang="en-US" sz="2800" dirty="0"/>
          </a:p>
          <a:p>
            <a:pPr eaLnBrk="1" hangingPunct="1">
              <a:lnSpc>
                <a:spcPct val="80000"/>
              </a:lnSpc>
              <a:defRPr/>
            </a:pPr>
            <a:endParaRPr lang="en-US" altLang="en-US" sz="2800" dirty="0"/>
          </a:p>
          <a:p>
            <a:pPr eaLnBrk="1" hangingPunct="1">
              <a:lnSpc>
                <a:spcPct val="80000"/>
              </a:lnSpc>
              <a:defRPr/>
            </a:pPr>
            <a:r>
              <a:rPr lang="en-US" altLang="en-US" b="1" u="sng" dirty="0">
                <a:solidFill>
                  <a:srgbClr val="FFCC66"/>
                </a:solidFill>
              </a:rPr>
              <a:t>Auxiliary functions of indirect retainers</a:t>
            </a:r>
          </a:p>
          <a:p>
            <a:pPr eaLnBrk="1" hangingPunct="1">
              <a:lnSpc>
                <a:spcPct val="80000"/>
              </a:lnSpc>
              <a:defRPr/>
            </a:pPr>
            <a:endParaRPr lang="en-US" altLang="en-US" sz="4400" b="1" u="sng" dirty="0">
              <a:solidFill>
                <a:srgbClr val="FFCC66"/>
              </a:solidFill>
            </a:endParaRPr>
          </a:p>
          <a:p>
            <a:pPr lvl="1" eaLnBrk="1" hangingPunct="1">
              <a:lnSpc>
                <a:spcPct val="80000"/>
              </a:lnSpc>
              <a:buFont typeface="Wingdings" panose="05000000000000000000" pitchFamily="2" charset="2"/>
              <a:buChar char="Ø"/>
              <a:defRPr/>
            </a:pPr>
            <a:r>
              <a:rPr lang="en-US" altLang="en-US" dirty="0"/>
              <a:t>When in positive contact with rest seat, an indirect retainer contributes to the </a:t>
            </a:r>
            <a:r>
              <a:rPr lang="en-US" altLang="en-US" dirty="0">
                <a:solidFill>
                  <a:srgbClr val="FFFF00"/>
                </a:solidFill>
              </a:rPr>
              <a:t>overall support and stability of the prosthesis.</a:t>
            </a:r>
          </a:p>
          <a:p>
            <a:pPr eaLnBrk="1" hangingPunct="1">
              <a:lnSpc>
                <a:spcPct val="80000"/>
              </a:lnSpc>
              <a:buFont typeface="Wingdings" panose="05000000000000000000" pitchFamily="2" charset="2"/>
              <a:buChar char="Ø"/>
              <a:defRPr/>
            </a:pPr>
            <a:endParaRPr lang="en-US" altLang="en-US" sz="2800" dirty="0"/>
          </a:p>
          <a:p>
            <a:pPr lvl="1" eaLnBrk="1" hangingPunct="1">
              <a:lnSpc>
                <a:spcPct val="80000"/>
              </a:lnSpc>
              <a:buFont typeface="Wingdings" panose="05000000000000000000" pitchFamily="2" charset="2"/>
              <a:buChar char="Ø"/>
              <a:defRPr/>
            </a:pPr>
            <a:r>
              <a:rPr lang="en-US" altLang="en-US" dirty="0"/>
              <a:t>For long span lingual bar, it can provide </a:t>
            </a:r>
            <a:r>
              <a:rPr lang="en-US" altLang="en-US" dirty="0">
                <a:solidFill>
                  <a:srgbClr val="FFFF00"/>
                </a:solidFill>
              </a:rPr>
              <a:t>additional support and rigidity to the major connector.</a:t>
            </a:r>
          </a:p>
          <a:p>
            <a:pPr lvl="1" eaLnBrk="1" hangingPunct="1">
              <a:lnSpc>
                <a:spcPct val="80000"/>
              </a:lnSpc>
              <a:buFont typeface="Wingdings" panose="05000000000000000000" pitchFamily="2" charset="2"/>
              <a:buNone/>
              <a:defRPr/>
            </a:pPr>
            <a:endParaRPr lang="en-US" altLang="en-US" dirty="0"/>
          </a:p>
          <a:p>
            <a:pPr lvl="1" eaLnBrk="1" hangingPunct="1">
              <a:lnSpc>
                <a:spcPct val="80000"/>
              </a:lnSpc>
              <a:buFont typeface="Wingdings" panose="05000000000000000000" pitchFamily="2" charset="2"/>
              <a:buChar char="Ø"/>
              <a:defRPr/>
            </a:pPr>
            <a:r>
              <a:rPr lang="en-US" altLang="en-US" dirty="0"/>
              <a:t>It tends to </a:t>
            </a:r>
            <a:r>
              <a:rPr lang="en-US" altLang="en-US" dirty="0">
                <a:solidFill>
                  <a:srgbClr val="FFFF00"/>
                </a:solidFill>
              </a:rPr>
              <a:t>reduce anteroposterior-tilting leverages </a:t>
            </a:r>
            <a:r>
              <a:rPr lang="en-US" altLang="en-US" dirty="0"/>
              <a:t>on the principal abutments, particularly when isolated tooth is being used as an abutment.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363"/>
    </mc:Choice>
    <mc:Fallback xmlns="">
      <p:transition spd="slow" advTm="48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9" name="Rectangle 3"/>
          <p:cNvSpPr>
            <a:spLocks noGrp="1" noChangeArrowheads="1"/>
          </p:cNvSpPr>
          <p:nvPr>
            <p:ph idx="1"/>
          </p:nvPr>
        </p:nvSpPr>
        <p:spPr>
          <a:xfrm>
            <a:off x="0" y="381000"/>
            <a:ext cx="9144000" cy="6477000"/>
          </a:xfrm>
        </p:spPr>
        <p:txBody>
          <a:bodyPr/>
          <a:lstStyle/>
          <a:p>
            <a:pPr lvl="1" eaLnBrk="1" hangingPunct="1">
              <a:buFont typeface="Wingdings" panose="05000000000000000000" pitchFamily="2" charset="2"/>
              <a:buChar char="Ø"/>
              <a:defRPr/>
            </a:pPr>
            <a:r>
              <a:rPr lang="en-US" altLang="en-US" dirty="0"/>
              <a:t>Contact of its minor connector with axial tooth surfaces aids in stabilization and also </a:t>
            </a:r>
            <a:r>
              <a:rPr lang="en-US" altLang="en-US" dirty="0">
                <a:solidFill>
                  <a:srgbClr val="FFFF00"/>
                </a:solidFill>
              </a:rPr>
              <a:t>acts as auxiliary guiding plane </a:t>
            </a:r>
            <a:r>
              <a:rPr lang="en-US" altLang="en-US" dirty="0"/>
              <a:t>when the tooth surface is made parallel to the path of placement.</a:t>
            </a:r>
          </a:p>
          <a:p>
            <a:pPr lvl="1" eaLnBrk="1" hangingPunct="1">
              <a:buFont typeface="Wingdings" panose="05000000000000000000" pitchFamily="2" charset="2"/>
              <a:buNone/>
              <a:defRPr/>
            </a:pPr>
            <a:endParaRPr lang="en-US" altLang="en-US" dirty="0"/>
          </a:p>
          <a:p>
            <a:pPr lvl="1" eaLnBrk="1" hangingPunct="1">
              <a:buFont typeface="Wingdings" panose="05000000000000000000" pitchFamily="2" charset="2"/>
              <a:buChar char="Ø"/>
              <a:defRPr/>
            </a:pPr>
            <a:r>
              <a:rPr lang="en-US" altLang="en-US" dirty="0"/>
              <a:t>Anterior teeth supporting indirect retainers are stabilized against lingual movement.</a:t>
            </a:r>
          </a:p>
          <a:p>
            <a:pPr lvl="1" eaLnBrk="1" hangingPunct="1">
              <a:buFont typeface="Wingdings" panose="05000000000000000000" pitchFamily="2" charset="2"/>
              <a:buNone/>
              <a:defRPr/>
            </a:pPr>
            <a:endParaRPr lang="en-US" altLang="en-US" dirty="0"/>
          </a:p>
          <a:p>
            <a:pPr lvl="1" eaLnBrk="1" hangingPunct="1">
              <a:buFont typeface="Wingdings" panose="05000000000000000000" pitchFamily="2" charset="2"/>
              <a:buChar char="Ø"/>
              <a:defRPr/>
            </a:pPr>
            <a:r>
              <a:rPr lang="en-US" altLang="en-US" dirty="0"/>
              <a:t>It provides the </a:t>
            </a:r>
            <a:r>
              <a:rPr lang="en-US" altLang="en-US" dirty="0">
                <a:solidFill>
                  <a:srgbClr val="FFFF00"/>
                </a:solidFill>
              </a:rPr>
              <a:t>first visual indications for the need to reline </a:t>
            </a:r>
            <a:r>
              <a:rPr lang="en-US" altLang="en-US" dirty="0"/>
              <a:t>an extension base partial denture by the dislodgement of indirect retainers from their prepared rest seats when the denture base is depressed and rotation occurs around the fulcrum.</a:t>
            </a:r>
          </a:p>
          <a:p>
            <a:pPr eaLnBrk="1" hangingPunct="1">
              <a:buFont typeface="Wingdings" panose="05000000000000000000" pitchFamily="2" charset="2"/>
              <a:buNone/>
              <a:defRPr/>
            </a:pPr>
            <a:endParaRPr lang="en-US"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517"/>
    </mc:Choice>
    <mc:Fallback xmlns="">
      <p:transition spd="slow" advTm="54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MECHANICAL DISADVANTAGE</a:t>
            </a:r>
            <a:endParaRPr lang="en-US" dirty="0"/>
          </a:p>
        </p:txBody>
      </p:sp>
      <p:sp>
        <p:nvSpPr>
          <p:cNvPr id="4" name="Content Placeholder 3"/>
          <p:cNvSpPr>
            <a:spLocks noGrp="1"/>
          </p:cNvSpPr>
          <p:nvPr>
            <p:ph sz="half" idx="1"/>
          </p:nvPr>
        </p:nvSpPr>
        <p:spPr>
          <a:xfrm>
            <a:off x="457200" y="1600200"/>
            <a:ext cx="4724400" cy="4525963"/>
          </a:xfrm>
        </p:spPr>
        <p:txBody>
          <a:bodyPr/>
          <a:lstStyle/>
          <a:p>
            <a:pPr eaLnBrk="1" hangingPunct="1">
              <a:defRPr/>
            </a:pPr>
            <a:r>
              <a:rPr lang="en-US" sz="2400" dirty="0"/>
              <a:t>The clasp is always nearer to the indirect retainer (fulcrum) than </a:t>
            </a:r>
            <a:r>
              <a:rPr lang="en-US" sz="2400" dirty="0" smtClean="0"/>
              <a:t>is the </a:t>
            </a:r>
            <a:r>
              <a:rPr lang="en-US" sz="2400" dirty="0"/>
              <a:t>displacing force. The clasp is therefore working at a </a:t>
            </a:r>
            <a:r>
              <a:rPr lang="en-US" sz="2400" dirty="0" smtClean="0"/>
              <a:t>mechanical disadvantage </a:t>
            </a:r>
            <a:r>
              <a:rPr lang="en-US" sz="2400" dirty="0"/>
              <a:t>relative to the displacing force</a:t>
            </a:r>
            <a:r>
              <a:rPr lang="en-US" sz="2400" dirty="0" smtClean="0"/>
              <a:t>.</a:t>
            </a:r>
          </a:p>
          <a:p>
            <a:pPr eaLnBrk="1" hangingPunct="1">
              <a:defRPr/>
            </a:pPr>
            <a:r>
              <a:rPr lang="en-US" sz="2400" dirty="0"/>
              <a:t>The RPD design should strive to reduce the mechanical </a:t>
            </a:r>
            <a:r>
              <a:rPr lang="en-US" sz="2400" dirty="0" smtClean="0"/>
              <a:t>advantage of </a:t>
            </a:r>
            <a:r>
              <a:rPr lang="en-US" sz="2400" dirty="0"/>
              <a:t>the displacing force by placing the clasp axis as close as possible </a:t>
            </a:r>
            <a:r>
              <a:rPr lang="en-US" sz="2400" dirty="0" smtClean="0"/>
              <a:t>to the </a:t>
            </a:r>
            <a:r>
              <a:rPr lang="en-US" sz="2400" dirty="0"/>
              <a:t>saddle and by placing the indirect retainers as far as possible </a:t>
            </a:r>
            <a:r>
              <a:rPr lang="en-US" sz="2400" dirty="0" smtClean="0"/>
              <a:t>from the </a:t>
            </a:r>
            <a:r>
              <a:rPr lang="en-US" sz="2400" dirty="0"/>
              <a:t>saddle.</a:t>
            </a:r>
          </a:p>
        </p:txBody>
      </p:sp>
      <p:pic>
        <p:nvPicPr>
          <p:cNvPr id="2560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362200"/>
            <a:ext cx="3505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805"/>
    </mc:Choice>
    <mc:Fallback xmlns="">
      <p:transition spd="slow" advTm="8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solidFill>
                  <a:srgbClr val="FFFF00"/>
                </a:solidFill>
              </a:rPr>
              <a:t>MECHANICAL DISADVANTAGE</a:t>
            </a:r>
          </a:p>
        </p:txBody>
      </p:sp>
      <p:sp>
        <p:nvSpPr>
          <p:cNvPr id="3" name="Content Placeholder 2"/>
          <p:cNvSpPr>
            <a:spLocks noGrp="1"/>
          </p:cNvSpPr>
          <p:nvPr>
            <p:ph sz="half" idx="1"/>
          </p:nvPr>
        </p:nvSpPr>
        <p:spPr>
          <a:xfrm>
            <a:off x="381000" y="2057400"/>
            <a:ext cx="4038600" cy="4525963"/>
          </a:xfrm>
        </p:spPr>
        <p:txBody>
          <a:bodyPr/>
          <a:lstStyle/>
          <a:p>
            <a:pPr eaLnBrk="1" hangingPunct="1">
              <a:defRPr/>
            </a:pPr>
            <a:r>
              <a:rPr lang="en-US" dirty="0"/>
              <a:t>In this RPD design the indirect retainers (the rests on the molar </a:t>
            </a:r>
            <a:r>
              <a:rPr lang="en-US" dirty="0" smtClean="0"/>
              <a:t>teeth) are </a:t>
            </a:r>
            <a:r>
              <a:rPr lang="en-US" dirty="0"/>
              <a:t>inefficient because they are placed too close to the clasp axis.</a:t>
            </a:r>
          </a:p>
        </p:txBody>
      </p:sp>
      <p:pic>
        <p:nvPicPr>
          <p:cNvPr id="266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05740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799"/>
    </mc:Choice>
    <mc:Fallback xmlns="">
      <p:transition spd="slow" advTm="24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eaLnBrk="1" hangingPunct="1">
              <a:defRPr/>
            </a:pPr>
            <a:r>
              <a:rPr lang="en-US" dirty="0">
                <a:solidFill>
                  <a:srgbClr val="FFFF00"/>
                </a:solidFill>
              </a:rPr>
              <a:t>MECHANICAL DISADVANTAGE</a:t>
            </a:r>
          </a:p>
        </p:txBody>
      </p:sp>
      <p:sp>
        <p:nvSpPr>
          <p:cNvPr id="3" name="Content Placeholder 2"/>
          <p:cNvSpPr>
            <a:spLocks noGrp="1"/>
          </p:cNvSpPr>
          <p:nvPr>
            <p:ph sz="half" idx="1"/>
          </p:nvPr>
        </p:nvSpPr>
        <p:spPr/>
        <p:txBody>
          <a:bodyPr/>
          <a:lstStyle/>
          <a:p>
            <a:pPr eaLnBrk="1" hangingPunct="1">
              <a:defRPr/>
            </a:pPr>
            <a:r>
              <a:rPr lang="en-US" dirty="0"/>
              <a:t>If the clasp axis is moved closer to the saddle the effectiveness of </a:t>
            </a:r>
            <a:r>
              <a:rPr lang="en-US" dirty="0" smtClean="0"/>
              <a:t>the indirect </a:t>
            </a:r>
            <a:r>
              <a:rPr lang="en-US" dirty="0"/>
              <a:t>retention is improved.</a:t>
            </a:r>
          </a:p>
        </p:txBody>
      </p:sp>
      <p:pic>
        <p:nvPicPr>
          <p:cNvPr id="2765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048000"/>
            <a:ext cx="4679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18"/>
    </mc:Choice>
    <mc:Fallback xmlns="">
      <p:transition spd="slow" advTm="23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1" name="Rectangle 3"/>
          <p:cNvSpPr>
            <a:spLocks noGrp="1" noChangeArrowheads="1"/>
          </p:cNvSpPr>
          <p:nvPr>
            <p:ph type="body" sz="half" idx="1"/>
          </p:nvPr>
        </p:nvSpPr>
        <p:spPr>
          <a:xfrm>
            <a:off x="762000" y="304800"/>
            <a:ext cx="4038600" cy="4114800"/>
          </a:xfrm>
        </p:spPr>
        <p:txBody>
          <a:bodyPr/>
          <a:lstStyle/>
          <a:p>
            <a:pPr eaLnBrk="1" hangingPunct="1">
              <a:defRPr/>
            </a:pPr>
            <a:r>
              <a:rPr lang="en-US" altLang="en-US" sz="2800"/>
              <a:t>Fulcrum lines in various types of partial edentulous arches and location of indirect retainers.</a:t>
            </a:r>
          </a:p>
        </p:txBody>
      </p:sp>
      <p:pic>
        <p:nvPicPr>
          <p:cNvPr id="28675" name="Picture 4" descr="DSC00017"/>
          <p:cNvPicPr>
            <a:picLocks noGrp="1" noChangeAspect="1" noChangeArrowheads="1"/>
          </p:cNvPicPr>
          <p:nvPr>
            <p:ph sz="half" idx="2"/>
          </p:nvPr>
        </p:nvPicPr>
        <p:blipFill>
          <a:blip r:embed="rId4">
            <a:lum bright="12000" contrast="12000"/>
            <a:extLst>
              <a:ext uri="{28A0092B-C50C-407E-A947-70E740481C1C}">
                <a14:useLocalDpi xmlns:a14="http://schemas.microsoft.com/office/drawing/2010/main" val="0"/>
              </a:ext>
            </a:extLst>
          </a:blip>
          <a:srcRect l="1852" r="7408"/>
          <a:stretch>
            <a:fillRect/>
          </a:stretch>
        </p:blipFill>
        <p:spPr>
          <a:xfrm>
            <a:off x="5124450" y="152400"/>
            <a:ext cx="3867150" cy="655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640"/>
    </mc:Choice>
    <mc:Fallback xmlns="">
      <p:transition spd="slow" advTm="84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209800"/>
            <a:ext cx="8229600" cy="3048000"/>
          </a:xfrm>
        </p:spPr>
        <p:txBody>
          <a:bodyPr/>
          <a:lstStyle/>
          <a:p>
            <a:pPr eaLnBrk="1" hangingPunct="1">
              <a:defRPr/>
            </a:pPr>
            <a:r>
              <a:rPr lang="en-US" sz="9600" dirty="0" smtClean="0">
                <a:solidFill>
                  <a:srgbClr val="FF0000"/>
                </a:solidFill>
              </a:rPr>
              <a:t>MCQs</a:t>
            </a:r>
            <a:endParaRPr lang="en-US" sz="9600" dirty="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08"/>
    </mc:Choice>
    <mc:Fallback xmlns="">
      <p:transition spd="slow" advTm="4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457200"/>
          <a:ext cx="8305799" cy="5943599"/>
        </p:xfrm>
        <a:graphic>
          <a:graphicData uri="http://schemas.openxmlformats.org/drawingml/2006/table">
            <a:tbl>
              <a:tblPr firstRow="1" bandRow="1">
                <a:tableStyleId>{D7AC3CCA-C797-4891-BE02-D94E43425B78}</a:tableStyleId>
              </a:tblPr>
              <a:tblGrid>
                <a:gridCol w="2999317"/>
                <a:gridCol w="1384300"/>
                <a:gridCol w="1307394"/>
                <a:gridCol w="1307394"/>
                <a:gridCol w="1307394"/>
              </a:tblGrid>
              <a:tr h="2060268">
                <a:tc>
                  <a:txBody>
                    <a:bodyPr/>
                    <a:lstStyle/>
                    <a:p>
                      <a:pPr lvl="0" algn="l" fontAlgn="t"/>
                      <a:r>
                        <a:rPr lang="en-US" sz="1600" b="0" i="0" u="none" strike="noStrike" dirty="0" smtClean="0">
                          <a:solidFill>
                            <a:srgbClr val="000000"/>
                          </a:solidFill>
                          <a:effectLst/>
                          <a:latin typeface="Calibri" panose="020F0502020204030204" pitchFamily="34" charset="0"/>
                        </a:rPr>
                        <a:t>The component of a partial removable dental prosthesis that functioning through lever action on the opposite side of the fulcrum line when the denture base moves away from the tissues in pure rotation around the fulcrum line is known as</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Direct retainer</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Indirect retainer</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Clasp</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All of the above</a:t>
                      </a:r>
                      <a:endParaRPr lang="en-US" sz="1600" b="0" i="0" u="none" strike="noStrike" dirty="0">
                        <a:solidFill>
                          <a:srgbClr val="000000"/>
                        </a:solidFill>
                        <a:effectLst/>
                        <a:latin typeface="Calibri" panose="020F0502020204030204" pitchFamily="34" charset="0"/>
                      </a:endParaRPr>
                    </a:p>
                  </a:txBody>
                  <a:tcPr marR="9525" marT="9525" marB="0"/>
                </a:tc>
              </a:tr>
              <a:tr h="854184">
                <a:tc>
                  <a:txBody>
                    <a:bodyPr/>
                    <a:lstStyle/>
                    <a:p>
                      <a:pPr lvl="0" algn="l" fontAlgn="t"/>
                      <a:r>
                        <a:rPr lang="en-US" sz="1600" b="0" i="0" u="none" strike="noStrike" dirty="0" smtClean="0">
                          <a:solidFill>
                            <a:srgbClr val="000000"/>
                          </a:solidFill>
                          <a:effectLst/>
                          <a:latin typeface="Calibri" panose="020F0502020204030204" pitchFamily="34" charset="0"/>
                        </a:rPr>
                        <a:t>Concept of indirect retention was originally described</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err="1" smtClean="0">
                          <a:solidFill>
                            <a:srgbClr val="000000"/>
                          </a:solidFill>
                          <a:effectLst/>
                          <a:latin typeface="Calibri" panose="020F0502020204030204" pitchFamily="34" charset="0"/>
                        </a:rPr>
                        <a:t>Cummers</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err="1" smtClean="0">
                          <a:solidFill>
                            <a:srgbClr val="000000"/>
                          </a:solidFill>
                          <a:effectLst/>
                          <a:latin typeface="Calibri" panose="020F0502020204030204" pitchFamily="34" charset="0"/>
                        </a:rPr>
                        <a:t>Prothero</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Boucher</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Stewart</a:t>
                      </a:r>
                      <a:endParaRPr lang="en-US" sz="1600" b="0" i="0" u="none" strike="noStrike" dirty="0">
                        <a:solidFill>
                          <a:srgbClr val="000000"/>
                        </a:solidFill>
                        <a:effectLst/>
                        <a:latin typeface="Calibri" panose="020F0502020204030204" pitchFamily="34" charset="0"/>
                      </a:endParaRPr>
                    </a:p>
                  </a:txBody>
                  <a:tcPr marR="9525" marT="9525" marB="0"/>
                </a:tc>
              </a:tr>
              <a:tr h="854184">
                <a:tc>
                  <a:txBody>
                    <a:bodyPr/>
                    <a:lstStyle/>
                    <a:p>
                      <a:pPr lvl="0" algn="l" fontAlgn="t"/>
                      <a:r>
                        <a:rPr lang="en-US" sz="1600" b="0" i="0" u="none" strike="noStrike" dirty="0" smtClean="0">
                          <a:solidFill>
                            <a:srgbClr val="000000"/>
                          </a:solidFill>
                          <a:effectLst/>
                          <a:latin typeface="Calibri" panose="020F0502020204030204" pitchFamily="34" charset="0"/>
                        </a:rPr>
                        <a:t>Indirect retainer works by eliminating class ___ lever</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Class I</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Class II</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Class III</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All of the above</a:t>
                      </a:r>
                      <a:endParaRPr lang="en-US" sz="1600" b="0" i="0" u="none" strike="noStrike" dirty="0">
                        <a:solidFill>
                          <a:srgbClr val="000000"/>
                        </a:solidFill>
                        <a:effectLst/>
                        <a:latin typeface="Calibri" panose="020F0502020204030204" pitchFamily="34" charset="0"/>
                      </a:endParaRPr>
                    </a:p>
                  </a:txBody>
                  <a:tcPr marR="9525" marT="9525" marB="0"/>
                </a:tc>
              </a:tr>
              <a:tr h="643628">
                <a:tc>
                  <a:txBody>
                    <a:bodyPr/>
                    <a:lstStyle/>
                    <a:p>
                      <a:pPr lvl="0" algn="l" fontAlgn="t"/>
                      <a:r>
                        <a:rPr lang="en-US" sz="1600" b="0" i="0" u="none" strike="noStrike" dirty="0" smtClean="0">
                          <a:solidFill>
                            <a:srgbClr val="000000"/>
                          </a:solidFill>
                          <a:effectLst/>
                          <a:latin typeface="Calibri" panose="020F0502020204030204" pitchFamily="34" charset="0"/>
                        </a:rPr>
                        <a:t>Indirect retainer prevent movements</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Towards tissue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Away from tissue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Antero posteriorly</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All of the above</a:t>
                      </a:r>
                      <a:endParaRPr lang="en-US" sz="1600" b="0" i="0" u="none" strike="noStrike" dirty="0">
                        <a:solidFill>
                          <a:srgbClr val="000000"/>
                        </a:solidFill>
                        <a:effectLst/>
                        <a:latin typeface="Calibri" panose="020F0502020204030204" pitchFamily="34" charset="0"/>
                      </a:endParaRPr>
                    </a:p>
                  </a:txBody>
                  <a:tcPr marR="9525" marT="9525" marB="0"/>
                </a:tc>
              </a:tr>
              <a:tr h="1531335">
                <a:tc>
                  <a:txBody>
                    <a:bodyPr/>
                    <a:lstStyle/>
                    <a:p>
                      <a:pPr lvl="0" algn="l" fontAlgn="t"/>
                      <a:r>
                        <a:rPr lang="en-US" sz="1600" b="0" i="0" u="none" strike="noStrike" dirty="0" smtClean="0">
                          <a:solidFill>
                            <a:srgbClr val="000000"/>
                          </a:solidFill>
                          <a:effectLst/>
                          <a:latin typeface="Calibri" panose="020F0502020204030204" pitchFamily="34" charset="0"/>
                        </a:rPr>
                        <a:t>The mechanical disadvantage of indirect retainer can be reduced by </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Placing the clasp axis as close as possible to the saddle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Placing the indirect retainers as far as possible from the saddle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Both of the above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lvl="0" algn="l" fontAlgn="t"/>
                      <a:r>
                        <a:rPr lang="en-US" sz="1600" b="0" i="0" u="none" strike="noStrike" dirty="0" smtClean="0">
                          <a:solidFill>
                            <a:srgbClr val="000000"/>
                          </a:solidFill>
                          <a:effectLst/>
                          <a:latin typeface="Calibri" panose="020F0502020204030204" pitchFamily="34" charset="0"/>
                        </a:rPr>
                        <a:t>None of the above</a:t>
                      </a:r>
                      <a:endParaRPr lang="en-US" sz="1600" b="0" i="0" u="none" strike="noStrike" dirty="0">
                        <a:solidFill>
                          <a:srgbClr val="000000"/>
                        </a:solidFill>
                        <a:effectLst/>
                        <a:latin typeface="Calibri" panose="020F0502020204030204" pitchFamily="34" charset="0"/>
                      </a:endParaRPr>
                    </a:p>
                  </a:txBody>
                  <a:tcPr marR="9525" marT="9525" marB="0"/>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
    </mc:Choice>
    <mc:Fallback xmlns="">
      <p:transition spd="slow" advTm="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FF0000"/>
                </a:solidFill>
              </a:rPr>
              <a:t>Lesson Plan</a:t>
            </a:r>
            <a:endParaRPr lang="en-IN" dirty="0">
              <a:solidFill>
                <a:srgbClr val="FF0000"/>
              </a:solidFill>
            </a:endParaRPr>
          </a:p>
        </p:txBody>
      </p:sp>
      <p:sp>
        <p:nvSpPr>
          <p:cNvPr id="3" name="Content Placeholder 2"/>
          <p:cNvSpPr>
            <a:spLocks noGrp="1"/>
          </p:cNvSpPr>
          <p:nvPr>
            <p:ph idx="1"/>
          </p:nvPr>
        </p:nvSpPr>
        <p:spPr/>
        <p:txBody>
          <a:bodyPr/>
          <a:lstStyle/>
          <a:p>
            <a:r>
              <a:rPr lang="en-IN" sz="2400" dirty="0" smtClean="0">
                <a:solidFill>
                  <a:srgbClr val="00B0F0"/>
                </a:solidFill>
              </a:rPr>
              <a:t>Target</a:t>
            </a:r>
            <a:r>
              <a:rPr lang="en-IN" sz="2400" dirty="0" smtClean="0"/>
              <a:t>: III BDS students</a:t>
            </a:r>
          </a:p>
          <a:p>
            <a:r>
              <a:rPr lang="en-IN" sz="2400" dirty="0" smtClean="0">
                <a:solidFill>
                  <a:srgbClr val="00B0F0"/>
                </a:solidFill>
              </a:rPr>
              <a:t>Duration</a:t>
            </a:r>
            <a:r>
              <a:rPr lang="en-IN" sz="2400" dirty="0" smtClean="0"/>
              <a:t>: 45 Minutes</a:t>
            </a:r>
          </a:p>
          <a:p>
            <a:r>
              <a:rPr lang="en-IN" sz="2400" dirty="0" smtClean="0">
                <a:solidFill>
                  <a:srgbClr val="00B0F0"/>
                </a:solidFill>
              </a:rPr>
              <a:t>Topic</a:t>
            </a:r>
            <a:r>
              <a:rPr lang="en-IN" sz="2400" dirty="0" smtClean="0"/>
              <a:t>: Indirect Retainers in CPD</a:t>
            </a:r>
          </a:p>
          <a:p>
            <a:endParaRPr lang="en-IN" sz="2400" dirty="0" smtClean="0"/>
          </a:p>
          <a:p>
            <a:endParaRPr lang="en-IN" sz="2400" dirty="0"/>
          </a:p>
        </p:txBody>
      </p:sp>
      <p:graphicFrame>
        <p:nvGraphicFramePr>
          <p:cNvPr id="4" name="Table 3"/>
          <p:cNvGraphicFramePr>
            <a:graphicFrameLocks noGrp="1"/>
          </p:cNvGraphicFramePr>
          <p:nvPr>
            <p:extLst>
              <p:ext uri="{D42A27DB-BD31-4B8C-83A1-F6EECF244321}">
                <p14:modId xmlns:p14="http://schemas.microsoft.com/office/powerpoint/2010/main" val="1786469774"/>
              </p:ext>
            </p:extLst>
          </p:nvPr>
        </p:nvGraphicFramePr>
        <p:xfrm>
          <a:off x="1066800" y="3505200"/>
          <a:ext cx="6096000" cy="2875280"/>
        </p:xfrm>
        <a:graphic>
          <a:graphicData uri="http://schemas.openxmlformats.org/drawingml/2006/table">
            <a:tbl>
              <a:tblPr firstRow="1" bandRow="1">
                <a:tableStyleId>{D7AC3CCA-C797-4891-BE02-D94E43425B78}</a:tableStyleId>
              </a:tblPr>
              <a:tblGrid>
                <a:gridCol w="3048000"/>
                <a:gridCol w="3048000"/>
              </a:tblGrid>
              <a:tr h="370840">
                <a:tc>
                  <a:txBody>
                    <a:bodyPr/>
                    <a:lstStyle/>
                    <a:p>
                      <a:r>
                        <a:rPr lang="en-IN" dirty="0" smtClean="0"/>
                        <a:t>Content</a:t>
                      </a:r>
                      <a:endParaRPr lang="en-IN" dirty="0"/>
                    </a:p>
                  </a:txBody>
                  <a:tcPr/>
                </a:tc>
                <a:tc>
                  <a:txBody>
                    <a:bodyPr/>
                    <a:lstStyle/>
                    <a:p>
                      <a:pPr algn="ctr"/>
                      <a:r>
                        <a:rPr lang="en-IN" dirty="0" smtClean="0"/>
                        <a:t>Duration in Minutes</a:t>
                      </a:r>
                      <a:endParaRPr lang="en-IN" dirty="0"/>
                    </a:p>
                  </a:txBody>
                  <a:tcPr/>
                </a:tc>
              </a:tr>
              <a:tr h="370840">
                <a:tc>
                  <a:txBody>
                    <a:bodyPr/>
                    <a:lstStyle/>
                    <a:p>
                      <a:r>
                        <a:rPr lang="en-IN" dirty="0" smtClean="0"/>
                        <a:t>Introduction</a:t>
                      </a:r>
                      <a:endParaRPr lang="en-IN" dirty="0"/>
                    </a:p>
                  </a:txBody>
                  <a:tcPr/>
                </a:tc>
                <a:tc>
                  <a:txBody>
                    <a:bodyPr/>
                    <a:lstStyle/>
                    <a:p>
                      <a:pPr algn="ctr"/>
                      <a:r>
                        <a:rPr lang="en-IN" dirty="0" smtClean="0"/>
                        <a:t>05</a:t>
                      </a:r>
                      <a:endParaRPr lang="en-IN" dirty="0"/>
                    </a:p>
                  </a:txBody>
                  <a:tcPr/>
                </a:tc>
              </a:tr>
              <a:tr h="370840">
                <a:tc>
                  <a:txBody>
                    <a:bodyPr/>
                    <a:lstStyle/>
                    <a:p>
                      <a:r>
                        <a:rPr lang="en-IN" dirty="0" smtClean="0"/>
                        <a:t>Functions of Indirect retainers</a:t>
                      </a:r>
                      <a:endParaRPr lang="en-IN" dirty="0"/>
                    </a:p>
                  </a:txBody>
                  <a:tcPr/>
                </a:tc>
                <a:tc>
                  <a:txBody>
                    <a:bodyPr/>
                    <a:lstStyle/>
                    <a:p>
                      <a:pPr algn="ctr"/>
                      <a:r>
                        <a:rPr lang="en-IN" dirty="0" smtClean="0"/>
                        <a:t>10</a:t>
                      </a:r>
                      <a:endParaRPr lang="en-IN" dirty="0"/>
                    </a:p>
                  </a:txBody>
                  <a:tcPr/>
                </a:tc>
              </a:tr>
              <a:tr h="370840">
                <a:tc>
                  <a:txBody>
                    <a:bodyPr/>
                    <a:lstStyle/>
                    <a:p>
                      <a:r>
                        <a:rPr lang="en-IN" dirty="0" smtClean="0"/>
                        <a:t>Factors affecting Indirect retainers In Detail</a:t>
                      </a:r>
                      <a:endParaRPr lang="en-IN" dirty="0"/>
                    </a:p>
                  </a:txBody>
                  <a:tcPr/>
                </a:tc>
                <a:tc>
                  <a:txBody>
                    <a:bodyPr/>
                    <a:lstStyle/>
                    <a:p>
                      <a:pPr algn="ctr"/>
                      <a:r>
                        <a:rPr lang="en-IN" dirty="0" smtClean="0"/>
                        <a:t>10</a:t>
                      </a:r>
                      <a:endParaRPr lang="en-IN" dirty="0"/>
                    </a:p>
                  </a:txBody>
                  <a:tcPr/>
                </a:tc>
              </a:tr>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Forms of Indirect retainers</a:t>
                      </a:r>
                      <a:endParaRPr lang="en-IN" dirty="0"/>
                    </a:p>
                  </a:txBody>
                  <a:tcPr/>
                </a:tc>
                <a:tc>
                  <a:txBody>
                    <a:bodyPr/>
                    <a:lstStyle/>
                    <a:p>
                      <a:pPr algn="ctr"/>
                      <a:r>
                        <a:rPr lang="en-IN" dirty="0" smtClean="0"/>
                        <a:t>10</a:t>
                      </a:r>
                      <a:endParaRPr lang="en-IN" dirty="0"/>
                    </a:p>
                  </a:txBody>
                  <a:tcPr/>
                </a:tc>
              </a:tr>
              <a:tr h="370840">
                <a:tc>
                  <a:txBody>
                    <a:bodyPr/>
                    <a:lstStyle/>
                    <a:p>
                      <a:r>
                        <a:rPr lang="en-IN" dirty="0" smtClean="0"/>
                        <a:t>Discussion </a:t>
                      </a:r>
                      <a:endParaRPr lang="en-IN" dirty="0"/>
                    </a:p>
                  </a:txBody>
                  <a:tcPr/>
                </a:tc>
                <a:tc>
                  <a:txBody>
                    <a:bodyPr/>
                    <a:lstStyle/>
                    <a:p>
                      <a:pPr algn="ctr"/>
                      <a:r>
                        <a:rPr lang="en-IN" dirty="0" smtClean="0"/>
                        <a:t>05</a:t>
                      </a:r>
                      <a:endParaRPr lang="en-IN" dirty="0"/>
                    </a:p>
                  </a:txBody>
                  <a:tcPr/>
                </a:tc>
              </a:tr>
              <a:tr h="370840">
                <a:tc>
                  <a:txBody>
                    <a:bodyPr/>
                    <a:lstStyle/>
                    <a:p>
                      <a:r>
                        <a:rPr lang="en-IN" dirty="0" smtClean="0"/>
                        <a:t>CCES </a:t>
                      </a:r>
                      <a:endParaRPr lang="en-IN" dirty="0"/>
                    </a:p>
                  </a:txBody>
                  <a:tcPr/>
                </a:tc>
                <a:tc>
                  <a:txBody>
                    <a:bodyPr/>
                    <a:lstStyle/>
                    <a:p>
                      <a:pPr algn="ctr"/>
                      <a:r>
                        <a:rPr lang="en-IN" dirty="0" smtClean="0"/>
                        <a:t>05</a:t>
                      </a:r>
                      <a:endParaRPr lang="en-IN" dirty="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4124782"/>
      </p:ext>
    </p:extLst>
  </p:cSld>
  <p:clrMapOvr>
    <a:masterClrMapping/>
  </p:clrMapOvr>
  <mc:AlternateContent xmlns:mc="http://schemas.openxmlformats.org/markup-compatibility/2006" xmlns:p14="http://schemas.microsoft.com/office/powerpoint/2010/main">
    <mc:Choice Requires="p14">
      <p:transition spd="slow" p14:dur="2000" advTm="31764"/>
    </mc:Choice>
    <mc:Fallback xmlns="">
      <p:transition spd="slow" advTm="31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Support for Indirect retainers</a:t>
            </a:r>
            <a:endParaRPr lang="en-US" dirty="0"/>
          </a:p>
        </p:txBody>
      </p:sp>
      <p:sp>
        <p:nvSpPr>
          <p:cNvPr id="4" name="Content Placeholder 3"/>
          <p:cNvSpPr>
            <a:spLocks noGrp="1"/>
          </p:cNvSpPr>
          <p:nvPr>
            <p:ph sz="half" idx="1"/>
          </p:nvPr>
        </p:nvSpPr>
        <p:spPr/>
        <p:txBody>
          <a:bodyPr/>
          <a:lstStyle/>
          <a:p>
            <a:pPr eaLnBrk="1" hangingPunct="1">
              <a:defRPr/>
            </a:pPr>
            <a:r>
              <a:rPr lang="en-US" dirty="0"/>
              <a:t>Tooth support is preferable to mucosal support because </a:t>
            </a:r>
            <a:r>
              <a:rPr lang="en-US" dirty="0" smtClean="0"/>
              <a:t>the compressibility </a:t>
            </a:r>
            <a:r>
              <a:rPr lang="en-US" dirty="0"/>
              <a:t>of mucosa allows movement of the denture to occur.</a:t>
            </a:r>
          </a:p>
        </p:txBody>
      </p:sp>
      <p:pic>
        <p:nvPicPr>
          <p:cNvPr id="3174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286000"/>
            <a:ext cx="45862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197"/>
    </mc:Choice>
    <mc:Fallback xmlns="">
      <p:transition spd="slow" advTm="30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Support for Indirect retainers</a:t>
            </a:r>
          </a:p>
        </p:txBody>
      </p:sp>
      <p:sp>
        <p:nvSpPr>
          <p:cNvPr id="3" name="Content Placeholder 2"/>
          <p:cNvSpPr>
            <a:spLocks noGrp="1"/>
          </p:cNvSpPr>
          <p:nvPr>
            <p:ph sz="half" idx="1"/>
          </p:nvPr>
        </p:nvSpPr>
        <p:spPr>
          <a:xfrm>
            <a:off x="457200" y="1600200"/>
            <a:ext cx="4114800" cy="5105400"/>
          </a:xfrm>
        </p:spPr>
        <p:txBody>
          <a:bodyPr/>
          <a:lstStyle/>
          <a:p>
            <a:pPr eaLnBrk="1" hangingPunct="1">
              <a:defRPr/>
            </a:pPr>
            <a:r>
              <a:rPr lang="en-US" dirty="0" smtClean="0"/>
              <a:t>When </a:t>
            </a:r>
            <a:r>
              <a:rPr lang="en-US" dirty="0"/>
              <a:t>possible, the indirect retainer should rest on a surface </a:t>
            </a:r>
            <a:r>
              <a:rPr lang="en-US" dirty="0" smtClean="0"/>
              <a:t>at right </a:t>
            </a:r>
            <a:r>
              <a:rPr lang="en-US" dirty="0"/>
              <a:t>angles to its potential path of movement. </a:t>
            </a:r>
            <a:endParaRPr lang="en-US" dirty="0" smtClean="0"/>
          </a:p>
          <a:p>
            <a:pPr eaLnBrk="1" hangingPunct="1">
              <a:defRPr/>
            </a:pPr>
            <a:r>
              <a:rPr lang="en-US" dirty="0" smtClean="0"/>
              <a:t>If </a:t>
            </a:r>
            <a:r>
              <a:rPr lang="en-US" dirty="0"/>
              <a:t>it rests on </a:t>
            </a:r>
            <a:r>
              <a:rPr lang="en-US" dirty="0" smtClean="0"/>
              <a:t>an inclined </a:t>
            </a:r>
            <a:r>
              <a:rPr lang="en-US" dirty="0"/>
              <a:t>tooth surface, movement of the tooth might occur </a:t>
            </a:r>
            <a:r>
              <a:rPr lang="en-US" dirty="0" smtClean="0"/>
              <a:t>with resulting </a:t>
            </a:r>
            <a:r>
              <a:rPr lang="en-US" dirty="0"/>
              <a:t>loss of support for the indirect retainer.</a:t>
            </a:r>
          </a:p>
        </p:txBody>
      </p:sp>
      <p:pic>
        <p:nvPicPr>
          <p:cNvPr id="3277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86000"/>
            <a:ext cx="4229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90"/>
    </mc:Choice>
    <mc:Fallback xmlns="">
      <p:transition spd="slow" advTm="50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idx="1"/>
          </p:nvPr>
        </p:nvSpPr>
        <p:spPr>
          <a:xfrm>
            <a:off x="457200" y="762000"/>
            <a:ext cx="8229600" cy="5334000"/>
          </a:xfrm>
        </p:spPr>
        <p:txBody>
          <a:bodyPr/>
          <a:lstStyle/>
          <a:p>
            <a:pPr eaLnBrk="1" hangingPunct="1">
              <a:defRPr/>
            </a:pPr>
            <a:r>
              <a:rPr lang="en-US" altLang="en-US" b="1" u="sng">
                <a:solidFill>
                  <a:srgbClr val="FFCC66"/>
                </a:solidFill>
              </a:rPr>
              <a:t>Forms of indirect retianers</a:t>
            </a:r>
          </a:p>
          <a:p>
            <a:pPr eaLnBrk="1" hangingPunct="1">
              <a:defRPr/>
            </a:pPr>
            <a:endParaRPr lang="en-US" altLang="en-US" b="1" u="sng">
              <a:solidFill>
                <a:srgbClr val="FFCC66"/>
              </a:solidFill>
            </a:endParaRPr>
          </a:p>
          <a:p>
            <a:pPr eaLnBrk="1" hangingPunct="1">
              <a:buFont typeface="Wingdings" panose="05000000000000000000" pitchFamily="2" charset="2"/>
              <a:buChar char="Ø"/>
              <a:defRPr/>
            </a:pPr>
            <a:r>
              <a:rPr lang="en-US" altLang="en-US"/>
              <a:t> </a:t>
            </a:r>
            <a:r>
              <a:rPr lang="en-US" altLang="en-US" sz="2800"/>
              <a:t>Auxiliary occlusal rests.</a:t>
            </a:r>
          </a:p>
          <a:p>
            <a:pPr eaLnBrk="1" hangingPunct="1">
              <a:buFont typeface="Wingdings" panose="05000000000000000000" pitchFamily="2" charset="2"/>
              <a:buChar char="Ø"/>
              <a:defRPr/>
            </a:pPr>
            <a:r>
              <a:rPr lang="en-US" altLang="en-US" sz="2800"/>
              <a:t> Cingulum rests.</a:t>
            </a:r>
          </a:p>
          <a:p>
            <a:pPr eaLnBrk="1" hangingPunct="1">
              <a:buFont typeface="Wingdings" panose="05000000000000000000" pitchFamily="2" charset="2"/>
              <a:buChar char="Ø"/>
              <a:defRPr/>
            </a:pPr>
            <a:r>
              <a:rPr lang="en-US" altLang="en-US" sz="2800"/>
              <a:t> Incisal rests.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38"/>
    </mc:Choice>
    <mc:Fallback xmlns="">
      <p:transition spd="slow" advTm="1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type="body" sz="half" idx="1"/>
          </p:nvPr>
        </p:nvSpPr>
        <p:spPr/>
        <p:txBody>
          <a:bodyPr/>
          <a:lstStyle/>
          <a:p>
            <a:pPr algn="ctr" eaLnBrk="1" hangingPunct="1">
              <a:buFont typeface="Wingdings" panose="05000000000000000000" pitchFamily="2" charset="2"/>
              <a:buNone/>
              <a:defRPr/>
            </a:pPr>
            <a:r>
              <a:rPr lang="en-US" altLang="en-US" b="1" u="sng">
                <a:solidFill>
                  <a:srgbClr val="FFCC66"/>
                </a:solidFill>
              </a:rPr>
              <a:t>Occlusal rest</a:t>
            </a:r>
            <a:r>
              <a:rPr lang="en-US" altLang="en-US"/>
              <a:t> </a:t>
            </a:r>
          </a:p>
          <a:p>
            <a:pPr algn="ctr" eaLnBrk="1" hangingPunct="1">
              <a:buFont typeface="Wingdings" panose="05000000000000000000" pitchFamily="2" charset="2"/>
              <a:buNone/>
              <a:defRPr/>
            </a:pPr>
            <a:endParaRPr lang="en-US" altLang="en-US"/>
          </a:p>
          <a:p>
            <a:pPr eaLnBrk="1" hangingPunct="1">
              <a:buFont typeface="Wingdings" panose="05000000000000000000" pitchFamily="2" charset="2"/>
              <a:buNone/>
              <a:defRPr/>
            </a:pPr>
            <a:r>
              <a:rPr lang="en-US" altLang="en-US" sz="2800"/>
              <a:t>		Occlusal rest is most preferred because of its location and vertical orientation, permits forces to be directed within the long axis of the abutment.</a:t>
            </a:r>
          </a:p>
          <a:p>
            <a:pPr eaLnBrk="1" hangingPunct="1">
              <a:defRPr/>
            </a:pPr>
            <a:endParaRPr lang="en-US" altLang="en-US" sz="2800"/>
          </a:p>
        </p:txBody>
      </p:sp>
      <p:pic>
        <p:nvPicPr>
          <p:cNvPr id="34819" name="Picture 4" descr="DSC00011"/>
          <p:cNvPicPr>
            <a:picLocks noGrp="1" noChangeAspect="1" noChangeArrowheads="1"/>
          </p:cNvPicPr>
          <p:nvPr>
            <p:ph sz="half" idx="2"/>
          </p:nvPr>
        </p:nvPicPr>
        <p:blipFill>
          <a:blip r:embed="rId4">
            <a:lum bright="12000" contrast="12000"/>
            <a:extLst>
              <a:ext uri="{28A0092B-C50C-407E-A947-70E740481C1C}">
                <a14:useLocalDpi xmlns:a14="http://schemas.microsoft.com/office/drawing/2010/main" val="0"/>
              </a:ext>
            </a:extLst>
          </a:blip>
          <a:srcRect/>
          <a:stretch>
            <a:fillRect/>
          </a:stretch>
        </p:blipFill>
        <p:spPr>
          <a:xfrm>
            <a:off x="4648200" y="2524125"/>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41"/>
    </mc:Choice>
    <mc:Fallback xmlns="">
      <p:transition spd="slow" advTm="2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Rectangle 3"/>
          <p:cNvSpPr>
            <a:spLocks noGrp="1" noChangeArrowheads="1"/>
          </p:cNvSpPr>
          <p:nvPr>
            <p:ph type="body" sz="half" idx="1"/>
          </p:nvPr>
        </p:nvSpPr>
        <p:spPr/>
        <p:txBody>
          <a:bodyPr/>
          <a:lstStyle/>
          <a:p>
            <a:pPr algn="ctr" eaLnBrk="1" hangingPunct="1">
              <a:lnSpc>
                <a:spcPct val="80000"/>
              </a:lnSpc>
              <a:buFont typeface="Wingdings" panose="05000000000000000000" pitchFamily="2" charset="2"/>
              <a:buNone/>
              <a:defRPr/>
            </a:pPr>
            <a:r>
              <a:rPr lang="en-US" altLang="en-US" b="1" u="sng">
                <a:solidFill>
                  <a:srgbClr val="FFCC66"/>
                </a:solidFill>
              </a:rPr>
              <a:t>Cingulum rest</a:t>
            </a:r>
            <a:r>
              <a:rPr lang="en-US" altLang="en-US" sz="2800"/>
              <a:t> </a:t>
            </a:r>
          </a:p>
          <a:p>
            <a:pPr algn="ctr" eaLnBrk="1" hangingPunct="1">
              <a:lnSpc>
                <a:spcPct val="80000"/>
              </a:lnSpc>
              <a:buFont typeface="Wingdings" panose="05000000000000000000" pitchFamily="2" charset="2"/>
              <a:buNone/>
              <a:defRPr/>
            </a:pPr>
            <a:endParaRPr lang="en-US" altLang="en-US" sz="2800"/>
          </a:p>
          <a:p>
            <a:pPr eaLnBrk="1" hangingPunct="1">
              <a:lnSpc>
                <a:spcPct val="80000"/>
              </a:lnSpc>
              <a:defRPr/>
            </a:pPr>
            <a:r>
              <a:rPr lang="en-US" altLang="en-US" sz="2800"/>
              <a:t>A cingulum rest is commonly limited to maxillary canines because of its normal morphology which lends itself to appropriate rest seat preparation with minimal recontouring.</a:t>
            </a:r>
          </a:p>
        </p:txBody>
      </p:sp>
      <p:pic>
        <p:nvPicPr>
          <p:cNvPr id="35843" name="Picture 7" descr="DSC00006"/>
          <p:cNvPicPr>
            <a:picLocks noGrp="1" noChangeAspect="1" noChangeArrowheads="1"/>
          </p:cNvPicPr>
          <p:nvPr>
            <p:ph sz="quarter" idx="2"/>
          </p:nvPr>
        </p:nvPicPr>
        <p:blipFill>
          <a:blip r:embed="rId4">
            <a:lum bright="36000" contrast="54000"/>
            <a:extLst>
              <a:ext uri="{28A0092B-C50C-407E-A947-70E740481C1C}">
                <a14:useLocalDpi xmlns:a14="http://schemas.microsoft.com/office/drawing/2010/main" val="0"/>
              </a:ext>
            </a:extLst>
          </a:blip>
          <a:srcRect l="17404" t="3847" r="20288" b="7692"/>
          <a:stretch>
            <a:fillRect/>
          </a:stretch>
        </p:blipFill>
        <p:spPr>
          <a:xfrm>
            <a:off x="5410200" y="2209800"/>
            <a:ext cx="33528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139"/>
    </mc:Choice>
    <mc:Fallback xmlns="">
      <p:transition spd="slow" advTm="7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idx="1"/>
          </p:nvPr>
        </p:nvSpPr>
        <p:spPr>
          <a:xfrm>
            <a:off x="457200" y="762000"/>
            <a:ext cx="8229600" cy="5334000"/>
          </a:xfrm>
        </p:spPr>
        <p:txBody>
          <a:bodyPr/>
          <a:lstStyle/>
          <a:p>
            <a:pPr algn="ctr" eaLnBrk="1" hangingPunct="1">
              <a:buFont typeface="Wingdings" panose="05000000000000000000" pitchFamily="2" charset="2"/>
              <a:buNone/>
              <a:defRPr/>
            </a:pPr>
            <a:r>
              <a:rPr lang="en-US" altLang="en-US" b="1" u="sng">
                <a:solidFill>
                  <a:srgbClr val="FFCC66"/>
                </a:solidFill>
              </a:rPr>
              <a:t>Incisal rest</a:t>
            </a:r>
          </a:p>
          <a:p>
            <a:pPr algn="ctr" eaLnBrk="1" hangingPunct="1">
              <a:buFont typeface="Wingdings" panose="05000000000000000000" pitchFamily="2" charset="2"/>
              <a:buNone/>
              <a:defRPr/>
            </a:pPr>
            <a:endParaRPr lang="en-US" altLang="en-US" b="1" u="sng">
              <a:solidFill>
                <a:srgbClr val="FFCC66"/>
              </a:solidFill>
            </a:endParaRPr>
          </a:p>
          <a:p>
            <a:pPr eaLnBrk="1" hangingPunct="1">
              <a:defRPr/>
            </a:pPr>
            <a:r>
              <a:rPr lang="en-US" altLang="en-US" sz="2800"/>
              <a:t>An incisal rest used as indirect retainer only when all other rests are contraindicated.</a:t>
            </a:r>
          </a:p>
          <a:p>
            <a:pPr eaLnBrk="1" hangingPunct="1">
              <a:defRPr/>
            </a:pPr>
            <a:r>
              <a:rPr lang="en-US" altLang="en-US" sz="2800"/>
              <a:t>It is given in maxillary and mandibular incisors and mandibular canines.</a:t>
            </a:r>
          </a:p>
          <a:p>
            <a:pPr eaLnBrk="1" hangingPunct="1">
              <a:defRPr/>
            </a:pPr>
            <a:r>
              <a:rPr lang="en-US" altLang="en-US" sz="2800"/>
              <a:t>Incisal rests are esthetically objectional and exhibit long approach arms that may transfer harmful tipping forces to abutments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554"/>
    </mc:Choice>
    <mc:Fallback xmlns="">
      <p:transition spd="slow" advTm="6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3"/>
          <p:cNvSpPr>
            <a:spLocks noGrp="1" noChangeArrowheads="1"/>
          </p:cNvSpPr>
          <p:nvPr>
            <p:ph type="body" sz="half" idx="1"/>
          </p:nvPr>
        </p:nvSpPr>
        <p:spPr/>
        <p:txBody>
          <a:bodyPr/>
          <a:lstStyle/>
          <a:p>
            <a:pPr eaLnBrk="1" hangingPunct="1">
              <a:defRPr/>
            </a:pPr>
            <a:r>
              <a:rPr lang="en-US" altLang="en-US" sz="2800"/>
              <a:t>Most effective indirect retention is achieved by preparing the incisor to receive either full coverage restoration or a cast metal rest seat that is bonded to the lingual surface of the tooth.</a:t>
            </a:r>
          </a:p>
        </p:txBody>
      </p:sp>
      <p:pic>
        <p:nvPicPr>
          <p:cNvPr id="37891" name="Picture 4" descr="DSC00027"/>
          <p:cNvPicPr>
            <a:picLocks noGrp="1" noChangeAspect="1" noChangeArrowheads="1"/>
          </p:cNvPicPr>
          <p:nvPr>
            <p:ph sz="half" idx="2"/>
          </p:nvPr>
        </p:nvPicPr>
        <p:blipFill>
          <a:blip r:embed="rId4">
            <a:lum bright="24000" contrast="24000"/>
            <a:extLst>
              <a:ext uri="{28A0092B-C50C-407E-A947-70E740481C1C}">
                <a14:useLocalDpi xmlns:a14="http://schemas.microsoft.com/office/drawing/2010/main" val="0"/>
              </a:ext>
            </a:extLst>
          </a:blip>
          <a:srcRect l="9435" t="9749" r="3773" b="14780"/>
          <a:stretch>
            <a:fillRect/>
          </a:stretch>
        </p:blipFill>
        <p:spPr>
          <a:xfrm>
            <a:off x="4648200" y="2438400"/>
            <a:ext cx="4191000"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67"/>
    </mc:Choice>
    <mc:Fallback xmlns="">
      <p:transition spd="slow" advTm="39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body" sz="half" idx="1"/>
          </p:nvPr>
        </p:nvSpPr>
        <p:spPr>
          <a:xfrm>
            <a:off x="0" y="0"/>
            <a:ext cx="5334000" cy="4114800"/>
          </a:xfrm>
        </p:spPr>
        <p:txBody>
          <a:bodyPr/>
          <a:lstStyle/>
          <a:p>
            <a:pPr eaLnBrk="1" hangingPunct="1">
              <a:defRPr/>
            </a:pPr>
            <a:r>
              <a:rPr lang="en-US" altLang="en-US" b="1" u="sng">
                <a:solidFill>
                  <a:srgbClr val="FFCC66"/>
                </a:solidFill>
              </a:rPr>
              <a:t>Canine extensions from occlusal rests.</a:t>
            </a:r>
          </a:p>
          <a:p>
            <a:pPr eaLnBrk="1" hangingPunct="1">
              <a:buFont typeface="Wingdings" panose="05000000000000000000" pitchFamily="2" charset="2"/>
              <a:buNone/>
              <a:defRPr/>
            </a:pPr>
            <a:r>
              <a:rPr lang="en-US" altLang="en-US"/>
              <a:t>     </a:t>
            </a:r>
            <a:r>
              <a:rPr lang="en-US" altLang="en-US" sz="2400"/>
              <a:t>A finger like extensions from a premolar rest is placed on a lingual slope of the adjacent canine tooth.</a:t>
            </a:r>
          </a:p>
          <a:p>
            <a:pPr eaLnBrk="1" hangingPunct="1">
              <a:buFont typeface="Wingdings" panose="05000000000000000000" pitchFamily="2" charset="2"/>
              <a:buNone/>
              <a:defRPr/>
            </a:pPr>
            <a:r>
              <a:rPr lang="en-US" altLang="en-US" sz="2400"/>
              <a:t>     It is particularly applicable when a first premolar serves as a primary abutment.</a:t>
            </a:r>
          </a:p>
          <a:p>
            <a:pPr eaLnBrk="1" hangingPunct="1">
              <a:buFont typeface="Wingdings" panose="05000000000000000000" pitchFamily="2" charset="2"/>
              <a:buNone/>
              <a:defRPr/>
            </a:pPr>
            <a:r>
              <a:rPr lang="en-US" altLang="en-US" sz="2400"/>
              <a:t>        No preparation is required on cuspid. Such a design exploits the excellent indirect retention that the cuspid is capable of supplying and combines it with the equally excellent vertical support offered by the bicuspid.</a:t>
            </a:r>
          </a:p>
        </p:txBody>
      </p:sp>
      <p:pic>
        <p:nvPicPr>
          <p:cNvPr id="38915" name="Picture 4" descr="DSC00021"/>
          <p:cNvPicPr>
            <a:picLocks noGrp="1" noChangeAspect="1" noChangeArrowheads="1"/>
          </p:cNvPicPr>
          <p:nvPr>
            <p:ph sz="half" idx="2"/>
          </p:nvPr>
        </p:nvPicPr>
        <p:blipFill>
          <a:blip r:embed="rId4">
            <a:lum bright="12000" contrast="12000"/>
            <a:extLst>
              <a:ext uri="{28A0092B-C50C-407E-A947-70E740481C1C}">
                <a14:useLocalDpi xmlns:a14="http://schemas.microsoft.com/office/drawing/2010/main" val="0"/>
              </a:ext>
            </a:extLst>
          </a:blip>
          <a:srcRect l="1888" t="4716" r="3773" b="4716"/>
          <a:stretch>
            <a:fillRect/>
          </a:stretch>
        </p:blipFill>
        <p:spPr>
          <a:xfrm>
            <a:off x="5257800" y="1752600"/>
            <a:ext cx="38100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832"/>
    </mc:Choice>
    <mc:Fallback xmlns="">
      <p:transition spd="slow" advTm="5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type="body" sz="half" idx="1"/>
          </p:nvPr>
        </p:nvSpPr>
        <p:spPr>
          <a:xfrm>
            <a:off x="0" y="1066800"/>
            <a:ext cx="5105400" cy="5181600"/>
          </a:xfrm>
        </p:spPr>
        <p:txBody>
          <a:bodyPr/>
          <a:lstStyle/>
          <a:p>
            <a:pPr eaLnBrk="1" hangingPunct="1">
              <a:lnSpc>
                <a:spcPct val="80000"/>
              </a:lnSpc>
              <a:defRPr/>
            </a:pPr>
            <a:r>
              <a:rPr lang="en-US" altLang="en-US" b="1" u="sng">
                <a:solidFill>
                  <a:srgbClr val="FFCC66"/>
                </a:solidFill>
              </a:rPr>
              <a:t>Cingulum bars ( continuous bars ) and linguoplates</a:t>
            </a:r>
            <a:r>
              <a:rPr lang="en-US" altLang="en-US" sz="3600" b="1" u="sng">
                <a:solidFill>
                  <a:srgbClr val="FFCC66"/>
                </a:solidFill>
              </a:rPr>
              <a:t>.</a:t>
            </a:r>
          </a:p>
          <a:p>
            <a:pPr eaLnBrk="1" hangingPunct="1">
              <a:lnSpc>
                <a:spcPct val="80000"/>
              </a:lnSpc>
              <a:buFont typeface="Wingdings" panose="05000000000000000000" pitchFamily="2" charset="2"/>
              <a:buNone/>
              <a:defRPr/>
            </a:pPr>
            <a:endParaRPr lang="en-US" altLang="en-US" sz="3600" b="1" u="sng">
              <a:solidFill>
                <a:srgbClr val="FFCC66"/>
              </a:solidFill>
            </a:endParaRPr>
          </a:p>
          <a:p>
            <a:pPr eaLnBrk="1" hangingPunct="1">
              <a:lnSpc>
                <a:spcPct val="80000"/>
              </a:lnSpc>
              <a:buFont typeface="Wingdings" panose="05000000000000000000" pitchFamily="2" charset="2"/>
              <a:buNone/>
              <a:defRPr/>
            </a:pPr>
            <a:r>
              <a:rPr lang="en-US" altLang="en-US" sz="1000"/>
              <a:t>    </a:t>
            </a:r>
            <a:r>
              <a:rPr lang="en-US" altLang="en-US" sz="2800"/>
              <a:t>Technically these are not indirect retainers, because they rest on unprepared lingual inclines of anterior teeth, but proves to be effective if it is used with a terminal rest at each end.</a:t>
            </a:r>
          </a:p>
        </p:txBody>
      </p:sp>
      <p:pic>
        <p:nvPicPr>
          <p:cNvPr id="39939" name="Picture 4" descr="DSC00035"/>
          <p:cNvPicPr>
            <a:picLocks noGrp="1" noChangeAspect="1" noChangeArrowheads="1"/>
          </p:cNvPicPr>
          <p:nvPr>
            <p:ph sz="quarter" idx="2"/>
          </p:nvPr>
        </p:nvPicPr>
        <p:blipFill>
          <a:blip r:embed="rId4">
            <a:lum bright="18000" contrast="12000"/>
            <a:extLst>
              <a:ext uri="{28A0092B-C50C-407E-A947-70E740481C1C}">
                <a14:useLocalDpi xmlns:a14="http://schemas.microsoft.com/office/drawing/2010/main" val="0"/>
              </a:ext>
            </a:extLst>
          </a:blip>
          <a:srcRect l="5289" t="7692" r="-481" b="7692"/>
          <a:stretch>
            <a:fillRect/>
          </a:stretch>
        </p:blipFill>
        <p:spPr>
          <a:xfrm>
            <a:off x="5486400" y="1524000"/>
            <a:ext cx="3352800" cy="228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0" name="Picture 7" descr="DSC00034"/>
          <p:cNvPicPr>
            <a:picLocks noGrp="1" noChangeAspect="1" noChangeArrowheads="1"/>
          </p:cNvPicPr>
          <p:nvPr>
            <p:ph sz="quarter" idx="3"/>
          </p:nvPr>
        </p:nvPicPr>
        <p:blipFill>
          <a:blip r:embed="rId5">
            <a:lum bright="12000" contrast="12000"/>
            <a:extLst>
              <a:ext uri="{28A0092B-C50C-407E-A947-70E740481C1C}">
                <a14:useLocalDpi xmlns:a14="http://schemas.microsoft.com/office/drawing/2010/main" val="0"/>
              </a:ext>
            </a:extLst>
          </a:blip>
          <a:srcRect/>
          <a:stretch>
            <a:fillRect/>
          </a:stretch>
        </p:blipFill>
        <p:spPr>
          <a:xfrm>
            <a:off x="5346700" y="4114800"/>
            <a:ext cx="2641600"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36"/>
    </mc:Choice>
    <mc:Fallback xmlns="">
      <p:transition spd="slow" advTm="39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body" sz="half" idx="1"/>
          </p:nvPr>
        </p:nvSpPr>
        <p:spPr/>
        <p:txBody>
          <a:bodyPr/>
          <a:lstStyle/>
          <a:p>
            <a:pPr eaLnBrk="1" hangingPunct="1">
              <a:defRPr/>
            </a:pPr>
            <a:r>
              <a:rPr lang="en-US" altLang="en-US" b="1" u="sng">
                <a:solidFill>
                  <a:srgbClr val="FFCC66"/>
                </a:solidFill>
              </a:rPr>
              <a:t>Rugae support</a:t>
            </a:r>
          </a:p>
        </p:txBody>
      </p:sp>
      <p:pic>
        <p:nvPicPr>
          <p:cNvPr id="40963" name="Picture 4" descr="DSC00028"/>
          <p:cNvPicPr>
            <a:picLocks noGrp="1" noChangeAspect="1" noChangeArrowheads="1"/>
          </p:cNvPicPr>
          <p:nvPr>
            <p:ph sz="half" idx="2"/>
          </p:nvPr>
        </p:nvPicPr>
        <p:blipFill>
          <a:blip r:embed="rId4">
            <a:lum bright="12000" contrast="12000"/>
            <a:extLst>
              <a:ext uri="{28A0092B-C50C-407E-A947-70E740481C1C}">
                <a14:useLocalDpi xmlns:a14="http://schemas.microsoft.com/office/drawing/2010/main" val="0"/>
              </a:ext>
            </a:extLst>
          </a:blip>
          <a:srcRect l="3773" t="6918" b="2516"/>
          <a:stretch>
            <a:fillRect/>
          </a:stretch>
        </p:blipFill>
        <p:spPr>
          <a:xfrm>
            <a:off x="1905000" y="3048000"/>
            <a:ext cx="5181600"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46"/>
    </mc:Choice>
    <mc:Fallback xmlns="">
      <p:transition spd="slow" advTm="27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Rectangle 3"/>
          <p:cNvSpPr>
            <a:spLocks noGrp="1" noChangeArrowheads="1"/>
          </p:cNvSpPr>
          <p:nvPr>
            <p:ph idx="1"/>
          </p:nvPr>
        </p:nvSpPr>
        <p:spPr>
          <a:xfrm>
            <a:off x="457200" y="1066800"/>
            <a:ext cx="8229600" cy="4114800"/>
          </a:xfrm>
        </p:spPr>
        <p:txBody>
          <a:bodyPr/>
          <a:lstStyle/>
          <a:p>
            <a:pPr eaLnBrk="1" hangingPunct="1">
              <a:lnSpc>
                <a:spcPct val="80000"/>
              </a:lnSpc>
              <a:buFont typeface="Wingdings" panose="05000000000000000000" pitchFamily="2" charset="2"/>
              <a:buNone/>
              <a:defRPr/>
            </a:pPr>
            <a:r>
              <a:rPr lang="en-US" altLang="en-US" b="1" u="sng">
                <a:solidFill>
                  <a:srgbClr val="FFCC66"/>
                </a:solidFill>
              </a:rPr>
              <a:t>CONTENTS</a:t>
            </a:r>
          </a:p>
          <a:p>
            <a:pPr eaLnBrk="1" hangingPunct="1">
              <a:lnSpc>
                <a:spcPct val="80000"/>
              </a:lnSpc>
              <a:buClr>
                <a:srgbClr val="FFCC66"/>
              </a:buClr>
              <a:buFont typeface="Wingdings" panose="05000000000000000000" pitchFamily="2" charset="2"/>
              <a:buChar char="Ø"/>
              <a:defRPr/>
            </a:pPr>
            <a:r>
              <a:rPr lang="en-US" altLang="en-US" sz="2800"/>
              <a:t>Introduction</a:t>
            </a:r>
          </a:p>
          <a:p>
            <a:pPr eaLnBrk="1" hangingPunct="1">
              <a:lnSpc>
                <a:spcPct val="80000"/>
              </a:lnSpc>
              <a:buClr>
                <a:srgbClr val="FFCC66"/>
              </a:buClr>
              <a:buFont typeface="Wingdings" panose="05000000000000000000" pitchFamily="2" charset="2"/>
              <a:buChar char="Ø"/>
              <a:defRPr/>
            </a:pPr>
            <a:r>
              <a:rPr lang="en-US" altLang="en-US" sz="2800"/>
              <a:t>Definition</a:t>
            </a:r>
          </a:p>
          <a:p>
            <a:pPr eaLnBrk="1" hangingPunct="1">
              <a:lnSpc>
                <a:spcPct val="80000"/>
              </a:lnSpc>
              <a:buClr>
                <a:srgbClr val="FFCC66"/>
              </a:buClr>
              <a:buFont typeface="Wingdings" panose="05000000000000000000" pitchFamily="2" charset="2"/>
              <a:buChar char="Ø"/>
              <a:defRPr/>
            </a:pPr>
            <a:r>
              <a:rPr lang="en-US" altLang="en-US" sz="2800"/>
              <a:t>Auxiliary functions of indirect retainers</a:t>
            </a:r>
          </a:p>
          <a:p>
            <a:pPr eaLnBrk="1" hangingPunct="1">
              <a:lnSpc>
                <a:spcPct val="80000"/>
              </a:lnSpc>
              <a:buClr>
                <a:srgbClr val="FFCC66"/>
              </a:buClr>
              <a:buFont typeface="Wingdings" panose="05000000000000000000" pitchFamily="2" charset="2"/>
              <a:buChar char="Ø"/>
              <a:defRPr/>
            </a:pPr>
            <a:r>
              <a:rPr lang="en-US" altLang="en-US" sz="2800"/>
              <a:t>Factors determining effectiveness of indirect retainers</a:t>
            </a:r>
          </a:p>
          <a:p>
            <a:pPr eaLnBrk="1" hangingPunct="1">
              <a:lnSpc>
                <a:spcPct val="80000"/>
              </a:lnSpc>
              <a:buClr>
                <a:srgbClr val="FFCC66"/>
              </a:buClr>
              <a:buFont typeface="Wingdings" panose="05000000000000000000" pitchFamily="2" charset="2"/>
              <a:buChar char="Ø"/>
              <a:defRPr/>
            </a:pPr>
            <a:r>
              <a:rPr lang="en-US" altLang="en-US" sz="2800"/>
              <a:t>Forms of indirect retainers</a:t>
            </a:r>
          </a:p>
          <a:p>
            <a:pPr eaLnBrk="1" hangingPunct="1">
              <a:lnSpc>
                <a:spcPct val="80000"/>
              </a:lnSpc>
              <a:buClr>
                <a:srgbClr val="FFCC66"/>
              </a:buClr>
              <a:buFont typeface="Wingdings" panose="05000000000000000000" pitchFamily="2" charset="2"/>
              <a:buChar char="Ø"/>
              <a:defRPr/>
            </a:pPr>
            <a:r>
              <a:rPr lang="en-US" altLang="en-US" sz="2800"/>
              <a:t>Conclusion </a:t>
            </a:r>
          </a:p>
          <a:p>
            <a:pPr eaLnBrk="1" hangingPunct="1">
              <a:lnSpc>
                <a:spcPct val="80000"/>
              </a:lnSpc>
              <a:buClr>
                <a:srgbClr val="FFCC66"/>
              </a:buClr>
              <a:buFont typeface="Wingdings" panose="05000000000000000000" pitchFamily="2" charset="2"/>
              <a:buChar char="Ø"/>
              <a:defRPr/>
            </a:pPr>
            <a:r>
              <a:rPr lang="en-US" altLang="en-US" sz="2800"/>
              <a:t>Bibliography</a:t>
            </a:r>
          </a:p>
          <a:p>
            <a:pPr eaLnBrk="1" hangingPunct="1">
              <a:lnSpc>
                <a:spcPct val="80000"/>
              </a:lnSpc>
              <a:buClr>
                <a:srgbClr val="FFCC66"/>
              </a:buClr>
              <a:buFont typeface="Wingdings" panose="05000000000000000000" pitchFamily="2" charset="2"/>
              <a:buChar char="Ø"/>
              <a:defRPr/>
            </a:pPr>
            <a:endParaRPr lang="en-US" altLang="en-US" sz="2800"/>
          </a:p>
          <a:p>
            <a:pPr eaLnBrk="1" hangingPunct="1">
              <a:lnSpc>
                <a:spcPct val="80000"/>
              </a:lnSpc>
              <a:buFont typeface="Wingdings" panose="05000000000000000000" pitchFamily="2" charset="2"/>
              <a:buNone/>
              <a:defRPr/>
            </a:pPr>
            <a:endParaRPr lang="en-US" altLang="en-US" sz="2800"/>
          </a:p>
          <a:p>
            <a:pPr eaLnBrk="1" hangingPunct="1">
              <a:lnSpc>
                <a:spcPct val="80000"/>
              </a:lnSpc>
              <a:defRPr/>
            </a:pPr>
            <a:endParaRPr lang="en-US" altLang="en-US" sz="2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33"/>
    </mc:Choice>
    <mc:Fallback xmlns="">
      <p:transition spd="slow" advTm="16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p:cNvSpPr>
            <a:spLocks noGrp="1" noChangeArrowheads="1"/>
          </p:cNvSpPr>
          <p:nvPr>
            <p:ph idx="1"/>
          </p:nvPr>
        </p:nvSpPr>
        <p:spPr>
          <a:xfrm>
            <a:off x="0" y="0"/>
            <a:ext cx="9144000" cy="6858000"/>
          </a:xfrm>
        </p:spPr>
        <p:txBody>
          <a:bodyPr/>
          <a:lstStyle/>
          <a:p>
            <a:pPr eaLnBrk="1" hangingPunct="1">
              <a:lnSpc>
                <a:spcPct val="90000"/>
              </a:lnSpc>
              <a:buFont typeface="Wingdings" panose="05000000000000000000" pitchFamily="2" charset="2"/>
              <a:buNone/>
              <a:defRPr/>
            </a:pPr>
            <a:r>
              <a:rPr lang="en-US" altLang="en-US" b="1" u="sng">
                <a:solidFill>
                  <a:srgbClr val="FFCC66"/>
                </a:solidFill>
              </a:rPr>
              <a:t>Conclusion</a:t>
            </a:r>
          </a:p>
          <a:p>
            <a:pPr eaLnBrk="1" hangingPunct="1">
              <a:lnSpc>
                <a:spcPct val="90000"/>
              </a:lnSpc>
              <a:buFont typeface="Wingdings" panose="05000000000000000000" pitchFamily="2" charset="2"/>
              <a:buNone/>
              <a:defRPr/>
            </a:pPr>
            <a:endParaRPr lang="en-US" altLang="en-US" b="1" u="sng">
              <a:solidFill>
                <a:srgbClr val="FFCC66"/>
              </a:solidFill>
            </a:endParaRPr>
          </a:p>
          <a:p>
            <a:pPr eaLnBrk="1" hangingPunct="1">
              <a:lnSpc>
                <a:spcPct val="90000"/>
              </a:lnSpc>
              <a:buFont typeface="Wingdings" panose="05000000000000000000" pitchFamily="2" charset="2"/>
              <a:buNone/>
              <a:defRPr/>
            </a:pPr>
            <a:r>
              <a:rPr lang="en-US" altLang="en-US" sz="2400"/>
              <a:t>        The distal extension partial denture tends to rotate around the fulcrum lines, this movement away from the tissues can be resisted by the activation of the direct retainer, stabilizing components of clasp assembly. Ultimately it is  a indirect retainer, a part of the rigid component of the partial denture frame work that are located on the definitive rests on the opposite side of the fulcrum line away from the distal extension base which is responsible to resist the movements away from the tissue .</a:t>
            </a:r>
            <a:endParaRPr lang="en-US" altLang="en-US" sz="2400">
              <a:cs typeface="Times New Roman" panose="02020603050405020304" pitchFamily="18" charset="0"/>
            </a:endParaRPr>
          </a:p>
          <a:p>
            <a:pPr eaLnBrk="1" hangingPunct="1">
              <a:lnSpc>
                <a:spcPct val="90000"/>
              </a:lnSpc>
              <a:defRPr/>
            </a:pPr>
            <a:endParaRPr lang="en-US" altLang="en-US" sz="2400">
              <a:cs typeface="Times New Roman" panose="02020603050405020304" pitchFamily="18" charset="0"/>
            </a:endParaRPr>
          </a:p>
          <a:p>
            <a:pPr eaLnBrk="1" hangingPunct="1">
              <a:lnSpc>
                <a:spcPct val="90000"/>
              </a:lnSpc>
              <a:defRPr/>
            </a:pPr>
            <a:r>
              <a:rPr lang="en-US" altLang="en-US" sz="2400">
                <a:cs typeface="Times New Roman" panose="02020603050405020304" pitchFamily="18" charset="0"/>
              </a:rPr>
              <a:t>Hence the choice of the indirect retainer should be based on biologic as well as mechanical principles.</a:t>
            </a:r>
          </a:p>
          <a:p>
            <a:pPr eaLnBrk="1" hangingPunct="1">
              <a:lnSpc>
                <a:spcPct val="90000"/>
              </a:lnSpc>
              <a:defRPr/>
            </a:pPr>
            <a:endParaRPr lang="en-US" altLang="en-US" sz="2400">
              <a:cs typeface="Times New Roman" panose="02020603050405020304" pitchFamily="18" charset="0"/>
            </a:endParaRPr>
          </a:p>
          <a:p>
            <a:pPr eaLnBrk="1" hangingPunct="1">
              <a:lnSpc>
                <a:spcPct val="90000"/>
              </a:lnSpc>
              <a:defRPr/>
            </a:pPr>
            <a:r>
              <a:rPr lang="en-US" altLang="en-US" sz="2400">
                <a:cs typeface="Times New Roman" panose="02020603050405020304" pitchFamily="18" charset="0"/>
              </a:rPr>
              <a:t>  The dentist responsible for the treatment rendered must be able to justify the indirect retention used for each abutment tooth in keeping with these principles. </a:t>
            </a:r>
          </a:p>
          <a:p>
            <a:pPr eaLnBrk="1" hangingPunct="1">
              <a:lnSpc>
                <a:spcPct val="90000"/>
              </a:lnSpc>
              <a:defRPr/>
            </a:pPr>
            <a:endParaRPr lang="en-US" altLang="en-US" sz="2400"/>
          </a:p>
          <a:p>
            <a:pPr eaLnBrk="1" hangingPunct="1">
              <a:lnSpc>
                <a:spcPct val="90000"/>
              </a:lnSpc>
              <a:buFont typeface="Wingdings" panose="05000000000000000000" pitchFamily="2" charset="2"/>
              <a:buNone/>
              <a:defRPr/>
            </a:pPr>
            <a:endParaRPr lang="en-US" altLang="en-US" sz="24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702"/>
    </mc:Choice>
    <mc:Fallback xmlns="">
      <p:transition spd="slow" advTm="6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Grp="1" noChangeArrowheads="1"/>
          </p:cNvSpPr>
          <p:nvPr>
            <p:ph idx="1"/>
          </p:nvPr>
        </p:nvSpPr>
        <p:spPr>
          <a:xfrm>
            <a:off x="457200" y="685800"/>
            <a:ext cx="8610600" cy="5257800"/>
          </a:xfrm>
        </p:spPr>
        <p:txBody>
          <a:bodyPr/>
          <a:lstStyle/>
          <a:p>
            <a:pPr eaLnBrk="1" hangingPunct="1">
              <a:defRPr/>
            </a:pPr>
            <a:r>
              <a:rPr lang="en-US" altLang="en-US" b="1" u="sng">
                <a:solidFill>
                  <a:srgbClr val="FFCC66"/>
                </a:solidFill>
              </a:rPr>
              <a:t>Bibliography</a:t>
            </a:r>
          </a:p>
          <a:p>
            <a:pPr eaLnBrk="1" hangingPunct="1">
              <a:buClr>
                <a:schemeClr val="tx1"/>
              </a:buClr>
              <a:defRPr/>
            </a:pPr>
            <a:r>
              <a:rPr lang="en-US" altLang="en-US">
                <a:cs typeface="Times New Roman" panose="02020603050405020304" pitchFamily="18" charset="0"/>
              </a:rPr>
              <a:t>Mc Cracken’s –Removable partial prosthodontics.</a:t>
            </a:r>
          </a:p>
          <a:p>
            <a:pPr eaLnBrk="1" hangingPunct="1">
              <a:buClr>
                <a:schemeClr val="tx1"/>
              </a:buClr>
              <a:defRPr/>
            </a:pPr>
            <a:r>
              <a:rPr lang="en-US" altLang="en-US">
                <a:cs typeface="Times New Roman" panose="02020603050405020304" pitchFamily="18" charset="0"/>
              </a:rPr>
              <a:t>Stewart’s – Clinical Removable partial prosthodontics- third edition</a:t>
            </a:r>
          </a:p>
          <a:p>
            <a:pPr eaLnBrk="1" hangingPunct="1">
              <a:buClr>
                <a:schemeClr val="tx1"/>
              </a:buClr>
              <a:defRPr/>
            </a:pPr>
            <a:r>
              <a:rPr lang="en-US" altLang="en-US">
                <a:cs typeface="Times New Roman" panose="02020603050405020304" pitchFamily="18" charset="0"/>
              </a:rPr>
              <a:t>Ernest L. Miller – Removable partial prosthodontics.</a:t>
            </a:r>
          </a:p>
          <a:p>
            <a:pPr eaLnBrk="1" hangingPunct="1">
              <a:buClr>
                <a:schemeClr val="tx1"/>
              </a:buClr>
              <a:defRPr/>
            </a:pPr>
            <a:r>
              <a:rPr lang="en-US" altLang="en-US">
                <a:cs typeface="Times New Roman" panose="02020603050405020304" pitchFamily="18" charset="0"/>
              </a:rPr>
              <a:t>Osborne &amp; Lammie’s – Removable prosthodontics </a:t>
            </a:r>
          </a:p>
          <a:p>
            <a:pPr eaLnBrk="1" hangingPunct="1">
              <a:buClr>
                <a:schemeClr val="tx1"/>
              </a:buClr>
              <a:defRPr/>
            </a:pPr>
            <a:endParaRPr lang="en-US" altLang="en-US">
              <a:cs typeface="Times New Roman" panose="02020603050405020304" pitchFamily="18" charset="0"/>
            </a:endParaRPr>
          </a:p>
          <a:p>
            <a:pPr eaLnBrk="1" hangingPunct="1">
              <a:buFont typeface="Wingdings" panose="05000000000000000000" pitchFamily="2" charset="2"/>
              <a:buNone/>
              <a:defRPr/>
            </a:pPr>
            <a:endParaRPr lang="en-US" altLang="en-US" b="1" u="sng">
              <a:solidFill>
                <a:srgbClr val="FFCC66"/>
              </a:solidFill>
            </a:endParaRPr>
          </a:p>
          <a:p>
            <a:pPr eaLnBrk="1" hangingPunct="1">
              <a:defRPr/>
            </a:pPr>
            <a:endParaRPr lang="en-US" altLang="en-US" b="1" u="sng">
              <a:solidFill>
                <a:srgbClr val="FFCC66"/>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44"/>
    </mc:Choice>
    <mc:Fallback xmlns="">
      <p:transition spd="slow" advTm="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209800"/>
            <a:ext cx="8229600" cy="3048000"/>
          </a:xfrm>
        </p:spPr>
        <p:txBody>
          <a:bodyPr/>
          <a:lstStyle/>
          <a:p>
            <a:pPr eaLnBrk="1" hangingPunct="1">
              <a:defRPr/>
            </a:pPr>
            <a:r>
              <a:rPr lang="en-US" sz="9600" dirty="0" smtClean="0">
                <a:solidFill>
                  <a:srgbClr val="FF0000"/>
                </a:solidFill>
              </a:rPr>
              <a:t>MCQs</a:t>
            </a:r>
            <a:endParaRPr lang="en-US" sz="9600" dirty="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57"/>
    </mc:Choice>
    <mc:Fallback xmlns="">
      <p:transition spd="slow" advTm="6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304800"/>
          <a:ext cx="8305799" cy="6284914"/>
        </p:xfrm>
        <a:graphic>
          <a:graphicData uri="http://schemas.openxmlformats.org/drawingml/2006/table">
            <a:tbl>
              <a:tblPr firstRow="1" bandRow="1">
                <a:tableStyleId>{D7AC3CCA-C797-4891-BE02-D94E43425B78}</a:tableStyleId>
              </a:tblPr>
              <a:tblGrid>
                <a:gridCol w="2999317"/>
                <a:gridCol w="1384300"/>
                <a:gridCol w="1307394"/>
                <a:gridCol w="1307394"/>
                <a:gridCol w="1307394"/>
              </a:tblGrid>
              <a:tr h="2060287">
                <a:tc>
                  <a:txBody>
                    <a:bodyPr/>
                    <a:lstStyle/>
                    <a:p>
                      <a:pPr algn="l" fontAlgn="b"/>
                      <a:r>
                        <a:rPr lang="en-US" sz="1600" b="0" i="0" u="none" strike="noStrike" dirty="0" smtClean="0">
                          <a:solidFill>
                            <a:srgbClr val="000000"/>
                          </a:solidFill>
                          <a:effectLst/>
                          <a:latin typeface="Calibri" panose="020F0502020204030204" pitchFamily="34" charset="0"/>
                        </a:rPr>
                        <a:t>Movements of CPD away from the tissue is resisted by following except</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Tissues of alveolar ridge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Direct retainers</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Stabilizing minor connectors</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Indirect retainers</a:t>
                      </a:r>
                      <a:endParaRPr lang="en-US" sz="1600" b="0" i="0" u="none" strike="noStrike" dirty="0">
                        <a:solidFill>
                          <a:srgbClr val="000000"/>
                        </a:solidFill>
                        <a:effectLst/>
                        <a:latin typeface="Calibri" panose="020F0502020204030204" pitchFamily="34" charset="0"/>
                      </a:endParaRPr>
                    </a:p>
                  </a:txBody>
                  <a:tcPr marR="9525" marT="9525" marB="0"/>
                </a:tc>
              </a:tr>
              <a:tr h="854192">
                <a:tc>
                  <a:txBody>
                    <a:bodyPr/>
                    <a:lstStyle/>
                    <a:p>
                      <a:pPr algn="l" fontAlgn="b"/>
                      <a:r>
                        <a:rPr lang="en-US" sz="1600" b="0" i="0" u="none" strike="noStrike" dirty="0" smtClean="0">
                          <a:solidFill>
                            <a:srgbClr val="000000"/>
                          </a:solidFill>
                          <a:effectLst/>
                          <a:latin typeface="Calibri" panose="020F0502020204030204" pitchFamily="34" charset="0"/>
                        </a:rPr>
                        <a:t>Rotations </a:t>
                      </a:r>
                      <a:r>
                        <a:rPr lang="en-US" sz="1600" b="0" i="0" u="none" strike="noStrike" dirty="0" err="1" smtClean="0">
                          <a:solidFill>
                            <a:srgbClr val="000000"/>
                          </a:solidFill>
                          <a:effectLst/>
                          <a:latin typeface="Calibri" panose="020F0502020204030204" pitchFamily="34" charset="0"/>
                        </a:rPr>
                        <a:t>occuring</a:t>
                      </a:r>
                      <a:r>
                        <a:rPr lang="en-US" sz="1600" b="0" i="0" u="none" strike="noStrike" dirty="0" smtClean="0">
                          <a:solidFill>
                            <a:srgbClr val="000000"/>
                          </a:solidFill>
                          <a:effectLst/>
                          <a:latin typeface="Calibri" panose="020F0502020204030204" pitchFamily="34" charset="0"/>
                        </a:rPr>
                        <a:t> through most posterior abutments is</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Towards the ridge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Away from the ridge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Both of the above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Rotation along longitudinal axis</a:t>
                      </a:r>
                      <a:endParaRPr lang="en-US" sz="1600" b="0" i="0" u="none" strike="noStrike" dirty="0">
                        <a:solidFill>
                          <a:srgbClr val="000000"/>
                        </a:solidFill>
                        <a:effectLst/>
                        <a:latin typeface="Calibri" panose="020F0502020204030204" pitchFamily="34" charset="0"/>
                      </a:endParaRPr>
                    </a:p>
                  </a:txBody>
                  <a:tcPr marR="9525" marT="9525" marB="0"/>
                </a:tc>
              </a:tr>
              <a:tr h="854192">
                <a:tc>
                  <a:txBody>
                    <a:bodyPr/>
                    <a:lstStyle/>
                    <a:p>
                      <a:pPr algn="l" fontAlgn="b"/>
                      <a:r>
                        <a:rPr lang="en-US" sz="1600" b="0" i="0" u="none" strike="noStrike" dirty="0" smtClean="0">
                          <a:solidFill>
                            <a:srgbClr val="000000"/>
                          </a:solidFill>
                          <a:effectLst/>
                          <a:latin typeface="Calibri" panose="020F0502020204030204" pitchFamily="34" charset="0"/>
                        </a:rPr>
                        <a:t>More preferable support for indirect retainer is</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Tooth borne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Tissue borne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Both will do</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None</a:t>
                      </a:r>
                      <a:endParaRPr lang="en-US" sz="1600" b="0" i="0" u="none" strike="noStrike" dirty="0">
                        <a:solidFill>
                          <a:srgbClr val="000000"/>
                        </a:solidFill>
                        <a:effectLst/>
                        <a:latin typeface="Calibri" panose="020F0502020204030204" pitchFamily="34" charset="0"/>
                      </a:endParaRPr>
                    </a:p>
                  </a:txBody>
                  <a:tcPr marR="9525" marT="9525" marB="0"/>
                </a:tc>
              </a:tr>
              <a:tr h="984894">
                <a:tc>
                  <a:txBody>
                    <a:bodyPr/>
                    <a:lstStyle/>
                    <a:p>
                      <a:pPr algn="l" fontAlgn="b"/>
                      <a:r>
                        <a:rPr lang="en-US" sz="1600" b="0" i="0" u="none" strike="noStrike" dirty="0" smtClean="0">
                          <a:solidFill>
                            <a:srgbClr val="000000"/>
                          </a:solidFill>
                          <a:effectLst/>
                          <a:latin typeface="Calibri" panose="020F0502020204030204" pitchFamily="34" charset="0"/>
                        </a:rPr>
                        <a:t>When ever possible rest for indirect retainer should be at __________ to the path of movements.</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Acute angle </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Right angle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Obtuse angle</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All the above</a:t>
                      </a:r>
                      <a:endParaRPr lang="en-US" sz="1600" b="0" i="0" u="none" strike="noStrike" dirty="0">
                        <a:solidFill>
                          <a:srgbClr val="000000"/>
                        </a:solidFill>
                        <a:effectLst/>
                        <a:latin typeface="Calibri" panose="020F0502020204030204" pitchFamily="34" charset="0"/>
                      </a:endParaRPr>
                    </a:p>
                  </a:txBody>
                  <a:tcPr marR="9525" marT="9525" marB="0"/>
                </a:tc>
              </a:tr>
              <a:tr h="1531349">
                <a:tc>
                  <a:txBody>
                    <a:bodyPr/>
                    <a:lstStyle/>
                    <a:p>
                      <a:pPr algn="l" fontAlgn="b"/>
                      <a:r>
                        <a:rPr lang="en-US" sz="1600" b="0" i="0" u="none" strike="noStrike" dirty="0" smtClean="0">
                          <a:solidFill>
                            <a:srgbClr val="000000"/>
                          </a:solidFill>
                          <a:effectLst/>
                          <a:latin typeface="Calibri" panose="020F0502020204030204" pitchFamily="34" charset="0"/>
                        </a:rPr>
                        <a:t>Which of the following can be used as indirect </a:t>
                      </a:r>
                      <a:r>
                        <a:rPr lang="en-US" sz="1600" b="0" i="0" u="none" strike="noStrike" dirty="0" err="1" smtClean="0">
                          <a:solidFill>
                            <a:srgbClr val="000000"/>
                          </a:solidFill>
                          <a:effectLst/>
                          <a:latin typeface="Calibri" panose="020F0502020204030204" pitchFamily="34" charset="0"/>
                        </a:rPr>
                        <a:t>reainers</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Occlusal rest</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err="1" smtClean="0">
                          <a:solidFill>
                            <a:srgbClr val="000000"/>
                          </a:solidFill>
                          <a:effectLst/>
                          <a:latin typeface="Calibri" panose="020F0502020204030204" pitchFamily="34" charset="0"/>
                        </a:rPr>
                        <a:t>Cingulum</a:t>
                      </a:r>
                      <a:r>
                        <a:rPr lang="en-US" sz="1600" b="0" i="0" u="none" strike="noStrike" dirty="0" smtClean="0">
                          <a:solidFill>
                            <a:srgbClr val="000000"/>
                          </a:solidFill>
                          <a:effectLst/>
                          <a:latin typeface="Calibri" panose="020F0502020204030204" pitchFamily="34" charset="0"/>
                        </a:rPr>
                        <a:t> rest</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Stabilizing minor connectors</a:t>
                      </a:r>
                      <a:endParaRPr lang="en-US" sz="1600" b="0" i="0" u="none" strike="noStrike" dirty="0">
                        <a:solidFill>
                          <a:srgbClr val="000000"/>
                        </a:solidFill>
                        <a:effectLst/>
                        <a:latin typeface="Calibri" panose="020F0502020204030204" pitchFamily="34" charset="0"/>
                      </a:endParaRPr>
                    </a:p>
                  </a:txBody>
                  <a:tcPr marR="9525" marT="9525" marB="0"/>
                </a:tc>
                <a:tc>
                  <a:txBody>
                    <a:bodyPr/>
                    <a:lstStyle/>
                    <a:p>
                      <a:pPr algn="l" fontAlgn="b"/>
                      <a:r>
                        <a:rPr lang="en-US" sz="1600" b="0" i="0" u="none" strike="noStrike" dirty="0" smtClean="0">
                          <a:solidFill>
                            <a:srgbClr val="000000"/>
                          </a:solidFill>
                          <a:effectLst/>
                          <a:latin typeface="Calibri" panose="020F0502020204030204" pitchFamily="34" charset="0"/>
                        </a:rPr>
                        <a:t>All the above</a:t>
                      </a:r>
                      <a:endParaRPr lang="en-US" sz="1600" b="0" i="0" u="none" strike="noStrike" dirty="0">
                        <a:solidFill>
                          <a:srgbClr val="000000"/>
                        </a:solidFill>
                        <a:effectLst/>
                        <a:latin typeface="Calibri" panose="020F0502020204030204" pitchFamily="34" charset="0"/>
                      </a:endParaRPr>
                    </a:p>
                  </a:txBody>
                  <a:tcPr marR="9525" marT="9525" marB="0"/>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0695" name="Picture 7" descr="river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0699" name="WordArt 11" descr="Paper bag"/>
          <p:cNvSpPr>
            <a:spLocks noChangeArrowheads="1" noChangeShapeType="1" noTextEdit="1"/>
          </p:cNvSpPr>
          <p:nvPr/>
        </p:nvSpPr>
        <p:spPr bwMode="auto">
          <a:xfrm>
            <a:off x="457200" y="457200"/>
            <a:ext cx="3429000" cy="992188"/>
          </a:xfrm>
          <a:prstGeom prst="rect">
            <a:avLst/>
          </a:prstGeom>
        </p:spPr>
        <p:txBody>
          <a:bodyPr wrap="none" fromWordArt="1">
            <a:prstTxWarp prst="textCascadeUp">
              <a:avLst>
                <a:gd name="adj" fmla="val 44444"/>
              </a:avLst>
            </a:prstTxWarp>
            <a:scene3d>
              <a:camera prst="legacyPerspectiveTopLeft">
                <a:rot lat="0" lon="20519995" rev="0"/>
              </a:camera>
              <a:lightRig rig="legacyHarsh3" dir="r"/>
            </a:scene3d>
            <a:sp3d extrusionH="430200" prstMaterial="legacyMatte">
              <a:extrusionClr>
                <a:srgbClr val="006600"/>
              </a:extrusionClr>
              <a:contourClr>
                <a:srgbClr val="FFFFFF"/>
              </a:contourClr>
            </a:sp3d>
          </a:bodyPr>
          <a:lstStyle/>
          <a:p>
            <a:pPr algn="ctr"/>
            <a:r>
              <a:rPr lang="en-IN" sz="3600" kern="10">
                <a:ln w="9525">
                  <a:round/>
                  <a:headEnd/>
                  <a:tailEnd/>
                </a:ln>
                <a:blipFill dpi="0" rotWithShape="0">
                  <a:blip r:embed="rId3"/>
                  <a:srcRect/>
                  <a:tile tx="0" ty="0" sx="100000" sy="100000" flip="none" algn="tl"/>
                </a:blipFill>
                <a:latin typeface="Arial Black" panose="020B0A04020102020204" pitchFamily="34" charset="0"/>
              </a:rPr>
              <a:t>THANK 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70695"/>
                                        </p:tgtEl>
                                        <p:attrNameLst>
                                          <p:attrName>style.visibility</p:attrName>
                                        </p:attrNameLst>
                                      </p:cBhvr>
                                      <p:to>
                                        <p:strVal val="visible"/>
                                      </p:to>
                                    </p:set>
                                    <p:animEffect transition="in" filter="wipe(down)">
                                      <p:cBhvr>
                                        <p:cTn id="7" dur="580">
                                          <p:stCondLst>
                                            <p:cond delay="0"/>
                                          </p:stCondLst>
                                        </p:cTn>
                                        <p:tgtEl>
                                          <p:spTgt spid="370695"/>
                                        </p:tgtEl>
                                      </p:cBhvr>
                                    </p:animEffect>
                                    <p:anim calcmode="lin" valueType="num">
                                      <p:cBhvr>
                                        <p:cTn id="8" dur="1822" tmFilter="0,0; 0.14,0.36; 0.43,0.73; 0.71,0.91; 1.0,1.0">
                                          <p:stCondLst>
                                            <p:cond delay="0"/>
                                          </p:stCondLst>
                                        </p:cTn>
                                        <p:tgtEl>
                                          <p:spTgt spid="37069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069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069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069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0695"/>
                                        </p:tgtEl>
                                        <p:attrNameLst>
                                          <p:attrName>ppt_y</p:attrName>
                                        </p:attrNameLst>
                                      </p:cBhvr>
                                      <p:tavLst>
                                        <p:tav tm="0" fmla="#ppt_y-sin(pi*$)/81">
                                          <p:val>
                                            <p:fltVal val="0"/>
                                          </p:val>
                                        </p:tav>
                                        <p:tav tm="100000">
                                          <p:val>
                                            <p:fltVal val="1"/>
                                          </p:val>
                                        </p:tav>
                                      </p:tavLst>
                                    </p:anim>
                                    <p:animScale>
                                      <p:cBhvr>
                                        <p:cTn id="13" dur="26">
                                          <p:stCondLst>
                                            <p:cond delay="650"/>
                                          </p:stCondLst>
                                        </p:cTn>
                                        <p:tgtEl>
                                          <p:spTgt spid="370695"/>
                                        </p:tgtEl>
                                      </p:cBhvr>
                                      <p:to x="100000" y="60000"/>
                                    </p:animScale>
                                    <p:animScale>
                                      <p:cBhvr>
                                        <p:cTn id="14" dur="166" decel="50000">
                                          <p:stCondLst>
                                            <p:cond delay="676"/>
                                          </p:stCondLst>
                                        </p:cTn>
                                        <p:tgtEl>
                                          <p:spTgt spid="370695"/>
                                        </p:tgtEl>
                                      </p:cBhvr>
                                      <p:to x="100000" y="100000"/>
                                    </p:animScale>
                                    <p:animScale>
                                      <p:cBhvr>
                                        <p:cTn id="15" dur="26">
                                          <p:stCondLst>
                                            <p:cond delay="1312"/>
                                          </p:stCondLst>
                                        </p:cTn>
                                        <p:tgtEl>
                                          <p:spTgt spid="370695"/>
                                        </p:tgtEl>
                                      </p:cBhvr>
                                      <p:to x="100000" y="80000"/>
                                    </p:animScale>
                                    <p:animScale>
                                      <p:cBhvr>
                                        <p:cTn id="16" dur="166" decel="50000">
                                          <p:stCondLst>
                                            <p:cond delay="1338"/>
                                          </p:stCondLst>
                                        </p:cTn>
                                        <p:tgtEl>
                                          <p:spTgt spid="370695"/>
                                        </p:tgtEl>
                                      </p:cBhvr>
                                      <p:to x="100000" y="100000"/>
                                    </p:animScale>
                                    <p:animScale>
                                      <p:cBhvr>
                                        <p:cTn id="17" dur="26">
                                          <p:stCondLst>
                                            <p:cond delay="1642"/>
                                          </p:stCondLst>
                                        </p:cTn>
                                        <p:tgtEl>
                                          <p:spTgt spid="370695"/>
                                        </p:tgtEl>
                                      </p:cBhvr>
                                      <p:to x="100000" y="90000"/>
                                    </p:animScale>
                                    <p:animScale>
                                      <p:cBhvr>
                                        <p:cTn id="18" dur="166" decel="50000">
                                          <p:stCondLst>
                                            <p:cond delay="1668"/>
                                          </p:stCondLst>
                                        </p:cTn>
                                        <p:tgtEl>
                                          <p:spTgt spid="370695"/>
                                        </p:tgtEl>
                                      </p:cBhvr>
                                      <p:to x="100000" y="100000"/>
                                    </p:animScale>
                                    <p:animScale>
                                      <p:cBhvr>
                                        <p:cTn id="19" dur="26">
                                          <p:stCondLst>
                                            <p:cond delay="1808"/>
                                          </p:stCondLst>
                                        </p:cTn>
                                        <p:tgtEl>
                                          <p:spTgt spid="370695"/>
                                        </p:tgtEl>
                                      </p:cBhvr>
                                      <p:to x="100000" y="95000"/>
                                    </p:animScale>
                                    <p:animScale>
                                      <p:cBhvr>
                                        <p:cTn id="20" dur="166" decel="50000">
                                          <p:stCondLst>
                                            <p:cond delay="1834"/>
                                          </p:stCondLst>
                                        </p:cTn>
                                        <p:tgtEl>
                                          <p:spTgt spid="37069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70699"/>
                                        </p:tgtEl>
                                        <p:attrNameLst>
                                          <p:attrName>style.visibility</p:attrName>
                                        </p:attrNameLst>
                                      </p:cBhvr>
                                      <p:to>
                                        <p:strVal val="visible"/>
                                      </p:to>
                                    </p:set>
                                    <p:animEffect transition="in" filter="wipe(down)">
                                      <p:cBhvr>
                                        <p:cTn id="23" dur="580">
                                          <p:stCondLst>
                                            <p:cond delay="0"/>
                                          </p:stCondLst>
                                        </p:cTn>
                                        <p:tgtEl>
                                          <p:spTgt spid="370699"/>
                                        </p:tgtEl>
                                      </p:cBhvr>
                                    </p:animEffect>
                                    <p:anim calcmode="lin" valueType="num">
                                      <p:cBhvr>
                                        <p:cTn id="24" dur="1822" tmFilter="0,0; 0.14,0.36; 0.43,0.73; 0.71,0.91; 1.0,1.0">
                                          <p:stCondLst>
                                            <p:cond delay="0"/>
                                          </p:stCondLst>
                                        </p:cTn>
                                        <p:tgtEl>
                                          <p:spTgt spid="37069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7069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7069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7069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70699"/>
                                        </p:tgtEl>
                                        <p:attrNameLst>
                                          <p:attrName>ppt_y</p:attrName>
                                        </p:attrNameLst>
                                      </p:cBhvr>
                                      <p:tavLst>
                                        <p:tav tm="0" fmla="#ppt_y-sin(pi*$)/81">
                                          <p:val>
                                            <p:fltVal val="0"/>
                                          </p:val>
                                        </p:tav>
                                        <p:tav tm="100000">
                                          <p:val>
                                            <p:fltVal val="1"/>
                                          </p:val>
                                        </p:tav>
                                      </p:tavLst>
                                    </p:anim>
                                    <p:animScale>
                                      <p:cBhvr>
                                        <p:cTn id="29" dur="26">
                                          <p:stCondLst>
                                            <p:cond delay="650"/>
                                          </p:stCondLst>
                                        </p:cTn>
                                        <p:tgtEl>
                                          <p:spTgt spid="370699"/>
                                        </p:tgtEl>
                                      </p:cBhvr>
                                      <p:to x="100000" y="60000"/>
                                    </p:animScale>
                                    <p:animScale>
                                      <p:cBhvr>
                                        <p:cTn id="30" dur="166" decel="50000">
                                          <p:stCondLst>
                                            <p:cond delay="676"/>
                                          </p:stCondLst>
                                        </p:cTn>
                                        <p:tgtEl>
                                          <p:spTgt spid="370699"/>
                                        </p:tgtEl>
                                      </p:cBhvr>
                                      <p:to x="100000" y="100000"/>
                                    </p:animScale>
                                    <p:animScale>
                                      <p:cBhvr>
                                        <p:cTn id="31" dur="26">
                                          <p:stCondLst>
                                            <p:cond delay="1312"/>
                                          </p:stCondLst>
                                        </p:cTn>
                                        <p:tgtEl>
                                          <p:spTgt spid="370699"/>
                                        </p:tgtEl>
                                      </p:cBhvr>
                                      <p:to x="100000" y="80000"/>
                                    </p:animScale>
                                    <p:animScale>
                                      <p:cBhvr>
                                        <p:cTn id="32" dur="166" decel="50000">
                                          <p:stCondLst>
                                            <p:cond delay="1338"/>
                                          </p:stCondLst>
                                        </p:cTn>
                                        <p:tgtEl>
                                          <p:spTgt spid="370699"/>
                                        </p:tgtEl>
                                      </p:cBhvr>
                                      <p:to x="100000" y="100000"/>
                                    </p:animScale>
                                    <p:animScale>
                                      <p:cBhvr>
                                        <p:cTn id="33" dur="26">
                                          <p:stCondLst>
                                            <p:cond delay="1642"/>
                                          </p:stCondLst>
                                        </p:cTn>
                                        <p:tgtEl>
                                          <p:spTgt spid="370699"/>
                                        </p:tgtEl>
                                      </p:cBhvr>
                                      <p:to x="100000" y="90000"/>
                                    </p:animScale>
                                    <p:animScale>
                                      <p:cBhvr>
                                        <p:cTn id="34" dur="166" decel="50000">
                                          <p:stCondLst>
                                            <p:cond delay="1668"/>
                                          </p:stCondLst>
                                        </p:cTn>
                                        <p:tgtEl>
                                          <p:spTgt spid="370699"/>
                                        </p:tgtEl>
                                      </p:cBhvr>
                                      <p:to x="100000" y="100000"/>
                                    </p:animScale>
                                    <p:animScale>
                                      <p:cBhvr>
                                        <p:cTn id="35" dur="26">
                                          <p:stCondLst>
                                            <p:cond delay="1808"/>
                                          </p:stCondLst>
                                        </p:cTn>
                                        <p:tgtEl>
                                          <p:spTgt spid="370699"/>
                                        </p:tgtEl>
                                      </p:cBhvr>
                                      <p:to x="100000" y="95000"/>
                                    </p:animScale>
                                    <p:animScale>
                                      <p:cBhvr>
                                        <p:cTn id="36" dur="166" decel="50000">
                                          <p:stCondLst>
                                            <p:cond delay="1834"/>
                                          </p:stCondLst>
                                        </p:cTn>
                                        <p:tgtEl>
                                          <p:spTgt spid="370699"/>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mph" presetSubtype="0" fill="hold" nodeType="clickEffect">
                                  <p:stCondLst>
                                    <p:cond delay="0"/>
                                  </p:stCondLst>
                                  <p:childTnLst>
                                    <p:animScale>
                                      <p:cBhvr>
                                        <p:cTn id="40" dur="2000" fill="hold"/>
                                        <p:tgtEl>
                                          <p:spTgt spid="370695"/>
                                        </p:tgtEl>
                                      </p:cBhvr>
                                      <p:by x="150000" y="150000"/>
                                    </p:animScale>
                                  </p:childTnLst>
                                </p:cTn>
                              </p:par>
                              <p:par>
                                <p:cTn id="41" presetID="6" presetClass="emph" presetSubtype="0" fill="hold" grpId="1" nodeType="withEffect">
                                  <p:stCondLst>
                                    <p:cond delay="0"/>
                                  </p:stCondLst>
                                  <p:childTnLst>
                                    <p:animScale>
                                      <p:cBhvr>
                                        <p:cTn id="42" dur="2000" fill="hold"/>
                                        <p:tgtEl>
                                          <p:spTgt spid="370699"/>
                                        </p:tgtEl>
                                      </p:cBhvr>
                                      <p:by x="150000" y="150000"/>
                                    </p:animScale>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mph" presetSubtype="0" fill="hold" nodeType="clickEffect">
                                  <p:stCondLst>
                                    <p:cond delay="0"/>
                                  </p:stCondLst>
                                  <p:childTnLst>
                                    <p:animRot by="21600000">
                                      <p:cBhvr>
                                        <p:cTn id="46" dur="2000" fill="hold"/>
                                        <p:tgtEl>
                                          <p:spTgt spid="370695"/>
                                        </p:tgtEl>
                                        <p:attrNameLst>
                                          <p:attrName>r</p:attrName>
                                        </p:attrNameLst>
                                      </p:cBhvr>
                                    </p:animRot>
                                  </p:childTnLst>
                                </p:cTn>
                              </p:par>
                              <p:par>
                                <p:cTn id="47" presetID="8" presetClass="emph" presetSubtype="0" fill="hold" grpId="2" nodeType="withEffect">
                                  <p:stCondLst>
                                    <p:cond delay="0"/>
                                  </p:stCondLst>
                                  <p:childTnLst>
                                    <p:animRot by="21600000">
                                      <p:cBhvr>
                                        <p:cTn id="48" dur="2000" fill="hold"/>
                                        <p:tgtEl>
                                          <p:spTgt spid="37069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9" grpId="0" animBg="1"/>
      <p:bldP spid="370699" grpId="1" animBg="1"/>
      <p:bldP spid="37069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pPr eaLnBrk="1" hangingPunct="1">
              <a:defRPr/>
            </a:pPr>
            <a:r>
              <a:rPr lang="en-US" altLang="en-US" sz="3200" u="sng">
                <a:solidFill>
                  <a:srgbClr val="FFCC66"/>
                </a:solidFill>
              </a:rPr>
              <a:t>Introduction</a:t>
            </a:r>
          </a:p>
        </p:txBody>
      </p:sp>
      <p:sp>
        <p:nvSpPr>
          <p:cNvPr id="301059" name="Rectangle 3"/>
          <p:cNvSpPr>
            <a:spLocks noGrp="1" noChangeArrowheads="1"/>
          </p:cNvSpPr>
          <p:nvPr>
            <p:ph idx="1"/>
          </p:nvPr>
        </p:nvSpPr>
        <p:spPr/>
        <p:txBody>
          <a:bodyPr/>
          <a:lstStyle/>
          <a:p>
            <a:pPr eaLnBrk="1" hangingPunct="1">
              <a:lnSpc>
                <a:spcPct val="90000"/>
              </a:lnSpc>
              <a:defRPr/>
            </a:pPr>
            <a:r>
              <a:rPr lang="en-US" altLang="en-US" sz="2800"/>
              <a:t>A Removable partial denture that is supported by healthy natural teeth posses adequate stability and retention to resist functional displacement, but a denture base that is supported at one end by a healthy natural abutment and at the other by movable soft tissues will rotate toward or away from the residual ridge when subjected to occlusal forces or the pull of sticky foods. </a:t>
            </a:r>
          </a:p>
          <a:p>
            <a:pPr eaLnBrk="1" hangingPunct="1">
              <a:lnSpc>
                <a:spcPct val="90000"/>
              </a:lnSpc>
              <a:defRPr/>
            </a:pPr>
            <a:endParaRPr lang="en-US" altLang="en-US" sz="2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270"/>
    </mc:Choice>
    <mc:Fallback xmlns="">
      <p:transition spd="slow" advTm="7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idx="1"/>
          </p:nvPr>
        </p:nvSpPr>
        <p:spPr>
          <a:xfrm>
            <a:off x="457200" y="1676400"/>
            <a:ext cx="8229600" cy="4114800"/>
          </a:xfrm>
        </p:spPr>
        <p:txBody>
          <a:bodyPr/>
          <a:lstStyle/>
          <a:p>
            <a:pPr eaLnBrk="1" hangingPunct="1">
              <a:lnSpc>
                <a:spcPct val="90000"/>
              </a:lnSpc>
              <a:defRPr/>
            </a:pPr>
            <a:r>
              <a:rPr lang="en-US" altLang="en-US" sz="2800"/>
              <a:t>This rotational movement occurring within a prosthesis supported by natural teeth and soft tissue was first described by </a:t>
            </a:r>
            <a:r>
              <a:rPr lang="en-US" altLang="en-US" sz="2800" i="1">
                <a:solidFill>
                  <a:srgbClr val="FFCC66"/>
                </a:solidFill>
              </a:rPr>
              <a:t>F.H.BALKWILL</a:t>
            </a:r>
            <a:r>
              <a:rPr lang="en-US" altLang="en-US" sz="2800"/>
              <a:t> in 1880.</a:t>
            </a:r>
          </a:p>
          <a:p>
            <a:pPr eaLnBrk="1" hangingPunct="1">
              <a:lnSpc>
                <a:spcPct val="90000"/>
              </a:lnSpc>
              <a:defRPr/>
            </a:pPr>
            <a:endParaRPr lang="en-US" altLang="en-US" sz="2800"/>
          </a:p>
          <a:p>
            <a:pPr eaLnBrk="1" hangingPunct="1">
              <a:lnSpc>
                <a:spcPct val="90000"/>
              </a:lnSpc>
              <a:defRPr/>
            </a:pPr>
            <a:r>
              <a:rPr lang="en-US" altLang="en-US" sz="2800"/>
              <a:t>In 1916, </a:t>
            </a:r>
            <a:r>
              <a:rPr lang="en-US" altLang="en-US" sz="2800" i="1">
                <a:solidFill>
                  <a:srgbClr val="FFCC66"/>
                </a:solidFill>
              </a:rPr>
              <a:t>J.H.PROTHERO</a:t>
            </a:r>
            <a:r>
              <a:rPr lang="en-US" altLang="en-US" sz="2800"/>
              <a:t> coined the term </a:t>
            </a:r>
            <a:r>
              <a:rPr lang="en-US" altLang="en-US" sz="2800" i="1">
                <a:solidFill>
                  <a:srgbClr val="FFCC66"/>
                </a:solidFill>
              </a:rPr>
              <a:t>FULCRUM LINE</a:t>
            </a:r>
            <a:r>
              <a:rPr lang="en-US" altLang="en-US" sz="2800"/>
              <a:t> to identify the primary axis of rotation.</a:t>
            </a:r>
          </a:p>
          <a:p>
            <a:pPr eaLnBrk="1" hangingPunct="1">
              <a:lnSpc>
                <a:spcPct val="90000"/>
              </a:lnSpc>
              <a:defRPr/>
            </a:pPr>
            <a:endParaRPr lang="en-US" altLang="en-US" sz="2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30"/>
    </mc:Choice>
    <mc:Fallback xmlns="">
      <p:transition spd="slow" advTm="2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Principle of indirect retainer</a:t>
            </a:r>
            <a:endParaRPr lang="en-US" dirty="0"/>
          </a:p>
        </p:txBody>
      </p:sp>
      <p:sp>
        <p:nvSpPr>
          <p:cNvPr id="3" name="Content Placeholder 2"/>
          <p:cNvSpPr>
            <a:spLocks noGrp="1"/>
          </p:cNvSpPr>
          <p:nvPr>
            <p:ph sz="quarter" idx="1"/>
          </p:nvPr>
        </p:nvSpPr>
        <p:spPr/>
        <p:txBody>
          <a:bodyPr/>
          <a:lstStyle/>
          <a:p>
            <a:pPr eaLnBrk="1" hangingPunct="1">
              <a:defRPr/>
            </a:pPr>
            <a:r>
              <a:rPr lang="en-US" dirty="0" smtClean="0"/>
              <a:t>Based on </a:t>
            </a:r>
            <a:r>
              <a:rPr lang="en-US" dirty="0" smtClean="0">
                <a:solidFill>
                  <a:srgbClr val="FF0000"/>
                </a:solidFill>
              </a:rPr>
              <a:t>lever principle.</a:t>
            </a:r>
          </a:p>
          <a:p>
            <a:pPr eaLnBrk="1" hangingPunct="1">
              <a:defRPr/>
            </a:pPr>
            <a:r>
              <a:rPr lang="en-US" dirty="0" smtClean="0"/>
              <a:t>When the denture rotate along the retentive fulcrum line, if we provide support away from this line in the form of </a:t>
            </a:r>
            <a:r>
              <a:rPr lang="en-US" dirty="0" err="1" smtClean="0"/>
              <a:t>occlusal</a:t>
            </a:r>
            <a:r>
              <a:rPr lang="en-US" dirty="0" smtClean="0"/>
              <a:t> rest prevent the rotation and act as indirect retainer. </a:t>
            </a:r>
            <a:endParaRPr lang="en-US" dirty="0"/>
          </a:p>
        </p:txBody>
      </p:sp>
      <p:pic>
        <p:nvPicPr>
          <p:cNvPr id="17412" name="Picture 4" descr="DSC01027.JPG"/>
          <p:cNvPicPr>
            <a:picLocks noChangeAspect="1"/>
          </p:cNvPicPr>
          <p:nvPr/>
        </p:nvPicPr>
        <p:blipFill>
          <a:blip r:embed="rId4">
            <a:extLst>
              <a:ext uri="{28A0092B-C50C-407E-A947-70E740481C1C}">
                <a14:useLocalDpi xmlns:a14="http://schemas.microsoft.com/office/drawing/2010/main" val="0"/>
              </a:ext>
            </a:extLst>
          </a:blip>
          <a:srcRect l="938" t="27499" r="626" b="32500"/>
          <a:stretch>
            <a:fillRect/>
          </a:stretch>
        </p:blipFill>
        <p:spPr bwMode="auto">
          <a:xfrm>
            <a:off x="609600" y="4267200"/>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DSC01028.JPG"/>
          <p:cNvPicPr>
            <a:picLocks noChangeAspect="1"/>
          </p:cNvPicPr>
          <p:nvPr/>
        </p:nvPicPr>
        <p:blipFill>
          <a:blip r:embed="rId5">
            <a:extLst>
              <a:ext uri="{28A0092B-C50C-407E-A947-70E740481C1C}">
                <a14:useLocalDpi xmlns:a14="http://schemas.microsoft.com/office/drawing/2010/main" val="0"/>
              </a:ext>
            </a:extLst>
          </a:blip>
          <a:srcRect t="11552" r="1083" b="32130"/>
          <a:stretch>
            <a:fillRect/>
          </a:stretch>
        </p:blipFill>
        <p:spPr bwMode="auto">
          <a:xfrm>
            <a:off x="4800600" y="4267200"/>
            <a:ext cx="38862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391"/>
    </mc:Choice>
    <mc:Fallback xmlns="">
      <p:transition spd="slow" advTm="7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1" name="Rectangle 3"/>
          <p:cNvSpPr>
            <a:spLocks noGrp="1" noChangeArrowheads="1"/>
          </p:cNvSpPr>
          <p:nvPr>
            <p:ph type="body" sz="half" idx="1"/>
          </p:nvPr>
        </p:nvSpPr>
        <p:spPr>
          <a:xfrm>
            <a:off x="457200" y="152400"/>
            <a:ext cx="4267200" cy="6248400"/>
          </a:xfrm>
        </p:spPr>
        <p:txBody>
          <a:bodyPr>
            <a:noAutofit/>
          </a:bodyPr>
          <a:lstStyle/>
          <a:p>
            <a:pPr eaLnBrk="1" hangingPunct="1">
              <a:lnSpc>
                <a:spcPct val="90000"/>
              </a:lnSpc>
              <a:buFont typeface="Wingdings" panose="05000000000000000000" pitchFamily="2" charset="2"/>
              <a:buChar char="q"/>
              <a:defRPr/>
            </a:pPr>
            <a:r>
              <a:rPr lang="en-US" altLang="en-US" sz="2800" dirty="0"/>
              <a:t>     When occlusal load is applied to a distal extension removable partial denture, the prosthesis rotates around a fulcrum line that passes through the most posterior rests, one on each side of the dental arch.</a:t>
            </a:r>
          </a:p>
          <a:p>
            <a:pPr eaLnBrk="1" hangingPunct="1">
              <a:lnSpc>
                <a:spcPct val="90000"/>
              </a:lnSpc>
              <a:buFont typeface="Wingdings" panose="05000000000000000000" pitchFamily="2" charset="2"/>
              <a:buChar char="q"/>
              <a:defRPr/>
            </a:pPr>
            <a:endParaRPr lang="en-US" altLang="en-US" sz="2800" dirty="0"/>
          </a:p>
          <a:p>
            <a:pPr eaLnBrk="1" hangingPunct="1">
              <a:lnSpc>
                <a:spcPct val="90000"/>
              </a:lnSpc>
              <a:buFont typeface="Wingdings" panose="05000000000000000000" pitchFamily="2" charset="2"/>
              <a:buChar char="q"/>
              <a:defRPr/>
            </a:pPr>
            <a:r>
              <a:rPr lang="en-US" altLang="en-US" sz="2800" dirty="0"/>
              <a:t>     This displacement is </a:t>
            </a:r>
            <a:r>
              <a:rPr lang="en-US" altLang="en-US" sz="2800" dirty="0">
                <a:solidFill>
                  <a:srgbClr val="FFFF00"/>
                </a:solidFill>
              </a:rPr>
              <a:t>resisted by broad and accurate adaptation </a:t>
            </a:r>
            <a:r>
              <a:rPr lang="en-US" altLang="en-US" sz="2800" dirty="0"/>
              <a:t>of the denture base to the supporting tissues.</a:t>
            </a:r>
          </a:p>
        </p:txBody>
      </p:sp>
      <p:pic>
        <p:nvPicPr>
          <p:cNvPr id="18435" name="Picture 4" descr="DSC00011"/>
          <p:cNvPicPr>
            <a:picLocks noGrp="1" noChangeAspect="1" noChangeArrowheads="1"/>
          </p:cNvPicPr>
          <p:nvPr>
            <p:ph sz="half" idx="2"/>
          </p:nvPr>
        </p:nvPicPr>
        <p:blipFill>
          <a:blip r:embed="rId4">
            <a:lum bright="6000" contrast="6000"/>
            <a:extLst>
              <a:ext uri="{28A0092B-C50C-407E-A947-70E740481C1C}">
                <a14:useLocalDpi xmlns:a14="http://schemas.microsoft.com/office/drawing/2010/main" val="0"/>
              </a:ext>
            </a:extLst>
          </a:blip>
          <a:srcRect t="17610" r="1888" b="6918"/>
          <a:stretch>
            <a:fillRect/>
          </a:stretch>
        </p:blipFill>
        <p:spPr>
          <a:xfrm>
            <a:off x="4876800" y="381000"/>
            <a:ext cx="4267200"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581400"/>
            <a:ext cx="38322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14"/>
    </mc:Choice>
    <mc:Fallback xmlns="">
      <p:transition spd="slow" advTm="3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ChangeArrowheads="1"/>
          </p:cNvSpPr>
          <p:nvPr>
            <p:ph idx="1"/>
          </p:nvPr>
        </p:nvSpPr>
        <p:spPr>
          <a:xfrm>
            <a:off x="457200" y="1295400"/>
            <a:ext cx="8229600" cy="4800600"/>
          </a:xfrm>
        </p:spPr>
        <p:txBody>
          <a:bodyPr/>
          <a:lstStyle/>
          <a:p>
            <a:pPr eaLnBrk="1" hangingPunct="1">
              <a:lnSpc>
                <a:spcPct val="90000"/>
              </a:lnSpc>
              <a:defRPr/>
            </a:pPr>
            <a:r>
              <a:rPr lang="en-US" altLang="en-US" sz="2800" dirty="0"/>
              <a:t>  Forces acting to dislodge the prosthesis in </a:t>
            </a:r>
            <a:r>
              <a:rPr lang="en-US" altLang="en-US" sz="2800" dirty="0">
                <a:solidFill>
                  <a:srgbClr val="FFFF00"/>
                </a:solidFill>
              </a:rPr>
              <a:t>occlusal direction occurs by sticky foods</a:t>
            </a:r>
            <a:r>
              <a:rPr lang="en-US" altLang="en-US" sz="2800" dirty="0"/>
              <a:t> which pull on the artificial teeth and move the extension base away from the underlying ridges.</a:t>
            </a:r>
          </a:p>
          <a:p>
            <a:pPr eaLnBrk="1" hangingPunct="1">
              <a:lnSpc>
                <a:spcPct val="90000"/>
              </a:lnSpc>
              <a:defRPr/>
            </a:pPr>
            <a:endParaRPr lang="en-US" altLang="en-US" sz="2800" dirty="0"/>
          </a:p>
          <a:p>
            <a:pPr eaLnBrk="1" hangingPunct="1">
              <a:lnSpc>
                <a:spcPct val="90000"/>
              </a:lnSpc>
              <a:defRPr/>
            </a:pPr>
            <a:r>
              <a:rPr lang="en-US" altLang="en-US" sz="2800" dirty="0"/>
              <a:t>  Active tissues such as the tongue and </a:t>
            </a:r>
            <a:r>
              <a:rPr lang="en-US" altLang="en-US" sz="2800" dirty="0" err="1"/>
              <a:t>buccinator</a:t>
            </a:r>
            <a:r>
              <a:rPr lang="en-US" altLang="en-US" sz="2800" dirty="0"/>
              <a:t> muscle also displace the denture base during speech, mastication, or swallowing.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986"/>
    </mc:Choice>
    <mc:Fallback xmlns="">
      <p:transition spd="slow" advTm="37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9" name="Rectangle 3"/>
          <p:cNvSpPr>
            <a:spLocks noGrp="1" noChangeArrowheads="1"/>
          </p:cNvSpPr>
          <p:nvPr>
            <p:ph type="body" sz="half" idx="1"/>
          </p:nvPr>
        </p:nvSpPr>
        <p:spPr>
          <a:xfrm>
            <a:off x="0" y="381000"/>
            <a:ext cx="5638800" cy="6629400"/>
          </a:xfrm>
        </p:spPr>
        <p:txBody>
          <a:bodyPr/>
          <a:lstStyle/>
          <a:p>
            <a:pPr eaLnBrk="1" hangingPunct="1">
              <a:lnSpc>
                <a:spcPct val="80000"/>
              </a:lnSpc>
              <a:defRPr/>
            </a:pPr>
            <a:r>
              <a:rPr lang="en-US" altLang="en-US" sz="2800" dirty="0"/>
              <a:t>During these forces, the associated fulcrum line passes through the tips of the retentive clasps and the anterior portion of the prosthesis rotates in an apical direction resulting in unwanted prosthesis impingement into the soft tissues of the floor of the mouth. </a:t>
            </a:r>
          </a:p>
          <a:p>
            <a:pPr eaLnBrk="1" hangingPunct="1">
              <a:lnSpc>
                <a:spcPct val="80000"/>
              </a:lnSpc>
              <a:defRPr/>
            </a:pPr>
            <a:endParaRPr lang="en-US" altLang="en-US" sz="2800" dirty="0"/>
          </a:p>
          <a:p>
            <a:pPr eaLnBrk="1" hangingPunct="1">
              <a:lnSpc>
                <a:spcPct val="80000"/>
              </a:lnSpc>
              <a:defRPr/>
            </a:pPr>
            <a:endParaRPr lang="en-US" altLang="en-US" sz="2800" dirty="0" smtClean="0"/>
          </a:p>
          <a:p>
            <a:pPr eaLnBrk="1" hangingPunct="1">
              <a:lnSpc>
                <a:spcPct val="80000"/>
              </a:lnSpc>
              <a:defRPr/>
            </a:pPr>
            <a:r>
              <a:rPr lang="en-US" altLang="en-US" sz="2800" dirty="0" smtClean="0"/>
              <a:t>This </a:t>
            </a:r>
            <a:r>
              <a:rPr lang="en-US" altLang="en-US" sz="2800" dirty="0"/>
              <a:t>impingement of the prosthesis into the floor of the mouth is negated as the fulcrum line is transferred to the anterior rest which acts as an indirect retainer  </a:t>
            </a:r>
          </a:p>
        </p:txBody>
      </p:sp>
      <p:pic>
        <p:nvPicPr>
          <p:cNvPr id="2048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57200"/>
            <a:ext cx="34036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810000"/>
            <a:ext cx="3251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120"/>
    </mc:Choice>
    <mc:Fallback xmlns="">
      <p:transition spd="slow" advTm="5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eme1">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2B1874C2-AC25-4CF8-A190-45148782CBF8}" vid="{F78BA01E-78A3-4DE3-BAB3-FF13663ECA55}"/>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heme1">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Custom 9">
      <a:majorFont>
        <a:latin typeface="Brush Script MT"/>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4140</TotalTime>
  <Words>1541</Words>
  <Application>Microsoft Office PowerPoint</Application>
  <PresentationFormat>On-screen Show (4:3)</PresentationFormat>
  <Paragraphs>175</Paragraphs>
  <Slides>34</Slides>
  <Notes>0</Notes>
  <HiddenSlides>0</HiddenSlides>
  <MMClips>32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34</vt:i4>
      </vt:variant>
    </vt:vector>
  </HeadingPairs>
  <TitlesOfParts>
    <vt:vector size="49" baseType="lpstr">
      <vt:lpstr>Arial</vt:lpstr>
      <vt:lpstr>Arial Black</vt:lpstr>
      <vt:lpstr>Brush Script MT</vt:lpstr>
      <vt:lpstr>Calibri</vt:lpstr>
      <vt:lpstr>Garamond</vt:lpstr>
      <vt:lpstr>Papyrus</vt:lpstr>
      <vt:lpstr>Tahoma</vt:lpstr>
      <vt:lpstr>Times New Roman</vt:lpstr>
      <vt:lpstr>Wingdings</vt:lpstr>
      <vt:lpstr>Theme1</vt:lpstr>
      <vt:lpstr>Default Design</vt:lpstr>
      <vt:lpstr>1_Theme1</vt:lpstr>
      <vt:lpstr>1_Default Design</vt:lpstr>
      <vt:lpstr>2_Theme1</vt:lpstr>
      <vt:lpstr>2_Default Design</vt:lpstr>
      <vt:lpstr>    Indirect Retainers                    </vt:lpstr>
      <vt:lpstr>Lesson Plan</vt:lpstr>
      <vt:lpstr>PowerPoint Presentation</vt:lpstr>
      <vt:lpstr>Introduction</vt:lpstr>
      <vt:lpstr>PowerPoint Presentation</vt:lpstr>
      <vt:lpstr>Principle of indirect retainer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MECHANICAL DISADVANTAGE</vt:lpstr>
      <vt:lpstr>MECHANICAL DISADVANTAGE</vt:lpstr>
      <vt:lpstr>MECHANICAL DISADVANTAGE</vt:lpstr>
      <vt:lpstr>PowerPoint Presentation</vt:lpstr>
      <vt:lpstr>MCQs</vt:lpstr>
      <vt:lpstr>PowerPoint Presentation</vt:lpstr>
      <vt:lpstr>Support for Indirect retainers</vt:lpstr>
      <vt:lpstr>Support for Indirect retainers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MCQs</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RAJI</dc:creator>
  <cp:lastModifiedBy>Microsoft account</cp:lastModifiedBy>
  <cp:revision>196</cp:revision>
  <dcterms:created xsi:type="dcterms:W3CDTF">2006-05-31T14:44:07Z</dcterms:created>
  <dcterms:modified xsi:type="dcterms:W3CDTF">2020-08-23T16:21:12Z</dcterms:modified>
</cp:coreProperties>
</file>