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0" r:id="rId1"/>
  </p:sldMasterIdLst>
  <p:notesMasterIdLst>
    <p:notesMasterId r:id="rId27"/>
  </p:notesMasterIdLst>
  <p:sldIdLst>
    <p:sldId id="396" r:id="rId2"/>
    <p:sldId id="397" r:id="rId3"/>
    <p:sldId id="398" r:id="rId4"/>
    <p:sldId id="420" r:id="rId5"/>
    <p:sldId id="414" r:id="rId6"/>
    <p:sldId id="424" r:id="rId7"/>
    <p:sldId id="415" r:id="rId8"/>
    <p:sldId id="416" r:id="rId9"/>
    <p:sldId id="417" r:id="rId10"/>
    <p:sldId id="438" r:id="rId11"/>
    <p:sldId id="422" r:id="rId12"/>
    <p:sldId id="421" r:id="rId13"/>
    <p:sldId id="423" r:id="rId14"/>
    <p:sldId id="418" r:id="rId15"/>
    <p:sldId id="419" r:id="rId16"/>
    <p:sldId id="429" r:id="rId17"/>
    <p:sldId id="430" r:id="rId18"/>
    <p:sldId id="380" r:id="rId19"/>
    <p:sldId id="408" r:id="rId20"/>
    <p:sldId id="409" r:id="rId21"/>
    <p:sldId id="410" r:id="rId22"/>
    <p:sldId id="411" r:id="rId23"/>
    <p:sldId id="412" r:id="rId24"/>
    <p:sldId id="413" r:id="rId25"/>
    <p:sldId id="427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4" d="100"/>
          <a:sy n="64" d="100"/>
        </p:scale>
        <p:origin x="-126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71D3A0C-5915-45BC-AC27-3265B2B9BF5A}" type="datetimeFigureOut">
              <a:rPr lang="en-US"/>
              <a:pPr>
                <a:defRPr/>
              </a:pPr>
              <a:t>12/03/2014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AAF9F73-BC3A-4C1E-8ED4-EFE3F9F60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83A6812-5EAD-45C2-8722-B1DBAE7DA7E3}" type="slidenum">
              <a:rPr lang="en-US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776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708B03F-6008-4022-B0A6-834CBE12AC1A}" type="slidenum">
              <a:rPr lang="en-US" altLang="en-US" sz="1200">
                <a:latin typeface="Times" pitchFamily="1" charset="0"/>
              </a:rPr>
              <a:pPr algn="r"/>
              <a:t>1</a:t>
            </a:fld>
            <a:endParaRPr lang="en-US" altLang="en-US" sz="1200">
              <a:latin typeface="Times" pitchFamily="1" charset="0"/>
            </a:endParaRPr>
          </a:p>
        </p:txBody>
      </p:sp>
      <p:sp>
        <p:nvSpPr>
          <p:cNvPr id="117764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8237E3-7D1F-4823-B35B-4517F8FA4C97}" type="slidenum">
              <a:rPr lang="en-US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9811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noFill/>
        </p:spPr>
        <p:txBody>
          <a:bodyPr wrap="square" lIns="89867" tIns="44934" rIns="89867" bIns="4493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0836" name="Slide Number Placeholder 3"/>
          <p:cNvSpPr txBox="1">
            <a:spLocks noGrp="1"/>
          </p:cNvSpPr>
          <p:nvPr/>
        </p:nvSpPr>
        <p:spPr bwMode="auto">
          <a:xfrm>
            <a:off x="3884613" y="86836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867" tIns="44934" rIns="89867" bIns="44934" anchor="b"/>
          <a:lstStyle/>
          <a:p>
            <a:pPr algn="r" defTabSz="898525"/>
            <a:fld id="{87B845B5-28FB-4A96-B66E-F2F04056F055}" type="slidenum">
              <a:rPr lang="en-US" sz="1200">
                <a:latin typeface="Calibri" pitchFamily="34" charset="0"/>
              </a:rPr>
              <a:pPr algn="r" defTabSz="898525"/>
              <a:t>23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43E542B-1B61-48D3-8E9A-4BAE4C883B02}" type="slidenum">
              <a:rPr lang="en-US" smtClean="0">
                <a:latin typeface="Arial" pitchFamily="34" charset="0"/>
                <a:cs typeface="Arial" pitchFamily="34" charset="0"/>
              </a:rPr>
              <a:pPr/>
              <a:t>24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1859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FE2A662-B298-474A-8C01-0017A09AA4A7}" type="datetimeFigureOut">
              <a:rPr lang="en-US"/>
              <a:pPr>
                <a:defRPr/>
              </a:pPr>
              <a:t>12/03/2014</a:t>
            </a:fld>
            <a:endParaRPr lang="en-IN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F2AEA59-FCBB-4647-B910-00F30375BBED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A1201-3D46-4229-BCE7-E9C20CA7C361}" type="datetimeFigureOut">
              <a:rPr lang="en-US"/>
              <a:pPr>
                <a:defRPr/>
              </a:pPr>
              <a:t>12/03/2014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459D8-FAEC-44B0-8338-0DB002E7758A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9C2F7-ACC5-4C5B-8C6B-26C42D42DC5D}" type="datetimeFigureOut">
              <a:rPr lang="en-US"/>
              <a:pPr>
                <a:defRPr/>
              </a:pPr>
              <a:t>12/03/2014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A0D49-6808-4927-817C-8A0AEF7F0AA1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130BD-83C4-40C2-8EAC-306CAF1BF82C}" type="datetimeFigureOut">
              <a:rPr lang="en-US"/>
              <a:pPr>
                <a:defRPr/>
              </a:pPr>
              <a:t>12/03/2014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9CDDB-1B95-4FE4-B76D-892DA7EC4D72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1AA966-B13A-4E4D-85A2-9F93B0AFF62F}" type="datetimeFigureOut">
              <a:rPr lang="en-US"/>
              <a:pPr>
                <a:defRPr/>
              </a:pPr>
              <a:t>12/03/2014</a:t>
            </a:fld>
            <a:endParaRPr lang="en-IN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EB22FEF-871B-4298-83C9-428943A9577F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A280DC-49E1-43EF-8F12-7E3AFD71E540}" type="datetimeFigureOut">
              <a:rPr lang="en-US"/>
              <a:pPr>
                <a:defRPr/>
              </a:pPr>
              <a:t>12/03/2014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45FEE8-FD87-409E-969A-D35FAD592501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B57DEB-5903-48BC-B7AF-A69A456B15AD}" type="datetimeFigureOut">
              <a:rPr lang="en-US"/>
              <a:pPr>
                <a:defRPr/>
              </a:pPr>
              <a:t>12/03/2014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EF3DDA-6AC8-47AE-A4B7-6592D2A3815A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5F5F64-82EE-45FA-AF9F-D5CAAE217146}" type="datetimeFigureOut">
              <a:rPr lang="en-US"/>
              <a:pPr>
                <a:defRPr/>
              </a:pPr>
              <a:t>12/03/2014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B91E14-EB79-4BD2-B3C2-CC028E8136E5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A0BEA-E0B7-4E38-9281-F9D5B1A2319F}" type="datetimeFigureOut">
              <a:rPr lang="en-US"/>
              <a:pPr>
                <a:defRPr/>
              </a:pPr>
              <a:t>12/03/2014</a:t>
            </a:fld>
            <a:endParaRPr lang="en-IN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10F13-B634-4EB7-ABB9-46417AE76930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D08488-A072-482E-9474-816A5C135DD7}" type="datetimeFigureOut">
              <a:rPr lang="en-US"/>
              <a:pPr>
                <a:defRPr/>
              </a:pPr>
              <a:t>12/03/2014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F157B6-5402-4927-81F2-FEDC52FD831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2FDB1FA-0F69-47BA-9CD6-4FE5EEE60C96}" type="datetimeFigureOut">
              <a:rPr lang="en-US"/>
              <a:pPr>
                <a:defRPr/>
              </a:pPr>
              <a:t>12/03/2014</a:t>
            </a:fld>
            <a:endParaRPr lang="en-IN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B47B8BD-AA32-4006-9005-836F87E624F4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smtClean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68556662-44D4-4B44-BA14-D98777A95C03}" type="datetimeFigureOut">
              <a:rPr lang="en-US"/>
              <a:pPr>
                <a:defRPr/>
              </a:pPr>
              <a:t>12/03/2014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E45EE313-142B-4E04-9456-A45FE15DC297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5" r:id="rId1"/>
    <p:sldLayoutId id="2147484091" r:id="rId2"/>
    <p:sldLayoutId id="2147484096" r:id="rId3"/>
    <p:sldLayoutId id="2147484097" r:id="rId4"/>
    <p:sldLayoutId id="2147484098" r:id="rId5"/>
    <p:sldLayoutId id="2147484099" r:id="rId6"/>
    <p:sldLayoutId id="2147484092" r:id="rId7"/>
    <p:sldLayoutId id="2147484100" r:id="rId8"/>
    <p:sldLayoutId id="2147484101" r:id="rId9"/>
    <p:sldLayoutId id="2147484093" r:id="rId10"/>
    <p:sldLayoutId id="21474840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images.google.com/imgres?imgurl=http://www.risingdove.com/jeffrey/ovalj.jpg&amp;imgrefurl=http://www.risingdove.com/jeffrey/jeffrey.asp&amp;h=580&amp;w=411&amp;sz=25&amp;hl=en&amp;start=38&amp;um=1&amp;usg=__4pUJZbgV61gb_YGCjDz5nxHrYK0=&amp;tbnid=NKPFFZMyImFB5M:&amp;tbnh=134&amp;tbnw=95&amp;prev=/images%3Fq%3Dpictures%2Bof%2Banencephaly%26start%3D36%26ndsp%3D18%26um%3D1%26hl%3Den%26sa%3DN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gi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15000" y="571500"/>
            <a:ext cx="3429000" cy="13335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z="4800" smtClean="0"/>
              <a:t/>
            </a:r>
            <a:br>
              <a:rPr lang="en-US" altLang="en-US" sz="4800" smtClean="0"/>
            </a:br>
            <a:r>
              <a:rPr lang="en-US" altLang="en-US" sz="4800" smtClean="0"/>
              <a:t/>
            </a:r>
            <a:br>
              <a:rPr lang="en-US" altLang="en-US" sz="4800" smtClean="0"/>
            </a:br>
            <a:r>
              <a:rPr lang="en-US" altLang="en-US" sz="4800" smtClean="0"/>
              <a:t/>
            </a:r>
            <a:br>
              <a:rPr lang="en-US" altLang="en-US" sz="4800" smtClean="0"/>
            </a:br>
            <a:r>
              <a:rPr lang="en-US" altLang="en-US" sz="4800" smtClean="0"/>
              <a:t/>
            </a:r>
            <a:br>
              <a:rPr lang="en-US" altLang="en-US" sz="4800" smtClean="0"/>
            </a:br>
            <a:r>
              <a:rPr lang="en-US" altLang="en-US" sz="4800" smtClean="0"/>
              <a:t/>
            </a:r>
            <a:br>
              <a:rPr lang="en-US" altLang="en-US" sz="4800" smtClean="0"/>
            </a:br>
            <a:r>
              <a:rPr lang="en-US" altLang="en-US" sz="4800" smtClean="0"/>
              <a:t/>
            </a:r>
            <a:br>
              <a:rPr lang="en-US" altLang="en-US" sz="4800" smtClean="0"/>
            </a:br>
            <a:r>
              <a:rPr lang="en-US" altLang="en-US" sz="4800" smtClean="0"/>
              <a:t/>
            </a:r>
            <a:br>
              <a:rPr lang="en-US" altLang="en-US" sz="4800" smtClean="0"/>
            </a:br>
            <a:r>
              <a:rPr lang="en-US" altLang="en-US" sz="4800" smtClean="0"/>
              <a:t>FOLATE or FOLIC ACID</a:t>
            </a:r>
            <a:endParaRPr lang="en-US" altLang="en-US" sz="5400" smtClean="0">
              <a:latin typeface="Cooper Black" pitchFamily="18" charset="0"/>
            </a:endParaRPr>
          </a:p>
        </p:txBody>
      </p:sp>
      <p:pic>
        <p:nvPicPr>
          <p:cNvPr id="81923" name="Picture 6" descr="in-text_pg340"/>
          <p:cNvPicPr>
            <a:picLocks noChangeAspect="1" noChangeArrowheads="1"/>
          </p:cNvPicPr>
          <p:nvPr/>
        </p:nvPicPr>
        <p:blipFill>
          <a:blip r:embed="rId3"/>
          <a:srcRect l="11111" r="11111"/>
          <a:stretch>
            <a:fillRect/>
          </a:stretch>
        </p:blipFill>
        <p:spPr bwMode="auto">
          <a:xfrm>
            <a:off x="0" y="0"/>
            <a:ext cx="5410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24" name="Picture 2" descr="C:\Documents and Settings\sstork\Local Settings\Temporary Internet Files\Content.IE5\6HLEJYTW\MPj04229530000[1].jpg"/>
          <p:cNvPicPr>
            <a:picLocks noChangeAspect="1" noChangeArrowheads="1"/>
          </p:cNvPicPr>
          <p:nvPr/>
        </p:nvPicPr>
        <p:blipFill>
          <a:blip r:embed="rId4"/>
          <a:srcRect t="8951" r="-1961"/>
          <a:stretch>
            <a:fillRect/>
          </a:stretch>
        </p:blipFill>
        <p:spPr bwMode="auto">
          <a:xfrm>
            <a:off x="5867400" y="2071688"/>
            <a:ext cx="3276600" cy="192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1389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219200"/>
                <a:gridCol w="2286000"/>
                <a:gridCol w="1981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Author/year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Study design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Outcome</a:t>
                      </a:r>
                    </a:p>
                    <a:p>
                      <a:endParaRPr lang="en-US" dirty="0" smtClean="0"/>
                    </a:p>
                    <a:p>
                      <a:endParaRPr lang="en-IN" dirty="0"/>
                    </a:p>
                  </a:txBody>
                  <a:tcPr/>
                </a:tc>
              </a:tr>
              <a:tr h="5334000"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Yakoob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 MY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Bhutta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 ZA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I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BMC Public Health.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2011 Apr 13;11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3:S21.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Sytemic</a:t>
                      </a:r>
                      <a:r>
                        <a:rPr lang="en-US" dirty="0" smtClean="0"/>
                        <a:t> review</a:t>
                      </a:r>
                      <a:r>
                        <a:rPr lang="en-US" baseline="0" dirty="0" smtClean="0"/>
                        <a:t> study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L-I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 studies were selected for assessment using CHERG criteria. Daily iron supplementation resulted in 73% reduction in the incidence of anemia at term and 67% reduction in iron deficiency anemia at term compared to no intervention/placebo. For this intervention, both these outcomes were graded as 'moderate' quality evidence. Daily supplementation with iron-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folate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was associated with 73% reduction in anemia at term with a quality grade of 'moderate'. The effect of the same intervention on iron deficiency anemia was non-significant and was graded as 'low' quality evidence. There was no difference in rates of anemia at term with intermittent iron-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folate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vs. daily iron-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folate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supplementation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Applying the CHERG rules, we recommend a 73% reduction in anemia at term with daily iron (alone) supplementation or iron/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folate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(combined) vs. no intervention or placebo; for inclusion in the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LiST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model. Given the paucity of studies of intermittent iron or iron-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folate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supplementation, especially in developing countries, we recommend further evaluation of this intervention in comparison with daily supplementation regimen.</a:t>
                      </a:r>
                      <a:endParaRPr lang="en-I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347075" cy="1216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ea typeface="ＭＳ Ｐゴシック" pitchFamily="34" charset="-128"/>
              </a:rPr>
              <a:t/>
            </a:r>
            <a:br>
              <a:rPr lang="en-US" smtClean="0">
                <a:ea typeface="ＭＳ Ｐゴシック" pitchFamily="34" charset="-128"/>
              </a:rPr>
            </a:br>
            <a:r>
              <a:rPr lang="en-IN" smtClean="0">
                <a:ea typeface="ＭＳ Ｐゴシック" pitchFamily="34" charset="-128"/>
              </a:rPr>
              <a:t/>
            </a:r>
            <a:br>
              <a:rPr lang="en-IN" smtClean="0">
                <a:ea typeface="ＭＳ Ｐゴシック" pitchFamily="34" charset="-128"/>
              </a:rPr>
            </a:br>
            <a:endParaRPr lang="en-IN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066088" cy="39655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latin typeface="Cooper Black" pitchFamily="18" charset="0"/>
              </a:rPr>
              <a:t>      Spina Bifida 		  	Anencephaly</a:t>
            </a: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5175" cy="14319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800" smtClean="0"/>
              <a:t>NEURAL TUBE DEFECTS</a:t>
            </a:r>
          </a:p>
        </p:txBody>
      </p:sp>
      <p:pic>
        <p:nvPicPr>
          <p:cNvPr id="92164" name="Picture 4" descr="uesc_02_img009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2743200"/>
            <a:ext cx="381000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65" name="Picture 5" descr="ovalj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0" y="2514600"/>
            <a:ext cx="2727325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7250" y="1339850"/>
            <a:ext cx="7215188" cy="49784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en-US" sz="3600" dirty="0">
                <a:latin typeface="+mj-lt"/>
                <a:cs typeface="Times New Roman" pitchFamily="18" charset="0"/>
              </a:rPr>
              <a:t>Neural Tube Defects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en-US" sz="3600" dirty="0">
                <a:latin typeface="+mj-lt"/>
                <a:cs typeface="Times New Roman" pitchFamily="18" charset="0"/>
              </a:rPr>
              <a:t>Malformation of the central nervous system that forms very early in the pregnancy (often even before woman realizes she is pregnant</a:t>
            </a:r>
          </a:p>
          <a:p>
            <a:pPr algn="just">
              <a:lnSpc>
                <a:spcPct val="80000"/>
              </a:lnSpc>
              <a:defRPr/>
            </a:pPr>
            <a:r>
              <a:rPr lang="en-US" sz="3600" dirty="0" err="1">
                <a:solidFill>
                  <a:srgbClr val="FF3300"/>
                </a:solidFill>
                <a:latin typeface="+mj-lt"/>
                <a:cs typeface="Times New Roman" pitchFamily="18" charset="0"/>
              </a:rPr>
              <a:t>Spina</a:t>
            </a:r>
            <a:r>
              <a:rPr lang="en-US" sz="3600" dirty="0">
                <a:solidFill>
                  <a:srgbClr val="FF3300"/>
                </a:solidFill>
                <a:latin typeface="+mj-lt"/>
                <a:cs typeface="Times New Roman" pitchFamily="18" charset="0"/>
              </a:rPr>
              <a:t> bifida-</a:t>
            </a:r>
            <a:r>
              <a:rPr lang="en-US" sz="3600" dirty="0">
                <a:latin typeface="+mj-lt"/>
                <a:cs typeface="Times New Roman" pitchFamily="18" charset="0"/>
              </a:rPr>
              <a:t> spine develops outside of the body </a:t>
            </a:r>
          </a:p>
          <a:p>
            <a:pPr algn="just">
              <a:lnSpc>
                <a:spcPct val="80000"/>
              </a:lnSpc>
              <a:defRPr/>
            </a:pPr>
            <a:r>
              <a:rPr lang="en-US" sz="3600" dirty="0">
                <a:solidFill>
                  <a:srgbClr val="FF3300"/>
                </a:solidFill>
                <a:latin typeface="+mj-lt"/>
                <a:cs typeface="Times New Roman" pitchFamily="18" charset="0"/>
              </a:rPr>
              <a:t>Anencephaly-</a:t>
            </a:r>
            <a:r>
              <a:rPr lang="en-US" sz="3600" dirty="0">
                <a:latin typeface="+mj-lt"/>
                <a:cs typeface="Times New Roman" pitchFamily="18" charset="0"/>
              </a:rPr>
              <a:t> entire brain and skull above the ears is missing</a:t>
            </a:r>
            <a:endParaRPr lang="en-US" sz="3600" i="1" dirty="0">
              <a:latin typeface="+mj-lt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 typeface="Arial" charset="0"/>
              <a:buNone/>
              <a:defRPr/>
            </a:pPr>
            <a:r>
              <a:rPr lang="en-US" sz="360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>
                <a:latin typeface="+mj-lt"/>
                <a:cs typeface="Times New Roman" pitchFamily="18" charset="0"/>
              </a:rPr>
              <a:t>Only known way to prevent these congenital malformations is adequate </a:t>
            </a:r>
            <a:r>
              <a:rPr lang="en-US" sz="3600" dirty="0" err="1" smtClean="0">
                <a:solidFill>
                  <a:srgbClr val="FF3300"/>
                </a:solidFill>
                <a:latin typeface="+mj-lt"/>
                <a:cs typeface="Times New Roman" pitchFamily="18" charset="0"/>
              </a:rPr>
              <a:t>folacin</a:t>
            </a:r>
            <a:r>
              <a:rPr lang="en-US" sz="3600" dirty="0" smtClean="0">
                <a:solidFill>
                  <a:srgbClr val="FF3300"/>
                </a:solidFill>
                <a:latin typeface="+mj-lt"/>
                <a:cs typeface="Times New Roman" pitchFamily="18" charset="0"/>
              </a:rPr>
              <a:t> intake </a:t>
            </a:r>
            <a:r>
              <a:rPr lang="en-US" sz="3600" i="1" u="sng" dirty="0" smtClean="0">
                <a:solidFill>
                  <a:srgbClr val="FF3300"/>
                </a:solidFill>
                <a:latin typeface="+mj-lt"/>
                <a:cs typeface="Times New Roman" pitchFamily="18" charset="0"/>
              </a:rPr>
              <a:t>prior</a:t>
            </a:r>
            <a:r>
              <a:rPr lang="en-US" sz="3600" dirty="0" smtClean="0">
                <a:latin typeface="+mj-lt"/>
                <a:cs typeface="Times New Roman" pitchFamily="18" charset="0"/>
              </a:rPr>
              <a:t> to pregnancy</a:t>
            </a:r>
          </a:p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 smtClean="0">
              <a:latin typeface="+mj-lt"/>
              <a:cs typeface="Times New Roman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>
                <a:latin typeface="+mj-lt"/>
                <a:cs typeface="Times New Roman" pitchFamily="18" charset="0"/>
              </a:rPr>
              <a:t>Adequate folic acid intake can reduce the risk of NTD by up to </a:t>
            </a:r>
            <a:r>
              <a:rPr lang="en-US" sz="3600" dirty="0" smtClean="0">
                <a:solidFill>
                  <a:srgbClr val="FF3300"/>
                </a:solidFill>
                <a:latin typeface="+mj-lt"/>
                <a:cs typeface="Times New Roman" pitchFamily="18" charset="0"/>
              </a:rPr>
              <a:t>75%</a:t>
            </a:r>
            <a:endParaRPr lang="en-US" sz="3600" i="1" dirty="0" smtClean="0">
              <a:solidFill>
                <a:srgbClr val="FF3300"/>
              </a:solidFill>
              <a:latin typeface="+mj-lt"/>
              <a:cs typeface="Times New Roman" pitchFamily="18" charset="0"/>
            </a:endParaRPr>
          </a:p>
          <a:p>
            <a:pPr marL="365760" indent="-256032" algn="just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36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 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sz="2800" dirty="0">
              <a:latin typeface="+mj-lt"/>
            </a:endParaRPr>
          </a:p>
        </p:txBody>
      </p:sp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IN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752975"/>
          </a:xfrm>
        </p:spPr>
        <p:txBody>
          <a:bodyPr rtlCol="0">
            <a:normAutofit/>
          </a:bodyPr>
          <a:lstStyle/>
          <a:p>
            <a:pPr marL="859536"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 err="1" smtClean="0">
                <a:solidFill>
                  <a:srgbClr val="A50021"/>
                </a:solidFill>
                <a:latin typeface="+mj-lt"/>
              </a:rPr>
              <a:t>Macrocytic</a:t>
            </a:r>
            <a:r>
              <a:rPr lang="en-US" sz="2800" b="1" dirty="0" smtClean="0">
                <a:solidFill>
                  <a:srgbClr val="A50021"/>
                </a:solidFill>
                <a:latin typeface="+mj-lt"/>
              </a:rPr>
              <a:t> anemia,</a:t>
            </a:r>
            <a:r>
              <a:rPr lang="en-US" sz="2800" dirty="0" smtClean="0">
                <a:latin typeface="+mj-lt"/>
              </a:rPr>
              <a:t> also called </a:t>
            </a:r>
            <a:r>
              <a:rPr lang="en-US" sz="2800" dirty="0" err="1" smtClean="0">
                <a:latin typeface="+mj-lt"/>
              </a:rPr>
              <a:t>megaloblastic</a:t>
            </a:r>
            <a:r>
              <a:rPr lang="en-US" sz="2800" dirty="0" smtClean="0">
                <a:latin typeface="+mj-lt"/>
              </a:rPr>
              <a:t> anemia – large cell type</a:t>
            </a:r>
          </a:p>
          <a:p>
            <a:pPr marL="859536"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Smooth, red tongue</a:t>
            </a:r>
          </a:p>
          <a:p>
            <a:pPr marL="859536"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Mental confusion, weakness, fatigue, irritability and headaches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+mj-lt"/>
              </a:rPr>
              <a:t>Most vulnerable of all the vitamins to interactions with medications</a:t>
            </a:r>
          </a:p>
          <a:p>
            <a:pPr marL="859536"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Anticancer drugs</a:t>
            </a:r>
          </a:p>
          <a:p>
            <a:pPr marL="859536"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Antacids and aspirin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sz="2800" dirty="0">
              <a:latin typeface="+mj-lt"/>
            </a:endParaRPr>
          </a:p>
        </p:txBody>
      </p:sp>
      <p:sp>
        <p:nvSpPr>
          <p:cNvPr id="8704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953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SYMPTOMS</a:t>
            </a:r>
            <a:endParaRPr lang="en-IN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752975"/>
          </a:xfrm>
        </p:spPr>
        <p:txBody>
          <a:bodyPr rtlCol="0"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Normal blood level is 20 </a:t>
            </a:r>
            <a:r>
              <a:rPr lang="en-US" sz="2800" dirty="0" err="1" smtClean="0">
                <a:latin typeface="+mj-lt"/>
              </a:rPr>
              <a:t>nanogram</a:t>
            </a:r>
            <a:r>
              <a:rPr lang="en-US" sz="2800" dirty="0" smtClean="0">
                <a:latin typeface="+mj-lt"/>
              </a:rPr>
              <a:t>/ml, measured by RIA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err="1" smtClean="0">
                <a:solidFill>
                  <a:srgbClr val="FF0000"/>
                </a:solidFill>
                <a:latin typeface="+mj-lt"/>
              </a:rPr>
              <a:t>Histidine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 load test</a:t>
            </a:r>
            <a:r>
              <a:rPr lang="en-US" sz="2800" dirty="0" smtClean="0">
                <a:latin typeface="+mj-lt"/>
              </a:rPr>
              <a:t>: </a:t>
            </a:r>
            <a:r>
              <a:rPr lang="en-US" sz="2800" dirty="0" err="1" smtClean="0">
                <a:latin typeface="+mj-lt"/>
              </a:rPr>
              <a:t>histidine</a:t>
            </a:r>
            <a:r>
              <a:rPr lang="en-US" sz="2800" dirty="0" smtClean="0">
                <a:latin typeface="+mj-lt"/>
              </a:rPr>
              <a:t> converted to FIGLU </a:t>
            </a:r>
            <a:r>
              <a:rPr lang="en-US" sz="2800" dirty="0" err="1" smtClean="0">
                <a:latin typeface="+mj-lt"/>
              </a:rPr>
              <a:t>formimino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glutamic</a:t>
            </a:r>
            <a:r>
              <a:rPr lang="en-US" sz="2800" dirty="0" smtClean="0">
                <a:latin typeface="+mj-lt"/>
              </a:rPr>
              <a:t> acid from which </a:t>
            </a:r>
            <a:r>
              <a:rPr lang="en-US" sz="2800" dirty="0" err="1" smtClean="0">
                <a:latin typeface="+mj-lt"/>
              </a:rPr>
              <a:t>formimino</a:t>
            </a:r>
            <a:r>
              <a:rPr lang="en-US" sz="2800" dirty="0" smtClean="0">
                <a:latin typeface="+mj-lt"/>
              </a:rPr>
              <a:t> is removed by THFA causing FA deficiency. Hence FIGLU is excreted in urine.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AICAR excretion </a:t>
            </a:r>
            <a:r>
              <a:rPr lang="en-US" sz="2800" dirty="0" smtClean="0">
                <a:latin typeface="+mj-lt"/>
              </a:rPr>
              <a:t>: In </a:t>
            </a:r>
            <a:r>
              <a:rPr lang="en-US" sz="2800" dirty="0" err="1" smtClean="0">
                <a:latin typeface="+mj-lt"/>
              </a:rPr>
              <a:t>purine</a:t>
            </a:r>
            <a:r>
              <a:rPr lang="en-US" sz="2800" dirty="0" smtClean="0">
                <a:latin typeface="+mj-lt"/>
              </a:rPr>
              <a:t> ring synthesis the C2 comes with N-10 </a:t>
            </a:r>
            <a:r>
              <a:rPr lang="en-US" sz="2800" dirty="0" err="1" smtClean="0">
                <a:latin typeface="+mj-lt"/>
              </a:rPr>
              <a:t>formyl</a:t>
            </a:r>
            <a:r>
              <a:rPr lang="en-US" sz="2800" dirty="0" smtClean="0">
                <a:latin typeface="+mj-lt"/>
              </a:rPr>
              <a:t> THFA. When this is blocked AICAR-amino </a:t>
            </a:r>
            <a:r>
              <a:rPr lang="en-US" sz="2800" dirty="0" err="1" smtClean="0">
                <a:latin typeface="+mj-lt"/>
              </a:rPr>
              <a:t>imidazole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carboxamide</a:t>
            </a:r>
            <a:r>
              <a:rPr lang="en-US" sz="2800" dirty="0" smtClean="0">
                <a:latin typeface="+mj-lt"/>
              </a:rPr>
              <a:t> ribosyl-5-PO4 is accumulated and excreted in urine.</a:t>
            </a:r>
            <a:endParaRPr lang="en-IN" sz="2800" dirty="0" smtClean="0">
              <a:latin typeface="+mj-lt"/>
            </a:endParaRPr>
          </a:p>
        </p:txBody>
      </p:sp>
      <p:sp>
        <p:nvSpPr>
          <p:cNvPr id="8806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ASSESSMENT</a:t>
            </a:r>
            <a:endParaRPr lang="en-IN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DOSES OVER 1 MG MAY CAUSE AGGRAVATION OF VIT-B12 AND MAY PRECIPITATE NERVE DAMAGE.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+mj-lt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FACT AS FA IS LESS SOLUBLE IS H2O LARGE DOSES CAN CAUSE CRYSTALLIZATION IN KIDNEY TUBULES LEADING TO RENAL DAMAGE.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dirty="0">
              <a:latin typeface="+mj-lt"/>
            </a:endParaRPr>
          </a:p>
        </p:txBody>
      </p:sp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TOXICITY</a:t>
            </a:r>
            <a:endParaRPr lang="en-IN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610100"/>
          </a:xfrm>
        </p:spPr>
        <p:txBody>
          <a:bodyPr rtlCol="0"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SULPHONAMIDES (antibacterial): BACTERIA Synthesizes FA from </a:t>
            </a:r>
            <a:r>
              <a:rPr lang="en-US" dirty="0" err="1" smtClean="0">
                <a:latin typeface="+mj-lt"/>
              </a:rPr>
              <a:t>pteridine</a:t>
            </a:r>
            <a:r>
              <a:rPr lang="en-US" dirty="0" smtClean="0">
                <a:latin typeface="+mj-lt"/>
              </a:rPr>
              <a:t>, PABA and glutamate.</a:t>
            </a:r>
          </a:p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TRIMETHOPRIM : Inhibits folic acid </a:t>
            </a:r>
            <a:r>
              <a:rPr lang="en-US" dirty="0" err="1" smtClean="0">
                <a:latin typeface="+mj-lt"/>
              </a:rPr>
              <a:t>reductase</a:t>
            </a:r>
            <a:r>
              <a:rPr lang="en-US" dirty="0" smtClean="0">
                <a:latin typeface="+mj-lt"/>
              </a:rPr>
              <a:t> and so formation of THFA is reduced.</a:t>
            </a:r>
          </a:p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PYRIMETHAMINE (</a:t>
            </a:r>
            <a:r>
              <a:rPr lang="en-US" dirty="0" err="1" smtClean="0">
                <a:latin typeface="+mj-lt"/>
              </a:rPr>
              <a:t>antimalarial</a:t>
            </a:r>
            <a:r>
              <a:rPr lang="en-US" dirty="0" smtClean="0">
                <a:latin typeface="+mj-lt"/>
              </a:rPr>
              <a:t> ): Used against </a:t>
            </a:r>
            <a:r>
              <a:rPr lang="en-US" dirty="0" err="1" smtClean="0">
                <a:latin typeface="+mj-lt"/>
              </a:rPr>
              <a:t>plasmodial</a:t>
            </a:r>
            <a:r>
              <a:rPr lang="en-US" dirty="0" smtClean="0">
                <a:latin typeface="+mj-lt"/>
              </a:rPr>
              <a:t> infection.</a:t>
            </a:r>
          </a:p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AMINOPTERIN AND AMETHOPTERIN (anticancer): </a:t>
            </a:r>
            <a:endParaRPr lang="en-IN" dirty="0">
              <a:latin typeface="+mj-lt"/>
            </a:endParaRPr>
          </a:p>
        </p:txBody>
      </p:sp>
      <p:sp>
        <p:nvSpPr>
          <p:cNvPr id="90114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382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ANTAGONISTS</a:t>
            </a:r>
            <a:endParaRPr lang="en-IN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0" name="Picture 7" descr="fig10_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4838700" cy="7048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400" baseline="-2500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Metabolic Pathways Involving B Vitamins</a:t>
            </a:r>
            <a:endParaRPr lang="en-US" sz="5400" baseline="-25000" smtClean="0">
              <a:solidFill>
                <a:srgbClr val="FF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163"/>
            <a:ext cx="7758113" cy="4389437"/>
          </a:xfrm>
        </p:spPr>
        <p:txBody>
          <a:bodyPr rtlCol="0"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latin typeface="+mj-lt"/>
              </a:rPr>
              <a:t>Choline</a:t>
            </a:r>
            <a:endParaRPr lang="en-US" dirty="0" smtClean="0">
              <a:latin typeface="+mj-lt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latin typeface="+mj-lt"/>
              </a:rPr>
              <a:t>Carnitine</a:t>
            </a:r>
            <a:endParaRPr lang="en-US" dirty="0" smtClean="0">
              <a:latin typeface="+mj-lt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latin typeface="+mj-lt"/>
              </a:rPr>
              <a:t>Inositol</a:t>
            </a:r>
            <a:endParaRPr lang="en-US" dirty="0" smtClean="0">
              <a:latin typeface="+mj-lt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latin typeface="+mj-lt"/>
              </a:rPr>
              <a:t>Taurine</a:t>
            </a:r>
            <a:endParaRPr lang="en-US" dirty="0" smtClean="0">
              <a:latin typeface="+mj-lt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latin typeface="+mj-lt"/>
              </a:rPr>
              <a:t>Lipoic</a:t>
            </a:r>
            <a:r>
              <a:rPr lang="en-US" dirty="0" smtClean="0">
                <a:latin typeface="+mj-lt"/>
              </a:rPr>
              <a:t> acid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Synthesized in the body at the expense of amino acids and other nutrients</a:t>
            </a:r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Vitamin-Like Compounds</a:t>
            </a:r>
          </a:p>
        </p:txBody>
      </p:sp>
      <p:pic>
        <p:nvPicPr>
          <p:cNvPr id="100356" name="Picture 4" descr="j00898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2667000"/>
            <a:ext cx="2133600" cy="180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752975"/>
          </a:xfrm>
        </p:spPr>
        <p:txBody>
          <a:bodyPr rtlCol="0"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dirty="0" smtClean="0">
                <a:latin typeface="+mj-lt"/>
              </a:rPr>
              <a:t>Other names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3200" dirty="0" smtClean="0">
                <a:latin typeface="+mj-lt"/>
              </a:rPr>
              <a:t>Folic acid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3200" dirty="0" err="1" smtClean="0">
                <a:latin typeface="+mj-lt"/>
              </a:rPr>
              <a:t>Folacin</a:t>
            </a:r>
            <a:endParaRPr lang="en-US" altLang="en-US" sz="3200" dirty="0" smtClean="0">
              <a:latin typeface="+mj-lt"/>
            </a:endParaRP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3200" dirty="0" err="1" smtClean="0">
                <a:latin typeface="+mj-lt"/>
              </a:rPr>
              <a:t>Pteroylglutamic</a:t>
            </a:r>
            <a:r>
              <a:rPr lang="en-US" altLang="en-US" sz="3200" dirty="0" smtClean="0">
                <a:latin typeface="+mj-lt"/>
              </a:rPr>
              <a:t> acid (PGA)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3200" dirty="0" smtClean="0">
                <a:latin typeface="+mj-lt"/>
              </a:rPr>
              <a:t>Vitamin B-9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Contains : </a:t>
            </a:r>
            <a:r>
              <a:rPr lang="en-US" dirty="0" err="1" smtClean="0">
                <a:latin typeface="+mj-lt"/>
              </a:rPr>
              <a:t>pteridine</a:t>
            </a:r>
            <a:r>
              <a:rPr lang="en-US" dirty="0" smtClean="0">
                <a:latin typeface="+mj-lt"/>
              </a:rPr>
              <a:t> group linked with PABA, (</a:t>
            </a:r>
            <a:r>
              <a:rPr lang="en-US" dirty="0" err="1" smtClean="0">
                <a:latin typeface="+mj-lt"/>
              </a:rPr>
              <a:t>pteroic</a:t>
            </a:r>
            <a:r>
              <a:rPr lang="en-US" dirty="0" smtClean="0">
                <a:latin typeface="+mj-lt"/>
              </a:rPr>
              <a:t> acid)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Attached to </a:t>
            </a:r>
            <a:r>
              <a:rPr lang="en-US" dirty="0" err="1" smtClean="0">
                <a:latin typeface="+mj-lt"/>
              </a:rPr>
              <a:t>glutamic</a:t>
            </a:r>
            <a:r>
              <a:rPr lang="en-US" dirty="0" smtClean="0">
                <a:latin typeface="+mj-lt"/>
              </a:rPr>
              <a:t> acid forming </a:t>
            </a:r>
            <a:r>
              <a:rPr lang="en-US" dirty="0" err="1" smtClean="0">
                <a:latin typeface="+mj-lt"/>
              </a:rPr>
              <a:t>pteroyl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glutamic</a:t>
            </a:r>
            <a:r>
              <a:rPr lang="en-US" dirty="0" smtClean="0">
                <a:latin typeface="+mj-lt"/>
              </a:rPr>
              <a:t> acid or folic acid.</a:t>
            </a:r>
            <a:endParaRPr lang="en-IN" dirty="0"/>
          </a:p>
        </p:txBody>
      </p:sp>
      <p:sp>
        <p:nvSpPr>
          <p:cNvPr id="74754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FOLATE</a:t>
            </a:r>
            <a:endParaRPr lang="en-IN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-228600" y="0"/>
            <a:ext cx="9372600" cy="6858000"/>
          </a:xfrm>
          <a:noFill/>
        </p:spPr>
      </p:pic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2" descr="h:\My Documents\My Pictures\ATT00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6" name="Picture 2" descr="h:\My Documents\My Pictures\imagesCAU2A0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25" y="1800225"/>
            <a:ext cx="4929188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0" name="Picture 2" descr="C:\Documents and Settings\bgofort\Local Settings\Temporary Internet Files\Content.IE5\0RR3BASE\MCj0436906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057055">
            <a:off x="1781175" y="561975"/>
            <a:ext cx="67818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2"/>
                </a:solidFill>
                <a:latin typeface="Cooper Black" pitchFamily="18" charset="0"/>
              </a:rPr>
              <a:t>Variety is the Key</a:t>
            </a:r>
            <a:r>
              <a:rPr lang="en-US" smtClean="0">
                <a:latin typeface="Cooper Black" pitchFamily="18" charset="0"/>
              </a:rPr>
              <a:t> </a:t>
            </a:r>
          </a:p>
        </p:txBody>
      </p:sp>
      <p:sp>
        <p:nvSpPr>
          <p:cNvPr id="104452" name="Content Placeholder 2"/>
          <p:cNvSpPr>
            <a:spLocks noGrp="1"/>
          </p:cNvSpPr>
          <p:nvPr>
            <p:ph idx="4294967295"/>
          </p:nvPr>
        </p:nvSpPr>
        <p:spPr>
          <a:xfrm rot="20715777">
            <a:off x="5872163" y="3779838"/>
            <a:ext cx="3271837" cy="2043112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mtClean="0">
                <a:solidFill>
                  <a:schemeClr val="accent2"/>
                </a:solidFill>
                <a:latin typeface="Cooper Black" pitchFamily="18" charset="0"/>
              </a:rPr>
              <a:t>Vitamins are derived from a </a:t>
            </a:r>
            <a:r>
              <a:rPr lang="en-US" smtClean="0">
                <a:solidFill>
                  <a:srgbClr val="FF3300"/>
                </a:solidFill>
                <a:latin typeface="Cooper Black" pitchFamily="18" charset="0"/>
              </a:rPr>
              <a:t>variety</a:t>
            </a:r>
            <a:r>
              <a:rPr lang="en-US" smtClean="0">
                <a:solidFill>
                  <a:schemeClr val="accent2"/>
                </a:solidFill>
                <a:latin typeface="Cooper Black" pitchFamily="18" charset="0"/>
              </a:rPr>
              <a:t> of foods. </a:t>
            </a:r>
            <a:r>
              <a:rPr lang="en-US" smtClean="0">
                <a:latin typeface="Cooper Black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61446" name="Picture 6" descr="j028348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34200" y="603250"/>
            <a:ext cx="16573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4"/>
          <p:cNvSpPr txBox="1">
            <a:spLocks noChangeArrowheads="1"/>
          </p:cNvSpPr>
          <p:nvPr/>
        </p:nvSpPr>
        <p:spPr bwMode="auto">
          <a:xfrm>
            <a:off x="2209800" y="38862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pic>
        <p:nvPicPr>
          <p:cNvPr id="105475" name="Picture 5" descr="vit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1500"/>
            <a:ext cx="9220200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1447800" y="-152400"/>
            <a:ext cx="617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Vitamin Rich Diet</a:t>
            </a:r>
          </a:p>
        </p:txBody>
      </p:sp>
      <p:pic>
        <p:nvPicPr>
          <p:cNvPr id="105477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7938"/>
            <a:ext cx="9358313" cy="701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8" name="Picture 2" descr="http://image.slidesharecdn.com/vitamins1-130814045127-phpapp01/95/slide-10-638.jpg?cb=13764739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sz="4000" dirty="0" smtClean="0">
                <a:latin typeface="+mj-lt"/>
              </a:rPr>
              <a:t>Fortified Grains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sz="4000" dirty="0" smtClean="0">
                <a:latin typeface="+mj-lt"/>
              </a:rPr>
              <a:t>Leafy Green Vegetables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sz="4000" dirty="0" smtClean="0">
                <a:latin typeface="+mj-lt"/>
              </a:rPr>
              <a:t>Legumes, Seeds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sz="4000" dirty="0" smtClean="0">
                <a:latin typeface="+mj-lt"/>
              </a:rPr>
              <a:t>Liver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dirty="0"/>
          </a:p>
        </p:txBody>
      </p:sp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SOURCES</a:t>
            </a:r>
            <a:endParaRPr lang="en-IN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>
                <a:latin typeface="+mj-lt"/>
              </a:rPr>
              <a:t>ADULTS – 200 </a:t>
            </a:r>
            <a:r>
              <a:rPr lang="en-US" altLang="en-US" sz="3600" dirty="0" smtClean="0">
                <a:latin typeface="+mj-lt"/>
                <a:sym typeface="Symbol" pitchFamily="18" charset="2"/>
              </a:rPr>
              <a:t>g/day</a:t>
            </a:r>
            <a:endParaRPr lang="en-US" sz="3600" dirty="0" smtClean="0">
              <a:latin typeface="+mj-lt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>
                <a:latin typeface="+mj-lt"/>
              </a:rPr>
              <a:t>ADDITIONAL – 300 </a:t>
            </a:r>
            <a:r>
              <a:rPr lang="en-US" altLang="en-US" sz="3600" dirty="0" smtClean="0">
                <a:latin typeface="+mj-lt"/>
                <a:sym typeface="Symbol" pitchFamily="18" charset="2"/>
              </a:rPr>
              <a:t>g/day  Pregnancy</a:t>
            </a:r>
          </a:p>
          <a:p>
            <a:pPr lvl="4" fontAlgn="auto">
              <a:spcAft>
                <a:spcPts val="0"/>
              </a:spcAft>
              <a:buFont typeface="Arial" pitchFamily="34" charset="0"/>
              <a:buChar char="»"/>
              <a:defRPr/>
            </a:pPr>
            <a:r>
              <a:rPr lang="en-US" sz="3600" dirty="0" smtClean="0">
                <a:latin typeface="+mj-lt"/>
              </a:rPr>
              <a:t>AND – 400 </a:t>
            </a:r>
            <a:r>
              <a:rPr lang="en-US" altLang="en-US" sz="3600" dirty="0" smtClean="0">
                <a:latin typeface="+mj-lt"/>
                <a:sym typeface="Symbol" pitchFamily="18" charset="2"/>
              </a:rPr>
              <a:t>g/day Lactation</a:t>
            </a:r>
            <a:endParaRPr lang="en-IN" sz="3600" dirty="0">
              <a:latin typeface="+mj-lt"/>
            </a:endParaRPr>
          </a:p>
        </p:txBody>
      </p:sp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RDA</a:t>
            </a:r>
            <a:endParaRPr lang="en-IN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ABSORPED IN UPPER PART OF JEJUNUM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IN BLOOD IT IS TRANSPORTED BY TWO BETA GLOBULINS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CARRIED TO LIVER BUT NOT STORED ONLY HELPS TO WORK AS COENZYME.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7,8 </a:t>
            </a:r>
            <a:r>
              <a:rPr lang="en-US" dirty="0" err="1" smtClean="0">
                <a:latin typeface="+mj-lt"/>
              </a:rPr>
              <a:t>dihydrofolic</a:t>
            </a:r>
            <a:r>
              <a:rPr lang="en-US" dirty="0" smtClean="0">
                <a:latin typeface="+mj-lt"/>
              </a:rPr>
              <a:t> acid    5,6,7,8 tetra hydro folic acid (THFA) </a:t>
            </a:r>
            <a:r>
              <a:rPr lang="en-US" dirty="0" err="1" smtClean="0">
                <a:latin typeface="+mj-lt"/>
              </a:rPr>
              <a:t>catalysed</a:t>
            </a:r>
            <a:r>
              <a:rPr lang="en-US" dirty="0" smtClean="0">
                <a:latin typeface="+mj-lt"/>
              </a:rPr>
              <a:t> by </a:t>
            </a:r>
            <a:r>
              <a:rPr lang="en-US" dirty="0" err="1" smtClean="0">
                <a:latin typeface="+mj-lt"/>
              </a:rPr>
              <a:t>folate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reductase</a:t>
            </a:r>
            <a:r>
              <a:rPr lang="en-US" dirty="0" smtClean="0">
                <a:latin typeface="+mj-lt"/>
              </a:rPr>
              <a:t> and requires NADPH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+mj-lt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dirty="0">
              <a:latin typeface="+mj-lt"/>
            </a:endParaRPr>
          </a:p>
        </p:txBody>
      </p:sp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ABSORPTION &amp; TRANSPORT</a:t>
            </a:r>
            <a:endParaRPr lang="en-IN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3" descr="10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Coenzyme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DNA synthesis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dirty="0" smtClean="0">
                <a:latin typeface="+mj-lt"/>
              </a:rPr>
              <a:t>Anticancer drug </a:t>
            </a:r>
            <a:r>
              <a:rPr lang="en-US" sz="3200" dirty="0" err="1" smtClean="0">
                <a:latin typeface="+mj-lt"/>
              </a:rPr>
              <a:t>methotrexate</a:t>
            </a:r>
            <a:endParaRPr lang="en-US" sz="3200" dirty="0" smtClean="0">
              <a:latin typeface="+mj-lt"/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latin typeface="+mj-lt"/>
              </a:rPr>
              <a:t>Homocysteine</a:t>
            </a:r>
            <a:r>
              <a:rPr lang="en-US" dirty="0" smtClean="0">
                <a:latin typeface="+mj-lt"/>
              </a:rPr>
              <a:t> metabolism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Neurotransmitter formation 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THFA is the carrier of one carbon group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dirty="0">
              <a:latin typeface="+mj-lt"/>
            </a:endParaRPr>
          </a:p>
        </p:txBody>
      </p:sp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FUNCTIONS</a:t>
            </a:r>
            <a:endParaRPr lang="en-IN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PREGNANCY- much very common</a:t>
            </a:r>
          </a:p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DEFECTIVE ABSORPTION- celiac  </a:t>
            </a:r>
            <a:r>
              <a:rPr lang="en-US" dirty="0" err="1" smtClean="0">
                <a:latin typeface="+mj-lt"/>
              </a:rPr>
              <a:t>ds</a:t>
            </a:r>
            <a:endParaRPr lang="en-US" dirty="0" smtClean="0">
              <a:latin typeface="+mj-lt"/>
            </a:endParaRPr>
          </a:p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DRUGS – anticonvulsant drugs</a:t>
            </a:r>
          </a:p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HEMOLYTIC ANEMIAS – requirements are increased</a:t>
            </a:r>
          </a:p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DIETARY DEFICIENCY- absence of green leafy vegetables for prolonged periods.</a:t>
            </a:r>
            <a:endParaRPr lang="en-IN" dirty="0">
              <a:latin typeface="+mj-lt"/>
            </a:endParaRPr>
          </a:p>
        </p:txBody>
      </p:sp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CAUSES</a:t>
            </a:r>
            <a:endParaRPr lang="en-IN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752975"/>
          </a:xfrm>
        </p:spPr>
        <p:txBody>
          <a:bodyPr rtlCol="0"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Similar signs and symptoms of vitamin B-12 deficiency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Anemia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dirty="0" smtClean="0">
                <a:latin typeface="+mj-lt"/>
              </a:rPr>
              <a:t>RBC grow, cannot divide (</a:t>
            </a:r>
            <a:r>
              <a:rPr lang="en-US" sz="3200" dirty="0" err="1" smtClean="0">
                <a:latin typeface="+mj-lt"/>
              </a:rPr>
              <a:t>macrocytic</a:t>
            </a:r>
            <a:r>
              <a:rPr lang="en-US" sz="3200" dirty="0" smtClean="0">
                <a:latin typeface="+mj-lt"/>
              </a:rPr>
              <a:t>-with FA deficiency)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dirty="0" err="1" smtClean="0">
                <a:latin typeface="+mj-lt"/>
              </a:rPr>
              <a:t>Megaloblast</a:t>
            </a:r>
            <a:r>
              <a:rPr lang="en-US" sz="3200" dirty="0" smtClean="0">
                <a:latin typeface="+mj-lt"/>
              </a:rPr>
              <a:t>: large, immature RBC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Pregnant women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+mj-lt"/>
              </a:rPr>
              <a:t>GIT problems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dirty="0">
              <a:latin typeface="+mj-lt"/>
            </a:endParaRPr>
          </a:p>
        </p:txBody>
      </p:sp>
      <p:sp>
        <p:nvSpPr>
          <p:cNvPr id="8192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953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DEFICIENCY</a:t>
            </a:r>
            <a:endParaRPr lang="en-IN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1179</TotalTime>
  <Words>560</Words>
  <Application>Microsoft Office PowerPoint</Application>
  <PresentationFormat>On-screen Show (4:3)</PresentationFormat>
  <Paragraphs>102</Paragraphs>
  <Slides>25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44" baseType="lpstr">
      <vt:lpstr>Arial</vt:lpstr>
      <vt:lpstr>Lucida Sans Unicode</vt:lpstr>
      <vt:lpstr>Wingdings 3</vt:lpstr>
      <vt:lpstr>Verdana</vt:lpstr>
      <vt:lpstr>Wingdings 2</vt:lpstr>
      <vt:lpstr>Calibri</vt:lpstr>
      <vt:lpstr>Times New Roman</vt:lpstr>
      <vt:lpstr>Arial Black</vt:lpstr>
      <vt:lpstr>黑体</vt:lpstr>
      <vt:lpstr>宋体</vt:lpstr>
      <vt:lpstr>Tahoma</vt:lpstr>
      <vt:lpstr>Monotype Sorts</vt:lpstr>
      <vt:lpstr>Constantia</vt:lpstr>
      <vt:lpstr>Symbol</vt:lpstr>
      <vt:lpstr>Cooper Black</vt:lpstr>
      <vt:lpstr>Comic Sans MS</vt:lpstr>
      <vt:lpstr>Wingdings</vt:lpstr>
      <vt:lpstr>Times</vt:lpstr>
      <vt:lpstr>Concourse</vt:lpstr>
      <vt:lpstr>       FOLATE or FOLIC ACID</vt:lpstr>
      <vt:lpstr>FOLATE</vt:lpstr>
      <vt:lpstr>SOURCES</vt:lpstr>
      <vt:lpstr>RDA</vt:lpstr>
      <vt:lpstr>ABSORPTION &amp; TRANSPORT</vt:lpstr>
      <vt:lpstr>Slide 6</vt:lpstr>
      <vt:lpstr>FUNCTIONS</vt:lpstr>
      <vt:lpstr>CAUSES</vt:lpstr>
      <vt:lpstr>DEFICIENCY</vt:lpstr>
      <vt:lpstr>  </vt:lpstr>
      <vt:lpstr>NEURAL TUBE DEFECTS</vt:lpstr>
      <vt:lpstr>Slide 12</vt:lpstr>
      <vt:lpstr>Slide 13</vt:lpstr>
      <vt:lpstr>SYMPTOMS</vt:lpstr>
      <vt:lpstr>ASSESSMENT</vt:lpstr>
      <vt:lpstr>TOXICITY</vt:lpstr>
      <vt:lpstr>ANTAGONISTS</vt:lpstr>
      <vt:lpstr>Metabolic Pathways Involving B Vitamins</vt:lpstr>
      <vt:lpstr>Vitamin-Like Compounds</vt:lpstr>
      <vt:lpstr>Slide 20</vt:lpstr>
      <vt:lpstr>Slide 21</vt:lpstr>
      <vt:lpstr>Slide 22</vt:lpstr>
      <vt:lpstr>Variety is the Key </vt:lpstr>
      <vt:lpstr>Slide 24</vt:lpstr>
      <vt:lpstr>Slide 25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Pawan</dc:creator>
  <cp:lastModifiedBy>user_2</cp:lastModifiedBy>
  <cp:revision>145</cp:revision>
  <dcterms:created xsi:type="dcterms:W3CDTF">2014-01-06T15:55:46Z</dcterms:created>
  <dcterms:modified xsi:type="dcterms:W3CDTF">2014-03-12T10:50:00Z</dcterms:modified>
</cp:coreProperties>
</file>