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8" r:id="rId11"/>
    <p:sldId id="269" r:id="rId12"/>
    <p:sldId id="270" r:id="rId13"/>
    <p:sldId id="272" r:id="rId14"/>
    <p:sldId id="274" r:id="rId15"/>
    <p:sldId id="277" r:id="rId16"/>
    <p:sldId id="278" r:id="rId17"/>
    <p:sldId id="283" r:id="rId18"/>
    <p:sldId id="279" r:id="rId19"/>
    <p:sldId id="282" r:id="rId20"/>
    <p:sldId id="285" r:id="rId21"/>
    <p:sldId id="28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85446-973A-4242-8FD0-70106F154447}" type="datetimeFigureOut">
              <a:rPr lang="en-US" smtClean="0"/>
              <a:pPr/>
              <a:t>21/11/2013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E0D32-FB62-4161-8B79-14D2DD48CB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Antioxidant Supplementation Effects on Low-Density Lipoprotein Oxidation for Individuals with Type 2 Diabetes Mellitus  James W. Anderson, MD, Maya S. </a:t>
            </a:r>
            <a:r>
              <a:rPr lang="en-U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Gowri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PhD, Jan Turner.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Journal of American college of Nurtition.vol 18. Nos.5 451-461, 1999.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7EEB2-BC5A-4C40-A848-6ABE079F258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38E0-EF50-4624-8888-E0D751784300}" type="datetimeFigureOut">
              <a:rPr lang="en-US" smtClean="0"/>
              <a:pPr/>
              <a:t>21/11/2013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AC6A-ED9F-4343-A936-25FDD0B05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38E0-EF50-4624-8888-E0D751784300}" type="datetimeFigureOut">
              <a:rPr lang="en-US" smtClean="0"/>
              <a:pPr/>
              <a:t>21/11/2013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AC6A-ED9F-4343-A936-25FDD0B05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38E0-EF50-4624-8888-E0D751784300}" type="datetimeFigureOut">
              <a:rPr lang="en-US" smtClean="0"/>
              <a:pPr/>
              <a:t>21/11/2013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AC6A-ED9F-4343-A936-25FDD0B05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38E0-EF50-4624-8888-E0D751784300}" type="datetimeFigureOut">
              <a:rPr lang="en-US" smtClean="0"/>
              <a:pPr/>
              <a:t>21/11/2013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AC6A-ED9F-4343-A936-25FDD0B05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38E0-EF50-4624-8888-E0D751784300}" type="datetimeFigureOut">
              <a:rPr lang="en-US" smtClean="0"/>
              <a:pPr/>
              <a:t>21/11/2013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AC6A-ED9F-4343-A936-25FDD0B05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38E0-EF50-4624-8888-E0D751784300}" type="datetimeFigureOut">
              <a:rPr lang="en-US" smtClean="0"/>
              <a:pPr/>
              <a:t>21/11/2013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AC6A-ED9F-4343-A936-25FDD0B05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38E0-EF50-4624-8888-E0D751784300}" type="datetimeFigureOut">
              <a:rPr lang="en-US" smtClean="0"/>
              <a:pPr/>
              <a:t>21/11/2013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AC6A-ED9F-4343-A936-25FDD0B05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38E0-EF50-4624-8888-E0D751784300}" type="datetimeFigureOut">
              <a:rPr lang="en-US" smtClean="0"/>
              <a:pPr/>
              <a:t>21/11/2013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AC6A-ED9F-4343-A936-25FDD0B05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38E0-EF50-4624-8888-E0D751784300}" type="datetimeFigureOut">
              <a:rPr lang="en-US" smtClean="0"/>
              <a:pPr/>
              <a:t>21/11/2013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AC6A-ED9F-4343-A936-25FDD0B05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38E0-EF50-4624-8888-E0D751784300}" type="datetimeFigureOut">
              <a:rPr lang="en-US" smtClean="0"/>
              <a:pPr/>
              <a:t>21/11/2013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AC6A-ED9F-4343-A936-25FDD0B05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38E0-EF50-4624-8888-E0D751784300}" type="datetimeFigureOut">
              <a:rPr lang="en-US" smtClean="0"/>
              <a:pPr/>
              <a:t>21/11/2013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6AC6A-ED9F-4343-A936-25FDD0B05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338E0-EF50-4624-8888-E0D751784300}" type="datetimeFigureOut">
              <a:rPr lang="en-US" smtClean="0"/>
              <a:pPr/>
              <a:t>21/11/2013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6AC6A-ED9F-4343-A936-25FDD0B05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357321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7200" b="1" dirty="0" smtClean="0">
                <a:solidFill>
                  <a:schemeClr val="accent2"/>
                </a:solidFill>
                <a:latin typeface="AR DARLING" pitchFamily="2" charset="0"/>
                <a:cs typeface="Aharoni"/>
              </a:rPr>
              <a:t>GLYCOLYSIS</a:t>
            </a:r>
            <a:r>
              <a:rPr lang="en-US" sz="7200" b="1" dirty="0" smtClean="0">
                <a:solidFill>
                  <a:schemeClr val="accent2"/>
                </a:solidFill>
                <a:cs typeface="Aharoni"/>
              </a:rPr>
              <a:t>:-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43804" cy="2471758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Ms.    </a:t>
            </a:r>
            <a:r>
              <a:rPr lang="en-US" dirty="0" err="1" smtClean="0">
                <a:solidFill>
                  <a:srgbClr val="FF0000"/>
                </a:solidFill>
              </a:rPr>
              <a:t>Trushna</a:t>
            </a:r>
            <a:r>
              <a:rPr lang="en-US" dirty="0" smtClean="0">
                <a:solidFill>
                  <a:srgbClr val="FF0000"/>
                </a:solidFill>
              </a:rPr>
              <a:t> Shah </a:t>
            </a:r>
          </a:p>
          <a:p>
            <a:pPr algn="r"/>
            <a:r>
              <a:rPr lang="en-US" dirty="0" smtClean="0">
                <a:solidFill>
                  <a:srgbClr val="FF0000"/>
                </a:solidFill>
              </a:rPr>
              <a:t>	               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Asst.Proff.Biochemistry</a:t>
            </a:r>
            <a:endParaRPr lang="en-US" dirty="0" smtClean="0">
              <a:solidFill>
                <a:srgbClr val="FF0000"/>
              </a:solidFill>
            </a:endParaRPr>
          </a:p>
          <a:p>
            <a:pPr algn="r"/>
            <a:r>
              <a:rPr lang="en-US" dirty="0" smtClean="0">
                <a:solidFill>
                  <a:srgbClr val="FF0000"/>
                </a:solidFill>
              </a:rPr>
              <a:t>                                      </a:t>
            </a:r>
            <a:r>
              <a:rPr lang="en-US" dirty="0" err="1" smtClean="0">
                <a:solidFill>
                  <a:srgbClr val="FF0000"/>
                </a:solidFill>
              </a:rPr>
              <a:t>S.B.K.S.MI&amp;R.C,Pipariya.Vadodara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8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5766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9144000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032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4218" y="748145"/>
            <a:ext cx="533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276600" y="3505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LDH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152400"/>
            <a:ext cx="5334000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latin typeface="AR JULIAN" pitchFamily="2" charset="0"/>
              </a:rPr>
              <a:t>Under anaerobic conditions :-</a:t>
            </a:r>
            <a:endParaRPr lang="en-IN" sz="2800" b="1" dirty="0">
              <a:solidFill>
                <a:srgbClr val="FFFF00"/>
              </a:solidFill>
              <a:latin typeface="AR JULI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AR JULIAN" pitchFamily="2" charset="0"/>
              </a:rPr>
              <a:t>Glycolysis</a:t>
            </a:r>
            <a:r>
              <a:rPr lang="en-US" b="1" dirty="0" smtClean="0">
                <a:solidFill>
                  <a:srgbClr val="FF0000"/>
                </a:solidFill>
                <a:latin typeface="AR JULIAN" pitchFamily="2" charset="0"/>
              </a:rPr>
              <a:t> in RBCs :- 2,3 BPG Shunt pathway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92500" lnSpcReduction="10000"/>
          </a:bodyPr>
          <a:lstStyle/>
          <a:p>
            <a:pPr>
              <a:buBlip>
                <a:blip r:embed="rId2"/>
              </a:buBlip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Reaction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catalysed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phosphoglycerate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kinase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is bypassed by a reaction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catalysed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by a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mutase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bisphosphoglycerate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mutase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Blip>
                <a:blip r:embed="rId2"/>
              </a:buBlip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2,3 BPG is a negative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allosteric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effector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of the oxygen affinity of hemoglobin. </a:t>
            </a:r>
          </a:p>
          <a:p>
            <a:pPr>
              <a:buBlip>
                <a:blip r:embed="rId2"/>
              </a:buBlip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It decreases the affinity to promote the release of oxygen in the peripheral tissues.</a:t>
            </a:r>
          </a:p>
          <a:p>
            <a:pPr>
              <a:buBlip>
                <a:blip r:embed="rId2"/>
              </a:buBlip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Concentration of 2,3-BPG increases in RBC during adaptation to high altitude &amp; anemia.</a:t>
            </a:r>
          </a:p>
          <a:p>
            <a:pPr>
              <a:buBlip>
                <a:blip r:embed="rId2"/>
              </a:buBlip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HbF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is less sensitive to the effects of 2,3-BPG than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HbA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6858000" cy="914400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R JULIAN" pitchFamily="2" charset="0"/>
              </a:rPr>
              <a:t>Cori’s cycle or Lactic acid cycle</a:t>
            </a:r>
            <a:endParaRPr lang="en-IN" dirty="0">
              <a:solidFill>
                <a:srgbClr val="FF0000"/>
              </a:solidFill>
              <a:latin typeface="AR JULI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1600200"/>
            <a:ext cx="1905000" cy="4031873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Glucose</a:t>
            </a:r>
          </a:p>
          <a:p>
            <a:endParaRPr lang="en-US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Pyruvate</a:t>
            </a:r>
          </a:p>
          <a:p>
            <a:endParaRPr lang="en-US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Lactate</a:t>
            </a:r>
            <a:endParaRPr lang="en-IN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1752600" y="3733800"/>
            <a:ext cx="381000" cy="1295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Down Arrow 5"/>
          <p:cNvSpPr/>
          <p:nvPr/>
        </p:nvSpPr>
        <p:spPr>
          <a:xfrm>
            <a:off x="1752600" y="2133600"/>
            <a:ext cx="38100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5638800" y="1676400"/>
            <a:ext cx="1905000" cy="4031873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Glucose</a:t>
            </a:r>
          </a:p>
          <a:p>
            <a:endParaRPr lang="en-US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Pyruvate</a:t>
            </a:r>
          </a:p>
          <a:p>
            <a:endParaRPr lang="en-US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Lactate</a:t>
            </a:r>
            <a:endParaRPr lang="en-IN" sz="3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own Arrow 8"/>
          <p:cNvSpPr/>
          <p:nvPr/>
        </p:nvSpPr>
        <p:spPr>
          <a:xfrm rot="10800000">
            <a:off x="6324600" y="3733800"/>
            <a:ext cx="381000" cy="1295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Down Arrow 9"/>
          <p:cNvSpPr/>
          <p:nvPr/>
        </p:nvSpPr>
        <p:spPr>
          <a:xfrm rot="10800000">
            <a:off x="6324600" y="2133600"/>
            <a:ext cx="38100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Down Arrow 10"/>
          <p:cNvSpPr/>
          <p:nvPr/>
        </p:nvSpPr>
        <p:spPr>
          <a:xfrm rot="5400000">
            <a:off x="4114800" y="762000"/>
            <a:ext cx="381000" cy="2362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Down Arrow 11"/>
          <p:cNvSpPr/>
          <p:nvPr/>
        </p:nvSpPr>
        <p:spPr>
          <a:xfrm rot="16200000">
            <a:off x="4191000" y="4191000"/>
            <a:ext cx="381000" cy="2362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TextBox 12"/>
          <p:cNvSpPr txBox="1"/>
          <p:nvPr/>
        </p:nvSpPr>
        <p:spPr>
          <a:xfrm>
            <a:off x="1295400" y="5715000"/>
            <a:ext cx="14478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AR JULIAN" pitchFamily="2" charset="0"/>
              </a:rPr>
              <a:t>Muscle</a:t>
            </a:r>
            <a:endParaRPr lang="en-IN" sz="2800" b="1" dirty="0" smtClean="0">
              <a:solidFill>
                <a:schemeClr val="bg1"/>
              </a:solidFill>
              <a:latin typeface="AR JULIAN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57600" y="5562600"/>
            <a:ext cx="12192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AR JULIAN" pitchFamily="2" charset="0"/>
              </a:rPr>
              <a:t>blood</a:t>
            </a:r>
            <a:endParaRPr lang="en-IN" sz="2800" b="1" dirty="0" smtClean="0">
              <a:solidFill>
                <a:schemeClr val="bg1"/>
              </a:solidFill>
              <a:latin typeface="AR JULIAN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72200" y="5791200"/>
            <a:ext cx="990600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AR JULIAN" pitchFamily="2" charset="0"/>
              </a:rPr>
              <a:t>liver</a:t>
            </a:r>
            <a:endParaRPr lang="en-IN" sz="2800" b="1" dirty="0" smtClean="0">
              <a:solidFill>
                <a:schemeClr val="bg1"/>
              </a:solidFill>
              <a:latin typeface="AR JULI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8" grpId="0" animBg="1"/>
      <p:bldP spid="10" grpId="0" animBg="1"/>
      <p:bldP spid="11" grpId="0" animBg="1"/>
      <p:bldP spid="13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4953000" cy="70713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sz="3200" b="1" dirty="0" smtClean="0">
                <a:latin typeface="AR JULIAN" pitchFamily="2" charset="0"/>
              </a:rPr>
              <a:t>Energetics of Glycolysis :-</a:t>
            </a:r>
            <a:endParaRPr lang="en-IN" sz="3200" b="1" dirty="0">
              <a:latin typeface="AR JULI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447800"/>
            <a:ext cx="8001000" cy="495520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1" u="sng" dirty="0" smtClean="0">
                <a:latin typeface="AR JULIAN" pitchFamily="2" charset="0"/>
              </a:rPr>
              <a:t>Under anaerobic conditions :-</a:t>
            </a:r>
          </a:p>
          <a:p>
            <a:r>
              <a:rPr lang="en-US" sz="4800" b="1" dirty="0" smtClean="0">
                <a:latin typeface="AR JULIAN" pitchFamily="2" charset="0"/>
              </a:rPr>
              <a:t>2 molecules of ATP are produced</a:t>
            </a:r>
            <a:r>
              <a:rPr lang="en-US" sz="3200" b="1" dirty="0" smtClean="0">
                <a:solidFill>
                  <a:srgbClr val="FFFF00"/>
                </a:solidFill>
                <a:latin typeface="AR JULIAN" pitchFamily="2" charset="0"/>
              </a:rPr>
              <a:t>.</a:t>
            </a:r>
          </a:p>
          <a:p>
            <a:endParaRPr lang="en-US" sz="3200" b="1" dirty="0" smtClean="0">
              <a:solidFill>
                <a:srgbClr val="FFFF00"/>
              </a:solidFill>
              <a:latin typeface="AR JULIAN" pitchFamily="2" charset="0"/>
            </a:endParaRPr>
          </a:p>
          <a:p>
            <a:r>
              <a:rPr lang="en-US" sz="3200" b="1" dirty="0" smtClean="0">
                <a:solidFill>
                  <a:srgbClr val="FFFF00"/>
                </a:solidFill>
                <a:latin typeface="AR JULIAN" pitchFamily="2" charset="0"/>
              </a:rPr>
              <a:t>4 ATP molecules from the two reactions involving substrate level phosphorylation (7 &amp; 10). </a:t>
            </a:r>
          </a:p>
          <a:p>
            <a:endParaRPr lang="en-US" sz="3200" b="1" dirty="0" smtClean="0">
              <a:solidFill>
                <a:srgbClr val="FFFF00"/>
              </a:solidFill>
              <a:latin typeface="AR JULIAN" pitchFamily="2" charset="0"/>
            </a:endParaRPr>
          </a:p>
          <a:p>
            <a:r>
              <a:rPr lang="en-US" sz="3200" b="1" dirty="0" smtClean="0">
                <a:solidFill>
                  <a:srgbClr val="FFFF00"/>
                </a:solidFill>
                <a:latin typeface="AR JULIAN" pitchFamily="2" charset="0"/>
              </a:rPr>
              <a:t>2 ATP utilised in reactions 1 &amp; 3. </a:t>
            </a:r>
          </a:p>
          <a:p>
            <a:r>
              <a:rPr lang="en-US" sz="3200" b="1" dirty="0" smtClean="0">
                <a:solidFill>
                  <a:srgbClr val="FFFF00"/>
                </a:solidFill>
                <a:latin typeface="AR JULIAN" pitchFamily="2" charset="0"/>
              </a:rPr>
              <a:t> </a:t>
            </a:r>
          </a:p>
          <a:p>
            <a:r>
              <a:rPr lang="en-US" sz="3200" b="1" dirty="0" smtClean="0">
                <a:solidFill>
                  <a:srgbClr val="FFFF00"/>
                </a:solidFill>
                <a:latin typeface="AR JULIAN" pitchFamily="2" charset="0"/>
              </a:rPr>
              <a:t>So, net gain – 2 ATP molecules.</a:t>
            </a:r>
            <a:endParaRPr lang="en-IN" sz="3200" b="1" dirty="0" smtClean="0">
              <a:solidFill>
                <a:srgbClr val="FFFF00"/>
              </a:solidFill>
              <a:latin typeface="AR JULI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b="1" u="sng" dirty="0" smtClean="0">
                <a:latin typeface="AR JULIAN" pitchFamily="2" charset="0"/>
              </a:rPr>
              <a:t>Under aerobic conditions :-</a:t>
            </a:r>
          </a:p>
          <a:p>
            <a:r>
              <a:rPr lang="en-US" sz="4400" b="1" dirty="0" smtClean="0">
                <a:solidFill>
                  <a:srgbClr val="FFFF00"/>
                </a:solidFill>
                <a:latin typeface="AR JULIAN" pitchFamily="2" charset="0"/>
              </a:rPr>
              <a:t>TOTAL ATP ARE -------  8 molecules of ATP are produced.</a:t>
            </a:r>
          </a:p>
          <a:p>
            <a:endParaRPr lang="en-US" sz="3200" b="1" dirty="0" smtClean="0">
              <a:solidFill>
                <a:srgbClr val="FFFF00"/>
              </a:solidFill>
              <a:latin typeface="AR JULIAN" pitchFamily="2" charset="0"/>
            </a:endParaRPr>
          </a:p>
          <a:p>
            <a:r>
              <a:rPr lang="en-US" sz="3200" b="1" dirty="0" smtClean="0">
                <a:solidFill>
                  <a:srgbClr val="FFFF00"/>
                </a:solidFill>
                <a:latin typeface="AR JULIAN" pitchFamily="2" charset="0"/>
              </a:rPr>
              <a:t>6 ATP molecules  from the reaction catalysed by glyceraldehyde 3-P </a:t>
            </a:r>
            <a:r>
              <a:rPr lang="en-US" sz="3200" b="1" dirty="0" err="1" smtClean="0">
                <a:solidFill>
                  <a:srgbClr val="FFFF00"/>
                </a:solidFill>
                <a:latin typeface="AR JULIAN" pitchFamily="2" charset="0"/>
              </a:rPr>
              <a:t>dehydrogenase</a:t>
            </a:r>
            <a:r>
              <a:rPr lang="en-US" sz="3200" b="1" dirty="0" smtClean="0">
                <a:solidFill>
                  <a:srgbClr val="FFFF00"/>
                </a:solidFill>
                <a:latin typeface="AR JULIAN" pitchFamily="2" charset="0"/>
              </a:rPr>
              <a:t> (6).</a:t>
            </a:r>
          </a:p>
          <a:p>
            <a:endParaRPr lang="en-US" sz="3200" b="1" dirty="0" smtClean="0">
              <a:solidFill>
                <a:srgbClr val="FFFF00"/>
              </a:solidFill>
              <a:latin typeface="AR JULIAN" pitchFamily="2" charset="0"/>
            </a:endParaRPr>
          </a:p>
          <a:p>
            <a:r>
              <a:rPr lang="en-US" sz="3200" b="1" dirty="0" smtClean="0">
                <a:solidFill>
                  <a:srgbClr val="FFFF00"/>
                </a:solidFill>
                <a:latin typeface="AR JULIAN" pitchFamily="2" charset="0"/>
              </a:rPr>
              <a:t>4 ATP molecules from the two reactions involving substrate level phosphorylation (7&amp;10). </a:t>
            </a:r>
          </a:p>
          <a:p>
            <a:endParaRPr lang="en-US" sz="3200" b="1" dirty="0" smtClean="0">
              <a:solidFill>
                <a:srgbClr val="FFFF00"/>
              </a:solidFill>
              <a:latin typeface="AR JULIAN" pitchFamily="2" charset="0"/>
            </a:endParaRPr>
          </a:p>
          <a:p>
            <a:r>
              <a:rPr lang="en-US" sz="3200" b="1" dirty="0" smtClean="0">
                <a:solidFill>
                  <a:srgbClr val="FFFF00"/>
                </a:solidFill>
                <a:latin typeface="AR JULIAN" pitchFamily="2" charset="0"/>
              </a:rPr>
              <a:t>2 ATP utilised in reactions 1 &amp; 3. </a:t>
            </a:r>
          </a:p>
          <a:p>
            <a:r>
              <a:rPr lang="en-US" sz="3200" b="1" dirty="0" smtClean="0">
                <a:solidFill>
                  <a:srgbClr val="FFFF00"/>
                </a:solidFill>
                <a:latin typeface="AR JULIAN" pitchFamily="2" charset="0"/>
              </a:rPr>
              <a:t> So, net gain – 8 ATP molecules.</a:t>
            </a:r>
            <a:endParaRPr lang="en-IN" sz="3200" b="1" dirty="0" smtClean="0">
              <a:solidFill>
                <a:srgbClr val="FFFF00"/>
              </a:solidFill>
              <a:latin typeface="AR JULI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  <a:latin typeface="AR JULIAN" pitchFamily="2" charset="0"/>
              </a:rPr>
              <a:t>Diseases associated with </a:t>
            </a:r>
            <a:r>
              <a:rPr lang="en-US" b="1" u="sng" dirty="0" err="1" smtClean="0">
                <a:solidFill>
                  <a:srgbClr val="FF0000"/>
                </a:solidFill>
                <a:latin typeface="AR JULIAN" pitchFamily="2" charset="0"/>
              </a:rPr>
              <a:t>Glycolysis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Lactic Acidosis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– seen in hypoxia, shock, pulmonary failure, alcohol abuse &amp; diabetes mellitus.</a:t>
            </a:r>
          </a:p>
          <a:p>
            <a:pPr marL="582930" indent="-514350">
              <a:buFont typeface="+mj-lt"/>
              <a:buAutoNum type="arabicPeriod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582930" indent="-514350">
              <a:buFont typeface="+mj-lt"/>
              <a:buAutoNum type="arabicPeriod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58293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Hemolytic anemia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due to deficiency of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Hexokinase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Pyruvate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kinase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Hemolytic Anemia with Impaired </a:t>
            </a:r>
            <a:r>
              <a:rPr lang="en-US" dirty="0" err="1" smtClean="0"/>
              <a:t>Hexokinase</a:t>
            </a:r>
            <a:r>
              <a:rPr lang="en-US" dirty="0" smtClean="0"/>
              <a:t> Activity</a:t>
            </a:r>
          </a:p>
          <a:p>
            <a:r>
              <a:rPr lang="en-US" dirty="0" smtClean="0"/>
              <a:t>ALAN S. </a:t>
            </a:r>
            <a:r>
              <a:rPr lang="en-US" dirty="0" err="1" smtClean="0"/>
              <a:t>KErrr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381000"/>
            <a:ext cx="7391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00" dirty="0" smtClean="0"/>
          </a:p>
          <a:p>
            <a:pPr>
              <a:buNone/>
            </a:pPr>
            <a:endParaRPr lang="en-US" sz="10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0"/>
          <a:ext cx="8858281" cy="6858000"/>
        </p:xfrm>
        <a:graphic>
          <a:graphicData uri="http://schemas.openxmlformats.org/drawingml/2006/table">
            <a:tbl>
              <a:tblPr/>
              <a:tblGrid>
                <a:gridCol w="1771681"/>
                <a:gridCol w="1476375"/>
                <a:gridCol w="1845469"/>
                <a:gridCol w="1845469"/>
                <a:gridCol w="1919287"/>
              </a:tblGrid>
              <a:tr h="685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dirty="0" smtClean="0"/>
                        <a:t>ALAN S. </a:t>
                      </a:r>
                      <a:r>
                        <a:rPr lang="en-US" dirty="0" err="1" smtClean="0"/>
                        <a:t>KErrr</a:t>
                      </a:r>
                      <a:endParaRPr lang="en-US" dirty="0" smtClean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Low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level of evidence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n-US" dirty="0" smtClean="0"/>
                        <a:t>J </a:t>
                      </a:r>
                      <a:r>
                        <a:rPr lang="en-US" dirty="0" err="1" smtClean="0"/>
                        <a:t>Clin</a:t>
                      </a:r>
                      <a:r>
                        <a:rPr lang="en-US" dirty="0" smtClean="0"/>
                        <a:t> Invest. 1969 November; 48(11): 1997–2007. 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Normal red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cell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hexokinase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was demonstrated to be dependent on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glucose for maintenance of activity after heating to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45' C. The cells of the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proposita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are unable to utilize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glucose efficiently at glucose concentrations lower than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0.2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mmole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/liter whereas normal cells maintain linear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glucose consumption to at least 0.05 mm glucose. These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qualitative abnormalities could result from the presence</a:t>
                      </a:r>
                    </a:p>
                    <a:p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 a mutant </a:t>
                      </a:r>
                      <a:r>
                        <a:rPr lang="en-US" sz="14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hexokinase</a:t>
                      </a:r>
                      <a:endParaRPr lang="en-US" sz="14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n-US" sz="1800" dirty="0" smtClean="0"/>
                        <a:t>.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Low red cell glucose 6-phosphate (G6P) was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observed not only in the anemic patients but in the presumptive</a:t>
                      </a:r>
                    </a:p>
                    <a:p>
                      <a:r>
                        <a:rPr lang="en-US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heterozygotes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as well and served as a useful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marker for the presence of the trait.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00013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/>
                </a:solidFill>
                <a:latin typeface="AR DARLING" pitchFamily="2" charset="0"/>
                <a:cs typeface="Aharoni"/>
              </a:rPr>
              <a:t>GLYCOLYSIS</a:t>
            </a:r>
            <a:r>
              <a:rPr lang="en-US" b="1" dirty="0" smtClean="0">
                <a:solidFill>
                  <a:schemeClr val="accent2"/>
                </a:solidFill>
                <a:cs typeface="Aharoni"/>
              </a:rPr>
              <a:t>:-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2057400"/>
            <a:ext cx="38862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078182"/>
            <a:ext cx="3762375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6019800" cy="685800"/>
          </a:xfrm>
          <a:solidFill>
            <a:schemeClr val="tx2">
              <a:lumMod val="10000"/>
            </a:schemeClr>
          </a:solidFill>
        </p:spPr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  <a:latin typeface="AR JULIAN" pitchFamily="2" charset="0"/>
              </a:rPr>
              <a:t>Regulation of Glycolysis :-</a:t>
            </a:r>
            <a:endParaRPr lang="en-IN" sz="3600" b="1" dirty="0">
              <a:solidFill>
                <a:srgbClr val="FFFF00"/>
              </a:solidFill>
              <a:latin typeface="AR JULIAN" pitchFamily="2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762000"/>
            <a:ext cx="8077200" cy="5943600"/>
          </a:xfrm>
          <a:prstGeom prst="rect">
            <a:avLst/>
          </a:prstGeom>
          <a:solidFill>
            <a:srgbClr val="993366">
              <a:alpha val="30000"/>
            </a:srgbClr>
          </a:solidFill>
        </p:spPr>
        <p:txBody>
          <a:bodyPr vert="horz">
            <a:normAutofit/>
          </a:bodyPr>
          <a:lstStyle/>
          <a:p>
            <a:pPr marL="411480" indent="-342900">
              <a:spcBef>
                <a:spcPts val="700"/>
              </a:spcBef>
              <a:buClr>
                <a:schemeClr val="tx2"/>
              </a:buClr>
              <a:buSzPct val="95000"/>
              <a:buBlip>
                <a:blip r:embed="rId2"/>
              </a:buBlip>
              <a:defRPr/>
            </a:pPr>
            <a:r>
              <a:rPr lang="en-US" sz="2800" b="1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INDUCTION &amp; REPRESSION</a:t>
            </a:r>
          </a:p>
          <a:p>
            <a:pPr marL="868680" lvl="1" indent="-342900">
              <a:spcBef>
                <a:spcPts val="700"/>
              </a:spcBef>
              <a:buClr>
                <a:schemeClr val="tx2"/>
              </a:buClr>
              <a:buSzPct val="95000"/>
              <a:buBlip>
                <a:blip r:embed="rId3"/>
              </a:buBlip>
              <a:defRPr/>
            </a:pPr>
            <a:r>
              <a:rPr lang="en-US" sz="28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Insulin / Glucagon / Glucocorticoids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ALLOSTERIC REGULATION</a:t>
            </a:r>
            <a:endParaRPr kumimoji="0" lang="en-US" sz="26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 Black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90000"/>
              <a:buBlip>
                <a:blip r:embed="rId3"/>
              </a:buBlip>
              <a:tabLst/>
              <a:defRPr/>
            </a:pP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Phosphofructokinase</a:t>
            </a:r>
            <a:endParaRPr kumimoji="0" lang="en-US" sz="2600" b="1" i="1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90000"/>
              <a:tabLst/>
              <a:defRPr/>
            </a:pP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      -</a:t>
            </a: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ve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 - ATP, Citrate, H</a:t>
            </a:r>
            <a:r>
              <a:rPr kumimoji="0" lang="en-US" sz="2800" b="1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+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90000"/>
              <a:tabLst/>
              <a:defRPr/>
            </a:pP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      +</a:t>
            </a: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ve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 -AMP,  ADP,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F-2,6-BP </a:t>
            </a: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COVALENT MODIFICATION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90000"/>
              <a:buBlip>
                <a:blip r:embed="rId3"/>
              </a:buBlip>
              <a:tabLst/>
              <a:defRPr/>
            </a:pP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Phosphorylation / Dephosphorylation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r>
              <a:rPr kumimoji="0" lang="en-US" sz="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FEED BACK INHIBITION </a:t>
            </a:r>
            <a:endParaRPr lang="en-US" sz="2800" b="1" u="sng" dirty="0" smtClean="0"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  <a:p>
            <a:pPr marL="868680" lvl="1" indent="-342900">
              <a:spcBef>
                <a:spcPts val="700"/>
              </a:spcBef>
              <a:buClr>
                <a:schemeClr val="tx2"/>
              </a:buClr>
              <a:buSzPct val="95000"/>
              <a:buBlip>
                <a:blip r:embed="rId3"/>
              </a:buBlip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    </a:t>
            </a: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Hexokinase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620000" cy="6309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Irreversible steps of Glycolysis :-</a:t>
            </a:r>
            <a:endParaRPr lang="en-I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772400" cy="3657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Reactions catalysed by enzymes-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582930" indent="-514350"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Hexokinase/ Glucokinase.</a:t>
            </a:r>
          </a:p>
          <a:p>
            <a:pPr marL="582930" indent="-51435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58293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Phosphofructokinase.</a:t>
            </a:r>
          </a:p>
          <a:p>
            <a:pPr marL="582930" indent="-51435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58293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 Pyruvate Kinase.</a:t>
            </a:r>
          </a:p>
          <a:p>
            <a:pPr marL="582930" indent="-514350">
              <a:buAutoNum type="arabicPeriod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5181600"/>
            <a:ext cx="7620000" cy="107721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These three enzymes are the key enzymes of Glycolysis.</a:t>
            </a:r>
            <a:endParaRPr lang="en-IN" sz="32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85000" lnSpcReduction="20000"/>
          </a:bodyPr>
          <a:lstStyle/>
          <a:p>
            <a:pPr>
              <a:buBlip>
                <a:blip r:embed="rId2"/>
              </a:buBlip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Points to Remember: </a:t>
            </a:r>
          </a:p>
          <a:p>
            <a:pPr marL="68580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Importance of the pathway.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Reactions of the pathway.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Energetics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and clinical aspect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Regulation.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Rapaport-Leubering cycle  in RBCs.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Cori’s cycle or Lactic acid cycle.</a:t>
            </a:r>
            <a:endParaRPr lang="en-IN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solidFill>
                  <a:srgbClr val="FF0000"/>
                </a:solidFill>
                <a:latin typeface="AR JULIAN" pitchFamily="2" charset="0"/>
              </a:rPr>
              <a:t>Glycolysis</a:t>
            </a:r>
            <a:r>
              <a:rPr lang="en-US" dirty="0" smtClean="0">
                <a:solidFill>
                  <a:srgbClr val="FF0000"/>
                </a:solidFill>
                <a:latin typeface="AR JULIAN" pitchFamily="2" charset="0"/>
              </a:rPr>
              <a:t>:-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Definition :-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It is the process that involves the breakdown of glucose into two 3-carbon molecules, </a:t>
            </a:r>
            <a:r>
              <a:rPr lang="en-US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Pyruvate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or Lactate.</a:t>
            </a:r>
            <a:endParaRPr lang="en-IN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algn="l"/>
            <a:r>
              <a:rPr lang="en-IN" sz="4800" dirty="0">
                <a:solidFill>
                  <a:srgbClr val="FF0000"/>
                </a:solidFill>
                <a:latin typeface="AR JULIAN" pitchFamily="2" charset="0"/>
              </a:rPr>
              <a:t>IMPORTANCE</a:t>
            </a:r>
            <a:r>
              <a:rPr lang="en-IN" dirty="0">
                <a:solidFill>
                  <a:srgbClr val="FFFF00"/>
                </a:solidFill>
                <a:latin typeface="AR JULIAN" pitchFamily="2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Common to most organisms.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 humans, takes place in all tissues.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Begins with Glucose but other sugars may enter via intermediates.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Glycolysis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plays dual role- </a:t>
            </a:r>
          </a:p>
          <a:p>
            <a:pPr>
              <a:lnSpc>
                <a:spcPct val="12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 generates metabolic energy.</a:t>
            </a:r>
          </a:p>
          <a:p>
            <a:pPr>
              <a:lnSpc>
                <a:spcPct val="12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ii) provides intermediates for other metabolic pathways. 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consists of ten sequential reactions which occur in the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cytosol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R JULIAN" pitchFamily="2" charset="0"/>
              </a:rPr>
              <a:t>End product of </a:t>
            </a:r>
            <a:r>
              <a:rPr lang="en-US" dirty="0" err="1" smtClean="0">
                <a:solidFill>
                  <a:srgbClr val="FF0000"/>
                </a:solidFill>
                <a:latin typeface="AR JULIAN" pitchFamily="2" charset="0"/>
              </a:rPr>
              <a:t>glycolysis</a:t>
            </a:r>
            <a:r>
              <a:rPr lang="en-US" dirty="0" smtClean="0">
                <a:solidFill>
                  <a:srgbClr val="FF0000"/>
                </a:solidFill>
                <a:latin typeface="AR JULIAN" pitchFamily="2" charset="0"/>
              </a:rPr>
              <a:t> :-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Fate of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pyruvate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is different under aerobic / anaerobic conditions.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Under aerobic condition,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pyruvate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enters mitochondrial matrix    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oxidised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to acetyl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CoA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the major metabolic fuel for TCA cycle which generates ATP molecules. 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Under anaerobic condition,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pyruvate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reduces to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Lactate in the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cytosol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by NADH.</a:t>
            </a:r>
          </a:p>
          <a:p>
            <a:pPr>
              <a:buBlip>
                <a:blip r:embed="rId2"/>
              </a:buBlip>
            </a:pPr>
            <a:endParaRPr lang="en-IN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rgbClr val="FF0000"/>
                </a:solidFill>
                <a:latin typeface="Aharoni"/>
              </a:rPr>
              <a:t>Anaerobic </a:t>
            </a:r>
            <a:r>
              <a:rPr lang="en-US" b="1" i="1" u="sng" dirty="0" err="1" smtClean="0">
                <a:solidFill>
                  <a:srgbClr val="FF0000"/>
                </a:solidFill>
                <a:latin typeface="Aharoni"/>
              </a:rPr>
              <a:t>Glycolysis</a:t>
            </a:r>
            <a:r>
              <a:rPr lang="en-US" b="1" i="1" u="sng" dirty="0" smtClean="0">
                <a:solidFill>
                  <a:srgbClr val="FF0000"/>
                </a:solidFill>
                <a:latin typeface="Aharoni"/>
              </a:rPr>
              <a:t> occurs in:-</a:t>
            </a:r>
            <a:r>
              <a:rPr lang="en-US" b="1" i="1" dirty="0" smtClean="0">
                <a:solidFill>
                  <a:srgbClr val="FFFF00"/>
                </a:solidFill>
                <a:latin typeface="Aharoni"/>
              </a:rPr>
              <a:t/>
            </a:r>
            <a:br>
              <a:rPr lang="en-US" b="1" i="1" dirty="0" smtClean="0">
                <a:solidFill>
                  <a:srgbClr val="FFFF00"/>
                </a:solidFill>
                <a:latin typeface="Aharoni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lnSpcReduction="10000"/>
          </a:bodyPr>
          <a:lstStyle/>
          <a:p>
            <a:pPr>
              <a:buBlip>
                <a:blip r:embed="rId2"/>
              </a:buBlip>
            </a:pPr>
            <a:r>
              <a:rPr lang="en-US" b="1" dirty="0" smtClean="0">
                <a:latin typeface="Aharoni"/>
              </a:rPr>
              <a:t>tissues that lack mitochondria. </a:t>
            </a:r>
            <a:r>
              <a:rPr lang="en-US" b="1" dirty="0" err="1" smtClean="0">
                <a:latin typeface="Aharoni"/>
              </a:rPr>
              <a:t>Eg</a:t>
            </a:r>
            <a:r>
              <a:rPr lang="en-US" b="1" dirty="0" smtClean="0">
                <a:latin typeface="Aharoni"/>
              </a:rPr>
              <a:t>., RBC, lens &amp; cornea of the eye, renal medulla and leucocytes.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  <a:latin typeface="Aharoni"/>
            </a:endParaRPr>
          </a:p>
          <a:p>
            <a:pPr>
              <a:buBlip>
                <a:blip r:embed="rId2"/>
              </a:buBlip>
            </a:pPr>
            <a:r>
              <a:rPr lang="en-US" b="1" dirty="0" smtClean="0">
                <a:latin typeface="Aharoni"/>
              </a:rPr>
              <a:t>Oxygen deficient tissues</a:t>
            </a:r>
            <a:r>
              <a:rPr lang="en-US" b="1" dirty="0" smtClean="0">
                <a:solidFill>
                  <a:srgbClr val="FF0000"/>
                </a:solidFill>
                <a:latin typeface="Aharoni"/>
              </a:rPr>
              <a:t> </a:t>
            </a:r>
            <a:r>
              <a:rPr lang="en-US" b="1" dirty="0" smtClean="0">
                <a:latin typeface="Aharoni"/>
              </a:rPr>
              <a:t>like severely exercising muscles.</a:t>
            </a:r>
          </a:p>
          <a:p>
            <a:pPr>
              <a:buNone/>
            </a:pPr>
            <a:endParaRPr lang="en-US" b="1" dirty="0" smtClean="0">
              <a:latin typeface="Aharoni"/>
            </a:endParaRPr>
          </a:p>
          <a:p>
            <a:pPr>
              <a:buBlip>
                <a:blip r:embed="rId2"/>
              </a:buBlip>
            </a:pPr>
            <a:r>
              <a:rPr lang="en-US" b="1" dirty="0" smtClean="0">
                <a:latin typeface="Aharoni"/>
              </a:rPr>
              <a:t>During hypoxia due vascular obstruction or other causes. </a:t>
            </a:r>
            <a:r>
              <a:rPr lang="en-US" b="1" dirty="0" err="1" smtClean="0">
                <a:latin typeface="Aharoni"/>
              </a:rPr>
              <a:t>Eg</a:t>
            </a:r>
            <a:r>
              <a:rPr lang="en-US" b="1" dirty="0" smtClean="0">
                <a:latin typeface="Aharoni"/>
              </a:rPr>
              <a:t>., in the myocardium during AMI.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Overall importance of anaerobic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glycolysis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:-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Provides less energy (2 molecules of 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ATP) but carbohydrates are the only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metabolic substrates that can produce ATP under anaerobic conditions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05821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769</Words>
  <Application>Microsoft Office PowerPoint</Application>
  <PresentationFormat>On-screen Show (4:3)</PresentationFormat>
  <Paragraphs>145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GLYCOLYSIS:-</vt:lpstr>
      <vt:lpstr>GLYCOLYSIS:-</vt:lpstr>
      <vt:lpstr>Slide 3</vt:lpstr>
      <vt:lpstr>Glycolysis:-</vt:lpstr>
      <vt:lpstr>IMPORTANCE </vt:lpstr>
      <vt:lpstr>End product of glycolysis :-</vt:lpstr>
      <vt:lpstr>Anaerobic Glycolysis occurs in:- </vt:lpstr>
      <vt:lpstr>Overall importance of anaerobic glycolysis:-</vt:lpstr>
      <vt:lpstr>Slide 9</vt:lpstr>
      <vt:lpstr>Slide 10</vt:lpstr>
      <vt:lpstr>Slide 11</vt:lpstr>
      <vt:lpstr>Slide 12</vt:lpstr>
      <vt:lpstr>Glycolysis in RBCs :- 2,3 BPG Shunt pathway </vt:lpstr>
      <vt:lpstr>Cori’s cycle or Lactic acid cycle</vt:lpstr>
      <vt:lpstr>Energetics of Glycolysis :-</vt:lpstr>
      <vt:lpstr>Slide 16</vt:lpstr>
      <vt:lpstr>Diseases associated with Glycolysis</vt:lpstr>
      <vt:lpstr>Evidence 1</vt:lpstr>
      <vt:lpstr>Slide 19</vt:lpstr>
      <vt:lpstr>Regulation of Glycolysis :-</vt:lpstr>
      <vt:lpstr>Irreversible steps of Glycolysis :-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GLYCOLYSIS:-</dc:title>
  <dc:creator>user_2</dc:creator>
  <cp:lastModifiedBy>user_2</cp:lastModifiedBy>
  <cp:revision>5</cp:revision>
  <dcterms:created xsi:type="dcterms:W3CDTF">2013-11-19T09:08:50Z</dcterms:created>
  <dcterms:modified xsi:type="dcterms:W3CDTF">2013-11-21T09:40:56Z</dcterms:modified>
</cp:coreProperties>
</file>