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sldIdLst>
    <p:sldId id="256" r:id="rId5"/>
    <p:sldId id="257" r:id="rId6"/>
    <p:sldId id="278" r:id="rId7"/>
    <p:sldId id="258" r:id="rId8"/>
    <p:sldId id="262" r:id="rId9"/>
    <p:sldId id="259" r:id="rId10"/>
    <p:sldId id="268" r:id="rId11"/>
    <p:sldId id="271" r:id="rId12"/>
    <p:sldId id="273" r:id="rId13"/>
    <p:sldId id="274" r:id="rId14"/>
    <p:sldId id="276" r:id="rId15"/>
    <p:sldId id="263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63" autoAdjust="0"/>
    <p:restoredTop sz="94660"/>
  </p:normalViewPr>
  <p:slideViewPr>
    <p:cSldViewPr>
      <p:cViewPr varScale="1">
        <p:scale>
          <a:sx n="68" d="100"/>
          <a:sy n="68" d="100"/>
        </p:scale>
        <p:origin x="163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fld id="{086A53EF-0AF7-4547-A03F-4F839B9F3FD3}" type="datetimeFigureOut">
              <a:rPr lang="ar-SA"/>
              <a:pPr/>
              <a:t>24/12/1441</a:t>
            </a:fld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fld id="{D7223CFD-9221-4244-9E56-A70A2B1B1446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2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EAADA-1460-40AF-90F1-F49CDF2DCEF2}" type="datetimeFigureOut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23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C0B1AC3F-50C1-47DC-8CDD-419CAAB630B1}" type="slidenum">
              <a:rPr lang="ar-SA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54748B-CC0B-4C77-B866-33A61872C5ED}" type="datetimeFigureOut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8D877E-625D-461F-BCDB-B52432FD2A8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34C1A-8B9E-46C1-B9E6-0A05BF72E70B}" type="datetimeFigureOut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1FBACA-B189-4685-81BB-3D15B23BA7ED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1C3DE1D-6712-4EE1-B5E6-D7036EC440E9}" type="datetimeFigureOut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5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49AB36-95C6-4BE6-A66A-08C273EF0CCC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6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0D3D8C-8477-4DCC-A0C9-9AA1E1A77380}" type="datetimeFigureOut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21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34D88338-57D2-4707-9721-379215390E1F}" type="slidenum">
              <a:rPr lang="ar-SA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38B512-0AFB-460D-8811-7B9D6A71F4E1}" type="datetimeFigureOut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FC1038-75CC-4877-BE3F-C95BFA4B673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4E9EE5-8609-4D6F-B0EC-2531CBA3409E}" type="datetimeFigureOut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E9B7C-412B-4835-8B0F-BCDC2B407F7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3F6D8B5-BBD5-46B1-B997-B22A8B9E8F51}" type="datetimeFigureOut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46F93A5-0DEB-4B4B-800E-ADC45456F6EA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544A2-48D9-4016-BC19-A4150F3C4159}" type="datetimeFigureOut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AA91B9-8B53-4D0E-9DC3-FC20B10775D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Date Placeholder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221B9AD-83AC-4BBD-BE9D-0FFBEE69773F}" type="datetimeFigureOut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13" name="Slide Number Placeholder 2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4790266-2B55-4FF8-ADC5-280C7E093DDA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14" name="Footer Placeholder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9BA1964-4931-4363-A93A-8F680637BD43}" type="datetimeFigureOut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13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87DEBDB-B88D-4FF1-A74A-94DBC1FE97AE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14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28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CE3D88A-FB54-4A88-939E-C9AC8391C5A1}" type="datetimeFigureOut">
              <a:rPr lang="en-US"/>
              <a:pPr>
                <a:defRPr/>
              </a:pPr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FFFFFF"/>
                </a:solidFill>
                <a:latin typeface="Century Schoolbook" pitchFamily="18" charset="0"/>
              </a:defRPr>
            </a:lvl1pPr>
          </a:lstStyle>
          <a:p>
            <a:fld id="{C7D8D6D0-0F02-4A06-8857-9C2E6EF8B26D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699" r:id="rId4"/>
    <p:sldLayoutId id="2147483698" r:id="rId5"/>
    <p:sldLayoutId id="2147483703" r:id="rId6"/>
    <p:sldLayoutId id="2147483697" r:id="rId7"/>
    <p:sldLayoutId id="2147483704" r:id="rId8"/>
    <p:sldLayoutId id="2147483705" r:id="rId9"/>
    <p:sldLayoutId id="2147483696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14400" y="2743200"/>
            <a:ext cx="74676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4400" b="1" dirty="0"/>
              <a:t>PASSIVE  MOVEMENT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B045EE1-12BD-400C-A4E4-32BE41A59E57}"/>
              </a:ext>
            </a:extLst>
          </p:cNvPr>
          <p:cNvSpPr txBox="1"/>
          <p:nvPr/>
        </p:nvSpPr>
        <p:spPr>
          <a:xfrm>
            <a:off x="4724400" y="4800600"/>
            <a:ext cx="2864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Dr. Parthkumar Devmurari</a:t>
            </a:r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381000" y="-76200"/>
            <a:ext cx="7543800" cy="762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/>
            <a:endParaRPr lang="en-US" sz="2600" cap="none"/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90600"/>
            <a:ext cx="7467600" cy="5483225"/>
          </a:xfrm>
        </p:spPr>
        <p:txBody>
          <a:bodyPr/>
          <a:lstStyle/>
          <a:p>
            <a:pPr algn="just" eaLnBrk="1" hangingPunct="1"/>
            <a:r>
              <a:rPr lang="en-GB" dirty="0"/>
              <a:t>The mechanical pressure resulted from the stretching of the thin walled vessels which passing across the moved joint will assist the venous and lymphatic return( improving circulation). </a:t>
            </a:r>
          </a:p>
          <a:p>
            <a:pPr algn="just" eaLnBrk="1" hangingPunct="1"/>
            <a:r>
              <a:rPr lang="en-GB" dirty="0"/>
              <a:t>Can be used in training of relaxation as the rhythmic continuous passive movements can have a soothing effect and induce further relaxation and sleep.</a:t>
            </a:r>
          </a:p>
          <a:p>
            <a:pPr algn="just" eaLnBrk="1" hangingPunct="1"/>
            <a:r>
              <a:rPr lang="en-GB" dirty="0"/>
              <a:t>Improving  sense of movement (kinaesthetic).</a:t>
            </a:r>
            <a:endParaRPr lang="en-US" dirty="0"/>
          </a:p>
          <a:p>
            <a:pPr eaLnBrk="1" hangingPunct="1"/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382000" cy="6096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n-US" sz="2600" cap="none" dirty="0"/>
              <a:t>              Indications of relaxed passive movement</a:t>
            </a:r>
            <a:br>
              <a:rPr lang="en-US" sz="2600" cap="none" dirty="0"/>
            </a:br>
            <a:br>
              <a:rPr lang="en-US" sz="2600" cap="none" dirty="0"/>
            </a:br>
            <a:r>
              <a:rPr lang="en-US" sz="2600" cap="none" dirty="0">
                <a:latin typeface="Arial" panose="020B0604020202020204" pitchFamily="34" charset="0"/>
                <a:cs typeface="Arial" panose="020B0604020202020204" pitchFamily="34" charset="0"/>
              </a:rPr>
              <a:t>--Area where acute, inflamed tissue</a:t>
            </a:r>
            <a:br>
              <a:rPr lang="en-US" sz="26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600" cap="none" dirty="0">
                <a:latin typeface="Arial" panose="020B0604020202020204" pitchFamily="34" charset="0"/>
                <a:cs typeface="Arial" panose="020B0604020202020204" pitchFamily="34" charset="0"/>
              </a:rPr>
              <a:t>---when active movement is impossible due to paralysis, comatose or complete bed rest</a:t>
            </a:r>
            <a:b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6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cap="none" dirty="0">
                <a:latin typeface="Arial" panose="020B0604020202020204" pitchFamily="34" charset="0"/>
                <a:cs typeface="Arial" panose="020B0604020202020204" pitchFamily="34" charset="0"/>
              </a:rPr>
              <a:t>--In cases of paralysis, patient who is confined in bed for a long time or complete rest on bed.</a:t>
            </a:r>
            <a:br>
              <a:rPr lang="en-US" sz="22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2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cap="none" dirty="0">
                <a:latin typeface="Arial" panose="020B0604020202020204" pitchFamily="34" charset="0"/>
                <a:cs typeface="Arial" panose="020B0604020202020204" pitchFamily="34" charset="0"/>
              </a:rPr>
              <a:t>---when there is an inflammatory reaction and active movement is painful.</a:t>
            </a:r>
            <a:br>
              <a:rPr lang="en-US" sz="22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2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cap="none" dirty="0">
                <a:latin typeface="Arial" panose="020B0604020202020204" pitchFamily="34" charset="0"/>
                <a:cs typeface="Arial" panose="020B0604020202020204" pitchFamily="34" charset="0"/>
              </a:rPr>
              <a:t>---when the patient in coma.</a:t>
            </a:r>
            <a:br>
              <a:rPr lang="en-US" sz="22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200" cap="non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cap="none" dirty="0">
                <a:latin typeface="Arial" panose="020B0604020202020204" pitchFamily="34" charset="0"/>
                <a:cs typeface="Arial" panose="020B0604020202020204" pitchFamily="34" charset="0"/>
              </a:rPr>
              <a:t>---In relaxation as a factor helping to reduce spasm in group of muscles. </a:t>
            </a:r>
            <a:br>
              <a:rPr lang="en-US" sz="2000" cap="none" dirty="0"/>
            </a:br>
            <a:endParaRPr lang="en-US" sz="2000" cap="non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3810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000" b="1"/>
              <a:t>Contra-indications of relaxed passive movement</a:t>
            </a:r>
            <a:endParaRPr lang="en-GB" sz="2000" b="1"/>
          </a:p>
          <a:p>
            <a:pPr eaLnBrk="1" hangingPunct="1">
              <a:buFont typeface="Wingdings" pitchFamily="2" charset="2"/>
              <a:buNone/>
            </a:pPr>
            <a:r>
              <a:rPr lang="en-US"/>
              <a:t>1-unhealed fracture, recent fracture, at the site of fracture.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2-At site of effusion or swelling.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3-Immediately following surgical procedure to tendon, ligaments, joint capsule.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4-Immediately after recent tear to ligament, tendon.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5-when a bony  block limits joint motion e.g. myosities ossificans.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6-Recent injuries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7-sever muscle weakness.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/>
              <a:t>8-Acute inflammation or infection as arthritis, osteomylities.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/>
              <a:t>Passive Movement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720623"/>
            <a:ext cx="7467600" cy="4873625"/>
          </a:xfrm>
        </p:spPr>
        <p:txBody>
          <a:bodyPr/>
          <a:lstStyle/>
          <a:p>
            <a:pPr algn="just" eaLnBrk="1" hangingPunct="1">
              <a:buFont typeface="Wingdings" pitchFamily="2" charset="2"/>
              <a:buNone/>
            </a:pPr>
            <a:r>
              <a:rPr lang="en-GB" dirty="0"/>
              <a:t>	</a:t>
            </a:r>
            <a:r>
              <a:rPr lang="en-GB" b="1" u="sng" dirty="0"/>
              <a:t>DEFINITION:</a:t>
            </a:r>
            <a:r>
              <a:rPr lang="en-GB" dirty="0"/>
              <a:t> I</a:t>
            </a:r>
            <a:r>
              <a:rPr lang="en-GB" sz="3200" dirty="0"/>
              <a:t>t is movement of a segment within the unrestricted Range Of Motion (ROM) that is produced entirely by an external force.</a:t>
            </a:r>
            <a:endParaRPr lang="en-US" sz="3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E14A4-3993-49B3-8EA0-60F235B1F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847511-E78C-4B20-80A9-49074C8226A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The external force may be from gravity, machine, another individual or another part of the individual’s own body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68282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b="1" dirty="0"/>
              <a:t>Classification of Passive Movement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3203"/>
            <a:ext cx="7467600" cy="4600159"/>
          </a:xfrm>
        </p:spPr>
        <p:txBody>
          <a:bodyPr/>
          <a:lstStyle/>
          <a:p>
            <a:pPr eaLnBrk="1" hangingPunct="1"/>
            <a:r>
              <a:rPr lang="en-GB" dirty="0"/>
              <a:t>1- Relaxed Passive Movements, including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dirty="0"/>
              <a:t>        accessory movements.</a:t>
            </a:r>
            <a:endParaRPr lang="en-US" dirty="0"/>
          </a:p>
          <a:p>
            <a:pPr eaLnBrk="1" hangingPunct="1"/>
            <a:r>
              <a:rPr lang="en-GB" dirty="0"/>
              <a:t>2-Passive Manual Mobilization Techniques </a:t>
            </a:r>
          </a:p>
          <a:p>
            <a:pPr lvl="1" eaLnBrk="1" hangingPunct="1"/>
            <a:r>
              <a:rPr lang="en-GB" dirty="0"/>
              <a:t>Manipulation of joint</a:t>
            </a:r>
          </a:p>
          <a:p>
            <a:pPr lvl="1" eaLnBrk="1" hangingPunct="1"/>
            <a:r>
              <a:rPr lang="en-GB" dirty="0"/>
              <a:t>Mobilization of joint </a:t>
            </a:r>
          </a:p>
          <a:p>
            <a:pPr lvl="1" eaLnBrk="1" hangingPunct="1"/>
            <a:r>
              <a:rPr lang="en-GB" dirty="0"/>
              <a:t>Controlled Sustain Stretching of tightened Structures</a:t>
            </a:r>
          </a:p>
          <a:p>
            <a:pPr eaLnBrk="1" hangingPunct="1"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0"/>
            <a:ext cx="7467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b="1" cap="none"/>
              <a:t>1- RELAXED PASSIVE MOVEMENT</a:t>
            </a:r>
            <a:br>
              <a:rPr lang="en-US" b="1" cap="none"/>
            </a:br>
            <a:endParaRPr lang="en-US" b="1" cap="none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b="1" cap="none"/>
              <a:t>1- RELAXED PASSIVE MOVEMENT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1676400"/>
            <a:ext cx="8305800" cy="4873625"/>
          </a:xfrm>
        </p:spPr>
        <p:txBody>
          <a:bodyPr/>
          <a:lstStyle/>
          <a:p>
            <a:pPr eaLnBrk="1" hangingPunct="1"/>
            <a:r>
              <a:rPr lang="en-GB" b="1" u="sng"/>
              <a:t>Definition:</a:t>
            </a:r>
            <a:endParaRPr lang="en-US"/>
          </a:p>
          <a:p>
            <a:pPr algn="just" eaLnBrk="1" hangingPunct="1">
              <a:buFont typeface="Wingdings" pitchFamily="2" charset="2"/>
              <a:buNone/>
            </a:pPr>
            <a:r>
              <a:rPr lang="en-GB"/>
              <a:t>         These are movements performed accurately, rhythmical and smoothly by the physiotherapist through available range of motion( according to anatomy of joints) . The movements are performed in the same range and direction as active movements. The joint is moved through the free range and within the limits of pain. 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/>
            <a:r>
              <a:rPr lang="en-GB" sz="2700" b="1" cap="none"/>
              <a:t>PRINCIPLES OF RELAXED PASSIVE </a:t>
            </a:r>
            <a:r>
              <a:rPr lang="en-GB" sz="3600" b="1" cap="none"/>
              <a:t>movement </a:t>
            </a:r>
            <a:br>
              <a:rPr lang="en-US" sz="3200" cap="none"/>
            </a:br>
            <a:endParaRPr lang="en-US" sz="3200" cap="none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GB" b="1"/>
              <a:t>1-Relaxation:</a:t>
            </a:r>
            <a:r>
              <a:rPr lang="en-GB"/>
              <a:t>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GB"/>
              <a:t>         The selection of a suitable starting position ensures comfort and support, for both patient and physiotherapist through the movement.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GB" b="1"/>
              <a:t>2-Fixation:</a:t>
            </a:r>
            <a:r>
              <a:rPr lang="en-GB"/>
              <a:t>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/>
              <a:t>         Good fixation for the proximal and distal joint by the physiotherapist to ensure that the movement is localized to the movable joint.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b="1"/>
              <a:t>3-Support: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GB" b="1"/>
              <a:t>  </a:t>
            </a:r>
            <a:r>
              <a:rPr lang="en-GB"/>
              <a:t>      Full and comfortable support is given to the part to be moved, so that the patient has confidence and will remain relaxed.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GB"/>
          </a:p>
          <a:p>
            <a:pPr algn="just" eaLnBrk="1" hangingPunct="1">
              <a:buFont typeface="Wingdings" pitchFamily="2" charset="2"/>
              <a:buNone/>
            </a:pPr>
            <a:endParaRPr lang="en-US"/>
          </a:p>
          <a:p>
            <a:pPr algn="just" eaLnBrk="1" hangingPunct="1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GB" b="1" dirty="0"/>
              <a:t>PRINCIPLES OF GIVING RELAXED PASSIVE MOVEMENTS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143000"/>
            <a:ext cx="8305800" cy="48736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 b="1"/>
              <a:t>4-Traction:</a:t>
            </a:r>
            <a:r>
              <a:rPr lang="en-GB"/>
              <a:t>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GB"/>
              <a:t>        The fixation of the bone proximal to the joint providing an opposing force to a sustained pull on the distal bone. Traction is thought to facilitate the movement by reducing inter- articular friction.</a:t>
            </a:r>
          </a:p>
          <a:p>
            <a:pPr eaLnBrk="1" hangingPunct="1">
              <a:buFont typeface="Wingdings" pitchFamily="2" charset="2"/>
              <a:buNone/>
            </a:pPr>
            <a:r>
              <a:rPr lang="en-GB" b="1"/>
              <a:t>5-Range of movement</a:t>
            </a:r>
            <a:r>
              <a:rPr lang="en-GB"/>
              <a:t> </a:t>
            </a:r>
            <a:r>
              <a:rPr lang="en-GB" b="1"/>
              <a:t>:</a:t>
            </a:r>
            <a:r>
              <a:rPr lang="en-GB"/>
              <a:t>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GB"/>
              <a:t>        The range of movement is done in painless range to avoid spasm in the surrounding muscles.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GB"/>
              <a:t> </a:t>
            </a:r>
            <a:r>
              <a:rPr lang="en-GB" b="1"/>
              <a:t>6-Speed and Duration: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GB" b="1"/>
              <a:t>   </a:t>
            </a:r>
            <a:r>
              <a:rPr lang="en-GB"/>
              <a:t>     As it is essential that relaxation is maintained throughout the movement, the speed must be slow and rhythmical, with suitable repititions of the movement. </a:t>
            </a:r>
            <a:endParaRPr lang="en-US"/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/>
          </a:p>
          <a:p>
            <a:pPr algn="just" eaLnBrk="1" hangingPunct="1"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GB" sz="2800" b="1" cap="none"/>
              <a:t>EFFECTS AND USES OF RELAXED PASSIVE MOVEMENTS</a:t>
            </a:r>
            <a:endParaRPr lang="en-US" sz="2700" cap="none"/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0"/>
            <a:ext cx="8229600" cy="4297362"/>
          </a:xfrm>
        </p:spPr>
        <p:txBody>
          <a:bodyPr/>
          <a:lstStyle/>
          <a:p>
            <a:pPr eaLnBrk="1" hangingPunct="1"/>
            <a:r>
              <a:rPr lang="en-GB" dirty="0"/>
              <a:t>Maintain range of motion and prevent formation of adhesions.</a:t>
            </a:r>
          </a:p>
          <a:p>
            <a:pPr eaLnBrk="1" hangingPunct="1"/>
            <a:r>
              <a:rPr lang="en-GB" dirty="0"/>
              <a:t>When active movement is impossible, due to muscular in-efficiency</a:t>
            </a:r>
          </a:p>
          <a:p>
            <a:pPr eaLnBrk="1" hangingPunct="1"/>
            <a:r>
              <a:rPr lang="en-GB" dirty="0"/>
              <a:t>Maintain the physiological properties of the muscle (extensibility, elasticity, etc.) and prevent shortening and contracture.</a:t>
            </a:r>
            <a:endParaRPr lang="en-US" dirty="0"/>
          </a:p>
          <a:p>
            <a:pPr eaLnBrk="1" hangingPunct="1"/>
            <a:r>
              <a:rPr lang="en-GB" dirty="0"/>
              <a:t>Help in preserving and maintain the memory of the movement pattern by stimulating the kinaesthetic receptors.</a:t>
            </a:r>
            <a:endParaRPr lang="en-US" dirty="0"/>
          </a:p>
          <a:p>
            <a:pPr eaLnBrk="1" hangingPunct="1"/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riel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A27F76AC54E74A970236D1B9333969" ma:contentTypeVersion="0" ma:contentTypeDescription="Create a new document." ma:contentTypeScope="" ma:versionID="0a2786fc9e64c95a4268fef0f1ffafa1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CF46F4-C3D6-4748-85F1-F8A12E91F7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39F09F05-4F7C-456C-97F5-B7DE1E09AB8A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633C172-F445-4D97-AA7C-DF2790EB7C7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828</TotalTime>
  <Words>630</Words>
  <Application>Microsoft Office PowerPoint</Application>
  <PresentationFormat>On-screen Show (4:3)</PresentationFormat>
  <Paragraphs>49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Schoolbook</vt:lpstr>
      <vt:lpstr>Wingdings</vt:lpstr>
      <vt:lpstr>Wingdings 2</vt:lpstr>
      <vt:lpstr>Oriel</vt:lpstr>
      <vt:lpstr>PASSIVE  MOVEMENT</vt:lpstr>
      <vt:lpstr>Passive Movement</vt:lpstr>
      <vt:lpstr>PowerPoint Presentation</vt:lpstr>
      <vt:lpstr>Classification of Passive Movement</vt:lpstr>
      <vt:lpstr>1- RELAXED PASSIVE MOVEMENT </vt:lpstr>
      <vt:lpstr>1- RELAXED PASSIVE MOVEMENT</vt:lpstr>
      <vt:lpstr>PRINCIPLES OF RELAXED PASSIVE movement  </vt:lpstr>
      <vt:lpstr>PRINCIPLES OF GIVING RELAXED PASSIVE MOVEMENTS </vt:lpstr>
      <vt:lpstr>EFFECTS AND USES OF RELAXED PASSIVE MOVEMENTS</vt:lpstr>
      <vt:lpstr>PowerPoint Presentation</vt:lpstr>
      <vt:lpstr>              Indications of relaxed passive movement  --Area where acute, inflamed tissue ---when active movement is impossible due to paralysis, comatose or complete bed rest  --In cases of paralysis, patient who is confined in bed for a long time or complete rest on bed.  ---when there is an inflammatory reaction and active movement is painful.  ---when the patient in coma.  ---In relaxation as a factor helping to reduce spasm in group of muscles.  </vt:lpstr>
      <vt:lpstr>PowerPoint Presentation</vt:lpstr>
    </vt:vector>
  </TitlesOfParts>
  <Company>amaal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PASSIVE  MOVEMENT</dc:title>
  <dc:creator>amaal</dc:creator>
  <cp:lastModifiedBy>Poonam Devmurari</cp:lastModifiedBy>
  <cp:revision>77</cp:revision>
  <dcterms:created xsi:type="dcterms:W3CDTF">2007-03-08T17:05:42Z</dcterms:created>
  <dcterms:modified xsi:type="dcterms:W3CDTF">2020-08-13T05:32:07Z</dcterms:modified>
</cp:coreProperties>
</file>