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7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0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3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1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6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9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3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5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4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0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4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8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9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C1AA9-E610-4179-AE72-76A43AF27A8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ECEEC-A871-437A-890C-AB78046E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7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26.gi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media23.wma"/><Relationship Id="rId7" Type="http://schemas.openxmlformats.org/officeDocument/2006/relationships/image" Target="../media/image29.png"/><Relationship Id="rId2" Type="http://schemas.microsoft.com/office/2007/relationships/media" Target="../media/media23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4.wma"/><Relationship Id="rId7" Type="http://schemas.openxmlformats.org/officeDocument/2006/relationships/image" Target="../media/image3.png"/><Relationship Id="rId2" Type="http://schemas.microsoft.com/office/2007/relationships/media" Target="../media/media24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33.wmf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85888"/>
            <a:ext cx="8229600" cy="1843087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Century" panose="02040604050505020304" pitchFamily="18" charset="0"/>
              </a:rPr>
              <a:t>Shade </a:t>
            </a:r>
            <a:r>
              <a:rPr lang="en-US" sz="6600" smtClean="0">
                <a:solidFill>
                  <a:schemeClr val="bg1"/>
                </a:solidFill>
                <a:latin typeface="Century" panose="02040604050505020304" pitchFamily="18" charset="0"/>
              </a:rPr>
              <a:t>Selection </a:t>
            </a:r>
            <a:r>
              <a:rPr lang="en-US" sz="6600" smtClean="0">
                <a:solidFill>
                  <a:schemeClr val="bg1"/>
                </a:solidFill>
                <a:latin typeface="Century" panose="02040604050505020304" pitchFamily="18" charset="0"/>
              </a:rPr>
              <a:t>Procedure</a:t>
            </a:r>
            <a:endParaRPr lang="en-US" sz="66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7787"/>
            <a:ext cx="6858000" cy="1655762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dirty="0" smtClean="0">
                <a:latin typeface="AR CENA" panose="02000000000000000000" pitchFamily="2" charset="0"/>
              </a:rPr>
              <a:t>Dr. Sameer Chauhan</a:t>
            </a:r>
          </a:p>
          <a:p>
            <a:pPr algn="r">
              <a:spcBef>
                <a:spcPts val="0"/>
              </a:spcBef>
            </a:pPr>
            <a:r>
              <a:rPr lang="en-US" dirty="0" smtClean="0">
                <a:latin typeface="AR CENA" panose="02000000000000000000" pitchFamily="2" charset="0"/>
              </a:rPr>
              <a:t>Senior Lecturer</a:t>
            </a:r>
          </a:p>
          <a:p>
            <a:pPr algn="r">
              <a:spcBef>
                <a:spcPts val="0"/>
              </a:spcBef>
            </a:pPr>
            <a:r>
              <a:rPr lang="en-US" dirty="0" smtClean="0">
                <a:latin typeface="AR CENA" panose="02000000000000000000" pitchFamily="2" charset="0"/>
              </a:rPr>
              <a:t>Department of Prosthodontics, KMSDCH</a:t>
            </a:r>
            <a:endParaRPr lang="en-US" dirty="0">
              <a:latin typeface="AR CENA" panose="02000000000000000000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8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6"/>
    </mc:Choice>
    <mc:Fallback xmlns="">
      <p:transition spd="slow" advTm="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 Shade </a:t>
            </a:r>
            <a:r>
              <a:rPr lang="en-US" dirty="0" smtClean="0"/>
              <a:t>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Frequently used method for shade matching. </a:t>
            </a:r>
          </a:p>
          <a:p>
            <a:endParaRPr lang="en-US" dirty="0"/>
          </a:p>
          <a:p>
            <a:r>
              <a:rPr lang="en-US" dirty="0" smtClean="0"/>
              <a:t>Requires;</a:t>
            </a:r>
          </a:p>
          <a:p>
            <a:pPr lvl="1"/>
            <a:r>
              <a:rPr lang="en-US" dirty="0" smtClean="0"/>
              <a:t>Light Source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Reference shade matching guide</a:t>
            </a:r>
            <a:endParaRPr lang="en-US" dirty="0"/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2670346"/>
            <a:ext cx="2787650" cy="18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shade guide dent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07" y="4825278"/>
            <a:ext cx="3273136" cy="163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7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7"/>
    </mc:Choice>
    <mc:Fallback xmlns="">
      <p:transition spd="slow" advTm="1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Colour</a:t>
            </a:r>
            <a:r>
              <a:rPr lang="en-US" dirty="0">
                <a:solidFill>
                  <a:srgbClr val="FF0000"/>
                </a:solidFill>
              </a:rPr>
              <a:t> is light and light is 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is necessary for color to exist</a:t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an object absorbs certain light waves, you do not see these as </a:t>
            </a:r>
            <a:r>
              <a:rPr lang="en-US" dirty="0" smtClean="0"/>
              <a:t>colors.</a:t>
            </a:r>
          </a:p>
          <a:p>
            <a:r>
              <a:rPr lang="en-US" dirty="0" smtClean="0"/>
              <a:t> </a:t>
            </a:r>
            <a:r>
              <a:rPr lang="en-US" dirty="0"/>
              <a:t>If an object reflects certain light waves, you see these as </a:t>
            </a:r>
            <a:r>
              <a:rPr lang="en-US" dirty="0" smtClean="0"/>
              <a:t>colors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029" y="3901951"/>
            <a:ext cx="3935950" cy="28260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4"/>
    </mc:Choice>
    <mc:Fallback xmlns="">
      <p:transition spd="slow" advTm="29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A light source with a color temperature close to </a:t>
            </a:r>
            <a:r>
              <a:rPr lang="en-US" dirty="0" smtClean="0"/>
              <a:t>5500° K </a:t>
            </a:r>
            <a:r>
              <a:rPr lang="en-US" dirty="0"/>
              <a:t>(D55) that is spectrally </a:t>
            </a:r>
            <a:r>
              <a:rPr lang="en-US" dirty="0" smtClean="0"/>
              <a:t>balanced throughout </a:t>
            </a:r>
            <a:r>
              <a:rPr lang="en-US" dirty="0"/>
              <a:t>the </a:t>
            </a:r>
            <a:r>
              <a:rPr lang="en-US" dirty="0" smtClean="0"/>
              <a:t>visible spectrum </a:t>
            </a:r>
            <a:r>
              <a:rPr lang="en-US" dirty="0"/>
              <a:t>is ideal for color matching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Ideal Time: Midday till 3 pm Northern day light. </a:t>
            </a:r>
          </a:p>
          <a:p>
            <a:pPr algn="just"/>
            <a:r>
              <a:rPr lang="en-US" dirty="0" smtClean="0"/>
              <a:t>Confounders: Other day time, Cloud coverage, Humidity, Pollution.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5"/>
    </mc:Choice>
    <mc:Fallback xmlns="">
      <p:transition spd="slow" advTm="29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AR JULIAN" panose="02000000000000000000" pitchFamily="2" charset="0"/>
              </a:rPr>
              <a:t>Illuminated Light Source </a:t>
            </a:r>
            <a:endParaRPr lang="en-US" dirty="0">
              <a:solidFill>
                <a:srgbClr val="002060"/>
              </a:solidFill>
              <a:latin typeface="AR JULI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Artificial light source similar to Northern day light. </a:t>
            </a:r>
            <a:endParaRPr lang="en-US" dirty="0"/>
          </a:p>
        </p:txBody>
      </p:sp>
      <p:pic>
        <p:nvPicPr>
          <p:cNvPr id="8194" name="Picture 2" descr="Image result for anytime anywhe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5" b="7832"/>
          <a:stretch/>
        </p:blipFill>
        <p:spPr bwMode="auto">
          <a:xfrm>
            <a:off x="3041195" y="2600325"/>
            <a:ext cx="3061609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140" y="4001294"/>
            <a:ext cx="5675841" cy="232890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9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7"/>
    </mc:Choice>
    <mc:Fallback xmlns="">
      <p:transition spd="slow" advTm="16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 BERKLEY" panose="02000000000000000000" pitchFamily="2" charset="0"/>
              </a:rPr>
              <a:t>Shade Light</a:t>
            </a:r>
            <a:endParaRPr lang="en-US" dirty="0">
              <a:latin typeface="AR BERKLEY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2621" y="2454579"/>
            <a:ext cx="3578874" cy="268415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4335" r="53410"/>
          <a:stretch/>
        </p:blipFill>
        <p:spPr>
          <a:xfrm rot="5400000">
            <a:off x="5827617" y="3508831"/>
            <a:ext cx="2443161" cy="3912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8" r="37338" b="1982"/>
          <a:stretch/>
        </p:blipFill>
        <p:spPr>
          <a:xfrm rot="5400000">
            <a:off x="2950975" y="2341882"/>
            <a:ext cx="2984876" cy="29095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5"/>
    </mc:Choice>
    <mc:Fallback xmlns="">
      <p:transition spd="slow" advTm="1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Color replication </a:t>
            </a:r>
            <a:r>
              <a:rPr lang="en-US" dirty="0" smtClean="0"/>
              <a:t>process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51" y="2471737"/>
            <a:ext cx="8362897" cy="32432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88"/>
    </mc:Choice>
    <mc:Fallback xmlns="">
      <p:transition spd="slow" advTm="3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555" t="586" r="12665"/>
          <a:stretch/>
        </p:blipFill>
        <p:spPr>
          <a:xfrm>
            <a:off x="-300038" y="-185738"/>
            <a:ext cx="9729788" cy="72723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7"/>
    </mc:Choice>
    <mc:Fallback xmlns="">
      <p:transition spd="slow" advTm="2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665" r="12884"/>
          <a:stretch/>
        </p:blipFill>
        <p:spPr>
          <a:xfrm>
            <a:off x="-285750" y="-228600"/>
            <a:ext cx="9686926" cy="7315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2"/>
    </mc:Choice>
    <mc:Fallback xmlns="">
      <p:transition spd="slow" advTm="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555" r="12665"/>
          <a:stretch/>
        </p:blipFill>
        <p:spPr>
          <a:xfrm>
            <a:off x="-300038" y="-228600"/>
            <a:ext cx="9729788" cy="7315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97"/>
    </mc:Choice>
    <mc:Fallback xmlns="">
      <p:transition spd="slow" advTm="3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7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7"/>
    </mc:Choice>
    <mc:Fallback xmlns="">
      <p:transition spd="slow" advTm="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Franklin Gothic Medium Cond" panose="020B0606030402020204" pitchFamily="34" charset="0"/>
              </a:rPr>
              <a:t>To provide aesthetic restorations to the patients</a:t>
            </a:r>
            <a:r>
              <a:rPr lang="en-US" dirty="0" smtClean="0">
                <a:latin typeface="Franklin Gothic Medium Cond" panose="020B0606030402020204" pitchFamily="34" charset="0"/>
              </a:rPr>
              <a:t>, the </a:t>
            </a:r>
            <a:r>
              <a:rPr lang="en-US" dirty="0">
                <a:latin typeface="Franklin Gothic Medium Cond" panose="020B0606030402020204" pitchFamily="34" charset="0"/>
              </a:rPr>
              <a:t>dentist must understand the scientific as well as artistic basis of shade selection</a:t>
            </a:r>
            <a:r>
              <a:rPr lang="en-US" dirty="0" smtClean="0">
                <a:latin typeface="Franklin Gothic Medium Cond" panose="020B0606030402020204" pitchFamily="34" charset="0"/>
              </a:rPr>
              <a:t>. </a:t>
            </a:r>
          </a:p>
          <a:p>
            <a:pPr algn="just"/>
            <a:r>
              <a:rPr lang="en-US" dirty="0" smtClean="0">
                <a:latin typeface="Franklin Gothic Medium Cond" panose="020B0606030402020204" pitchFamily="34" charset="0"/>
              </a:rPr>
              <a:t>To </a:t>
            </a:r>
            <a:r>
              <a:rPr lang="en-US" dirty="0">
                <a:latin typeface="Franklin Gothic Medium Cond" panose="020B0606030402020204" pitchFamily="34" charset="0"/>
              </a:rPr>
              <a:t>accomplish this</a:t>
            </a:r>
            <a:r>
              <a:rPr lang="en-US" dirty="0" smtClean="0">
                <a:latin typeface="Franklin Gothic Medium Cond" panose="020B0606030402020204" pitchFamily="34" charset="0"/>
              </a:rPr>
              <a:t>, a </a:t>
            </a:r>
            <a:r>
              <a:rPr lang="en-US" dirty="0">
                <a:latin typeface="Franklin Gothic Medium Cond" panose="020B0606030402020204" pitchFamily="34" charset="0"/>
              </a:rPr>
              <a:t>through knowledge of the concepts of </a:t>
            </a:r>
            <a:r>
              <a:rPr lang="en-US" dirty="0" err="1">
                <a:latin typeface="Franklin Gothic Medium Cond" panose="020B0606030402020204" pitchFamily="34" charset="0"/>
              </a:rPr>
              <a:t>colour</a:t>
            </a:r>
            <a:r>
              <a:rPr lang="en-US" dirty="0">
                <a:latin typeface="Franklin Gothic Medium Cond" panose="020B0606030402020204" pitchFamily="34" charset="0"/>
              </a:rPr>
              <a:t> &amp; light is necessary with clear communication to the laboratory.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6"/>
    </mc:Choice>
    <mc:Fallback xmlns="">
      <p:transition spd="slow" advTm="1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7" y="365126"/>
            <a:ext cx="6833321" cy="2243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183" r="7346"/>
          <a:stretch/>
        </p:blipFill>
        <p:spPr>
          <a:xfrm>
            <a:off x="342899" y="4001294"/>
            <a:ext cx="5772150" cy="2484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2899" y="2744029"/>
            <a:ext cx="89296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>Selecting hue by matching samples with high </a:t>
            </a:r>
            <a:r>
              <a:rPr lang="en-US" i="0" dirty="0" err="1" smtClean="0">
                <a:solidFill>
                  <a:srgbClr val="231F20"/>
                </a:solidFill>
                <a:effectLst/>
                <a:latin typeface="Univers"/>
              </a:rPr>
              <a:t>chroma</a:t>
            </a:r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> (e.g., A4, B4, C4, or D3) to a tooth with high </a:t>
            </a:r>
            <a:r>
              <a:rPr lang="en-US" i="0" dirty="0" err="1" smtClean="0">
                <a:solidFill>
                  <a:srgbClr val="231F20"/>
                </a:solidFill>
                <a:effectLst/>
                <a:latin typeface="Univers"/>
              </a:rPr>
              <a:t>chroma</a:t>
            </a:r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> (i.e., canine)</a:t>
            </a:r>
          </a:p>
          <a:p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>Selecting </a:t>
            </a:r>
            <a:r>
              <a:rPr lang="en-US" i="0" dirty="0" err="1" smtClean="0">
                <a:solidFill>
                  <a:srgbClr val="231F20"/>
                </a:solidFill>
                <a:effectLst/>
                <a:latin typeface="Univers"/>
              </a:rPr>
              <a:t>chroma</a:t>
            </a:r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> from within the hue group (e.g., B1, B2, B3, or B4)</a:t>
            </a:r>
            <a:b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</a:br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/>
            </a:r>
            <a:b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41664" y="5243716"/>
            <a:ext cx="3102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>Value-ordered shade guide is used to check lightness</a:t>
            </a:r>
            <a:b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</a:br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/>
            </a:r>
            <a:b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</a:b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7"/>
    </mc:Choice>
    <mc:Fallback xmlns="">
      <p:transition spd="slow" advTm="2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VITA Toothguide 3D-MASTER®</a:t>
            </a:r>
            <a:r>
              <a:rPr lang="it-IT" b="1" dirty="0">
                <a:solidFill>
                  <a:srgbClr val="C00000"/>
                </a:solidFill>
              </a:rPr>
              <a:t/>
            </a:r>
            <a:br>
              <a:rPr lang="it-IT" b="1" dirty="0">
                <a:solidFill>
                  <a:srgbClr val="C00000"/>
                </a:solidFill>
              </a:rPr>
            </a:br>
            <a:r>
              <a:rPr lang="it-IT" b="1" i="1" dirty="0">
                <a:solidFill>
                  <a:srgbClr val="C00000"/>
                </a:solidFill>
              </a:rPr>
              <a:t>(VITA North America</a:t>
            </a:r>
            <a:r>
              <a:rPr lang="it-IT" b="1" i="1" dirty="0" smtClean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They claims </a:t>
            </a:r>
            <a:r>
              <a:rPr lang="en-US" dirty="0"/>
              <a:t>that it covers the entire tooth </a:t>
            </a:r>
            <a:r>
              <a:rPr lang="en-US" dirty="0" smtClean="0"/>
              <a:t>color space.</a:t>
            </a:r>
          </a:p>
          <a:p>
            <a:pPr algn="just"/>
            <a:r>
              <a:rPr lang="en-US" dirty="0" smtClean="0"/>
              <a:t>The shade </a:t>
            </a:r>
            <a:r>
              <a:rPr lang="en-US" dirty="0"/>
              <a:t>samples are grouped in </a:t>
            </a:r>
            <a:r>
              <a:rPr lang="en-US" dirty="0" smtClean="0"/>
              <a:t>five </a:t>
            </a:r>
            <a:r>
              <a:rPr lang="en-US" dirty="0"/>
              <a:t>lightness levels, each </a:t>
            </a:r>
            <a:r>
              <a:rPr lang="en-US" dirty="0" smtClean="0"/>
              <a:t>of which </a:t>
            </a:r>
            <a:r>
              <a:rPr lang="en-US" dirty="0"/>
              <a:t>has </a:t>
            </a:r>
            <a:r>
              <a:rPr lang="en-US" dirty="0" err="1"/>
              <a:t>chroma</a:t>
            </a:r>
            <a:r>
              <a:rPr lang="en-US" dirty="0"/>
              <a:t> and </a:t>
            </a:r>
            <a:r>
              <a:rPr lang="en-US" dirty="0" smtClean="0"/>
              <a:t>hue variations </a:t>
            </a:r>
            <a:r>
              <a:rPr lang="en-US" dirty="0"/>
              <a:t>in evenly </a:t>
            </a:r>
            <a:r>
              <a:rPr lang="en-US" dirty="0" smtClean="0"/>
              <a:t>spaced steps.</a:t>
            </a:r>
            <a:endParaRPr lang="en-US" dirty="0"/>
          </a:p>
        </p:txBody>
      </p:sp>
      <p:pic>
        <p:nvPicPr>
          <p:cNvPr id="9218" name="Picture 2" descr="Image result for 3d master shade gui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5" y="4048963"/>
            <a:ext cx="4849091" cy="26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9"/>
    </mc:Choice>
    <mc:Fallback xmlns="">
      <p:transition spd="slow" advTm="21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38187"/>
          </a:xfrm>
        </p:spPr>
        <p:txBody>
          <a:bodyPr/>
          <a:lstStyle/>
          <a:p>
            <a:r>
              <a:rPr lang="en-US" sz="3600" b="1" u="sng">
                <a:solidFill>
                  <a:srgbClr val="FF9933"/>
                </a:solidFill>
                <a:effectLst/>
              </a:rPr>
              <a:t>The VITA SYSTEM 3D-MASTER®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560888"/>
            <a:ext cx="8229600" cy="2297112"/>
          </a:xfrm>
        </p:spPr>
        <p:txBody>
          <a:bodyPr/>
          <a:lstStyle/>
          <a:p>
            <a:pPr algn="just"/>
            <a:r>
              <a:rPr lang="en-US" sz="2400" dirty="0">
                <a:effectLst/>
              </a:rPr>
              <a:t>Five lightness groups with equal distances (ΔL = 4) within the tooth color space. </a:t>
            </a:r>
          </a:p>
          <a:p>
            <a:pPr algn="just"/>
            <a:r>
              <a:rPr lang="en-US" sz="2400" dirty="0">
                <a:effectLst/>
              </a:rPr>
              <a:t>The tabs of the individual lightness groups reveal the same lightness (L) but differ in their intensity (</a:t>
            </a:r>
            <a:r>
              <a:rPr lang="en-US" sz="2400" dirty="0" err="1">
                <a:effectLst/>
              </a:rPr>
              <a:t>chroma</a:t>
            </a:r>
            <a:r>
              <a:rPr lang="en-US" sz="2400" dirty="0">
                <a:effectLst/>
              </a:rPr>
              <a:t>) (C) and hue (h)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052513"/>
            <a:ext cx="3619500" cy="325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3" name="Picture 5" descr="vita 3d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19647" b="72902"/>
          <a:stretch>
            <a:fillRect/>
          </a:stretch>
        </p:blipFill>
        <p:spPr bwMode="auto">
          <a:xfrm>
            <a:off x="250825" y="1665288"/>
            <a:ext cx="47879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2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0"/>
    </mc:Choice>
    <mc:Fallback xmlns="">
      <p:transition spd="slow" advTm="20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graphicFrame>
        <p:nvGraphicFramePr>
          <p:cNvPr id="162823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472113" y="944563"/>
          <a:ext cx="3409950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Image" r:id="rId6" imgW="5892063" imgH="5320635" progId="Photoshop.Image.8">
                  <p:embed/>
                </p:oleObj>
              </mc:Choice>
              <mc:Fallback>
                <p:oleObj name="Image" r:id="rId6" imgW="5892063" imgH="532063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311" t="2406" r="9622" b="34888"/>
                      <a:stretch>
                        <a:fillRect/>
                      </a:stretch>
                    </p:blipFill>
                    <p:spPr bwMode="auto">
                      <a:xfrm>
                        <a:off x="5472113" y="944563"/>
                        <a:ext cx="3409950" cy="249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431800" y="4329113"/>
            <a:ext cx="8712200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CC99"/>
                </a:solidFill>
                <a:latin typeface="Arial" panose="020B0604020202020204" pitchFamily="34" charset="0"/>
              </a:rPr>
              <a:t>Determine the lightness level (Value)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CC99"/>
                </a:solidFill>
                <a:latin typeface="Arial" panose="020B0604020202020204" pitchFamily="34" charset="0"/>
              </a:rPr>
              <a:t>Hold the shade guide to patient’s mouth at arms length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CC99"/>
                </a:solidFill>
                <a:latin typeface="Arial" panose="020B0604020202020204" pitchFamily="34" charset="0"/>
              </a:rPr>
              <a:t>Start with darkest group moving from right to left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CC99"/>
                </a:solidFill>
                <a:latin typeface="Arial" panose="020B0604020202020204" pitchFamily="34" charset="0"/>
              </a:rPr>
              <a:t>Select value group from : 1, 2, 3, 4, 5. </a:t>
            </a:r>
          </a:p>
        </p:txBody>
      </p:sp>
      <p:sp>
        <p:nvSpPr>
          <p:cNvPr id="162828" name="Text Box 12"/>
          <p:cNvSpPr txBox="1">
            <a:spLocks noChangeArrowheads="1"/>
          </p:cNvSpPr>
          <p:nvPr/>
        </p:nvSpPr>
        <p:spPr bwMode="auto">
          <a:xfrm>
            <a:off x="3977481" y="3062288"/>
            <a:ext cx="162083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dirty="0">
                <a:solidFill>
                  <a:srgbClr val="00CC99"/>
                </a:solidFill>
              </a:rPr>
              <a:t>1</a:t>
            </a:r>
          </a:p>
        </p:txBody>
      </p:sp>
      <p:pic>
        <p:nvPicPr>
          <p:cNvPr id="162831" name="Picture 15" descr="vita 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 r="-1479" b="38672"/>
          <a:stretch>
            <a:fillRect/>
          </a:stretch>
        </p:blipFill>
        <p:spPr bwMode="auto">
          <a:xfrm>
            <a:off x="0" y="1016000"/>
            <a:ext cx="5457825" cy="23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7"/>
    </mc:Choice>
    <mc:Fallback xmlns="">
      <p:transition spd="slow" advTm="16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42" name="Text Box 10"/>
          <p:cNvSpPr txBox="1">
            <a:spLocks noChangeArrowheads="1"/>
          </p:cNvSpPr>
          <p:nvPr/>
        </p:nvSpPr>
        <p:spPr bwMode="auto">
          <a:xfrm>
            <a:off x="539750" y="4041775"/>
            <a:ext cx="8280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CC99"/>
                </a:solidFill>
                <a:latin typeface="Arial" panose="020B0604020202020204" pitchFamily="34" charset="0"/>
              </a:rPr>
              <a:t>Alternate method of determining lightness level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CC99"/>
                </a:solidFill>
                <a:latin typeface="Arial" panose="020B0604020202020204" pitchFamily="34" charset="0"/>
              </a:rPr>
              <a:t>Remove all the tabs except the middle ‘M’ tab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CC99"/>
                </a:solidFill>
                <a:latin typeface="Arial" panose="020B0604020202020204" pitchFamily="34" charset="0"/>
              </a:rPr>
              <a:t>Select value group </a:t>
            </a:r>
            <a:r>
              <a:rPr lang="en-US" sz="2400" b="1">
                <a:solidFill>
                  <a:srgbClr val="00CC99"/>
                </a:solidFill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172043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4284663" y="728663"/>
          <a:ext cx="43053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Image" r:id="rId5" imgW="2869841" imgH="1828571" progId="Photoshop.Image.8">
                  <p:embed/>
                </p:oleObj>
              </mc:Choice>
              <mc:Fallback>
                <p:oleObj name="Image" r:id="rId5" imgW="2869841" imgH="182857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728663"/>
                        <a:ext cx="43053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6"/>
    </mc:Choice>
    <mc:Fallback xmlns="">
      <p:transition spd="slow" advTm="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4643438" y="1520825"/>
            <a:ext cx="27368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solidFill>
                  <a:srgbClr val="00CC99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503238" y="3933825"/>
            <a:ext cx="824388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CC99"/>
                </a:solidFill>
                <a:latin typeface="Arial" panose="020B0604020202020204" pitchFamily="34" charset="0"/>
              </a:rPr>
              <a:t>Select  the Chroma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CC99"/>
                </a:solidFill>
                <a:latin typeface="Arial" panose="020B0604020202020204" pitchFamily="34" charset="0"/>
              </a:rPr>
              <a:t>From selected Value group remove the middle tab (M) &amp; spread out the samples like fan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CC99"/>
                </a:solidFill>
                <a:latin typeface="Arial" panose="020B0604020202020204" pitchFamily="34" charset="0"/>
              </a:rPr>
              <a:t>Select one of the three shade samples to determine Chroma  </a:t>
            </a:r>
          </a:p>
        </p:txBody>
      </p:sp>
      <p:pic>
        <p:nvPicPr>
          <p:cNvPr id="168973" name="Picture 13" descr="vita 3D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9" b="209"/>
          <a:stretch>
            <a:fillRect/>
          </a:stretch>
        </p:blipFill>
        <p:spPr bwMode="auto">
          <a:xfrm>
            <a:off x="6911975" y="296863"/>
            <a:ext cx="19589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3432" r="12437" b="37543"/>
          <a:stretch>
            <a:fillRect/>
          </a:stretch>
        </p:blipFill>
        <p:spPr bwMode="auto">
          <a:xfrm>
            <a:off x="792163" y="333375"/>
            <a:ext cx="3311525" cy="2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3"/>
    </mc:Choice>
    <mc:Fallback xmlns="">
      <p:transition spd="slow" advTm="13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358775" y="4149725"/>
            <a:ext cx="4608513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CC99"/>
                </a:solidFill>
                <a:latin typeface="Arial" panose="020B0604020202020204" pitchFamily="34" charset="0"/>
              </a:rPr>
              <a:t>Determine the Hue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CC99"/>
                </a:solidFill>
                <a:latin typeface="Arial" panose="020B0604020202020204" pitchFamily="34" charset="0"/>
              </a:rPr>
              <a:t>Check whether the natural tooth is more yellowish or more reddish than the selected shade sample </a:t>
            </a:r>
          </a:p>
        </p:txBody>
      </p:sp>
      <p:sp>
        <p:nvSpPr>
          <p:cNvPr id="171017" name="Text Box 9"/>
          <p:cNvSpPr txBox="1">
            <a:spLocks noChangeArrowheads="1"/>
          </p:cNvSpPr>
          <p:nvPr/>
        </p:nvSpPr>
        <p:spPr bwMode="auto">
          <a:xfrm>
            <a:off x="4176713" y="2960688"/>
            <a:ext cx="100806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solidFill>
                  <a:srgbClr val="00CC99"/>
                </a:solidFill>
                <a:latin typeface="Arial" panose="020B0604020202020204" pitchFamily="34" charset="0"/>
              </a:rPr>
              <a:t>3</a:t>
            </a:r>
          </a:p>
        </p:txBody>
      </p:sp>
      <p:pic>
        <p:nvPicPr>
          <p:cNvPr id="171020" name="Picture 12" descr="vita 3d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19647" b="72902"/>
          <a:stretch>
            <a:fillRect/>
          </a:stretch>
        </p:blipFill>
        <p:spPr bwMode="auto">
          <a:xfrm>
            <a:off x="395288" y="765175"/>
            <a:ext cx="47879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2151" r="53873" b="33115"/>
          <a:stretch>
            <a:fillRect/>
          </a:stretch>
        </p:blipFill>
        <p:spPr bwMode="auto">
          <a:xfrm>
            <a:off x="5400675" y="765175"/>
            <a:ext cx="3311525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2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t="1881" r="11066" b="33157"/>
          <a:stretch>
            <a:fillRect/>
          </a:stretch>
        </p:blipFill>
        <p:spPr bwMode="auto">
          <a:xfrm>
            <a:off x="5508625" y="3860800"/>
            <a:ext cx="3281363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7"/>
    </mc:Choice>
    <mc:Fallback xmlns="">
      <p:transition spd="slow" advTm="7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300" b="1" dirty="0" smtClean="0"/>
              <a:t>Advantages of </a:t>
            </a:r>
            <a:r>
              <a:rPr lang="en-US" sz="3300" b="1" dirty="0" err="1" smtClean="0"/>
              <a:t>Vitapan</a:t>
            </a:r>
            <a:r>
              <a:rPr lang="en-US" sz="3300" b="1" dirty="0" smtClean="0"/>
              <a:t> 3D master shade guide over </a:t>
            </a:r>
            <a:r>
              <a:rPr lang="en-US" sz="3300" b="1" dirty="0" err="1" smtClean="0"/>
              <a:t>Vitapan</a:t>
            </a:r>
            <a:r>
              <a:rPr lang="en-US" sz="3300" b="1" dirty="0" smtClean="0"/>
              <a:t> classical shade guide: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2133600"/>
            <a:ext cx="7772400" cy="3997325"/>
          </a:xfrm>
        </p:spPr>
        <p:txBody>
          <a:bodyPr/>
          <a:lstStyle/>
          <a:p>
            <a:pPr marL="609600" indent="-609600"/>
            <a:r>
              <a:rPr lang="en-US" dirty="0">
                <a:latin typeface="Times New Roman" panose="02020603050405020304" pitchFamily="18" charset="0"/>
              </a:rPr>
              <a:t>Group division is better</a:t>
            </a:r>
            <a:r>
              <a:rPr lang="en-US" dirty="0" smtClean="0">
                <a:latin typeface="Times New Roman" panose="02020603050405020304" pitchFamily="18" charset="0"/>
              </a:rPr>
              <a:t>.</a:t>
            </a:r>
          </a:p>
          <a:p>
            <a:pPr marL="609600" indent="-609600" eaLnBrk="1" hangingPunct="1"/>
            <a:r>
              <a:rPr lang="en-US" dirty="0" smtClean="0">
                <a:latin typeface="Times New Roman" panose="02020603050405020304" pitchFamily="18" charset="0"/>
              </a:rPr>
              <a:t>The lightness range is wider.</a:t>
            </a:r>
          </a:p>
          <a:p>
            <a:pPr marL="609600" indent="-609600" eaLnBrk="1" hangingPunct="1"/>
            <a:r>
              <a:rPr lang="en-US" dirty="0" smtClean="0">
                <a:latin typeface="Times New Roman" panose="02020603050405020304" pitchFamily="18" charset="0"/>
              </a:rPr>
              <a:t>More chromatic tabs are included.</a:t>
            </a:r>
          </a:p>
          <a:p>
            <a:pPr marL="609600" indent="-609600" eaLnBrk="1" hangingPunct="1"/>
            <a:r>
              <a:rPr lang="en-US" dirty="0" smtClean="0">
                <a:latin typeface="Times New Roman" panose="02020603050405020304" pitchFamily="18" charset="0"/>
              </a:rPr>
              <a:t>The hue range is extended toward reddish spectra part.</a:t>
            </a:r>
          </a:p>
          <a:p>
            <a:pPr marL="609600" indent="-609600" eaLnBrk="1" hangingPunct="1"/>
            <a:r>
              <a:rPr lang="en-US" dirty="0" smtClean="0">
                <a:latin typeface="Times New Roman" panose="02020603050405020304" pitchFamily="18" charset="0"/>
              </a:rPr>
              <a:t>The shade tabs are more uniformly spaced.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5"/>
    </mc:Choice>
    <mc:Fallback xmlns="">
      <p:transition spd="slow" advTm="23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INSTRUMENTAL COLOR </a:t>
            </a:r>
            <a:r>
              <a:rPr lang="en-US" dirty="0" smtClean="0">
                <a:solidFill>
                  <a:srgbClr val="C00000"/>
                </a:solidFill>
              </a:rPr>
              <a:t>ANALYSIS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Color-Measuring </a:t>
            </a:r>
            <a:r>
              <a:rPr lang="en-US" dirty="0" smtClean="0"/>
              <a:t>Instruments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pectrophotometers </a:t>
            </a:r>
          </a:p>
          <a:p>
            <a:pPr lvl="1"/>
            <a:r>
              <a:rPr lang="en-US" dirty="0" err="1"/>
              <a:t>S</a:t>
            </a:r>
            <a:r>
              <a:rPr lang="en-US" dirty="0" err="1" smtClean="0"/>
              <a:t>pectroradiometers</a:t>
            </a:r>
            <a:r>
              <a:rPr lang="en-US" dirty="0" smtClean="0"/>
              <a:t> </a:t>
            </a:r>
            <a:r>
              <a:rPr lang="en-US" dirty="0"/>
              <a:t>and 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olorimeters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188" y="3805238"/>
            <a:ext cx="5867400" cy="23717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0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7"/>
    </mc:Choice>
    <mc:Fallback xmlns="">
      <p:transition spd="slow" advTm="9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lgerian" panose="04020705040A02060702" pitchFamily="82" charset="0"/>
              </a:rPr>
              <a:t>VITA </a:t>
            </a:r>
            <a:r>
              <a:rPr lang="en-US" sz="4000" dirty="0" err="1">
                <a:latin typeface="Algerian" panose="04020705040A02060702" pitchFamily="82" charset="0"/>
              </a:rPr>
              <a:t>Easyshade</a:t>
            </a:r>
            <a:r>
              <a:rPr lang="en-US" sz="4000" dirty="0">
                <a:latin typeface="Algerian" panose="04020705040A02060702" pitchFamily="82" charset="0"/>
              </a:rPr>
              <a:t> Advance </a:t>
            </a:r>
            <a:r>
              <a:rPr lang="en-US" sz="4000" dirty="0" smtClean="0">
                <a:latin typeface="Algerian" panose="04020705040A02060702" pitchFamily="82" charset="0"/>
              </a:rPr>
              <a:t>4.0</a:t>
            </a:r>
            <a:endParaRPr lang="en-US" sz="4000" dirty="0"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83" y="2200274"/>
            <a:ext cx="7281234" cy="29432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40617" y="5337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>The probe tip is placed on the tooth, and the tooth shade is recorded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5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5"/>
    </mc:Choice>
    <mc:Fallback xmlns="">
      <p:transition spd="slow" advTm="15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" y="2286000"/>
            <a:ext cx="8382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>
                <a:solidFill>
                  <a:srgbClr val="000000"/>
                </a:solidFill>
                <a:latin typeface="Tahoma" panose="020B0604030504040204" pitchFamily="34" charset="0"/>
              </a:rPr>
              <a:t>W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16100" y="2286000"/>
            <a:ext cx="838200" cy="762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>
                <a:solidFill>
                  <a:srgbClr val="000000"/>
                </a:solidFill>
                <a:latin typeface="Tahoma" panose="020B0604030504040204" pitchFamily="34" charset="0"/>
              </a:rPr>
              <a:t>H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30500" y="2286000"/>
            <a:ext cx="838200" cy="76200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>
                <a:solidFill>
                  <a:srgbClr val="000000"/>
                </a:solidFill>
                <a:latin typeface="Tahoma" panose="020B0604030504040204" pitchFamily="34" charset="0"/>
              </a:rPr>
              <a:t>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619500" y="2286000"/>
            <a:ext cx="838200" cy="7620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>
                <a:solidFill>
                  <a:srgbClr val="000000"/>
                </a:solidFill>
                <a:latin typeface="Tahoma" panose="020B0604030504040204" pitchFamily="34" charset="0"/>
              </a:rPr>
              <a:t>T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717800" y="3124200"/>
            <a:ext cx="838200" cy="762000"/>
          </a:xfrm>
          <a:prstGeom prst="rect">
            <a:avLst/>
          </a:prstGeom>
          <a:solidFill>
            <a:srgbClr val="E5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>
                <a:solidFill>
                  <a:srgbClr val="000000"/>
                </a:solidFill>
                <a:latin typeface="Tahoma" panose="020B0604030504040204" pitchFamily="34" charset="0"/>
              </a:rPr>
              <a:t>I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619500" y="3124200"/>
            <a:ext cx="838200" cy="762000"/>
          </a:xfrm>
          <a:prstGeom prst="rect">
            <a:avLst/>
          </a:prstGeom>
          <a:solidFill>
            <a:srgbClr val="A1F7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>
                <a:solidFill>
                  <a:srgbClr val="000000"/>
                </a:solidFill>
                <a:latin typeface="Tahoma" panose="020B0604030504040204" pitchFamily="34" charset="0"/>
              </a:rPr>
              <a:t>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632200" y="3962400"/>
            <a:ext cx="838200" cy="7620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>
                <a:solidFill>
                  <a:srgbClr val="000000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730500" y="3962400"/>
            <a:ext cx="838200" cy="762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 dirty="0">
                <a:solidFill>
                  <a:srgbClr val="000000"/>
                </a:solidFill>
                <a:latin typeface="Tahoma" panose="020B0604030504040204" pitchFamily="34" charset="0"/>
              </a:rPr>
              <a:t>C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838200" y="3086100"/>
            <a:ext cx="701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4495800" y="16764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762000" y="3911600"/>
            <a:ext cx="701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435600" y="3962400"/>
            <a:ext cx="838200" cy="7620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>
                <a:solidFill>
                  <a:srgbClr val="000000"/>
                </a:solidFill>
                <a:latin typeface="Tahoma" panose="020B0604030504040204" pitchFamily="34" charset="0"/>
              </a:rPr>
              <a:t>O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533900" y="3962400"/>
            <a:ext cx="838200" cy="762000"/>
          </a:xfrm>
          <a:prstGeom prst="rect">
            <a:avLst/>
          </a:pr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>
                <a:solidFill>
                  <a:srgbClr val="000000"/>
                </a:solidFill>
                <a:latin typeface="Tahoma" panose="020B0604030504040204" pitchFamily="34" charset="0"/>
              </a:rPr>
              <a:t>L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7239000" y="3962400"/>
            <a:ext cx="838200" cy="7620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>
                <a:solidFill>
                  <a:srgbClr val="000000"/>
                </a:solidFill>
                <a:latin typeface="Tahoma" panose="020B0604030504040204" pitchFamily="34" charset="0"/>
              </a:rPr>
              <a:t>R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6337300" y="3962400"/>
            <a:ext cx="838200" cy="762000"/>
          </a:xfrm>
          <a:prstGeom prst="rect">
            <a:avLst/>
          </a:prstGeom>
          <a:solidFill>
            <a:srgbClr val="F274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9pPr>
          </a:lstStyle>
          <a:p>
            <a:r>
              <a:rPr lang="en-US" sz="3500" b="0">
                <a:solidFill>
                  <a:srgbClr val="000000"/>
                </a:solidFill>
                <a:latin typeface="Tahoma" panose="020B0604030504040204" pitchFamily="34" charset="0"/>
              </a:rPr>
              <a:t>U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"/>
    </mc:Choice>
    <mc:Fallback xmlns="">
      <p:transition spd="slow" advTm="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err="1" smtClean="0">
                <a:latin typeface="Algerian" panose="04020705040A02060702" pitchFamily="82" charset="0"/>
              </a:rPr>
              <a:t>ShadeWave</a:t>
            </a:r>
            <a:r>
              <a:rPr lang="en-US" sz="4000" dirty="0">
                <a:latin typeface="Algerian" panose="04020705040A02060702" pitchFamily="82" charset="0"/>
              </a:rPr>
              <a:t> </a:t>
            </a:r>
            <a:r>
              <a:rPr lang="en-US" sz="4000" dirty="0" smtClean="0">
                <a:latin typeface="Algerian" panose="04020705040A02060702" pitchFamily="82" charset="0"/>
              </a:rPr>
              <a:t/>
            </a:r>
            <a:br>
              <a:rPr lang="en-US" sz="4000" dirty="0" smtClean="0">
                <a:latin typeface="Algerian" panose="04020705040A02060702" pitchFamily="82" charset="0"/>
              </a:rPr>
            </a:br>
            <a:r>
              <a:rPr lang="en-US" sz="4000" dirty="0" smtClean="0">
                <a:latin typeface="Algerian" panose="04020705040A02060702" pitchFamily="82" charset="0"/>
              </a:rPr>
              <a:t>Photographic method of </a:t>
            </a:r>
            <a:br>
              <a:rPr lang="en-US" sz="4000" dirty="0" smtClean="0">
                <a:latin typeface="Algerian" panose="04020705040A02060702" pitchFamily="82" charset="0"/>
              </a:rPr>
            </a:br>
            <a:r>
              <a:rPr lang="en-US" sz="4000" dirty="0" smtClean="0">
                <a:latin typeface="Algerian" panose="04020705040A02060702" pitchFamily="82" charset="0"/>
              </a:rPr>
              <a:t>shade matching</a:t>
            </a:r>
            <a:endParaRPr lang="en-US" sz="4000" dirty="0"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27" y="1952946"/>
            <a:ext cx="8075744" cy="2180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901" y="4276248"/>
            <a:ext cx="90439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dirty="0" smtClean="0">
                <a:solidFill>
                  <a:srgbClr val="231F20"/>
                </a:solidFill>
                <a:effectLst/>
                <a:latin typeface="Univers"/>
              </a:rPr>
              <a:t>The shade reference </a:t>
            </a:r>
            <a:r>
              <a:rPr lang="en-US" sz="1600" b="1" i="0" dirty="0" smtClean="0">
                <a:solidFill>
                  <a:srgbClr val="231F20"/>
                </a:solidFill>
                <a:effectLst/>
                <a:latin typeface="Univers-Bold"/>
              </a:rPr>
              <a:t>(A) </a:t>
            </a:r>
            <a:r>
              <a:rPr lang="en-US" sz="1600" i="0" dirty="0" smtClean="0">
                <a:solidFill>
                  <a:srgbClr val="231F20"/>
                </a:solidFill>
                <a:effectLst/>
                <a:latin typeface="Univers"/>
              </a:rPr>
              <a:t>is placed beside the adjacent tooth </a:t>
            </a:r>
            <a:r>
              <a:rPr lang="en-US" sz="1600" b="1" i="0" dirty="0" smtClean="0">
                <a:solidFill>
                  <a:srgbClr val="231F20"/>
                </a:solidFill>
                <a:effectLst/>
                <a:latin typeface="Univers-Bold"/>
              </a:rPr>
              <a:t>(B), </a:t>
            </a:r>
            <a:r>
              <a:rPr lang="en-US" sz="1600" i="0" dirty="0" smtClean="0">
                <a:solidFill>
                  <a:srgbClr val="231F20"/>
                </a:solidFill>
                <a:effectLst/>
                <a:latin typeface="Univers"/>
              </a:rPr>
              <a:t>and a digital image is made</a:t>
            </a:r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/>
            </a:r>
            <a:b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</a:br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/>
            </a:r>
            <a:b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" y="4801937"/>
            <a:ext cx="7373347" cy="13416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2952" y="6143625"/>
            <a:ext cx="797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>The image is uploaded and viewed within the </a:t>
            </a:r>
            <a:r>
              <a:rPr lang="en-US" i="0" dirty="0" err="1" smtClean="0">
                <a:solidFill>
                  <a:srgbClr val="231F20"/>
                </a:solidFill>
                <a:effectLst/>
                <a:latin typeface="Univers"/>
              </a:rPr>
              <a:t>ShadeWave</a:t>
            </a:r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> program.</a:t>
            </a:r>
            <a:r>
              <a:rPr lang="en-US" b="1" i="0" dirty="0" smtClean="0">
                <a:solidFill>
                  <a:srgbClr val="231F20"/>
                </a:solidFill>
                <a:effectLst/>
                <a:latin typeface="Univers-Bold"/>
              </a:rPr>
              <a:t> </a:t>
            </a:r>
            <a:r>
              <a:rPr lang="en-US" i="0" dirty="0" smtClean="0">
                <a:solidFill>
                  <a:srgbClr val="231F20"/>
                </a:solidFill>
                <a:effectLst/>
                <a:latin typeface="Univers"/>
              </a:rPr>
              <a:t>The selected shade and translucency are then mapped on to the image</a:t>
            </a:r>
            <a:r>
              <a:rPr lang="en-US" i="0" dirty="0" smtClean="0">
                <a:solidFill>
                  <a:srgbClr val="231F20"/>
                </a:solidFill>
                <a:effectLst/>
                <a:latin typeface="Univers-Bold"/>
              </a:rPr>
              <a:t/>
            </a:r>
            <a:br>
              <a:rPr lang="en-US" i="0" dirty="0" smtClean="0">
                <a:solidFill>
                  <a:srgbClr val="231F20"/>
                </a:solidFill>
                <a:effectLst/>
                <a:latin typeface="Univers-Bold"/>
              </a:rPr>
            </a:br>
            <a:r>
              <a:rPr lang="en-US" i="0" dirty="0" smtClean="0">
                <a:solidFill>
                  <a:srgbClr val="231F20"/>
                </a:solidFill>
                <a:effectLst/>
                <a:latin typeface="Univers-Bold"/>
              </a:rPr>
              <a:t/>
            </a:r>
            <a:br>
              <a:rPr lang="en-US" i="0" dirty="0" smtClean="0">
                <a:solidFill>
                  <a:srgbClr val="231F20"/>
                </a:solidFill>
                <a:effectLst/>
                <a:latin typeface="Univers-Bold"/>
              </a:rPr>
            </a:b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1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5"/>
    </mc:Choice>
    <mc:Fallback xmlns="">
      <p:transition spd="slow" advTm="22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Summary of Guidelines for Visual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i="1" dirty="0"/>
              <a:t>Shade </a:t>
            </a:r>
            <a:r>
              <a:rPr lang="en-US" b="1" i="1" dirty="0" smtClean="0"/>
              <a:t>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82800"/>
            <a:ext cx="7886700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Shade </a:t>
            </a:r>
            <a:r>
              <a:rPr lang="en-US" dirty="0"/>
              <a:t>matching should be made under </a:t>
            </a:r>
            <a:r>
              <a:rPr lang="en-US" dirty="0" smtClean="0"/>
              <a:t>balanced lighting </a:t>
            </a:r>
            <a:r>
              <a:rPr lang="en-US" dirty="0"/>
              <a:t>and in an appropriate </a:t>
            </a:r>
            <a:r>
              <a:rPr lang="en-US" dirty="0" smtClean="0"/>
              <a:t>shade-matching environment </a:t>
            </a:r>
            <a:r>
              <a:rPr lang="en-US" dirty="0"/>
              <a:t>with gray or pastel-colored walls </a:t>
            </a:r>
            <a:r>
              <a:rPr lang="en-US" dirty="0" smtClean="0"/>
              <a:t>and cabinets.</a:t>
            </a:r>
            <a:endParaRPr lang="en-US" dirty="0"/>
          </a:p>
          <a:p>
            <a:pPr algn="just"/>
            <a:r>
              <a:rPr lang="en-US" dirty="0" smtClean="0"/>
              <a:t>Anything </a:t>
            </a:r>
            <a:r>
              <a:rPr lang="en-US" dirty="0"/>
              <a:t>on the patient that </a:t>
            </a:r>
            <a:r>
              <a:rPr lang="en-US" dirty="0" smtClean="0"/>
              <a:t>influences </a:t>
            </a:r>
            <a:r>
              <a:rPr lang="en-US" dirty="0"/>
              <a:t>the </a:t>
            </a:r>
            <a:r>
              <a:rPr lang="en-US" dirty="0" smtClean="0"/>
              <a:t>shade matching</a:t>
            </a:r>
            <a:r>
              <a:rPr lang="en-US" dirty="0"/>
              <a:t>, including brightly colored </a:t>
            </a:r>
            <a:r>
              <a:rPr lang="en-US" dirty="0" smtClean="0"/>
              <a:t>clothing, should be draped</a:t>
            </a:r>
            <a:r>
              <a:rPr lang="en-US" dirty="0"/>
              <a:t>, and lipstick should be </a:t>
            </a:r>
            <a:r>
              <a:rPr lang="en-US" dirty="0" smtClean="0"/>
              <a:t>removed.</a:t>
            </a:r>
            <a:endParaRPr lang="en-US" dirty="0"/>
          </a:p>
          <a:p>
            <a:pPr algn="just"/>
            <a:r>
              <a:rPr lang="en-US" dirty="0" smtClean="0"/>
              <a:t>The </a:t>
            </a:r>
            <a:r>
              <a:rPr lang="en-US" dirty="0"/>
              <a:t>teeth to be matched should be clean. If </a:t>
            </a:r>
            <a:r>
              <a:rPr lang="en-US" dirty="0" smtClean="0"/>
              <a:t>necessary, stains </a:t>
            </a:r>
            <a:r>
              <a:rPr lang="en-US" dirty="0"/>
              <a:t>should be removed by </a:t>
            </a:r>
            <a:r>
              <a:rPr lang="en-US" dirty="0" smtClean="0"/>
              <a:t>prophylactic treatment.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2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7"/>
    </mc:Choice>
    <mc:Fallback xmlns="">
      <p:transition spd="slow" advTm="3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The patient should be viewed at eye level so that</a:t>
            </a:r>
            <a:br>
              <a:rPr lang="en-US" dirty="0"/>
            </a:br>
            <a:r>
              <a:rPr lang="en-US" dirty="0"/>
              <a:t>the most color-sensitive part of the dentist’s retina</a:t>
            </a:r>
            <a:br>
              <a:rPr lang="en-US" dirty="0"/>
            </a:br>
            <a:r>
              <a:rPr lang="en-US" dirty="0"/>
              <a:t>is used. The viewing working distance should be</a:t>
            </a:r>
            <a:br>
              <a:rPr lang="en-US" dirty="0"/>
            </a:br>
            <a:r>
              <a:rPr lang="en-US" dirty="0"/>
              <a:t>approximately 25 cm (10 inches</a:t>
            </a:r>
            <a:r>
              <a:rPr lang="en-US" dirty="0" smtClean="0"/>
              <a:t>).</a:t>
            </a:r>
            <a:endParaRPr lang="en-US" dirty="0"/>
          </a:p>
          <a:p>
            <a:pPr algn="just"/>
            <a:r>
              <a:rPr lang="en-US" dirty="0" smtClean="0"/>
              <a:t>If </a:t>
            </a:r>
            <a:r>
              <a:rPr lang="en-US" dirty="0"/>
              <a:t>the tooth and shade tab have different surface</a:t>
            </a:r>
            <a:br>
              <a:rPr lang="en-US" dirty="0"/>
            </a:br>
            <a:r>
              <a:rPr lang="en-US" dirty="0"/>
              <a:t>characteristics, wetting the surface of both helps</a:t>
            </a:r>
            <a:br>
              <a:rPr lang="en-US" dirty="0"/>
            </a:br>
            <a:r>
              <a:rPr lang="en-US" dirty="0"/>
              <a:t>remove the </a:t>
            </a:r>
            <a:r>
              <a:rPr lang="en-US" dirty="0" smtClean="0"/>
              <a:t>differences.</a:t>
            </a:r>
            <a:endParaRPr lang="en-US" dirty="0"/>
          </a:p>
          <a:p>
            <a:pPr algn="just"/>
            <a:r>
              <a:rPr lang="en-US" dirty="0" smtClean="0"/>
              <a:t>Shade </a:t>
            </a:r>
            <a:r>
              <a:rPr lang="en-US" dirty="0"/>
              <a:t>matching should be made quickly (less than</a:t>
            </a:r>
            <a:br>
              <a:rPr lang="en-US" dirty="0"/>
            </a:br>
            <a:r>
              <a:rPr lang="en-US" dirty="0"/>
              <a:t>5 seconds), with the shade tab placed directly next</a:t>
            </a:r>
            <a:br>
              <a:rPr lang="en-US" dirty="0"/>
            </a:br>
            <a:r>
              <a:rPr lang="en-US" dirty="0"/>
              <a:t>to the tooth being matched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5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1"/>
    </mc:Choice>
    <mc:Fallback xmlns="">
      <p:transition spd="slow" advTm="3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The dentist should rest his or her eyes between</a:t>
            </a:r>
            <a:br>
              <a:rPr lang="en-US" dirty="0"/>
            </a:br>
            <a:r>
              <a:rPr lang="en-US" dirty="0"/>
              <a:t>viewings by focusing on a neutral gray surface</a:t>
            </a:r>
            <a:br>
              <a:rPr lang="en-US" dirty="0"/>
            </a:br>
            <a:r>
              <a:rPr lang="en-US" dirty="0"/>
              <a:t>immediately before a matching; this balances all</a:t>
            </a:r>
            <a:br>
              <a:rPr lang="en-US" dirty="0"/>
            </a:br>
            <a:r>
              <a:rPr lang="en-US" dirty="0"/>
              <a:t>the color sensors of the </a:t>
            </a:r>
            <a:r>
              <a:rPr lang="en-US" dirty="0" smtClean="0"/>
              <a:t>retina.</a:t>
            </a:r>
            <a:endParaRPr lang="en-US" dirty="0"/>
          </a:p>
          <a:p>
            <a:pPr algn="just"/>
            <a:r>
              <a:rPr lang="en-US" dirty="0" smtClean="0"/>
              <a:t>To </a:t>
            </a:r>
            <a:r>
              <a:rPr lang="en-US" dirty="0"/>
              <a:t>select the appropriate hue, the canine tooth is</a:t>
            </a:r>
            <a:br>
              <a:rPr lang="en-US" dirty="0"/>
            </a:br>
            <a:r>
              <a:rPr lang="en-US" dirty="0"/>
              <a:t>recommended for comparison because it has the</a:t>
            </a:r>
            <a:br>
              <a:rPr lang="en-US" dirty="0"/>
            </a:br>
            <a:r>
              <a:rPr lang="en-US" dirty="0"/>
              <a:t>highest </a:t>
            </a:r>
            <a:r>
              <a:rPr lang="en-US" dirty="0" err="1"/>
              <a:t>chroma</a:t>
            </a:r>
            <a:r>
              <a:rPr lang="en-US" dirty="0"/>
              <a:t> of the dominant hue</a:t>
            </a:r>
            <a:r>
              <a:rPr lang="en-US" dirty="0" smtClean="0"/>
              <a:t>.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9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8"/>
    </mc:Choice>
    <mc:Fallback xmlns="">
      <p:transition spd="slow" advTm="21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The number of shade tabs should be reduced and</a:t>
            </a:r>
            <a:br>
              <a:rPr lang="en-US" dirty="0"/>
            </a:br>
            <a:r>
              <a:rPr lang="en-US" dirty="0"/>
              <a:t>separated to approximately three as quickly as</a:t>
            </a:r>
            <a:br>
              <a:rPr lang="en-US" dirty="0"/>
            </a:br>
            <a:r>
              <a:rPr lang="en-US" dirty="0"/>
              <a:t>possible. Then one or two of the shade tab that</a:t>
            </a:r>
            <a:br>
              <a:rPr lang="en-US" dirty="0"/>
            </a:br>
            <a:r>
              <a:rPr lang="en-US" dirty="0"/>
              <a:t>matches the best should be </a:t>
            </a:r>
            <a:r>
              <a:rPr lang="en-US" dirty="0" smtClean="0"/>
              <a:t>reselected.</a:t>
            </a:r>
            <a:endParaRPr lang="en-US" dirty="0"/>
          </a:p>
          <a:p>
            <a:pPr algn="just"/>
            <a:r>
              <a:rPr lang="en-US" dirty="0" smtClean="0"/>
              <a:t>Shade </a:t>
            </a:r>
            <a:r>
              <a:rPr lang="en-US" dirty="0"/>
              <a:t>matching should be </a:t>
            </a:r>
            <a:r>
              <a:rPr lang="en-US" dirty="0" smtClean="0"/>
              <a:t>confirmed </a:t>
            </a:r>
            <a:r>
              <a:rPr lang="en-US" dirty="0"/>
              <a:t>at one or</a:t>
            </a:r>
            <a:br>
              <a:rPr lang="en-US" dirty="0"/>
            </a:br>
            <a:r>
              <a:rPr lang="en-US" dirty="0"/>
              <a:t>two other visits and, if possible, </a:t>
            </a:r>
            <a:r>
              <a:rPr lang="en-US" dirty="0" smtClean="0"/>
              <a:t>confirmed </a:t>
            </a:r>
            <a:r>
              <a:rPr lang="en-US" dirty="0"/>
              <a:t>with an</a:t>
            </a:r>
            <a:br>
              <a:rPr lang="en-US" dirty="0"/>
            </a:br>
            <a:r>
              <a:rPr lang="en-US" dirty="0"/>
              <a:t>auxiliary staff member. It is also recommended</a:t>
            </a:r>
            <a:br>
              <a:rPr lang="en-US" dirty="0"/>
            </a:br>
            <a:r>
              <a:rPr lang="en-US" dirty="0"/>
              <a:t>that shade selection be </a:t>
            </a:r>
            <a:r>
              <a:rPr lang="en-US" dirty="0" smtClean="0"/>
              <a:t>confirmed </a:t>
            </a:r>
            <a:r>
              <a:rPr lang="en-US" dirty="0"/>
              <a:t>under several</a:t>
            </a:r>
            <a:br>
              <a:rPr lang="en-US" dirty="0"/>
            </a:br>
            <a:r>
              <a:rPr lang="en-US" dirty="0"/>
              <a:t>different </a:t>
            </a:r>
            <a:r>
              <a:rPr lang="en-US" dirty="0" smtClean="0"/>
              <a:t>lightings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67199"/>
            <a:ext cx="4371976" cy="25908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3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4"/>
    </mc:Choice>
    <mc:Fallback xmlns="">
      <p:transition spd="slow" advTm="2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787" y="654050"/>
            <a:ext cx="7886700" cy="4351338"/>
          </a:xfrm>
        </p:spPr>
        <p:txBody>
          <a:bodyPr/>
          <a:lstStyle/>
          <a:p>
            <a:pPr algn="just"/>
            <a:r>
              <a:rPr lang="en-US" dirty="0"/>
              <a:t>The dentist should map the polychromatic nature</a:t>
            </a:r>
            <a:br>
              <a:rPr lang="en-US" dirty="0"/>
            </a:br>
            <a:r>
              <a:rPr lang="en-US" dirty="0"/>
              <a:t>of the tooth being matched—its special characteristics (e.g., cracks, </a:t>
            </a:r>
            <a:r>
              <a:rPr lang="en-US" dirty="0" err="1"/>
              <a:t>hypocalcifiation</a:t>
            </a:r>
            <a:r>
              <a:rPr lang="en-US" dirty="0"/>
              <a:t>, and translucency of the </a:t>
            </a:r>
            <a:r>
              <a:rPr lang="en-US" dirty="0" err="1"/>
              <a:t>incisal</a:t>
            </a:r>
            <a:r>
              <a:rPr lang="en-US" dirty="0"/>
              <a:t> enamel of the tooth)—</a:t>
            </a:r>
            <a:r>
              <a:rPr lang="en-US" dirty="0" err="1" smtClean="0"/>
              <a:t>withone</a:t>
            </a:r>
            <a:r>
              <a:rPr lang="en-US" dirty="0" smtClean="0"/>
              <a:t> </a:t>
            </a:r>
            <a:r>
              <a:rPr lang="en-US" dirty="0"/>
              <a:t>of the following: (1) a shade distribution</a:t>
            </a:r>
            <a:br>
              <a:rPr lang="en-US" dirty="0"/>
            </a:br>
            <a:r>
              <a:rPr lang="en-US" dirty="0"/>
              <a:t>chart, (2) a digital image with the closest shade tab</a:t>
            </a:r>
            <a:br>
              <a:rPr lang="en-US" dirty="0"/>
            </a:br>
            <a:r>
              <a:rPr lang="en-US" dirty="0"/>
              <a:t>beside the tooth, or (3) staining of the closest</a:t>
            </a:r>
            <a:br>
              <a:rPr lang="en-US" dirty="0"/>
            </a:br>
            <a:r>
              <a:rPr lang="en-US" dirty="0"/>
              <a:t>matching shade </a:t>
            </a:r>
            <a:r>
              <a:rPr lang="en-US" dirty="0" smtClean="0"/>
              <a:t>tab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399" y="3871916"/>
            <a:ext cx="2876552" cy="27146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2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47"/>
    </mc:Choice>
    <mc:Fallback xmlns="">
      <p:transition spd="slow" advTm="2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z="3600" b="1">
                <a:solidFill>
                  <a:srgbClr val="FF9933"/>
                </a:solidFill>
                <a:latin typeface="Georgia" panose="02040502050405020303" pitchFamily="18" charset="0"/>
              </a:rPr>
              <a:t>COLOR MEASUREMENT SYSTEMS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Maxwell’s color triangle (1859)</a:t>
            </a:r>
          </a:p>
          <a:p>
            <a:r>
              <a:rPr lang="en-US" dirty="0" err="1" smtClean="0"/>
              <a:t>Munsell</a:t>
            </a:r>
            <a:r>
              <a:rPr lang="en-US" dirty="0" smtClean="0"/>
              <a:t> system of color notation (1905)</a:t>
            </a:r>
          </a:p>
          <a:p>
            <a:r>
              <a:rPr lang="en-US" dirty="0" smtClean="0"/>
              <a:t>CIE XYZ system (1931)</a:t>
            </a:r>
          </a:p>
          <a:p>
            <a:r>
              <a:rPr lang="en-US" dirty="0" smtClean="0"/>
              <a:t>CIEL*a*b* system (1976)</a:t>
            </a:r>
          </a:p>
          <a:p>
            <a:r>
              <a:rPr lang="en-US" dirty="0" smtClean="0"/>
              <a:t>CIEL*C*h° system (1976)</a:t>
            </a:r>
          </a:p>
          <a:p>
            <a:pPr>
              <a:buFont typeface="Wingdings" panose="05000000000000000000" pitchFamily="2" charset="2"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46"/>
    </mc:Choice>
    <mc:Fallback xmlns="">
      <p:transition spd="slow" advTm="37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CLARK </a:t>
            </a:r>
            <a:r>
              <a:rPr lang="en-US" dirty="0"/>
              <a:t>said that </a:t>
            </a:r>
            <a:r>
              <a:rPr lang="en-US" dirty="0" err="1"/>
              <a:t>colour</a:t>
            </a:r>
            <a:r>
              <a:rPr lang="en-US" dirty="0"/>
              <a:t> like form has three dimensions </a:t>
            </a:r>
          </a:p>
          <a:p>
            <a:r>
              <a:rPr lang="en-US" dirty="0" smtClean="0"/>
              <a:t>According MUNSELL </a:t>
            </a:r>
            <a:r>
              <a:rPr lang="en-US" dirty="0"/>
              <a:t>COLOUR ORDER SYSTEM a single </a:t>
            </a:r>
            <a:r>
              <a:rPr lang="en-US" dirty="0" err="1"/>
              <a:t>colour</a:t>
            </a:r>
            <a:r>
              <a:rPr lang="en-US" dirty="0"/>
              <a:t>  is described under three parameters </a:t>
            </a:r>
          </a:p>
          <a:p>
            <a:r>
              <a:rPr lang="en-US" dirty="0"/>
              <a:t>HUE</a:t>
            </a:r>
          </a:p>
          <a:p>
            <a:r>
              <a:rPr lang="en-US" dirty="0"/>
              <a:t>CHROMA OR SATURATION </a:t>
            </a:r>
          </a:p>
          <a:p>
            <a:r>
              <a:rPr lang="en-US" dirty="0"/>
              <a:t>VALUE  OR BRILLIANCE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 parameters guide in shade selection 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5" descr="cls6_r1_c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61" y="3425734"/>
            <a:ext cx="3715537" cy="200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0"/>
    </mc:Choice>
    <mc:Fallback xmlns="">
      <p:transition spd="slow" advTm="1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054"/>
            <a:ext cx="7886700" cy="1325563"/>
          </a:xfrm>
        </p:spPr>
        <p:txBody>
          <a:bodyPr/>
          <a:lstStyle/>
          <a:p>
            <a:r>
              <a:rPr lang="en-US" dirty="0" err="1" smtClean="0"/>
              <a:t>Munsell</a:t>
            </a:r>
            <a:r>
              <a:rPr lang="en-US" dirty="0" smtClean="0"/>
              <a:t> </a:t>
            </a:r>
            <a:r>
              <a:rPr lang="en-US" dirty="0" err="1" smtClean="0"/>
              <a:t>Colour</a:t>
            </a:r>
            <a:r>
              <a:rPr lang="en-US" dirty="0" smtClean="0"/>
              <a:t>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1172528"/>
            <a:ext cx="5795727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4" y="4329751"/>
            <a:ext cx="3314700" cy="24860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6183" y="917177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</a:rPr>
              <a:t>Albert H. </a:t>
            </a:r>
            <a:r>
              <a:rPr lang="en-US" dirty="0" err="1" smtClean="0">
                <a:latin typeface="Times New Roman" panose="02020603050405020304" pitchFamily="18" charset="0"/>
              </a:rPr>
              <a:t>Munsell</a:t>
            </a:r>
            <a:r>
              <a:rPr lang="en-US" dirty="0" smtClean="0">
                <a:latin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3"/>
    </mc:Choice>
    <mc:Fallback xmlns="">
      <p:transition spd="slow" advTm="16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14400" y="27781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CIE System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14400" y="1600200"/>
            <a:ext cx="77724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CIE system, other widely used color specification system is developed by the Commission </a:t>
            </a: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Internationale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de’Eclairage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(CIE, International commission on illumination) in 1931.</a:t>
            </a:r>
          </a:p>
          <a:p>
            <a:pPr algn="just">
              <a:defRPr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It defines the three essential components for perceiving a color; illuminant, object, and observer.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267199"/>
            <a:ext cx="4371976" cy="25908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46"/>
    </mc:Choice>
    <mc:Fallback xmlns="">
      <p:transition spd="slow" advTm="20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788" y="625475"/>
            <a:ext cx="7886700" cy="4351338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L* -</a:t>
            </a:r>
            <a:endParaRPr lang="en-US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This is lightness variable proportional to value. It describes the achromatic character of the color.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a* &amp; b* -</a:t>
            </a:r>
            <a:endParaRPr lang="en-US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These describe the chromatic characteristics of the color. a* coordinate correspond to red- purple/ blue-green axis while b* denotes yellow/purple/ blue axis</a:t>
            </a:r>
            <a:endParaRPr lang="en-US" dirty="0"/>
          </a:p>
        </p:txBody>
      </p:sp>
      <p:pic>
        <p:nvPicPr>
          <p:cNvPr id="4" name="Picture 6" descr="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37"/>
          <a:stretch>
            <a:fillRect/>
          </a:stretch>
        </p:blipFill>
        <p:spPr bwMode="auto">
          <a:xfrm>
            <a:off x="6208223" y="3941451"/>
            <a:ext cx="2637017" cy="26736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" y="3941451"/>
            <a:ext cx="4897755" cy="25777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0"/>
    </mc:Choice>
    <mc:Fallback xmlns="">
      <p:transition spd="slow" advTm="1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Shade </a:t>
            </a:r>
            <a:r>
              <a:rPr lang="en-US" dirty="0"/>
              <a:t>M</a:t>
            </a:r>
            <a:r>
              <a:rPr lang="en-US" dirty="0" smtClean="0"/>
              <a:t>atching </a:t>
            </a:r>
            <a:r>
              <a:rPr lang="en-US" dirty="0"/>
              <a:t>P</a:t>
            </a:r>
            <a:r>
              <a:rPr lang="en-US" dirty="0" smtClean="0"/>
              <a:t>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This phase occurs in the dentist’s </a:t>
            </a:r>
            <a:r>
              <a:rPr lang="en-US" dirty="0" smtClean="0"/>
              <a:t>office, </a:t>
            </a:r>
            <a:r>
              <a:rPr lang="en-US" dirty="0"/>
              <a:t>in which </a:t>
            </a:r>
            <a:r>
              <a:rPr lang="en-US" dirty="0" smtClean="0"/>
              <a:t>the information </a:t>
            </a:r>
            <a:r>
              <a:rPr lang="en-US" dirty="0"/>
              <a:t>on the color and translucency of </a:t>
            </a:r>
            <a:r>
              <a:rPr lang="en-US" dirty="0" smtClean="0"/>
              <a:t>the adjacent</a:t>
            </a:r>
            <a:r>
              <a:rPr lang="en-US" dirty="0"/>
              <a:t> </a:t>
            </a:r>
            <a:r>
              <a:rPr lang="en-US" dirty="0" smtClean="0"/>
              <a:t>teeth </a:t>
            </a:r>
            <a:r>
              <a:rPr lang="en-US" dirty="0"/>
              <a:t>to be matched is recorded </a:t>
            </a:r>
            <a:r>
              <a:rPr lang="en-US" dirty="0" smtClean="0"/>
              <a:t>through either visual shade </a:t>
            </a:r>
            <a:r>
              <a:rPr lang="en-US" dirty="0"/>
              <a:t>matching or instrumental color analysis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6" y="4014990"/>
            <a:ext cx="3520888" cy="234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hade matching in dentist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14990"/>
            <a:ext cx="3699794" cy="234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37"/>
    </mc:Choice>
    <mc:Fallback xmlns="">
      <p:transition spd="slow" advTm="41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544</TotalTime>
  <Words>885</Words>
  <Application>Microsoft Office PowerPoint</Application>
  <PresentationFormat>On-screen Show (4:3)</PresentationFormat>
  <Paragraphs>118</Paragraphs>
  <Slides>35</Slides>
  <Notes>0</Notes>
  <HiddenSlides>0</HiddenSlides>
  <MMClips>35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Algerian</vt:lpstr>
      <vt:lpstr>AR BERKLEY</vt:lpstr>
      <vt:lpstr>AR CENA</vt:lpstr>
      <vt:lpstr>AR JULIAN</vt:lpstr>
      <vt:lpstr>Arial</vt:lpstr>
      <vt:lpstr>Calibri</vt:lpstr>
      <vt:lpstr>Calibri Light</vt:lpstr>
      <vt:lpstr>Century</vt:lpstr>
      <vt:lpstr>Franklin Gothic Medium Cond</vt:lpstr>
      <vt:lpstr>Georgia</vt:lpstr>
      <vt:lpstr>Tahoma</vt:lpstr>
      <vt:lpstr>Times New Roman</vt:lpstr>
      <vt:lpstr>Univers</vt:lpstr>
      <vt:lpstr>Univers-Bold</vt:lpstr>
      <vt:lpstr>Wingdings</vt:lpstr>
      <vt:lpstr>Office Theme</vt:lpstr>
      <vt:lpstr>Image</vt:lpstr>
      <vt:lpstr>Shade Selection Procedure</vt:lpstr>
      <vt:lpstr>PowerPoint Presentation</vt:lpstr>
      <vt:lpstr>PowerPoint Presentation</vt:lpstr>
      <vt:lpstr>COLOR MEASUREMENT SYSTEMS</vt:lpstr>
      <vt:lpstr>PowerPoint Presentation</vt:lpstr>
      <vt:lpstr>Munsell Colour System</vt:lpstr>
      <vt:lpstr>PowerPoint Presentation</vt:lpstr>
      <vt:lpstr>PowerPoint Presentation</vt:lpstr>
      <vt:lpstr>Shade Matching Phase</vt:lpstr>
      <vt:lpstr>Visual Shade Matching</vt:lpstr>
      <vt:lpstr>Colour is light and light is color</vt:lpstr>
      <vt:lpstr>PowerPoint Presentation</vt:lpstr>
      <vt:lpstr>Illuminated Light Source </vt:lpstr>
      <vt:lpstr>Shade Light</vt:lpstr>
      <vt:lpstr>Color replication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VITA Toothguide 3D-MASTER® (VITA North America)</vt:lpstr>
      <vt:lpstr>The VITA SYSTEM 3D-MASTER®</vt:lpstr>
      <vt:lpstr>PowerPoint Presentation</vt:lpstr>
      <vt:lpstr>PowerPoint Presentation</vt:lpstr>
      <vt:lpstr>PowerPoint Presentation</vt:lpstr>
      <vt:lpstr>PowerPoint Presentation</vt:lpstr>
      <vt:lpstr>Advantages of Vitapan 3D master shade guide over Vitapan classical shade guide:</vt:lpstr>
      <vt:lpstr>INSTRUMENTAL COLOR ANALYSIS</vt:lpstr>
      <vt:lpstr>VITA Easyshade Advance 4.0</vt:lpstr>
      <vt:lpstr>ShadeWave  Photographic method of  shade matching</vt:lpstr>
      <vt:lpstr>Summary of Guidelines for Visual Shade Matching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Shade Selection in Zirconia Restoration</dc:title>
  <dc:creator>Sameer Chauhan</dc:creator>
  <cp:lastModifiedBy>Sameer Chauhan</cp:lastModifiedBy>
  <cp:revision>30</cp:revision>
  <dcterms:created xsi:type="dcterms:W3CDTF">2020-01-06T15:23:35Z</dcterms:created>
  <dcterms:modified xsi:type="dcterms:W3CDTF">2020-08-25T05:15:28Z</dcterms:modified>
</cp:coreProperties>
</file>