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57" r:id="rId3"/>
    <p:sldId id="258" r:id="rId4"/>
    <p:sldId id="259" r:id="rId5"/>
    <p:sldId id="260" r:id="rId6"/>
    <p:sldId id="261" r:id="rId7"/>
    <p:sldId id="262" r:id="rId8"/>
    <p:sldId id="263" r:id="rId9"/>
    <p:sldId id="264" r:id="rId10"/>
    <p:sldId id="268" r:id="rId11"/>
    <p:sldId id="269"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ED4CAD-E8F8-4629-BB4B-47E89E700C07}" type="datetimeFigureOut">
              <a:rPr lang="en-US" smtClean="0"/>
              <a:pPr/>
              <a:t>8/12/2020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96697-0E61-4950-AB14-8942A2053285}" type="slidenum">
              <a:rPr lang="en-US" smtClean="0"/>
              <a:pPr/>
              <a:t>‹#›</a:t>
            </a:fld>
            <a:endParaRPr lang="en-US"/>
          </a:p>
        </p:txBody>
      </p:sp>
    </p:spTree>
    <p:extLst>
      <p:ext uri="{BB962C8B-B14F-4D97-AF65-F5344CB8AC3E}">
        <p14:creationId xmlns:p14="http://schemas.microsoft.com/office/powerpoint/2010/main" val="3174542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1D51DA-E3E5-43A2-A226-EF80EE95C55B}"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225802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D51DA-E3E5-43A2-A226-EF80EE95C55B}"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183328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D51DA-E3E5-43A2-A226-EF80EE95C55B}"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1390118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D51DA-E3E5-43A2-A226-EF80EE95C55B}"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2075335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D51DA-E3E5-43A2-A226-EF80EE95C55B}"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67282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1D51DA-E3E5-43A2-A226-EF80EE95C55B}"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80835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1D51DA-E3E5-43A2-A226-EF80EE95C55B}" type="datetimeFigureOut">
              <a:rPr lang="en-US" smtClean="0"/>
              <a:pPr/>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46078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1D51DA-E3E5-43A2-A226-EF80EE95C55B}" type="datetimeFigureOut">
              <a:rPr lang="en-US" smtClean="0"/>
              <a:pPr/>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337478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D51DA-E3E5-43A2-A226-EF80EE95C55B}" type="datetimeFigureOut">
              <a:rPr lang="en-US" smtClean="0"/>
              <a:pPr/>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279506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D51DA-E3E5-43A2-A226-EF80EE95C55B}"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139581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D51DA-E3E5-43A2-A226-EF80EE95C55B}"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C2512-3161-4E3D-BDA2-167C0735A366}" type="slidenum">
              <a:rPr lang="en-US" smtClean="0"/>
              <a:pPr/>
              <a:t>‹#›</a:t>
            </a:fld>
            <a:endParaRPr lang="en-US"/>
          </a:p>
        </p:txBody>
      </p:sp>
    </p:spTree>
    <p:extLst>
      <p:ext uri="{BB962C8B-B14F-4D97-AF65-F5344CB8AC3E}">
        <p14:creationId xmlns:p14="http://schemas.microsoft.com/office/powerpoint/2010/main" val="1472742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D51DA-E3E5-43A2-A226-EF80EE95C55B}" type="datetimeFigureOut">
              <a:rPr lang="en-US" smtClean="0"/>
              <a:pPr/>
              <a:t>8/12/2020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C2512-3161-4E3D-BDA2-167C0735A366}" type="slidenum">
              <a:rPr lang="en-US" smtClean="0"/>
              <a:pPr/>
              <a:t>‹#›</a:t>
            </a:fld>
            <a:endParaRPr lang="en-US"/>
          </a:p>
        </p:txBody>
      </p:sp>
    </p:spTree>
    <p:extLst>
      <p:ext uri="{BB962C8B-B14F-4D97-AF65-F5344CB8AC3E}">
        <p14:creationId xmlns:p14="http://schemas.microsoft.com/office/powerpoint/2010/main" val="3100910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HOME </a:t>
            </a:r>
            <a:r>
              <a:rPr lang="en-US" dirty="0" smtClean="0"/>
              <a:t>EXERCISES</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pPr marL="0" indent="0">
              <a:buNone/>
            </a:pPr>
            <a:endParaRPr lang="en-US" dirty="0"/>
          </a:p>
          <a:p>
            <a:pPr marL="0" indent="0">
              <a:buNone/>
            </a:pPr>
            <a:endParaRPr lang="en-US" dirty="0" smtClean="0"/>
          </a:p>
          <a:p>
            <a:pPr marL="0" indent="0">
              <a:buNone/>
            </a:pPr>
            <a:r>
              <a:rPr lang="en-US" dirty="0" smtClean="0"/>
              <a:t>                                                </a:t>
            </a:r>
            <a:r>
              <a:rPr lang="en-US" dirty="0" err="1" smtClean="0"/>
              <a:t>Dr.Maitri</a:t>
            </a:r>
            <a:r>
              <a:rPr lang="en-US" dirty="0" smtClean="0"/>
              <a:t> </a:t>
            </a:r>
            <a:r>
              <a:rPr lang="en-US" dirty="0" err="1" smtClean="0"/>
              <a:t>Shukla</a:t>
            </a:r>
            <a:r>
              <a:rPr lang="en-US" dirty="0" smtClean="0"/>
              <a:t> </a:t>
            </a:r>
            <a:endParaRPr lang="en-US" dirty="0"/>
          </a:p>
        </p:txBody>
      </p:sp>
    </p:spTree>
    <p:extLst>
      <p:ext uri="{BB962C8B-B14F-4D97-AF65-F5344CB8AC3E}">
        <p14:creationId xmlns:p14="http://schemas.microsoft.com/office/powerpoint/2010/main" val="3209313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a:t>
            </a:r>
            <a:endParaRPr lang="en-IN" dirty="0"/>
          </a:p>
        </p:txBody>
      </p:sp>
      <p:sp>
        <p:nvSpPr>
          <p:cNvPr id="3" name="Content Placeholder 2"/>
          <p:cNvSpPr>
            <a:spLocks noGrp="1"/>
          </p:cNvSpPr>
          <p:nvPr>
            <p:ph idx="1"/>
          </p:nvPr>
        </p:nvSpPr>
        <p:spPr/>
        <p:txBody>
          <a:bodyPr/>
          <a:lstStyle/>
          <a:p>
            <a:r>
              <a:rPr lang="en-IN" dirty="0" smtClean="0"/>
              <a:t>TITLE:</a:t>
            </a:r>
          </a:p>
          <a:p>
            <a:r>
              <a:rPr lang="en-IN" dirty="0" smtClean="0"/>
              <a:t>Effectiveness of home exercise on pain and disability from osteoarthritis of the knee- A randomised controlled trial</a:t>
            </a:r>
          </a:p>
          <a:p>
            <a:r>
              <a:rPr lang="en-IN" dirty="0" smtClean="0"/>
              <a:t>JOURNAL :</a:t>
            </a:r>
          </a:p>
          <a:p>
            <a:r>
              <a:rPr lang="en-IN" dirty="0" smtClean="0"/>
              <a:t>Ann Rheum </a:t>
            </a:r>
            <a:r>
              <a:rPr lang="en-IN" dirty="0" err="1" smtClean="0"/>
              <a:t>Dis</a:t>
            </a:r>
            <a:r>
              <a:rPr lang="en-IN" dirty="0" smtClean="0"/>
              <a:t> 1999</a:t>
            </a:r>
          </a:p>
          <a:p>
            <a:r>
              <a:rPr lang="en-IN" dirty="0" smtClean="0"/>
              <a:t>AUTHORS:  O’Reilly et al.</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PICO</a:t>
            </a:r>
            <a:endParaRPr lang="en-IN" dirty="0"/>
          </a:p>
        </p:txBody>
      </p:sp>
      <p:sp>
        <p:nvSpPr>
          <p:cNvPr id="3" name="Content Placeholder 2"/>
          <p:cNvSpPr>
            <a:spLocks noGrp="1"/>
          </p:cNvSpPr>
          <p:nvPr>
            <p:ph idx="1"/>
          </p:nvPr>
        </p:nvSpPr>
        <p:spPr/>
        <p:txBody>
          <a:bodyPr/>
          <a:lstStyle/>
          <a:p>
            <a:r>
              <a:rPr lang="en-IN" dirty="0" smtClean="0"/>
              <a:t>P- Patients with osteoarthritis of the knee</a:t>
            </a:r>
          </a:p>
          <a:p>
            <a:r>
              <a:rPr lang="en-IN" dirty="0" smtClean="0"/>
              <a:t>I- home exercise for quadriceps</a:t>
            </a:r>
          </a:p>
          <a:p>
            <a:r>
              <a:rPr lang="en-IN" dirty="0" smtClean="0"/>
              <a:t>C- no comparison</a:t>
            </a:r>
          </a:p>
          <a:p>
            <a:r>
              <a:rPr lang="en-IN" dirty="0" smtClean="0"/>
              <a:t>O- pain on stairs and walking and </a:t>
            </a:r>
            <a:r>
              <a:rPr lang="en-IN" smtClean="0"/>
              <a:t>functional status.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dirty="0" smtClean="0"/>
              <a:t>1. </a:t>
            </a:r>
            <a:r>
              <a:rPr lang="en-US" dirty="0"/>
              <a:t>Home exercise program is an essential part of the overall treatment plan for the patient</a:t>
            </a:r>
          </a:p>
          <a:p>
            <a:pPr marL="0" indent="0">
              <a:buNone/>
            </a:pPr>
            <a:r>
              <a:rPr lang="en-US" dirty="0" smtClean="0"/>
              <a:t>	a) true </a:t>
            </a:r>
          </a:p>
          <a:p>
            <a:pPr marL="0" indent="0">
              <a:buNone/>
            </a:pPr>
            <a:r>
              <a:rPr lang="en-US" dirty="0"/>
              <a:t>	</a:t>
            </a:r>
            <a:r>
              <a:rPr lang="en-US" dirty="0" smtClean="0"/>
              <a:t>b) false</a:t>
            </a:r>
          </a:p>
          <a:p>
            <a:pPr marL="0" indent="0">
              <a:buNone/>
            </a:pPr>
            <a:endParaRPr lang="en-US" dirty="0" smtClean="0"/>
          </a:p>
          <a:p>
            <a:pPr marL="0" indent="0">
              <a:buNone/>
            </a:pPr>
            <a:r>
              <a:rPr lang="en-US" dirty="0" smtClean="0"/>
              <a:t>2. </a:t>
            </a:r>
            <a:r>
              <a:rPr lang="en-US" dirty="0" err="1" smtClean="0"/>
              <a:t>Pendular</a:t>
            </a:r>
            <a:r>
              <a:rPr lang="en-US" dirty="0" smtClean="0"/>
              <a:t> exercises increase shoulder range of motion</a:t>
            </a:r>
          </a:p>
          <a:p>
            <a:pPr marL="0" indent="0">
              <a:buNone/>
            </a:pPr>
            <a:r>
              <a:rPr lang="en-US" dirty="0"/>
              <a:t>	</a:t>
            </a:r>
            <a:r>
              <a:rPr lang="en-US" dirty="0" smtClean="0"/>
              <a:t>a) true </a:t>
            </a:r>
          </a:p>
          <a:p>
            <a:pPr marL="0" indent="0">
              <a:buNone/>
            </a:pPr>
            <a:r>
              <a:rPr lang="en-US" dirty="0"/>
              <a:t>	</a:t>
            </a:r>
            <a:r>
              <a:rPr lang="en-US" dirty="0" smtClean="0"/>
              <a:t>b) false </a:t>
            </a:r>
            <a:endParaRPr lang="en-US" dirty="0"/>
          </a:p>
        </p:txBody>
      </p:sp>
    </p:spTree>
    <p:extLst>
      <p:ext uri="{BB962C8B-B14F-4D97-AF65-F5344CB8AC3E}">
        <p14:creationId xmlns:p14="http://schemas.microsoft.com/office/powerpoint/2010/main" val="2315994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marL="0" indent="0">
              <a:buNone/>
            </a:pPr>
            <a:r>
              <a:rPr lang="en-US" sz="2800" dirty="0" smtClean="0"/>
              <a:t>3. Mirror is used to recognize improvements in performing home exercise</a:t>
            </a:r>
          </a:p>
          <a:p>
            <a:pPr marL="0" indent="0">
              <a:buNone/>
            </a:pPr>
            <a:r>
              <a:rPr lang="en-US" sz="2800" dirty="0"/>
              <a:t>	</a:t>
            </a:r>
            <a:r>
              <a:rPr lang="en-US" sz="2800" dirty="0" smtClean="0"/>
              <a:t>a) true</a:t>
            </a:r>
          </a:p>
          <a:p>
            <a:pPr marL="0" indent="0">
              <a:buNone/>
            </a:pPr>
            <a:r>
              <a:rPr lang="en-US" sz="2800" dirty="0"/>
              <a:t>	</a:t>
            </a:r>
            <a:r>
              <a:rPr lang="en-US" sz="2800" dirty="0" smtClean="0"/>
              <a:t>b) false</a:t>
            </a:r>
          </a:p>
          <a:p>
            <a:pPr marL="0" indent="0">
              <a:buNone/>
            </a:pPr>
            <a:endParaRPr lang="en-US" sz="2800" dirty="0"/>
          </a:p>
          <a:p>
            <a:pPr marL="0" indent="0">
              <a:buNone/>
            </a:pPr>
            <a:r>
              <a:rPr lang="en-US" sz="2800" dirty="0" smtClean="0"/>
              <a:t>4. What is the time period initially advised for performing one session of home exercises</a:t>
            </a:r>
          </a:p>
          <a:p>
            <a:pPr marL="0" indent="0">
              <a:buNone/>
            </a:pPr>
            <a:r>
              <a:rPr lang="en-US" sz="2800" dirty="0"/>
              <a:t>	</a:t>
            </a:r>
            <a:r>
              <a:rPr lang="en-US" sz="2800" dirty="0" smtClean="0"/>
              <a:t>a) 30-45 minutes</a:t>
            </a:r>
          </a:p>
          <a:p>
            <a:pPr marL="0" indent="0">
              <a:buNone/>
            </a:pPr>
            <a:r>
              <a:rPr lang="en-US" sz="2800" dirty="0"/>
              <a:t>	</a:t>
            </a:r>
            <a:r>
              <a:rPr lang="en-US" sz="2800" dirty="0" smtClean="0"/>
              <a:t>b) 15-20 minutes</a:t>
            </a:r>
          </a:p>
          <a:p>
            <a:pPr marL="0" indent="0">
              <a:buNone/>
            </a:pPr>
            <a:r>
              <a:rPr lang="en-US" sz="2800" dirty="0"/>
              <a:t>	</a:t>
            </a:r>
            <a:r>
              <a:rPr lang="en-US" sz="2800" dirty="0" smtClean="0"/>
              <a:t>c) 1 hour</a:t>
            </a:r>
            <a:endParaRPr lang="en-US" sz="2800" dirty="0"/>
          </a:p>
        </p:txBody>
      </p:sp>
    </p:spTree>
    <p:extLst>
      <p:ext uri="{BB962C8B-B14F-4D97-AF65-F5344CB8AC3E}">
        <p14:creationId xmlns:p14="http://schemas.microsoft.com/office/powerpoint/2010/main" val="2037382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686800" cy="5791200"/>
          </a:xfrm>
        </p:spPr>
        <p:txBody>
          <a:bodyPr/>
          <a:lstStyle/>
          <a:p>
            <a:pPr marL="0" indent="0">
              <a:buNone/>
            </a:pPr>
            <a:r>
              <a:rPr lang="en-US" dirty="0" smtClean="0"/>
              <a:t>5. Which of the following, therapist has to keep in mind while prescribing home exercises</a:t>
            </a:r>
          </a:p>
          <a:p>
            <a:pPr marL="0" indent="0">
              <a:buNone/>
            </a:pPr>
            <a:r>
              <a:rPr lang="en-US" dirty="0"/>
              <a:t>	</a:t>
            </a:r>
            <a:r>
              <a:rPr lang="en-US" dirty="0" smtClean="0"/>
              <a:t>a) make use equipment</a:t>
            </a:r>
          </a:p>
          <a:p>
            <a:pPr marL="0" indent="0">
              <a:buNone/>
            </a:pPr>
            <a:r>
              <a:rPr lang="en-US" dirty="0"/>
              <a:t>	</a:t>
            </a:r>
            <a:r>
              <a:rPr lang="en-US" dirty="0" smtClean="0"/>
              <a:t>b) frequent rest periods</a:t>
            </a:r>
          </a:p>
          <a:p>
            <a:pPr marL="0" indent="0">
              <a:buNone/>
            </a:pPr>
            <a:r>
              <a:rPr lang="en-US" dirty="0"/>
              <a:t>	</a:t>
            </a:r>
            <a:r>
              <a:rPr lang="en-US" dirty="0" smtClean="0"/>
              <a:t>c) modifying home exercises as daily activities</a:t>
            </a:r>
          </a:p>
          <a:p>
            <a:pPr marL="0" indent="0">
              <a:buNone/>
            </a:pPr>
            <a:r>
              <a:rPr lang="en-US" dirty="0"/>
              <a:t>	</a:t>
            </a:r>
            <a:r>
              <a:rPr lang="en-US" dirty="0" smtClean="0"/>
              <a:t>d) </a:t>
            </a:r>
            <a:r>
              <a:rPr lang="en-US" smtClean="0"/>
              <a:t>all the above</a:t>
            </a:r>
            <a:endParaRPr lang="en-US" dirty="0" smtClean="0"/>
          </a:p>
          <a:p>
            <a:pPr marL="0" indent="0">
              <a:buNone/>
            </a:pPr>
            <a:endParaRPr lang="en-US" dirty="0"/>
          </a:p>
        </p:txBody>
      </p:sp>
    </p:spTree>
    <p:extLst>
      <p:ext uri="{BB962C8B-B14F-4D97-AF65-F5344CB8AC3E}">
        <p14:creationId xmlns:p14="http://schemas.microsoft.com/office/powerpoint/2010/main" val="1297534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endParaRPr lang="en-US" sz="2800" dirty="0" smtClean="0"/>
          </a:p>
          <a:p>
            <a:r>
              <a:rPr lang="en-US" sz="2800" dirty="0" smtClean="0"/>
              <a:t>These are the exercises that are selected and taught to patient do be practiced daily at home </a:t>
            </a:r>
          </a:p>
          <a:p>
            <a:endParaRPr lang="en-US" sz="2800" dirty="0"/>
          </a:p>
          <a:p>
            <a:r>
              <a:rPr lang="en-US" sz="2800" dirty="0" smtClean="0"/>
              <a:t>Home exercise program is an essential part of the overall treatment plan for t</a:t>
            </a:r>
            <a:r>
              <a:rPr lang="en-US" sz="2800" dirty="0"/>
              <a:t>h</a:t>
            </a:r>
            <a:r>
              <a:rPr lang="en-US" sz="2800" dirty="0" smtClean="0"/>
              <a:t>e patient</a:t>
            </a:r>
          </a:p>
          <a:p>
            <a:endParaRPr lang="en-US" sz="2800" dirty="0"/>
          </a:p>
          <a:p>
            <a:r>
              <a:rPr lang="en-US" sz="2800" dirty="0" smtClean="0"/>
              <a:t>Therapist must consider the </a:t>
            </a:r>
            <a:r>
              <a:rPr lang="en-US" sz="2800" dirty="0" smtClean="0">
                <a:solidFill>
                  <a:srgbClr val="C00000"/>
                </a:solidFill>
              </a:rPr>
              <a:t>daily routine </a:t>
            </a:r>
            <a:r>
              <a:rPr lang="en-US" sz="2800" dirty="0" smtClean="0"/>
              <a:t>of the patient, when planning activities for the home</a:t>
            </a:r>
          </a:p>
          <a:p>
            <a:endParaRPr lang="en-US" dirty="0"/>
          </a:p>
          <a:p>
            <a:endParaRPr lang="en-US" dirty="0"/>
          </a:p>
        </p:txBody>
      </p:sp>
    </p:spTree>
    <p:extLst>
      <p:ext uri="{BB962C8B-B14F-4D97-AF65-F5344CB8AC3E}">
        <p14:creationId xmlns:p14="http://schemas.microsoft.com/office/powerpoint/2010/main" val="47341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6019800"/>
          </a:xfrm>
        </p:spPr>
        <p:txBody>
          <a:bodyPr>
            <a:normAutofit/>
          </a:bodyPr>
          <a:lstStyle/>
          <a:p>
            <a:r>
              <a:rPr lang="en-US" sz="2800" dirty="0" smtClean="0"/>
              <a:t>It is not always easy for patients who are working full time to perform exercises during the day. For such people some of the exercises chosen should be able to practiced at work</a:t>
            </a:r>
          </a:p>
          <a:p>
            <a:endParaRPr lang="en-US" sz="2800" dirty="0"/>
          </a:p>
          <a:p>
            <a:r>
              <a:rPr lang="en-US" sz="2800" dirty="0" smtClean="0"/>
              <a:t>All home exercises should be taught very thoroughly and therapist must be satisfied that the patient can perform them unsupervised</a:t>
            </a:r>
          </a:p>
          <a:p>
            <a:endParaRPr lang="en-US" sz="2800" dirty="0"/>
          </a:p>
          <a:p>
            <a:r>
              <a:rPr lang="en-US" sz="2800" dirty="0" smtClean="0"/>
              <a:t>After prescribing home exercises, therapist should give suggestions to patient for recognizing any improvement in performing home exercises</a:t>
            </a:r>
          </a:p>
          <a:p>
            <a:endParaRPr lang="en-US" sz="2800" dirty="0"/>
          </a:p>
          <a:p>
            <a:endParaRPr lang="en-US" sz="2800" dirty="0"/>
          </a:p>
        </p:txBody>
      </p:sp>
    </p:spTree>
    <p:extLst>
      <p:ext uri="{BB962C8B-B14F-4D97-AF65-F5344CB8AC3E}">
        <p14:creationId xmlns:p14="http://schemas.microsoft.com/office/powerpoint/2010/main" val="310536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lnSpcReduction="10000"/>
          </a:bodyPr>
          <a:lstStyle/>
          <a:p>
            <a:pPr marL="0" indent="0">
              <a:buNone/>
            </a:pPr>
            <a:r>
              <a:rPr lang="en-US" sz="2800" i="1" dirty="0" smtClean="0"/>
              <a:t>Examples for recognizing improvement in home exercises: </a:t>
            </a:r>
          </a:p>
          <a:p>
            <a:pPr marL="514350" indent="-514350">
              <a:buAutoNum type="arabicPeriod"/>
            </a:pPr>
            <a:endParaRPr lang="en-US" sz="2800" dirty="0" smtClean="0"/>
          </a:p>
          <a:p>
            <a:pPr marL="514350" indent="-514350">
              <a:buAutoNum type="arabicPeriod"/>
            </a:pPr>
            <a:r>
              <a:rPr lang="en-US" sz="2800" dirty="0" smtClean="0"/>
              <a:t>Improvement in shoulder movement of affected arm could be measured with movement of good arm in front of </a:t>
            </a:r>
            <a:r>
              <a:rPr lang="en-US" sz="2800" dirty="0" smtClean="0">
                <a:solidFill>
                  <a:srgbClr val="C00000"/>
                </a:solidFill>
              </a:rPr>
              <a:t>mirror</a:t>
            </a:r>
          </a:p>
          <a:p>
            <a:pPr marL="514350" indent="-514350">
              <a:buAutoNum type="arabicPeriod"/>
            </a:pPr>
            <a:endParaRPr lang="en-US" sz="2800" dirty="0" smtClean="0"/>
          </a:p>
          <a:p>
            <a:pPr marL="514350" indent="-514350">
              <a:buAutoNum type="arabicPeriod"/>
            </a:pPr>
            <a:r>
              <a:rPr lang="en-US" sz="2800" dirty="0" smtClean="0"/>
              <a:t>Improvement in errors of gait can be recognized with the help of mirror</a:t>
            </a:r>
          </a:p>
          <a:p>
            <a:pPr marL="514350" indent="-514350">
              <a:buAutoNum type="arabicPeriod"/>
            </a:pPr>
            <a:endParaRPr lang="en-US" sz="2800" dirty="0" smtClean="0"/>
          </a:p>
          <a:p>
            <a:pPr marL="514350" indent="-514350">
              <a:buAutoNum type="arabicPeriod"/>
            </a:pPr>
            <a:r>
              <a:rPr lang="en-US" sz="2800" dirty="0" smtClean="0"/>
              <a:t>Improvement in muscle endurance can be measured by noting the </a:t>
            </a:r>
            <a:r>
              <a:rPr lang="en-US" sz="2800" dirty="0" smtClean="0">
                <a:solidFill>
                  <a:srgbClr val="C00000"/>
                </a:solidFill>
              </a:rPr>
              <a:t>length of time </a:t>
            </a:r>
            <a:r>
              <a:rPr lang="en-US" sz="2800" dirty="0" smtClean="0"/>
              <a:t>an exercise is performed or by counting </a:t>
            </a:r>
            <a:r>
              <a:rPr lang="en-US" sz="2800" dirty="0" smtClean="0">
                <a:solidFill>
                  <a:srgbClr val="C00000"/>
                </a:solidFill>
              </a:rPr>
              <a:t>repetitions</a:t>
            </a:r>
            <a:r>
              <a:rPr lang="en-US" sz="2800" dirty="0" smtClean="0"/>
              <a:t> </a:t>
            </a:r>
            <a:endParaRPr lang="en-US" sz="2800" dirty="0"/>
          </a:p>
        </p:txBody>
      </p:sp>
    </p:spTree>
    <p:extLst>
      <p:ext uri="{BB962C8B-B14F-4D97-AF65-F5344CB8AC3E}">
        <p14:creationId xmlns:p14="http://schemas.microsoft.com/office/powerpoint/2010/main" val="258048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r>
              <a:rPr lang="en-US" sz="2800" dirty="0" smtClean="0"/>
              <a:t>Therapist must also consider the </a:t>
            </a:r>
            <a:r>
              <a:rPr lang="en-US" sz="2800" dirty="0" smtClean="0">
                <a:solidFill>
                  <a:srgbClr val="C00000"/>
                </a:solidFill>
              </a:rPr>
              <a:t>environment</a:t>
            </a:r>
            <a:r>
              <a:rPr lang="en-US" sz="2800" dirty="0" smtClean="0"/>
              <a:t> of the patients home while prescribing the home exercises</a:t>
            </a:r>
          </a:p>
          <a:p>
            <a:endParaRPr lang="en-US" sz="2800" dirty="0"/>
          </a:p>
          <a:p>
            <a:r>
              <a:rPr lang="en-US" sz="2800" dirty="0" smtClean="0"/>
              <a:t>Patients who are at home should be encouraged to practice their exercises for short periods throughout the day</a:t>
            </a:r>
          </a:p>
          <a:p>
            <a:endParaRPr lang="en-US" sz="2800" dirty="0"/>
          </a:p>
          <a:p>
            <a:r>
              <a:rPr lang="en-US" sz="2800" dirty="0" smtClean="0">
                <a:solidFill>
                  <a:srgbClr val="C00000"/>
                </a:solidFill>
              </a:rPr>
              <a:t>15-20 minute exercise period </a:t>
            </a:r>
            <a:r>
              <a:rPr lang="en-US" sz="2800" dirty="0" smtClean="0"/>
              <a:t>at the beginning of the day when the body has been resting is advisable with further 10 minute periods spread throughout the day, e.g. mid-morning, lunchtime, mid-afternoon and in the evening</a:t>
            </a:r>
            <a:endParaRPr lang="en-US" sz="2800" dirty="0"/>
          </a:p>
        </p:txBody>
      </p:sp>
    </p:spTree>
    <p:extLst>
      <p:ext uri="{BB962C8B-B14F-4D97-AF65-F5344CB8AC3E}">
        <p14:creationId xmlns:p14="http://schemas.microsoft.com/office/powerpoint/2010/main" val="236983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2800" dirty="0" smtClean="0"/>
              <a:t>In early stages of treatment when muscles are very weak, exercise periods could be shorter and taken more often</a:t>
            </a:r>
          </a:p>
          <a:p>
            <a:endParaRPr lang="en-US" sz="2800" dirty="0"/>
          </a:p>
          <a:p>
            <a:r>
              <a:rPr lang="en-US" sz="2800" dirty="0" smtClean="0"/>
              <a:t>In later stages effort should be made to increase the time spent at each practice session</a:t>
            </a:r>
          </a:p>
          <a:p>
            <a:endParaRPr lang="en-US" sz="2800" dirty="0"/>
          </a:p>
          <a:p>
            <a:r>
              <a:rPr lang="en-US" sz="2800" dirty="0" smtClean="0"/>
              <a:t>It is advisable for patients to stick to their routine</a:t>
            </a:r>
          </a:p>
          <a:p>
            <a:endParaRPr lang="en-US" sz="2800" dirty="0"/>
          </a:p>
          <a:p>
            <a:r>
              <a:rPr lang="en-US" sz="2800" dirty="0" smtClean="0"/>
              <a:t>Fatigue due to inadequate rest periods can make the exercises less effective</a:t>
            </a:r>
            <a:endParaRPr lang="en-US" sz="2800" dirty="0"/>
          </a:p>
        </p:txBody>
      </p:sp>
    </p:spTree>
    <p:extLst>
      <p:ext uri="{BB962C8B-B14F-4D97-AF65-F5344CB8AC3E}">
        <p14:creationId xmlns:p14="http://schemas.microsoft.com/office/powerpoint/2010/main" val="159280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sz="2800" dirty="0" smtClean="0"/>
              <a:t>Patients who are working all day should make time for 15-20 minutes concentrated practice in the morning and evening</a:t>
            </a:r>
          </a:p>
          <a:p>
            <a:endParaRPr lang="en-US" sz="2800" dirty="0"/>
          </a:p>
          <a:p>
            <a:r>
              <a:rPr lang="en-US" sz="2800" dirty="0" smtClean="0"/>
              <a:t>Exercises practiced at home should be checked regularly by the therapist and progress recorded</a:t>
            </a:r>
          </a:p>
          <a:p>
            <a:endParaRPr lang="en-US" sz="2800" dirty="0"/>
          </a:p>
          <a:p>
            <a:r>
              <a:rPr lang="en-US" sz="2800" dirty="0" smtClean="0"/>
              <a:t>Patient should be told in what order the exercises should be practiced and how many times to repeat each one</a:t>
            </a:r>
            <a:endParaRPr lang="en-US" sz="2800" dirty="0"/>
          </a:p>
        </p:txBody>
      </p:sp>
    </p:spTree>
    <p:extLst>
      <p:ext uri="{BB962C8B-B14F-4D97-AF65-F5344CB8AC3E}">
        <p14:creationId xmlns:p14="http://schemas.microsoft.com/office/powerpoint/2010/main" val="368298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sz="2800" dirty="0" smtClean="0">
                <a:solidFill>
                  <a:srgbClr val="C00000"/>
                </a:solidFill>
              </a:rPr>
              <a:t>Circuit routines </a:t>
            </a:r>
            <a:r>
              <a:rPr lang="en-US" sz="2800" dirty="0" smtClean="0"/>
              <a:t>are particularly suitable for more advanced patients</a:t>
            </a:r>
          </a:p>
          <a:p>
            <a:endParaRPr lang="en-US" sz="2800" dirty="0"/>
          </a:p>
          <a:p>
            <a:r>
              <a:rPr lang="en-US" sz="2800" dirty="0" smtClean="0"/>
              <a:t>Therapist can advice </a:t>
            </a:r>
            <a:r>
              <a:rPr lang="en-US" sz="2800" dirty="0" smtClean="0">
                <a:solidFill>
                  <a:srgbClr val="C00000"/>
                </a:solidFill>
              </a:rPr>
              <a:t>equipment</a:t>
            </a:r>
            <a:r>
              <a:rPr lang="en-US" sz="2800" dirty="0" smtClean="0"/>
              <a:t> needed to perform the exercises which needs to be </a:t>
            </a:r>
            <a:r>
              <a:rPr lang="en-US" sz="2800" dirty="0" smtClean="0">
                <a:solidFill>
                  <a:srgbClr val="C00000"/>
                </a:solidFill>
              </a:rPr>
              <a:t>cheaper &amp; easily available</a:t>
            </a:r>
            <a:r>
              <a:rPr lang="en-US" sz="2800" dirty="0" smtClean="0"/>
              <a:t>. These may include household goods like weights, </a:t>
            </a:r>
            <a:r>
              <a:rPr lang="en-US" sz="2800" dirty="0"/>
              <a:t>rolling pin, rolled up newspaper, filled water </a:t>
            </a:r>
            <a:r>
              <a:rPr lang="en-US" sz="2800" dirty="0" smtClean="0"/>
              <a:t>bottle, small sponge ball</a:t>
            </a:r>
          </a:p>
          <a:p>
            <a:endParaRPr lang="en-US" sz="2800" dirty="0"/>
          </a:p>
          <a:p>
            <a:r>
              <a:rPr lang="en-US" sz="2800" dirty="0" smtClean="0"/>
              <a:t>In addition to practicing exercises taught to patient, many </a:t>
            </a:r>
            <a:r>
              <a:rPr lang="en-US" sz="2800" dirty="0" smtClean="0">
                <a:solidFill>
                  <a:srgbClr val="C00000"/>
                </a:solidFill>
              </a:rPr>
              <a:t>daily activities </a:t>
            </a:r>
            <a:r>
              <a:rPr lang="en-US" sz="2800" dirty="0" smtClean="0"/>
              <a:t>serve as home exercises like shoulder can be exercised as in cleaning a window , trunk rotations while ironing</a:t>
            </a:r>
          </a:p>
          <a:p>
            <a:endParaRPr lang="en-US" sz="2800" dirty="0"/>
          </a:p>
          <a:p>
            <a:endParaRPr lang="en-US" sz="2800" dirty="0"/>
          </a:p>
          <a:p>
            <a:endParaRPr lang="en-US" dirty="0" smtClean="0"/>
          </a:p>
          <a:p>
            <a:endParaRPr lang="en-US" dirty="0"/>
          </a:p>
          <a:p>
            <a:endParaRPr lang="en-US" dirty="0"/>
          </a:p>
        </p:txBody>
      </p:sp>
    </p:spTree>
    <p:extLst>
      <p:ext uri="{BB962C8B-B14F-4D97-AF65-F5344CB8AC3E}">
        <p14:creationId xmlns:p14="http://schemas.microsoft.com/office/powerpoint/2010/main" val="1995176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dirty="0"/>
              <a:t>P</a:t>
            </a:r>
            <a:r>
              <a:rPr lang="en-US" sz="2800" dirty="0" smtClean="0"/>
              <a:t>atients can forget the prescribed home exercises unless the therapist is stressing the importance of home exercises and making him perform near him and constantly checking the progress each time the patient comes for follow-up</a:t>
            </a:r>
          </a:p>
          <a:p>
            <a:endParaRPr lang="en-US" sz="2800" dirty="0"/>
          </a:p>
          <a:p>
            <a:r>
              <a:rPr lang="en-US" sz="2800" dirty="0" smtClean="0"/>
              <a:t>Some common examples of home exercises include </a:t>
            </a:r>
            <a:r>
              <a:rPr lang="en-US" sz="2800" dirty="0" err="1" smtClean="0"/>
              <a:t>pendular</a:t>
            </a:r>
            <a:r>
              <a:rPr lang="en-US" sz="2800" dirty="0" smtClean="0"/>
              <a:t> </a:t>
            </a:r>
            <a:r>
              <a:rPr lang="en-US" sz="2800" dirty="0"/>
              <a:t>exercises </a:t>
            </a:r>
            <a:r>
              <a:rPr lang="en-US" sz="2800" dirty="0" smtClean="0"/>
              <a:t>&amp; wall </a:t>
            </a:r>
            <a:r>
              <a:rPr lang="en-US" sz="2800" dirty="0"/>
              <a:t>climbing </a:t>
            </a:r>
            <a:r>
              <a:rPr lang="en-US" sz="2800" dirty="0" smtClean="0"/>
              <a:t>exercises for shoulder, knee strengthening exercises for quadriceps, extensor muscle strengthening in low back </a:t>
            </a:r>
            <a:r>
              <a:rPr lang="en-US" sz="2800" smtClean="0"/>
              <a:t>pain </a:t>
            </a:r>
            <a:endParaRPr lang="en-US" sz="2800" dirty="0"/>
          </a:p>
        </p:txBody>
      </p:sp>
    </p:spTree>
    <p:extLst>
      <p:ext uri="{BB962C8B-B14F-4D97-AF65-F5344CB8AC3E}">
        <p14:creationId xmlns:p14="http://schemas.microsoft.com/office/powerpoint/2010/main" val="1680399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619</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HOME EXERCISES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EVIDENCE</vt:lpstr>
      <vt:lpstr>PICO</vt:lpstr>
      <vt:lpstr>MCQs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EXERCISES</dc:title>
  <dc:creator>new</dc:creator>
  <cp:lastModifiedBy>Maitri Shukla</cp:lastModifiedBy>
  <cp:revision>25</cp:revision>
  <dcterms:created xsi:type="dcterms:W3CDTF">2015-03-17T12:22:23Z</dcterms:created>
  <dcterms:modified xsi:type="dcterms:W3CDTF">2020-08-13T05:15:14Z</dcterms:modified>
</cp:coreProperties>
</file>