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3" r:id="rId3"/>
    <p:sldId id="309" r:id="rId4"/>
    <p:sldId id="257" r:id="rId5"/>
    <p:sldId id="271" r:id="rId6"/>
    <p:sldId id="273" r:id="rId7"/>
    <p:sldId id="275" r:id="rId8"/>
    <p:sldId id="304" r:id="rId9"/>
    <p:sldId id="276" r:id="rId10"/>
    <p:sldId id="277" r:id="rId11"/>
    <p:sldId id="267" r:id="rId12"/>
    <p:sldId id="278" r:id="rId13"/>
    <p:sldId id="269" r:id="rId14"/>
    <p:sldId id="279" r:id="rId15"/>
    <p:sldId id="307" r:id="rId16"/>
    <p:sldId id="282" r:id="rId17"/>
    <p:sldId id="283" r:id="rId18"/>
    <p:sldId id="286" r:id="rId19"/>
    <p:sldId id="291" r:id="rId20"/>
    <p:sldId id="292" r:id="rId21"/>
    <p:sldId id="293" r:id="rId22"/>
    <p:sldId id="295" r:id="rId23"/>
    <p:sldId id="299" r:id="rId24"/>
    <p:sldId id="311" r:id="rId25"/>
    <p:sldId id="313" r:id="rId26"/>
    <p:sldId id="314" r:id="rId27"/>
    <p:sldId id="312" r:id="rId28"/>
    <p:sldId id="300" r:id="rId29"/>
    <p:sldId id="301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5C7EF-9D08-4E1C-9CBF-EFEFBD4B22EF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6731-35B0-4F3B-86C5-A3A8F64C5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65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1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13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83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95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5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3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0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97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90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24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2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2925-162F-40F2-A1B1-BE089DB9F2E8}" type="datetimeFigureOut">
              <a:rPr lang="en-US" smtClean="0"/>
              <a:pPr/>
              <a:t>25/03/2014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C778-E10C-428D-BD53-D3F8804FE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3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Khatib%20ZK%5bAuthor%5d&amp;cauthor=true&amp;cauthor_uid=23483616" TargetMode="External"/><Relationship Id="rId3" Type="http://schemas.openxmlformats.org/officeDocument/2006/relationships/hyperlink" Target="http://www.ncbi.nlm.nih.gov/pubmed?term=Shahzad%20MS%5bAuthor%5d&amp;cauthor=true&amp;cauthor_uid=23483616" TargetMode="External"/><Relationship Id="rId7" Type="http://schemas.openxmlformats.org/officeDocument/2006/relationships/hyperlink" Target="http://www.ncbi.nlm.nih.gov/pubmed?term=Varmaghani%20B%5bAuthor%5d&amp;cauthor=true&amp;cauthor_uid=23483616" TargetMode="External"/><Relationship Id="rId2" Type="http://schemas.openxmlformats.org/officeDocument/2006/relationships/hyperlink" Target="http://www.ncbi.nlm.nih.gov/pubmed?term=Dorgalaleh%20A%5bAuthor%5d&amp;cauthor=true&amp;cauthor_uid=234836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Mahmoodi%20M%5bAuthor%5d&amp;cauthor=true&amp;cauthor_uid=23483616" TargetMode="External"/><Relationship Id="rId5" Type="http://schemas.openxmlformats.org/officeDocument/2006/relationships/hyperlink" Target="http://www.ncbi.nlm.nih.gov/pubmed?term=Moghaddam%20ES%5bAuthor%5d&amp;cauthor=true&amp;cauthor_uid=23483616" TargetMode="External"/><Relationship Id="rId4" Type="http://schemas.openxmlformats.org/officeDocument/2006/relationships/hyperlink" Target="http://www.ncbi.nlm.nih.gov/pubmed?term=Younesi%20MR%5bAuthor%5d&amp;cauthor=true&amp;cauthor_uid=23483616" TargetMode="External"/><Relationship Id="rId9" Type="http://schemas.openxmlformats.org/officeDocument/2006/relationships/hyperlink" Target="http://www.ncbi.nlm.nih.gov/pubmed?term=Alizadeh%20S%5bAuthor%5d&amp;cauthor=true&amp;cauthor_uid=23483616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Khatib%20ZK%5BAuthor%5D&amp;cauthor=true&amp;cauthor_uid=23483616" TargetMode="External"/><Relationship Id="rId3" Type="http://schemas.openxmlformats.org/officeDocument/2006/relationships/hyperlink" Target="http://www.ncbi.nlm.nih.gov/pubmed?term=Shahzad%20MS%5BAuthor%5D&amp;cauthor=true&amp;cauthor_uid=23483616" TargetMode="External"/><Relationship Id="rId7" Type="http://schemas.openxmlformats.org/officeDocument/2006/relationships/hyperlink" Target="http://www.ncbi.nlm.nih.gov/pubmed?term=Varmaghani%20B%5BAuthor%5D&amp;cauthor=true&amp;cauthor_uid=23483616" TargetMode="External"/><Relationship Id="rId2" Type="http://schemas.openxmlformats.org/officeDocument/2006/relationships/hyperlink" Target="http://www.ncbi.nlm.nih.gov/pubmed?term=Dorgalaleh%20A%5BAuthor%5D&amp;cauthor=true&amp;cauthor_uid=234836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Mahmoodi%20M%5BAuthor%5D&amp;cauthor=true&amp;cauthor_uid=23483616" TargetMode="External"/><Relationship Id="rId5" Type="http://schemas.openxmlformats.org/officeDocument/2006/relationships/hyperlink" Target="http://www.ncbi.nlm.nih.gov/pubmed?term=Moghaddam%20ES%5BAuthor%5D&amp;cauthor=true&amp;cauthor_uid=23483616" TargetMode="External"/><Relationship Id="rId4" Type="http://schemas.openxmlformats.org/officeDocument/2006/relationships/hyperlink" Target="http://www.ncbi.nlm.nih.gov/pubmed?term=Younesi%20MR%5BAuthor%5D&amp;cauthor=true&amp;cauthor_uid=23483616" TargetMode="External"/><Relationship Id="rId9" Type="http://schemas.openxmlformats.org/officeDocument/2006/relationships/hyperlink" Target="http://www.ncbi.nlm.nih.gov/pubmed?term=Alizadeh%20S%5BAuthor%5D&amp;cauthor=true&amp;cauthor_uid=2348361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057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Hexose Monophosphate Shunt / HMP Shunt / Pentose Phosphate shunt Pathway.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419600"/>
            <a:ext cx="44196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r"/>
            <a:r>
              <a:rPr lang="en-US" sz="2200" b="1" dirty="0" smtClean="0">
                <a:solidFill>
                  <a:prstClr val="black"/>
                </a:solidFill>
              </a:rPr>
              <a:t>   </a:t>
            </a:r>
            <a:r>
              <a:rPr lang="en-US" sz="2200" b="1" dirty="0" err="1">
                <a:solidFill>
                  <a:prstClr val="black"/>
                </a:solidFill>
              </a:rPr>
              <a:t>Trushna</a:t>
            </a:r>
            <a:r>
              <a:rPr lang="en-US" sz="2200" b="1" dirty="0">
                <a:solidFill>
                  <a:prstClr val="black"/>
                </a:solidFill>
              </a:rPr>
              <a:t> Shah </a:t>
            </a:r>
          </a:p>
          <a:p>
            <a:pPr lvl="0" algn="r"/>
            <a:r>
              <a:rPr lang="en-US" sz="2200" b="1" dirty="0">
                <a:solidFill>
                  <a:prstClr val="black"/>
                </a:solidFill>
              </a:rPr>
              <a:t>	                                           </a:t>
            </a:r>
            <a:r>
              <a:rPr lang="en-US" sz="2200" b="1" dirty="0" err="1" smtClean="0">
                <a:solidFill>
                  <a:prstClr val="black"/>
                </a:solidFill>
              </a:rPr>
              <a:t>Asst.Prof.Biochemistry</a:t>
            </a:r>
            <a:endParaRPr lang="en-US" sz="2200" b="1" dirty="0">
              <a:solidFill>
                <a:prstClr val="black"/>
              </a:solidFill>
            </a:endParaRPr>
          </a:p>
          <a:p>
            <a:pPr lvl="0" algn="r"/>
            <a:r>
              <a:rPr lang="en-US" sz="2200" b="1" dirty="0">
                <a:solidFill>
                  <a:prstClr val="black"/>
                </a:solidFill>
              </a:rPr>
              <a:t>                                       </a:t>
            </a:r>
            <a:r>
              <a:rPr lang="en-US" sz="2200" b="1" dirty="0" err="1">
                <a:solidFill>
                  <a:prstClr val="black"/>
                </a:solidFill>
              </a:rPr>
              <a:t>S.B.K.S.MI&amp;R.C,Pipariya.Vadodara</a:t>
            </a:r>
            <a:r>
              <a:rPr lang="en-US" sz="2200" b="1" dirty="0">
                <a:solidFill>
                  <a:prstClr val="black"/>
                </a:solidFill>
              </a:rPr>
              <a:t>  </a:t>
            </a:r>
          </a:p>
          <a:p>
            <a:endParaRPr lang="en-US" dirty="0"/>
          </a:p>
        </p:txBody>
      </p:sp>
      <p:pic>
        <p:nvPicPr>
          <p:cNvPr id="4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7368" y="3078292"/>
            <a:ext cx="4006031" cy="331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65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7855" cy="686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38"/>
            <a:ext cx="8839200" cy="692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6934200" y="1295400"/>
            <a:ext cx="14684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 b="1">
                <a:solidFill>
                  <a:srgbClr val="FF0066"/>
                </a:solidFill>
                <a:latin typeface="Tahoma" pitchFamily="34" charset="0"/>
              </a:rPr>
              <a:t>KEY </a:t>
            </a:r>
          </a:p>
          <a:p>
            <a:r>
              <a:rPr lang="en-US" sz="4400" b="1">
                <a:solidFill>
                  <a:srgbClr val="FF0066"/>
                </a:solidFill>
                <a:latin typeface="Tahoma" pitchFamily="34" charset="0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xmlns="" val="37520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96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p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25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14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79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10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Significance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Generation of reducing equivalents –NADPH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Erythrocytes membrane integrity-  by Glutathione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Prevention of met-</a:t>
            </a:r>
            <a:r>
              <a:rPr lang="en-US" dirty="0" err="1"/>
              <a:t>H</a:t>
            </a:r>
            <a:r>
              <a:rPr lang="en-US" dirty="0" err="1" smtClean="0"/>
              <a:t>b</a:t>
            </a:r>
            <a:r>
              <a:rPr lang="en-US" dirty="0" smtClean="0"/>
              <a:t> formation- Less oxygen carrying capacity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Transparency of lens –by NADPH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Bactericidal activity –By NADPH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and </a:t>
            </a:r>
            <a:r>
              <a:rPr lang="en-US" dirty="0"/>
              <a:t>R</a:t>
            </a:r>
            <a:r>
              <a:rPr lang="en-US" dirty="0" smtClean="0"/>
              <a:t>NA  synthesis-BY Ribose 5 phosphate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58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58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Reductive Biosynthesis</a:t>
            </a:r>
          </a:p>
          <a:p>
            <a:pPr lvl="1"/>
            <a:r>
              <a:rPr lang="en-US" sz="2800" b="1" dirty="0" smtClean="0"/>
              <a:t>Cholesterol</a:t>
            </a:r>
          </a:p>
          <a:p>
            <a:pPr lvl="1"/>
            <a:r>
              <a:rPr lang="en-US" sz="2800" b="1" dirty="0" smtClean="0"/>
              <a:t>Fatty Acids</a:t>
            </a:r>
          </a:p>
          <a:p>
            <a:pPr lvl="1"/>
            <a:r>
              <a:rPr lang="en-US" sz="2800" b="1" dirty="0" smtClean="0"/>
              <a:t>Cellular membranes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479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71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82000" cy="57451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Detoxification</a:t>
            </a:r>
          </a:p>
          <a:p>
            <a:pPr lvl="1"/>
            <a:r>
              <a:rPr lang="en-US" sz="3600" b="1" dirty="0" smtClean="0"/>
              <a:t>This process uses NADPH to change chemicals from water insoluble to water soluble, so that they may be excreted.</a:t>
            </a:r>
          </a:p>
          <a:p>
            <a:pPr lvl="1"/>
            <a:r>
              <a:rPr lang="en-US" sz="3600" b="1" dirty="0" smtClean="0"/>
              <a:t>Cytochrome P-450</a:t>
            </a:r>
          </a:p>
        </p:txBody>
      </p:sp>
      <p:pic>
        <p:nvPicPr>
          <p:cNvPr id="27652" name="Picture 4" descr="MCj010454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819650"/>
            <a:ext cx="18176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83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" y="1041400"/>
            <a:ext cx="96774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42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3245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It is a </a:t>
            </a:r>
            <a:r>
              <a:rPr lang="en-US" sz="3600" u="sng" dirty="0" smtClean="0"/>
              <a:t>Minor Oxidative pathway </a:t>
            </a:r>
            <a:r>
              <a:rPr lang="en-US" sz="3600" dirty="0" smtClean="0"/>
              <a:t>of glucose.</a:t>
            </a:r>
          </a:p>
          <a:p>
            <a:r>
              <a:rPr lang="en-US" sz="3600" dirty="0" smtClean="0"/>
              <a:t>Only </a:t>
            </a:r>
            <a:r>
              <a:rPr lang="en-US" sz="3600" u="sng" dirty="0" smtClean="0"/>
              <a:t>10%</a:t>
            </a:r>
            <a:r>
              <a:rPr lang="en-US" sz="3600" dirty="0" smtClean="0"/>
              <a:t> of glucose will take entry in HMP shunt pathway and </a:t>
            </a:r>
            <a:r>
              <a:rPr lang="en-US" sz="3600" u="sng" dirty="0" smtClean="0"/>
              <a:t>90% </a:t>
            </a:r>
            <a:r>
              <a:rPr lang="en-US" sz="3600" dirty="0" smtClean="0"/>
              <a:t>will enters in to glycolysis.</a:t>
            </a:r>
          </a:p>
          <a:p>
            <a:r>
              <a:rPr lang="en-US" sz="3600" dirty="0" smtClean="0"/>
              <a:t>Generates two things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1.  Two NADPH and one pentose    Phosphate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2. Pentose  Phosphate is converted to intermediates of Glycolysis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6726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b="1" dirty="0" smtClean="0"/>
              <a:t>Regulation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/>
              <a:t>The Regulation of the PPP is determined by metabolic need.</a:t>
            </a:r>
          </a:p>
          <a:p>
            <a:r>
              <a:rPr lang="en-US" sz="3200" b="1" dirty="0" smtClean="0"/>
              <a:t>Are we making stuff or energy?</a:t>
            </a:r>
          </a:p>
        </p:txBody>
      </p:sp>
      <p:pic>
        <p:nvPicPr>
          <p:cNvPr id="36868" name="Picture 4" descr="MCj040401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MCj008927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27432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810000" y="4495800"/>
            <a:ext cx="1447800" cy="790575"/>
          </a:xfrm>
          <a:prstGeom prst="leftRightArrow">
            <a:avLst>
              <a:gd name="adj1" fmla="val 50000"/>
              <a:gd name="adj2" fmla="val 3662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1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/>
              <a:t>Regulation</a:t>
            </a:r>
          </a:p>
          <a:p>
            <a:pPr marL="1200150" lvl="1" indent="-742950">
              <a:buClr>
                <a:srgbClr val="13E527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ATP</a:t>
            </a:r>
          </a:p>
          <a:p>
            <a:pPr marL="1200150" lvl="1" indent="-742950">
              <a:buClr>
                <a:srgbClr val="13E527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Citrate</a:t>
            </a:r>
          </a:p>
          <a:p>
            <a:pPr marL="1200150" lvl="1" indent="-742950">
              <a:buClr>
                <a:srgbClr val="13E527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Insulin (based on EC)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Glucagon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0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058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G6PD Deficiency and Hemolytic Anemia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26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Most common genetic </a:t>
            </a:r>
            <a:r>
              <a:rPr lang="en-US" b="1" dirty="0" err="1" smtClean="0"/>
              <a:t>enzymopathy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400 hundred variants of G6PDH deficiency</a:t>
            </a:r>
          </a:p>
          <a:p>
            <a:pPr lvl="1"/>
            <a:r>
              <a:rPr lang="en-US" b="1" dirty="0" smtClean="0"/>
              <a:t>Mediterranean, Asian, African descent</a:t>
            </a:r>
          </a:p>
          <a:p>
            <a:pPr lvl="2"/>
            <a:r>
              <a:rPr lang="en-US" b="1" dirty="0" smtClean="0"/>
              <a:t>400 million people affected worldwide</a:t>
            </a:r>
          </a:p>
          <a:p>
            <a:pPr lvl="2"/>
            <a:r>
              <a:rPr lang="en-US" b="1" dirty="0" smtClean="0"/>
              <a:t>10-14% of African-American men with G6PD deficiency</a:t>
            </a:r>
          </a:p>
          <a:p>
            <a:r>
              <a:rPr lang="en-US" b="1" dirty="0" smtClean="0"/>
              <a:t>Remarkable variation in the clinical spectrum.</a:t>
            </a:r>
          </a:p>
          <a:p>
            <a:pPr lvl="2"/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5715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79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90500"/>
            <a:ext cx="8763000" cy="6553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People with the disorder are not normally anemic and display no evidence of the disease until the red cells are exposed to an oxidant or stress.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u="sng" dirty="0" smtClean="0"/>
              <a:t>Drugs that can precipitate this reaction:</a:t>
            </a:r>
            <a:endParaRPr lang="en-US" sz="2800" u="sng" dirty="0" smtClean="0"/>
          </a:p>
          <a:p>
            <a:r>
              <a:rPr lang="en-US" sz="2800" b="1" dirty="0" smtClean="0"/>
              <a:t>antimalarial agents </a:t>
            </a:r>
          </a:p>
          <a:p>
            <a:r>
              <a:rPr lang="en-US" sz="2800" b="1" dirty="0" smtClean="0"/>
              <a:t>sulfonamides (antibiotic) </a:t>
            </a:r>
          </a:p>
          <a:p>
            <a:r>
              <a:rPr lang="en-US" sz="2800" b="1" dirty="0" err="1" smtClean="0"/>
              <a:t>nonsteroidal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antiinflammatory</a:t>
            </a:r>
            <a:r>
              <a:rPr lang="en-US" sz="2800" b="1" dirty="0" smtClean="0"/>
              <a:t> drugs (NSAIDs) Aspirin </a:t>
            </a:r>
          </a:p>
          <a:p>
            <a:r>
              <a:rPr lang="en-US" sz="2800" b="1" dirty="0" err="1" smtClean="0"/>
              <a:t>nitrofurantoin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quinidine </a:t>
            </a:r>
          </a:p>
          <a:p>
            <a:r>
              <a:rPr lang="en-US" sz="2800" b="1" dirty="0" smtClean="0"/>
              <a:t>quinine </a:t>
            </a:r>
          </a:p>
          <a:p>
            <a:r>
              <a:rPr lang="en-US" sz="2800" b="1" dirty="0" smtClean="0"/>
              <a:t>exposure to certain chemicals – mothballs (</a:t>
            </a:r>
            <a:r>
              <a:rPr lang="en-US" sz="2800" b="1" dirty="0" err="1" smtClean="0"/>
              <a:t>napthalene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Fava beans (</a:t>
            </a:r>
            <a:r>
              <a:rPr lang="en-US" sz="2800" b="1" dirty="0" err="1" smtClean="0"/>
              <a:t>vicine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isouramil</a:t>
            </a:r>
            <a:r>
              <a:rPr lang="en-US" sz="2800" b="1" dirty="0" smtClean="0"/>
              <a:t>)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705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b="1" smtClean="0"/>
              <a:t>FAVISM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Individuals with G6PD deficiency must not eat Fava beans.</a:t>
            </a:r>
          </a:p>
          <a:p>
            <a:r>
              <a:rPr lang="en-US" b="1" dirty="0" smtClean="0"/>
              <a:t>Erythrocytes lyse=dark or black urine.</a:t>
            </a:r>
          </a:p>
          <a:p>
            <a:r>
              <a:rPr lang="en-US" b="1" dirty="0" smtClean="0"/>
              <a:t>Interesting</a:t>
            </a:r>
          </a:p>
          <a:p>
            <a:pPr lvl="1"/>
            <a:r>
              <a:rPr lang="en-US" b="1" dirty="0" smtClean="0"/>
              <a:t>The growth Plasmodium falciparum (malaria parasite) fails in G6PD deficient individuals.  </a:t>
            </a:r>
          </a:p>
        </p:txBody>
      </p:sp>
      <p:pic>
        <p:nvPicPr>
          <p:cNvPr id="4" name="Picture 5" descr="fababean_s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7313"/>
            <a:ext cx="258075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ababean_p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42869"/>
            <a:ext cx="1270173" cy="19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36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Evaluation of liver and kidney function in </a:t>
            </a:r>
            <a:r>
              <a:rPr lang="en-US" b="1" dirty="0" err="1" smtClean="0"/>
              <a:t>favism</a:t>
            </a:r>
            <a:r>
              <a:rPr lang="en-US" b="1" dirty="0" smtClean="0"/>
              <a:t> patients.</a:t>
            </a:r>
          </a:p>
          <a:p>
            <a:pPr fontAlgn="base"/>
            <a:r>
              <a:rPr lang="en-US" dirty="0" err="1" smtClean="0">
                <a:hlinkClick r:id="rId2"/>
              </a:rPr>
              <a:t>Dorgalaleh</a:t>
            </a:r>
            <a:r>
              <a:rPr lang="en-US" dirty="0" smtClean="0">
                <a:hlinkClick r:id="rId2"/>
              </a:rPr>
              <a:t> A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>
                <a:hlinkClick r:id="rId3"/>
              </a:rPr>
              <a:t>Shahzad</a:t>
            </a:r>
            <a:r>
              <a:rPr lang="en-US" dirty="0" smtClean="0">
                <a:hlinkClick r:id="rId3"/>
              </a:rPr>
              <a:t> MS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Younesi</a:t>
            </a:r>
            <a:r>
              <a:rPr lang="en-US" dirty="0" smtClean="0">
                <a:hlinkClick r:id="rId4"/>
              </a:rPr>
              <a:t> MR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Moghaddam</a:t>
            </a:r>
            <a:r>
              <a:rPr lang="en-US" dirty="0" smtClean="0">
                <a:hlinkClick r:id="rId5"/>
              </a:rPr>
              <a:t> ES</a:t>
            </a:r>
            <a:r>
              <a:rPr lang="en-US" dirty="0" smtClean="0"/>
              <a:t>, </a:t>
            </a:r>
            <a:r>
              <a:rPr lang="en-US" dirty="0" err="1" smtClean="0">
                <a:hlinkClick r:id="rId6"/>
              </a:rPr>
              <a:t>Mahmoodi</a:t>
            </a:r>
            <a:r>
              <a:rPr lang="en-US" dirty="0" smtClean="0">
                <a:hlinkClick r:id="rId6"/>
              </a:rPr>
              <a:t> M</a:t>
            </a:r>
            <a:r>
              <a:rPr lang="en-US" dirty="0" smtClean="0"/>
              <a:t>, </a:t>
            </a:r>
            <a:r>
              <a:rPr lang="en-US" dirty="0" err="1" smtClean="0">
                <a:hlinkClick r:id="rId7"/>
              </a:rPr>
              <a:t>Varmaghani</a:t>
            </a:r>
            <a:r>
              <a:rPr lang="en-US" dirty="0" smtClean="0">
                <a:hlinkClick r:id="rId7"/>
              </a:rPr>
              <a:t> B</a:t>
            </a:r>
            <a:r>
              <a:rPr lang="en-US" dirty="0" smtClean="0"/>
              <a:t>, </a:t>
            </a:r>
            <a:r>
              <a:rPr lang="en-US" dirty="0" err="1" smtClean="0">
                <a:hlinkClick r:id="rId8"/>
              </a:rPr>
              <a:t>Khatib</a:t>
            </a:r>
            <a:r>
              <a:rPr lang="en-US" dirty="0" smtClean="0">
                <a:hlinkClick r:id="rId8"/>
              </a:rPr>
              <a:t> ZK</a:t>
            </a:r>
            <a:r>
              <a:rPr lang="en-US" dirty="0" smtClean="0"/>
              <a:t>, </a:t>
            </a:r>
            <a:r>
              <a:rPr lang="en-US" dirty="0" err="1" smtClean="0">
                <a:hlinkClick r:id="rId9"/>
              </a:rPr>
              <a:t>Alizadeh</a:t>
            </a:r>
            <a:r>
              <a:rPr lang="en-US" dirty="0" smtClean="0">
                <a:hlinkClick r:id="rId9"/>
              </a:rPr>
              <a:t> S</a:t>
            </a:r>
            <a:r>
              <a:rPr lang="en-US" dirty="0" smtClean="0"/>
              <a:t>.</a:t>
            </a:r>
            <a:endParaRPr lang="en-IN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47075" cy="1216025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IN" smtClean="0">
                <a:ea typeface="ＭＳ Ｐゴシック" pitchFamily="34" charset="-128"/>
              </a:rPr>
              <a:t/>
            </a:r>
            <a:br>
              <a:rPr lang="en-IN" smtClean="0">
                <a:ea typeface="ＭＳ Ｐゴシック" pitchFamily="34" charset="-128"/>
              </a:rPr>
            </a:br>
            <a:endParaRPr lang="en-IN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1" y="0"/>
          <a:ext cx="914403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32"/>
                <a:gridCol w="1828800"/>
                <a:gridCol w="1219200"/>
                <a:gridCol w="2286000"/>
                <a:gridCol w="1981200"/>
              </a:tblGrid>
              <a:tr h="100361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Author/year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</a:p>
                    <a:p>
                      <a:endParaRPr lang="en-US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5854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Evaluation of liver and kidney function in </a:t>
                      </a:r>
                      <a:r>
                        <a:rPr lang="en-US" b="1" dirty="0" err="1" smtClean="0"/>
                        <a:t>favism</a:t>
                      </a:r>
                      <a:r>
                        <a:rPr lang="en-US" b="1" dirty="0" smtClean="0"/>
                        <a:t> patients.</a:t>
                      </a:r>
                    </a:p>
                    <a:p>
                      <a:pPr fontAlgn="base"/>
                      <a:r>
                        <a:rPr lang="en-US" dirty="0" err="1" smtClean="0">
                          <a:hlinkClick r:id="rId2"/>
                        </a:rPr>
                        <a:t>Dorgalaleh</a:t>
                      </a:r>
                      <a:r>
                        <a:rPr lang="en-US" dirty="0" smtClean="0">
                          <a:hlinkClick r:id="rId2"/>
                        </a:rPr>
                        <a:t> A</a:t>
                      </a:r>
                      <a:r>
                        <a:rPr lang="en-US" baseline="30000" dirty="0" smtClean="0"/>
                        <a:t>1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rId3"/>
                        </a:rPr>
                        <a:t>Shahzad</a:t>
                      </a:r>
                      <a:r>
                        <a:rPr lang="en-US" dirty="0" smtClean="0">
                          <a:hlinkClick r:id="rId3"/>
                        </a:rPr>
                        <a:t> MS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rId4"/>
                        </a:rPr>
                        <a:t>Younesi</a:t>
                      </a:r>
                      <a:r>
                        <a:rPr lang="en-US" dirty="0" smtClean="0">
                          <a:hlinkClick r:id="rId4"/>
                        </a:rPr>
                        <a:t> MR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rId5"/>
                        </a:rPr>
                        <a:t>Moghaddam</a:t>
                      </a:r>
                      <a:r>
                        <a:rPr lang="en-US" dirty="0" smtClean="0">
                          <a:hlinkClick r:id="rId5"/>
                        </a:rPr>
                        <a:t> ES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rId6"/>
                        </a:rPr>
                        <a:t>Mahmoodi</a:t>
                      </a:r>
                      <a:r>
                        <a:rPr lang="en-US" dirty="0" smtClean="0">
                          <a:hlinkClick r:id="rId6"/>
                        </a:rPr>
                        <a:t> M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rId7"/>
                        </a:rPr>
                        <a:t>Varmaghani</a:t>
                      </a:r>
                      <a:r>
                        <a:rPr lang="en-US" dirty="0" smtClean="0">
                          <a:hlinkClick r:id="rId7"/>
                        </a:rPr>
                        <a:t> B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rId8"/>
                        </a:rPr>
                        <a:t>Khatib</a:t>
                      </a:r>
                      <a:r>
                        <a:rPr lang="en-US" dirty="0" smtClean="0">
                          <a:hlinkClick r:id="rId8"/>
                        </a:rPr>
                        <a:t> ZK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rId9"/>
                        </a:rPr>
                        <a:t>Alizadeh</a:t>
                      </a:r>
                      <a:r>
                        <a:rPr lang="en-US" dirty="0" smtClean="0">
                          <a:hlinkClick r:id="rId9"/>
                        </a:rPr>
                        <a:t> S</a:t>
                      </a:r>
                      <a:r>
                        <a:rPr lang="en-US" dirty="0" smtClean="0"/>
                        <a:t>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 control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level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dirty="0" smtClean="0"/>
                        <a:t>This study was performed on </a:t>
                      </a:r>
                      <a:r>
                        <a:rPr lang="en-US" dirty="0" err="1" smtClean="0"/>
                        <a:t>favism</a:t>
                      </a:r>
                      <a:r>
                        <a:rPr lang="en-US" dirty="0" smtClean="0"/>
                        <a:t> patients and healthy controls referring to </a:t>
                      </a:r>
                      <a:r>
                        <a:rPr lang="en-US" dirty="0" err="1" smtClean="0"/>
                        <a:t>Iranshahr</a:t>
                      </a:r>
                      <a:r>
                        <a:rPr lang="en-US" dirty="0" smtClean="0"/>
                        <a:t> central hospital. Liver and kidney function tests were performed.</a:t>
                      </a:r>
                    </a:p>
                    <a:p>
                      <a:r>
                        <a:rPr lang="en-US" dirty="0" smtClean="0"/>
                        <a:t>The results showed a statistically significant difference between these two groups (p &lt;0.05) for liver function tests, (AST, ALT and ALP), but not for renal tests (BUN and creatinine) (p &gt;0.05).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 smtClean="0"/>
                        <a:t>Due to abnormalities were seen in the liver function tests of these patients, we suggest that these tests be regularly performed for </a:t>
                      </a:r>
                      <a:r>
                        <a:rPr lang="en-US" dirty="0" err="1" smtClean="0"/>
                        <a:t>favism</a:t>
                      </a:r>
                      <a:r>
                        <a:rPr lang="en-US" dirty="0" smtClean="0"/>
                        <a:t> patients who are constantly exposed to oxidant agents.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5791200" cy="31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198"/>
            <a:ext cx="3657600" cy="257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452"/>
            <a:ext cx="3429000" cy="26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17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Worldwide distribution of G6PD deficiency: 1995</a:t>
            </a:r>
          </a:p>
        </p:txBody>
      </p:sp>
      <p:pic>
        <p:nvPicPr>
          <p:cNvPr id="65539" name="Picture 3" descr="g6pdh deficiency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543800" cy="42989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2622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080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>G6PD Deficiency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/>
              <a:t>Distribution of G6PD deficiency coincides prevalence of malaria</a:t>
            </a:r>
          </a:p>
          <a:p>
            <a:r>
              <a:rPr lang="en-US" sz="3200" b="1" dirty="0" smtClean="0"/>
              <a:t>G6PD deficiency may impart some degree of malaria resistance</a:t>
            </a:r>
          </a:p>
          <a:p>
            <a:pPr lvl="1"/>
            <a:r>
              <a:rPr lang="en-US" sz="3200" b="1" dirty="0" smtClean="0"/>
              <a:t>Also sickle cell anemia</a:t>
            </a:r>
          </a:p>
        </p:txBody>
      </p:sp>
    </p:spTree>
    <p:extLst>
      <p:ext uri="{BB962C8B-B14F-4D97-AF65-F5344CB8AC3E}">
        <p14:creationId xmlns:p14="http://schemas.microsoft.com/office/powerpoint/2010/main" xmlns="" val="28659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" y="1041400"/>
            <a:ext cx="9172575" cy="5130800"/>
          </a:xfrm>
          <a:prstGeom prst="rect">
            <a:avLst/>
          </a:prstGeom>
          <a:solidFill>
            <a:schemeClr val="accent2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5754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SONGS WORLD\Keefers_AnimatedButterfliesThank-2 - Copy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010400" cy="65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6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inor metabolic pathway of glucose.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minimal in muscle/ brain as glycolysis is very active in these tissues.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Highly active in tissues active in the formation of cholesterol &amp; fatty acids which require NADPH (liver, adipose tissue, testes, adrenal cortex &amp; lactating mammary gland).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Active in tissues exposed to high oxygen pressure (RBC, cornea).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cytosolic pathway.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required for provision of NADPH and pentose's.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1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smtClean="0"/>
              <a:t>Where Does This Happen?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Location:</a:t>
            </a:r>
          </a:p>
          <a:p>
            <a:pPr lvl="1"/>
            <a:r>
              <a:rPr lang="en-US" b="1" dirty="0" smtClean="0"/>
              <a:t>Cytosol</a:t>
            </a:r>
          </a:p>
        </p:txBody>
      </p:sp>
      <p:pic>
        <p:nvPicPr>
          <p:cNvPr id="4100" name="Picture 4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0400" y="1920875"/>
            <a:ext cx="5221288" cy="431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62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Purpose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81000" y="2438400"/>
            <a:ext cx="4343400" cy="4419600"/>
          </a:xfrm>
        </p:spPr>
        <p:txBody>
          <a:bodyPr/>
          <a:lstStyle/>
          <a:p>
            <a:pPr lvl="1">
              <a:buFontTx/>
              <a:buNone/>
            </a:pPr>
            <a:endParaRPr lang="en-US" sz="3600" b="1" smtClean="0"/>
          </a:p>
          <a:p>
            <a:pPr lvl="1"/>
            <a:r>
              <a:rPr lang="en-US" sz="3600" b="1" smtClean="0"/>
              <a:t>Generate Reducing Power</a:t>
            </a:r>
          </a:p>
          <a:p>
            <a:pPr lvl="1"/>
            <a:r>
              <a:rPr lang="en-US" sz="3600" b="1" smtClean="0"/>
              <a:t>Make Five-carbon sugars</a:t>
            </a:r>
          </a:p>
        </p:txBody>
      </p:sp>
      <p:pic>
        <p:nvPicPr>
          <p:cNvPr id="5124" name="Picture 4" descr="AT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741613"/>
            <a:ext cx="51816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3" name="Picture 5" descr="MCj030367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2667000"/>
            <a:ext cx="3973513" cy="3995738"/>
          </a:xfrm>
          <a:noFill/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28600" y="1630363"/>
            <a:ext cx="44958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600" b="1" dirty="0">
                <a:latin typeface="Arial Black" pitchFamily="34" charset="0"/>
              </a:rPr>
              <a:t>Then what is it good for?</a:t>
            </a:r>
          </a:p>
          <a:p>
            <a:pPr>
              <a:spcBef>
                <a:spcPct val="50000"/>
              </a:spcBef>
            </a:pPr>
            <a:endParaRPr lang="en-US" sz="3600" dirty="0">
              <a:latin typeface="Arial Black" pitchFamily="34" charset="0"/>
            </a:endParaRP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5257800" y="1524000"/>
            <a:ext cx="381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600" b="1" dirty="0">
                <a:latin typeface="Arial Black" pitchFamily="34" charset="0"/>
              </a:rPr>
              <a:t>Purpose</a:t>
            </a:r>
          </a:p>
          <a:p>
            <a:pPr lvl="1"/>
            <a:r>
              <a:rPr lang="en-US" sz="3600" b="1" dirty="0">
                <a:latin typeface="Arial Black" pitchFamily="34" charset="0"/>
              </a:rPr>
              <a:t>NOT ATP!!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  <p:bldP spid="191494" grpId="0"/>
      <p:bldP spid="1914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525"/>
            <a:ext cx="7772400" cy="838200"/>
          </a:xfrm>
        </p:spPr>
        <p:txBody>
          <a:bodyPr/>
          <a:lstStyle/>
          <a:p>
            <a:r>
              <a:rPr lang="en-US" sz="4000" b="1" smtClean="0"/>
              <a:t>There is a difference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66775"/>
            <a:ext cx="8763000" cy="2819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/>
              <a:t>NADH v. NADPH</a:t>
            </a:r>
          </a:p>
          <a:p>
            <a:pPr lvl="1"/>
            <a:r>
              <a:rPr lang="en-US" sz="3200" b="1" dirty="0" smtClean="0"/>
              <a:t>NADH: Important for ATP production.</a:t>
            </a:r>
          </a:p>
          <a:p>
            <a:pPr lvl="1"/>
            <a:r>
              <a:rPr lang="en-US" sz="3200" b="1" dirty="0" smtClean="0"/>
              <a:t>NADPH: Important for reductive biosynthesis.</a:t>
            </a:r>
          </a:p>
        </p:txBody>
      </p:sp>
      <p:pic>
        <p:nvPicPr>
          <p:cNvPr id="8196" name="Picture 4" descr="NA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3657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NAD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762375"/>
            <a:ext cx="32766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7467600" y="5562600"/>
            <a:ext cx="15240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2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Before starting the P/W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1. </a:t>
            </a:r>
            <a:r>
              <a:rPr lang="en-US" dirty="0" err="1" smtClean="0"/>
              <a:t>Ribulose</a:t>
            </a:r>
            <a:r>
              <a:rPr lang="en-US" dirty="0" smtClean="0"/>
              <a:t> 5 Phosphate </a:t>
            </a:r>
          </a:p>
          <a:p>
            <a:pPr algn="just"/>
            <a:r>
              <a:rPr lang="en-US" dirty="0" smtClean="0"/>
              <a:t>2.Xylulose  5 Phosphate </a:t>
            </a:r>
          </a:p>
          <a:p>
            <a:pPr algn="just"/>
            <a:r>
              <a:rPr lang="en-US" dirty="0" smtClean="0"/>
              <a:t>3.Sedoheptolose 7Phosphate </a:t>
            </a:r>
          </a:p>
          <a:p>
            <a:pPr algn="just"/>
            <a:r>
              <a:rPr lang="en-US" dirty="0" smtClean="0"/>
              <a:t>4.Erythrose 4 Phosphate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8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0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551</Words>
  <Application>Microsoft Office PowerPoint</Application>
  <PresentationFormat>On-screen Show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Hexose Monophosphate Shunt / HMP Shunt / Pentose Phosphate shunt Pathway.</vt:lpstr>
      <vt:lpstr>Slide 2</vt:lpstr>
      <vt:lpstr>Slide 3</vt:lpstr>
      <vt:lpstr>Slide 4</vt:lpstr>
      <vt:lpstr>Where Does This Happen?</vt:lpstr>
      <vt:lpstr>Purpose</vt:lpstr>
      <vt:lpstr>There is a difference</vt:lpstr>
      <vt:lpstr>Before starting the P/W</vt:lpstr>
      <vt:lpstr>Slide 9</vt:lpstr>
      <vt:lpstr>Slide 10</vt:lpstr>
      <vt:lpstr>Slide 11</vt:lpstr>
      <vt:lpstr>Slide 12</vt:lpstr>
      <vt:lpstr>Slide 13</vt:lpstr>
      <vt:lpstr>Slide 14</vt:lpstr>
      <vt:lpstr>Significance </vt:lpstr>
      <vt:lpstr>Slide 16</vt:lpstr>
      <vt:lpstr>Slide 17</vt:lpstr>
      <vt:lpstr>Slide 18</vt:lpstr>
      <vt:lpstr>Slide 19</vt:lpstr>
      <vt:lpstr>Regulation</vt:lpstr>
      <vt:lpstr>Slide 21</vt:lpstr>
      <vt:lpstr>G6PD Deficiency and Hemolytic Anemia</vt:lpstr>
      <vt:lpstr>Slide 23</vt:lpstr>
      <vt:lpstr>FAVISM</vt:lpstr>
      <vt:lpstr>Evidence 1</vt:lpstr>
      <vt:lpstr>  </vt:lpstr>
      <vt:lpstr>Slide 27</vt:lpstr>
      <vt:lpstr>Worldwide distribution of G6PD deficiency: 1995</vt:lpstr>
      <vt:lpstr>G6PD Deficiency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Hexose Monophosphate Shunt / HMP Shunt / Pentose Phosphate shunt Pathway.</dc:title>
  <dc:creator>ULTIMATE SHREY</dc:creator>
  <cp:lastModifiedBy>user_2</cp:lastModifiedBy>
  <cp:revision>19</cp:revision>
  <dcterms:created xsi:type="dcterms:W3CDTF">2013-11-27T13:34:09Z</dcterms:created>
  <dcterms:modified xsi:type="dcterms:W3CDTF">2014-03-25T05:19:04Z</dcterms:modified>
</cp:coreProperties>
</file>