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7"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3A44E-53B4-44FD-80CA-BF0BBBBA4E13}" type="datetimeFigureOut">
              <a:rPr lang="en-US" smtClean="0"/>
              <a:pPr/>
              <a:t>8/24/2020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E632CF-CB6D-42A8-8A74-5CF745292DB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C09830CA-AEFC-4B83-87A0-5C67B26FAF9C}" type="slidenum">
              <a:rPr lang="en-US" altLang="en-US"/>
              <a:pPr/>
              <a:t>2</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AA4B61BF-FA2D-4710-B2BB-3DD885BCFE2F}" type="slidenum">
              <a:rPr lang="en-US" altLang="en-US"/>
              <a:pPr/>
              <a:t>11</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DCF0366C-7CCF-496C-8732-89D62C78CAA7}" type="slidenum">
              <a:rPr lang="en-US" altLang="en-US"/>
              <a:pPr/>
              <a:t>12</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C16CD53A-84C3-44DD-9063-047D73DE3A3D}" type="slidenum">
              <a:rPr lang="en-US" altLang="en-US"/>
              <a:pPr/>
              <a:t>13</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6BF8940F-9E02-4AD7-AF90-D0209B6A9F05}" type="slidenum">
              <a:rPr lang="en-US" altLang="en-US"/>
              <a:pPr/>
              <a:t>14</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AD58600D-EEE3-44FB-9D1D-BB843F679904}" type="slidenum">
              <a:rPr lang="en-US" altLang="en-US"/>
              <a:pPr/>
              <a:t>15</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AE7CC43A-1EAB-44ED-9BCE-48B712363C4F}" type="slidenum">
              <a:rPr lang="en-US" altLang="en-US"/>
              <a:pPr/>
              <a:t>16</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548F9D4B-BC7D-4B1C-BEDB-FD0FB026A4F1}" type="slidenum">
              <a:rPr lang="en-US" altLang="en-US"/>
              <a:pPr/>
              <a:t>17</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C1D6991B-1ACE-4A60-9CD6-D38DE761A1A5}" type="slidenum">
              <a:rPr lang="en-US" altLang="en-US"/>
              <a:pPr/>
              <a:t>18</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0526D685-A2EE-4ACA-86D7-4E42BC130F61}" type="slidenum">
              <a:rPr lang="en-US" altLang="en-US"/>
              <a:pPr/>
              <a:t>19</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24DB73D9-1FF7-4EBD-A9A9-42CC039252F0}" type="slidenum">
              <a:rPr lang="en-US" altLang="en-US"/>
              <a:pPr/>
              <a:t>20</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3C1C9F34-F4EC-40E1-8839-2C89FAEA450D}" type="slidenum">
              <a:rPr lang="en-US" altLang="en-US"/>
              <a:pPr/>
              <a:t>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7AEF3E5A-7349-466A-B140-8BEF7DEACA67}" type="slidenum">
              <a:rPr lang="en-US" altLang="en-US"/>
              <a:pPr/>
              <a:t>21</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E42A2C98-1437-464E-A28C-6A07B501A6A8}" type="slidenum">
              <a:rPr lang="en-US" altLang="en-US"/>
              <a:pPr/>
              <a:t>22</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3AA5C728-1C49-4E20-BE6A-5048C4EF16AD}" type="slidenum">
              <a:rPr lang="en-US" altLang="en-US"/>
              <a:pPr/>
              <a:t>4</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6373E430-0091-494C-9C6F-2CA12CFC31CB}" type="slidenum">
              <a:rPr lang="en-US" altLang="en-US"/>
              <a:pPr/>
              <a:t>5</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521DD463-9593-41A3-B774-DA67D95CDEFF}" type="slidenum">
              <a:rPr lang="en-US" altLang="en-US"/>
              <a:pPr/>
              <a:t>6</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36D6A01C-BB3F-4B2E-8B14-587AA9A3A6DD}" type="slidenum">
              <a:rPr lang="en-US" altLang="en-US"/>
              <a:pPr/>
              <a:t>7</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E42F42D0-BE2B-4B2F-8479-5FB0A5975DC0}" type="slidenum">
              <a:rPr lang="en-US" altLang="en-US"/>
              <a:pPr/>
              <a:t>8</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AE63D60E-8A3E-45E3-839A-8FA079ECADDA}" type="slidenum">
              <a:rPr lang="en-US" altLang="en-US"/>
              <a:pPr/>
              <a:t>9</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22FB57D0-4F47-4A50-B162-918F07CF77A1}" type="slidenum">
              <a:rPr lang="en-US" altLang="en-US"/>
              <a:pPr/>
              <a:t>10</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10.wav"/><Relationship Id="rId6" Type="http://schemas.openxmlformats.org/officeDocument/2006/relationships/image" Target="../media/image8.pn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1.wav"/><Relationship Id="rId6" Type="http://schemas.openxmlformats.org/officeDocument/2006/relationships/image" Target="../media/image8.png"/><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2.wav"/><Relationship Id="rId6" Type="http://schemas.openxmlformats.org/officeDocument/2006/relationships/image" Target="../media/image8.png"/><Relationship Id="rId5" Type="http://schemas.openxmlformats.org/officeDocument/2006/relationships/image" Target="../media/image19.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3.wav"/><Relationship Id="rId6" Type="http://schemas.openxmlformats.org/officeDocument/2006/relationships/image" Target="../media/image8.pn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4.wav"/><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5.wav"/><Relationship Id="rId5" Type="http://schemas.openxmlformats.org/officeDocument/2006/relationships/image" Target="../media/image8.png"/><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16.wav"/><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6.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media/audio17.wav"/><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7.xml"/><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audio" Target="../media/audio18.wav"/><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19.wav"/><Relationship Id="rId5" Type="http://schemas.openxmlformats.org/officeDocument/2006/relationships/image" Target="../media/image8.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audio20.wav"/><Relationship Id="rId5" Type="http://schemas.openxmlformats.org/officeDocument/2006/relationships/image" Target="../media/image8.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21.wav"/><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audio22.wav"/><Relationship Id="rId5" Type="http://schemas.openxmlformats.org/officeDocument/2006/relationships/image" Target="../media/image8.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9.wav"/><Relationship Id="rId6" Type="http://schemas.openxmlformats.org/officeDocument/2006/relationships/image" Target="../media/image8.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534400" cy="4425827"/>
          </a:xfrm>
          <a:prstGeom prst="rect">
            <a:avLst/>
          </a:prstGeom>
        </p:spPr>
        <p:txBody>
          <a:bodyPr wrap="square">
            <a:spAutoFit/>
          </a:bodyPr>
          <a:lstStyle/>
          <a:p>
            <a:pPr marL="342900" indent="-342900" algn="ctr">
              <a:spcBef>
                <a:spcPct val="20000"/>
              </a:spcBef>
            </a:pPr>
            <a:r>
              <a:rPr lang="en-US" altLang="en-US" sz="3200" b="1" dirty="0" smtClean="0">
                <a:latin typeface="Times New Roman" pitchFamily="18" charset="0"/>
              </a:rPr>
              <a:t>CONTENT</a:t>
            </a:r>
          </a:p>
          <a:p>
            <a:pPr marL="342900" indent="-342900">
              <a:spcBef>
                <a:spcPct val="20000"/>
              </a:spcBef>
              <a:buFontTx/>
              <a:buChar char="•"/>
            </a:pPr>
            <a:endParaRPr lang="en-US" altLang="en-US" b="1" dirty="0" smtClean="0">
              <a:latin typeface="Times New Roman" pitchFamily="18" charset="0"/>
            </a:endParaRPr>
          </a:p>
          <a:p>
            <a:pPr marL="342900" indent="-342900">
              <a:spcBef>
                <a:spcPct val="20000"/>
              </a:spcBef>
              <a:buFontTx/>
              <a:buChar char="•"/>
            </a:pPr>
            <a:endParaRPr lang="en-US" altLang="en-US" b="1" dirty="0" smtClean="0">
              <a:latin typeface="Times New Roman" pitchFamily="18" charset="0"/>
            </a:endParaRPr>
          </a:p>
          <a:p>
            <a:pPr marL="342900" indent="-342900">
              <a:spcBef>
                <a:spcPct val="20000"/>
              </a:spcBef>
              <a:buFontTx/>
              <a:buChar char="•"/>
            </a:pPr>
            <a:r>
              <a:rPr lang="en-US" altLang="en-US" b="1" dirty="0" smtClean="0">
                <a:latin typeface="Times New Roman" pitchFamily="18" charset="0"/>
              </a:rPr>
              <a:t>OCCLUSAL RESTS AND REST SEATS</a:t>
            </a:r>
          </a:p>
          <a:p>
            <a:pPr marL="742950" lvl="1" indent="-285750">
              <a:spcBef>
                <a:spcPct val="20000"/>
              </a:spcBef>
              <a:buFontTx/>
              <a:buChar char="–"/>
            </a:pPr>
            <a:r>
              <a:rPr lang="en-US" altLang="en-US" sz="1600" b="1" dirty="0" smtClean="0">
                <a:latin typeface="Times New Roman" pitchFamily="18" charset="0"/>
              </a:rPr>
              <a:t>INTERNAL OCCLUSAL RESTS</a:t>
            </a:r>
          </a:p>
          <a:p>
            <a:pPr marL="742950" lvl="1" indent="-285750">
              <a:spcBef>
                <a:spcPct val="20000"/>
              </a:spcBef>
              <a:buFontTx/>
              <a:buChar char="–"/>
            </a:pPr>
            <a:r>
              <a:rPr lang="en-US" altLang="en-US" sz="1600" b="1" dirty="0" smtClean="0">
                <a:latin typeface="Times New Roman" pitchFamily="18" charset="0"/>
              </a:rPr>
              <a:t>LONG/CONTINUOUS RESTS</a:t>
            </a:r>
          </a:p>
          <a:p>
            <a:pPr marL="742950" lvl="1" indent="-285750">
              <a:spcBef>
                <a:spcPct val="20000"/>
              </a:spcBef>
              <a:buFontTx/>
              <a:buChar char="–"/>
            </a:pPr>
            <a:r>
              <a:rPr lang="en-US" altLang="en-US" sz="1600" b="1" dirty="0" smtClean="0">
                <a:latin typeface="Times New Roman" pitchFamily="18" charset="0"/>
              </a:rPr>
              <a:t>INTERPROXIMAL OCCLUSAL RESTS</a:t>
            </a:r>
          </a:p>
          <a:p>
            <a:pPr marL="742950" lvl="1" indent="-285750">
              <a:spcBef>
                <a:spcPct val="20000"/>
              </a:spcBef>
              <a:buFontTx/>
              <a:buChar char="–"/>
            </a:pPr>
            <a:r>
              <a:rPr lang="en-US" altLang="en-US" sz="1600" b="1" dirty="0" smtClean="0">
                <a:latin typeface="Times New Roman" pitchFamily="18" charset="0"/>
              </a:rPr>
              <a:t>EXTENDED OCCLUSAL RESTS</a:t>
            </a:r>
          </a:p>
          <a:p>
            <a:pPr marL="342900" indent="-342900">
              <a:spcBef>
                <a:spcPct val="20000"/>
              </a:spcBef>
              <a:buFontTx/>
              <a:buChar char="•"/>
            </a:pPr>
            <a:r>
              <a:rPr lang="en-US" altLang="en-US" b="1" dirty="0" smtClean="0">
                <a:latin typeface="Times New Roman" pitchFamily="18" charset="0"/>
              </a:rPr>
              <a:t>LINGUAL REST AND REST SEATS</a:t>
            </a:r>
          </a:p>
          <a:p>
            <a:pPr marL="342900" indent="-342900">
              <a:spcBef>
                <a:spcPct val="20000"/>
              </a:spcBef>
              <a:buFontTx/>
              <a:buChar char="•"/>
            </a:pPr>
            <a:r>
              <a:rPr lang="en-US" altLang="en-US" b="1" dirty="0" smtClean="0">
                <a:latin typeface="Times New Roman" pitchFamily="18" charset="0"/>
              </a:rPr>
              <a:t>INCISAL REST AND REST SEATS</a:t>
            </a:r>
          </a:p>
          <a:p>
            <a:pPr marL="342900" indent="-342900">
              <a:spcBef>
                <a:spcPct val="20000"/>
              </a:spcBef>
              <a:buFontTx/>
              <a:buChar char="•"/>
            </a:pPr>
            <a:r>
              <a:rPr lang="en-US" altLang="en-US" b="1" dirty="0" smtClean="0">
                <a:latin typeface="Times New Roman" pitchFamily="18" charset="0"/>
              </a:rPr>
              <a:t>Review</a:t>
            </a:r>
          </a:p>
          <a:p>
            <a:pPr marL="342900" indent="-342900">
              <a:spcBef>
                <a:spcPct val="20000"/>
              </a:spcBef>
              <a:buFontTx/>
              <a:buChar char="•"/>
            </a:pPr>
            <a:r>
              <a:rPr lang="en-US" altLang="en-US" b="1" dirty="0" smtClean="0">
                <a:latin typeface="Times New Roman" pitchFamily="18" charset="0"/>
              </a:rPr>
              <a:t>SUMMARY AND CONCLUSION</a:t>
            </a:r>
          </a:p>
          <a:p>
            <a:pPr marL="342900" indent="-342900">
              <a:spcBef>
                <a:spcPct val="20000"/>
              </a:spcBef>
              <a:buFontTx/>
              <a:buChar char="•"/>
            </a:pPr>
            <a:r>
              <a:rPr lang="en-US" altLang="en-US" b="1" dirty="0" smtClean="0">
                <a:latin typeface="Times New Roman" pitchFamily="18" charset="0"/>
              </a:rPr>
              <a:t>REFERENCES</a:t>
            </a:r>
            <a:endParaRPr lang="en-US" altLang="en-US" b="1" dirty="0">
              <a:latin typeface="Times New Roman" pitchFamily="18" charset="0"/>
            </a:endParaRPr>
          </a:p>
        </p:txBody>
      </p:sp>
      <p:pic>
        <p:nvPicPr>
          <p:cNvPr id="3" name="~PP3035.WAV">
            <a:hlinkClick r:id="" action="ppaction://media"/>
          </p:cNvPr>
          <p:cNvPicPr>
            <a:picLocks noRot="1" noChangeAspect="1"/>
          </p:cNvPicPr>
          <p:nvPr>
            <a:wavAudioFile r:embed="rId1" name="~PP3035.WAV"/>
          </p:nvPr>
        </p:nvPicPr>
        <p:blipFill>
          <a:blip r:embed="rId3"/>
          <a:stretch>
            <a:fillRect/>
          </a:stretch>
        </p:blipFill>
        <p:spPr>
          <a:xfrm>
            <a:off x="8696325" y="6410325"/>
            <a:ext cx="304800" cy="304800"/>
          </a:xfrm>
          <a:prstGeom prst="rect">
            <a:avLst/>
          </a:prstGeom>
        </p:spPr>
      </p:pic>
    </p:spTree>
  </p:cSld>
  <p:clrMapOvr>
    <a:masterClrMapping/>
  </p:clrMapOvr>
  <p:transition advTm="264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304800" y="-152400"/>
            <a:ext cx="5791200" cy="5334000"/>
          </a:xfrm>
          <a:prstGeom prst="rect">
            <a:avLst/>
          </a:prstGeom>
          <a:noFill/>
          <a:ln w="9525">
            <a:noFill/>
            <a:miter lim="800000"/>
            <a:headEnd/>
            <a:tailEnd/>
          </a:ln>
          <a:effectLst/>
        </p:spPr>
        <p:txBody>
          <a:bodyPr/>
          <a:lstStyle/>
          <a:p>
            <a:pPr marL="342900" indent="-342900" eaLnBrk="1" hangingPunct="1">
              <a:lnSpc>
                <a:spcPct val="160000"/>
              </a:lnSpc>
              <a:spcBef>
                <a:spcPct val="20000"/>
              </a:spcBef>
            </a:pPr>
            <a:r>
              <a:rPr lang="en-US" altLang="en-US" sz="2800" b="1" i="1" u="sng">
                <a:solidFill>
                  <a:srgbClr val="26AF0B"/>
                </a:solidFill>
                <a:latin typeface="Times New Roman" pitchFamily="18" charset="0"/>
              </a:rPr>
              <a:t>Control position of unopposed teeth</a:t>
            </a:r>
            <a:r>
              <a:rPr lang="en-US" altLang="en-US" sz="2800" b="1">
                <a:solidFill>
                  <a:srgbClr val="26AF0B"/>
                </a:solidFill>
                <a:latin typeface="Times New Roman" pitchFamily="18" charset="0"/>
              </a:rPr>
              <a:t> </a:t>
            </a:r>
          </a:p>
          <a:p>
            <a:pPr marL="342900" indent="-342900" eaLnBrk="1" hangingPunct="1">
              <a:lnSpc>
                <a:spcPct val="160000"/>
              </a:lnSpc>
              <a:spcBef>
                <a:spcPct val="20000"/>
              </a:spcBef>
            </a:pPr>
            <a:r>
              <a:rPr lang="en-US" altLang="en-US" sz="2400" b="1">
                <a:latin typeface="Times New Roman" pitchFamily="18" charset="0"/>
              </a:rPr>
              <a:t>Many times a situation exists in which</a:t>
            </a:r>
            <a:r>
              <a:rPr lang="en-US" altLang="en-US" sz="2400" b="1">
                <a:latin typeface="Garamond" pitchFamily="18" charset="0"/>
              </a:rPr>
              <a:t> a tooth has lost its antagonist in the opposing arch but does not need a replacement for masticating functions. Extending the rest in the partial denture planning and design not only gains support from that tooth but also </a:t>
            </a:r>
            <a:r>
              <a:rPr lang="en-US" altLang="en-US" sz="2400" b="1">
                <a:solidFill>
                  <a:srgbClr val="FF0000"/>
                </a:solidFill>
                <a:latin typeface="Garamond" pitchFamily="18" charset="0"/>
              </a:rPr>
              <a:t>holds it in position, preventing elongation and eliminating the necessity of a second prosthesis in the opposing arch</a:t>
            </a:r>
            <a:r>
              <a:rPr lang="en-US" altLang="en-US" sz="2400" b="1">
                <a:solidFill>
                  <a:srgbClr val="FF0000"/>
                </a:solidFill>
              </a:rPr>
              <a:t>. </a:t>
            </a:r>
          </a:p>
          <a:p>
            <a:pPr marL="342900" indent="-342900" eaLnBrk="1" hangingPunct="1">
              <a:lnSpc>
                <a:spcPct val="160000"/>
              </a:lnSpc>
              <a:spcBef>
                <a:spcPct val="20000"/>
              </a:spcBef>
              <a:buFontTx/>
              <a:buChar char="•"/>
            </a:pPr>
            <a:endParaRPr lang="en-US" altLang="en-US" sz="2400" b="1"/>
          </a:p>
        </p:txBody>
      </p:sp>
      <p:grpSp>
        <p:nvGrpSpPr>
          <p:cNvPr id="2" name="Group 5"/>
          <p:cNvGrpSpPr>
            <a:grpSpLocks/>
          </p:cNvGrpSpPr>
          <p:nvPr/>
        </p:nvGrpSpPr>
        <p:grpSpPr bwMode="auto">
          <a:xfrm>
            <a:off x="6248400" y="1066800"/>
            <a:ext cx="2420938" cy="4953000"/>
            <a:chOff x="3936" y="672"/>
            <a:chExt cx="1525" cy="3120"/>
          </a:xfrm>
        </p:grpSpPr>
        <p:pic>
          <p:nvPicPr>
            <p:cNvPr id="81924" name="Picture 6" descr="DSCN0250"/>
            <p:cNvPicPr>
              <a:picLocks noChangeAspect="1" noChangeArrowheads="1"/>
            </p:cNvPicPr>
            <p:nvPr/>
          </p:nvPicPr>
          <p:blipFill>
            <a:blip r:embed="rId4">
              <a:lum bright="24000" contrast="42000"/>
            </a:blip>
            <a:srcRect l="11688" t="13420" r="48051" b="41559"/>
            <a:stretch>
              <a:fillRect/>
            </a:stretch>
          </p:blipFill>
          <p:spPr bwMode="auto">
            <a:xfrm>
              <a:off x="3936" y="2544"/>
              <a:ext cx="1488" cy="1248"/>
            </a:xfrm>
            <a:prstGeom prst="rect">
              <a:avLst/>
            </a:prstGeom>
            <a:noFill/>
            <a:ln w="9525">
              <a:solidFill>
                <a:schemeClr val="tx1"/>
              </a:solidFill>
              <a:miter lim="800000"/>
              <a:headEnd/>
              <a:tailEnd/>
            </a:ln>
          </p:spPr>
        </p:pic>
        <p:pic>
          <p:nvPicPr>
            <p:cNvPr id="81925" name="Picture 7" descr="DSCN0262"/>
            <p:cNvPicPr>
              <a:picLocks noChangeAspect="1" noChangeArrowheads="1"/>
            </p:cNvPicPr>
            <p:nvPr/>
          </p:nvPicPr>
          <p:blipFill>
            <a:blip r:embed="rId5">
              <a:lum bright="18000" contrast="66000"/>
            </a:blip>
            <a:srcRect l="3751" t="23334" r="57501" b="23334"/>
            <a:stretch>
              <a:fillRect/>
            </a:stretch>
          </p:blipFill>
          <p:spPr bwMode="auto">
            <a:xfrm>
              <a:off x="3936" y="672"/>
              <a:ext cx="1525" cy="1574"/>
            </a:xfrm>
            <a:prstGeom prst="rect">
              <a:avLst/>
            </a:prstGeom>
            <a:noFill/>
            <a:ln w="9525">
              <a:solidFill>
                <a:schemeClr val="tx1"/>
              </a:solidFill>
              <a:miter lim="800000"/>
              <a:headEnd/>
              <a:tailEnd/>
            </a:ln>
            <a:effectLst/>
          </p:spPr>
        </p:pic>
      </p:grpSp>
      <p:pic>
        <p:nvPicPr>
          <p:cNvPr id="6" name="~PP737.WAV">
            <a:hlinkClick r:id="" action="ppaction://media"/>
          </p:cNvPr>
          <p:cNvPicPr>
            <a:picLocks noRot="1" noChangeAspect="1"/>
          </p:cNvPicPr>
          <p:nvPr>
            <a:wavAudioFile r:embed="rId1" name="~PP737.WAV"/>
          </p:nvPr>
        </p:nvPicPr>
        <p:blipFill>
          <a:blip r:embed="rId6"/>
          <a:stretch>
            <a:fillRect/>
          </a:stretch>
        </p:blipFill>
        <p:spPr>
          <a:xfrm>
            <a:off x="8696325" y="6410325"/>
            <a:ext cx="304800" cy="304800"/>
          </a:xfrm>
          <a:prstGeom prst="rect">
            <a:avLst/>
          </a:prstGeom>
        </p:spPr>
      </p:pic>
    </p:spTree>
  </p:cSld>
  <p:clrMapOvr>
    <a:masterClrMapping/>
  </p:clrMapOvr>
  <p:transition advTm="390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304800" y="762000"/>
            <a:ext cx="7772400" cy="838200"/>
          </a:xfrm>
          <a:prstGeom prst="rect">
            <a:avLst/>
          </a:prstGeom>
          <a:noFill/>
          <a:ln w="9525">
            <a:noFill/>
            <a:miter lim="800000"/>
            <a:headEnd/>
            <a:tailEnd/>
          </a:ln>
          <a:effectLst/>
        </p:spPr>
        <p:txBody>
          <a:bodyPr anchor="b"/>
          <a:lstStyle/>
          <a:p>
            <a:pPr algn="ctr" eaLnBrk="1" hangingPunct="1"/>
            <a:r>
              <a:rPr lang="en-US" altLang="en-US" sz="2000">
                <a:solidFill>
                  <a:schemeClr val="bg2"/>
                </a:solidFill>
              </a:rPr>
              <a:t> </a:t>
            </a:r>
            <a:r>
              <a:rPr lang="en-US" altLang="en-US" sz="2800" b="1">
                <a:solidFill>
                  <a:schemeClr val="accent2"/>
                </a:solidFill>
                <a:latin typeface="Times New Roman" pitchFamily="18" charset="0"/>
              </a:rPr>
              <a:t>Inter Proximal Occlusal Rests </a:t>
            </a:r>
            <a:r>
              <a:rPr lang="en-US" altLang="en-US" sz="2800">
                <a:solidFill>
                  <a:schemeClr val="accent2"/>
                </a:solidFill>
                <a:latin typeface="Times New Roman" pitchFamily="18" charset="0"/>
              </a:rPr>
              <a:t>(  embrasure rest) </a:t>
            </a:r>
            <a:br>
              <a:rPr lang="en-US" altLang="en-US" sz="2800">
                <a:solidFill>
                  <a:schemeClr val="accent2"/>
                </a:solidFill>
                <a:latin typeface="Times New Roman" pitchFamily="18" charset="0"/>
              </a:rPr>
            </a:br>
            <a:endParaRPr lang="en-US" altLang="en-US" sz="2800">
              <a:solidFill>
                <a:schemeClr val="accent2"/>
              </a:solidFill>
              <a:latin typeface="Times New Roman" pitchFamily="18" charset="0"/>
            </a:endParaRPr>
          </a:p>
        </p:txBody>
      </p:sp>
      <p:sp>
        <p:nvSpPr>
          <p:cNvPr id="83971" name="Rectangle 5"/>
          <p:cNvSpPr>
            <a:spLocks noChangeArrowheads="1"/>
          </p:cNvSpPr>
          <p:nvPr/>
        </p:nvSpPr>
        <p:spPr bwMode="auto">
          <a:xfrm>
            <a:off x="152400" y="1371600"/>
            <a:ext cx="5486400" cy="4800600"/>
          </a:xfrm>
          <a:prstGeom prst="rect">
            <a:avLst/>
          </a:prstGeom>
          <a:noFill/>
          <a:ln w="9525">
            <a:noFill/>
            <a:miter lim="800000"/>
            <a:headEnd/>
            <a:tailEnd/>
          </a:ln>
          <a:effectLst/>
        </p:spPr>
        <p:txBody>
          <a:bodyPr/>
          <a:lstStyle/>
          <a:p>
            <a:pPr marL="533400" indent="-533400" eaLnBrk="1" hangingPunct="1">
              <a:lnSpc>
                <a:spcPct val="160000"/>
              </a:lnSpc>
              <a:spcBef>
                <a:spcPct val="20000"/>
              </a:spcBef>
              <a:buFontTx/>
              <a:buBlip>
                <a:blip r:embed="rId4"/>
              </a:buBlip>
            </a:pPr>
            <a:r>
              <a:rPr lang="en-US" altLang="en-US" sz="2000" b="1">
                <a:latin typeface="Times New Roman" pitchFamily="18" charset="0"/>
                <a:cs typeface="Arial" charset="0"/>
              </a:rPr>
              <a:t>The design of a direct retainer assembly may require that interproximal occlusal rests be used. </a:t>
            </a:r>
            <a:endParaRPr lang="en-US" altLang="en-US" sz="2000" b="1">
              <a:latin typeface="Times New Roman" pitchFamily="18" charset="0"/>
            </a:endParaRPr>
          </a:p>
          <a:p>
            <a:pPr marL="533400" indent="-533400" eaLnBrk="1" hangingPunct="1">
              <a:lnSpc>
                <a:spcPct val="160000"/>
              </a:lnSpc>
              <a:spcBef>
                <a:spcPct val="20000"/>
              </a:spcBef>
              <a:buFontTx/>
              <a:buBlip>
                <a:blip r:embed="rId4"/>
              </a:buBlip>
            </a:pPr>
            <a:r>
              <a:rPr lang="en-US" altLang="en-US" sz="2000" b="1">
                <a:latin typeface="Times New Roman" pitchFamily="18" charset="0"/>
              </a:rPr>
              <a:t>Interproximal occlusal rest seats are prepared as individual adjoining occlusal rest seats. </a:t>
            </a:r>
          </a:p>
          <a:p>
            <a:pPr marL="533400" indent="-533400" eaLnBrk="1" hangingPunct="1">
              <a:lnSpc>
                <a:spcPct val="160000"/>
              </a:lnSpc>
              <a:spcBef>
                <a:spcPct val="20000"/>
              </a:spcBef>
              <a:buFontTx/>
              <a:buBlip>
                <a:blip r:embed="rId4"/>
              </a:buBlip>
            </a:pPr>
            <a:r>
              <a:rPr lang="en-US" altLang="en-US" sz="2000" b="1">
                <a:latin typeface="Times New Roman" pitchFamily="18" charset="0"/>
                <a:cs typeface="Arial" charset="0"/>
              </a:rPr>
              <a:t>Preparations must be extended farther lingually.</a:t>
            </a:r>
            <a:r>
              <a:rPr lang="en-US" altLang="en-US" sz="2000" b="1" i="1">
                <a:latin typeface="Times New Roman" pitchFamily="18" charset="0"/>
                <a:cs typeface="Arial" charset="0"/>
              </a:rPr>
              <a:t> </a:t>
            </a:r>
          </a:p>
          <a:p>
            <a:pPr marL="533400" indent="-533400" eaLnBrk="1" hangingPunct="1">
              <a:lnSpc>
                <a:spcPct val="160000"/>
              </a:lnSpc>
              <a:spcBef>
                <a:spcPct val="20000"/>
              </a:spcBef>
              <a:buFontTx/>
              <a:buBlip>
                <a:blip r:embed="rId4"/>
              </a:buBlip>
            </a:pPr>
            <a:r>
              <a:rPr lang="en-US" altLang="en-US" sz="2000" b="1">
                <a:latin typeface="Times New Roman" pitchFamily="18" charset="0"/>
                <a:cs typeface="Arial" charset="0"/>
              </a:rPr>
              <a:t>The lingual interproximal area requires only minor preparation. </a:t>
            </a:r>
            <a:endParaRPr lang="en-US" altLang="en-US" sz="2000" b="1">
              <a:latin typeface="Times New Roman" pitchFamily="18" charset="0"/>
            </a:endParaRPr>
          </a:p>
          <a:p>
            <a:pPr marL="533400" indent="-533400" eaLnBrk="1" hangingPunct="1">
              <a:lnSpc>
                <a:spcPct val="120000"/>
              </a:lnSpc>
              <a:spcBef>
                <a:spcPct val="20000"/>
              </a:spcBef>
            </a:pPr>
            <a:endParaRPr lang="en-US" altLang="en-US" sz="2000" b="1">
              <a:latin typeface="Times New Roman" pitchFamily="18" charset="0"/>
            </a:endParaRPr>
          </a:p>
        </p:txBody>
      </p:sp>
      <p:pic>
        <p:nvPicPr>
          <p:cNvPr id="83972" name="Picture 6" descr="75"/>
          <p:cNvPicPr>
            <a:picLocks noChangeAspect="1" noChangeArrowheads="1"/>
          </p:cNvPicPr>
          <p:nvPr/>
        </p:nvPicPr>
        <p:blipFill>
          <a:blip r:embed="rId5">
            <a:lum bright="-6000" contrast="60000"/>
          </a:blip>
          <a:srcRect l="51523" t="4297" r="8037" b="76636"/>
          <a:stretch>
            <a:fillRect/>
          </a:stretch>
        </p:blipFill>
        <p:spPr bwMode="auto">
          <a:xfrm>
            <a:off x="5791200" y="2335213"/>
            <a:ext cx="2971800" cy="1985962"/>
          </a:xfrm>
          <a:prstGeom prst="rect">
            <a:avLst/>
          </a:prstGeom>
          <a:noFill/>
          <a:ln w="9525">
            <a:solidFill>
              <a:schemeClr val="tx1"/>
            </a:solidFill>
            <a:miter lim="800000"/>
            <a:headEnd/>
            <a:tailEnd/>
          </a:ln>
          <a:effectLst/>
        </p:spPr>
      </p:pic>
      <p:pic>
        <p:nvPicPr>
          <p:cNvPr id="5" name="~PP201.WAV">
            <a:hlinkClick r:id="" action="ppaction://media"/>
          </p:cNvPr>
          <p:cNvPicPr>
            <a:picLocks noRot="1" noChangeAspect="1"/>
          </p:cNvPicPr>
          <p:nvPr>
            <a:wavAudioFile r:embed="rId1" name="~PP201.WAV"/>
          </p:nvPr>
        </p:nvPicPr>
        <p:blipFill>
          <a:blip r:embed="rId6"/>
          <a:stretch>
            <a:fillRect/>
          </a:stretch>
        </p:blipFill>
        <p:spPr>
          <a:xfrm>
            <a:off x="8696325" y="6410325"/>
            <a:ext cx="304800" cy="304800"/>
          </a:xfrm>
          <a:prstGeom prst="rect">
            <a:avLst/>
          </a:prstGeom>
        </p:spPr>
      </p:pic>
    </p:spTree>
  </p:cSld>
  <p:clrMapOvr>
    <a:masterClrMapping/>
  </p:clrMapOvr>
  <p:transition advTm="362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228600" y="-76200"/>
            <a:ext cx="5562600" cy="5257800"/>
          </a:xfrm>
          <a:prstGeom prst="rect">
            <a:avLst/>
          </a:prstGeom>
          <a:noFill/>
          <a:ln w="9525">
            <a:noFill/>
            <a:miter lim="800000"/>
            <a:headEnd/>
            <a:tailEnd/>
          </a:ln>
          <a:effectLst/>
        </p:spPr>
        <p:txBody>
          <a:bodyPr/>
          <a:lstStyle/>
          <a:p>
            <a:pPr marL="342900" indent="-342900" eaLnBrk="1" hangingPunct="1">
              <a:lnSpc>
                <a:spcPct val="140000"/>
              </a:lnSpc>
              <a:spcBef>
                <a:spcPct val="20000"/>
              </a:spcBef>
              <a:buFontTx/>
              <a:buBlip>
                <a:blip r:embed="rId4"/>
              </a:buBlip>
            </a:pPr>
            <a:r>
              <a:rPr lang="en-US" altLang="en-US" sz="2400" b="1">
                <a:latin typeface="Garamond" pitchFamily="18" charset="0"/>
              </a:rPr>
              <a:t>Adjacent rests rather than a single rest are used to </a:t>
            </a:r>
          </a:p>
          <a:p>
            <a:pPr marL="342900" indent="-342900" eaLnBrk="1" hangingPunct="1">
              <a:lnSpc>
                <a:spcPct val="140000"/>
              </a:lnSpc>
              <a:spcBef>
                <a:spcPct val="20000"/>
              </a:spcBef>
            </a:pPr>
            <a:r>
              <a:rPr lang="en-US" altLang="en-US" sz="2400" b="1">
                <a:latin typeface="Garamond" pitchFamily="18" charset="0"/>
              </a:rPr>
              <a:t>           - </a:t>
            </a:r>
            <a:r>
              <a:rPr lang="en-US" altLang="en-US" sz="2400" b="1">
                <a:solidFill>
                  <a:srgbClr val="FF0000"/>
                </a:solidFill>
                <a:latin typeface="Garamond" pitchFamily="18" charset="0"/>
              </a:rPr>
              <a:t>Avoid inter proximal wedging </a:t>
            </a:r>
            <a:r>
              <a:rPr lang="en-US" altLang="en-US" sz="2400" b="1">
                <a:latin typeface="Garamond" pitchFamily="18" charset="0"/>
              </a:rPr>
              <a:t>by the framework.</a:t>
            </a:r>
          </a:p>
          <a:p>
            <a:pPr marL="342900" indent="-342900" eaLnBrk="1" hangingPunct="1">
              <a:lnSpc>
                <a:spcPct val="140000"/>
              </a:lnSpc>
              <a:spcBef>
                <a:spcPct val="20000"/>
              </a:spcBef>
            </a:pPr>
            <a:r>
              <a:rPr lang="en-US" altLang="en-US" sz="2400" b="1">
                <a:latin typeface="Garamond" pitchFamily="18" charset="0"/>
              </a:rPr>
              <a:t>          - Also </a:t>
            </a:r>
            <a:r>
              <a:rPr lang="en-US" altLang="en-US" sz="2400" b="1">
                <a:solidFill>
                  <a:srgbClr val="FF0000"/>
                </a:solidFill>
                <a:latin typeface="Garamond" pitchFamily="18" charset="0"/>
              </a:rPr>
              <a:t>to shunt the food away from contact   points.</a:t>
            </a:r>
          </a:p>
          <a:p>
            <a:pPr marL="342900" indent="-342900" eaLnBrk="1" hangingPunct="1">
              <a:lnSpc>
                <a:spcPct val="140000"/>
              </a:lnSpc>
              <a:spcBef>
                <a:spcPct val="20000"/>
              </a:spcBef>
              <a:buFontTx/>
              <a:buBlip>
                <a:blip r:embed="rId4"/>
              </a:buBlip>
            </a:pPr>
            <a:r>
              <a:rPr lang="en-US" altLang="en-US" sz="2400" b="1">
                <a:latin typeface="Garamond" pitchFamily="18" charset="0"/>
              </a:rPr>
              <a:t>Care must be exercised to avoid eliminating contact point of abutment teeth. </a:t>
            </a:r>
          </a:p>
          <a:p>
            <a:pPr marL="342900" indent="-342900" eaLnBrk="1" hangingPunct="1">
              <a:lnSpc>
                <a:spcPct val="140000"/>
              </a:lnSpc>
              <a:spcBef>
                <a:spcPct val="20000"/>
              </a:spcBef>
              <a:buFontTx/>
              <a:buBlip>
                <a:blip r:embed="rId4"/>
              </a:buBlip>
            </a:pPr>
            <a:r>
              <a:rPr lang="en-US" altLang="en-US" sz="2400" b="1">
                <a:latin typeface="Garamond" pitchFamily="18" charset="0"/>
              </a:rPr>
              <a:t>Sufficient tooth structure must be removed to allow for adequate bulk of the component to be so shaped that occlusion will not be altered. </a:t>
            </a:r>
          </a:p>
          <a:p>
            <a:pPr marL="342900" indent="-342900" eaLnBrk="1" hangingPunct="1">
              <a:lnSpc>
                <a:spcPct val="120000"/>
              </a:lnSpc>
              <a:spcBef>
                <a:spcPct val="20000"/>
              </a:spcBef>
            </a:pPr>
            <a:endParaRPr lang="en-US" altLang="en-US" sz="2400" b="1">
              <a:latin typeface="Garamond" pitchFamily="18" charset="0"/>
            </a:endParaRPr>
          </a:p>
        </p:txBody>
      </p:sp>
      <p:pic>
        <p:nvPicPr>
          <p:cNvPr id="86019" name="Picture 5" descr="Picturegoli 117"/>
          <p:cNvPicPr>
            <a:picLocks noChangeAspect="1" noChangeArrowheads="1"/>
          </p:cNvPicPr>
          <p:nvPr/>
        </p:nvPicPr>
        <p:blipFill>
          <a:blip r:embed="rId5">
            <a:lum contrast="82000"/>
          </a:blip>
          <a:srcRect l="11905" t="13492" r="9525" b="7143"/>
          <a:stretch>
            <a:fillRect/>
          </a:stretch>
        </p:blipFill>
        <p:spPr bwMode="auto">
          <a:xfrm>
            <a:off x="5867400" y="2133600"/>
            <a:ext cx="2971800" cy="2252663"/>
          </a:xfrm>
          <a:prstGeom prst="rect">
            <a:avLst/>
          </a:prstGeom>
          <a:noFill/>
          <a:ln w="9525">
            <a:solidFill>
              <a:schemeClr val="tx1"/>
            </a:solidFill>
            <a:miter lim="800000"/>
            <a:headEnd/>
            <a:tailEnd/>
          </a:ln>
          <a:effectLst/>
        </p:spPr>
      </p:pic>
      <p:pic>
        <p:nvPicPr>
          <p:cNvPr id="4" name="~PP2011.WAV">
            <a:hlinkClick r:id="" action="ppaction://media"/>
          </p:cNvPr>
          <p:cNvPicPr>
            <a:picLocks noRot="1" noChangeAspect="1"/>
          </p:cNvPicPr>
          <p:nvPr>
            <a:wavAudioFile r:embed="rId1" name="~PP2011.WAV"/>
          </p:nvPr>
        </p:nvPicPr>
        <p:blipFill>
          <a:blip r:embed="rId6"/>
          <a:stretch>
            <a:fillRect/>
          </a:stretch>
        </p:blipFill>
        <p:spPr>
          <a:xfrm>
            <a:off x="8696325" y="6410325"/>
            <a:ext cx="304800" cy="304800"/>
          </a:xfrm>
          <a:prstGeom prst="rect">
            <a:avLst/>
          </a:prstGeom>
        </p:spPr>
      </p:pic>
    </p:spTree>
  </p:cSld>
  <p:clrMapOvr>
    <a:masterClrMapping/>
  </p:clrMapOvr>
  <p:transition advTm="344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1371600" y="228600"/>
            <a:ext cx="6553200" cy="685800"/>
          </a:xfrm>
          <a:prstGeom prst="rect">
            <a:avLst/>
          </a:prstGeom>
          <a:noFill/>
          <a:ln w="9525">
            <a:noFill/>
            <a:miter lim="800000"/>
            <a:headEnd/>
            <a:tailEnd/>
          </a:ln>
          <a:effectLst/>
        </p:spPr>
        <p:txBody>
          <a:bodyPr anchor="b"/>
          <a:lstStyle/>
          <a:p>
            <a:pPr algn="ctr" eaLnBrk="1" hangingPunct="1"/>
            <a:r>
              <a:rPr lang="en-US" altLang="en-US" sz="2800" b="1" u="sng">
                <a:solidFill>
                  <a:schemeClr val="accent2"/>
                </a:solidFill>
                <a:latin typeface="Times New Roman" pitchFamily="18" charset="0"/>
              </a:rPr>
              <a:t>EXTENDED OCCLUSAL REST</a:t>
            </a:r>
            <a:br>
              <a:rPr lang="en-US" altLang="en-US" sz="2800" b="1" u="sng">
                <a:solidFill>
                  <a:schemeClr val="accent2"/>
                </a:solidFill>
                <a:latin typeface="Times New Roman" pitchFamily="18" charset="0"/>
              </a:rPr>
            </a:br>
            <a:endParaRPr lang="en-US" altLang="en-US" sz="2800" b="1" u="sng">
              <a:solidFill>
                <a:schemeClr val="accent2"/>
              </a:solidFill>
              <a:latin typeface="Times New Roman" pitchFamily="18" charset="0"/>
            </a:endParaRPr>
          </a:p>
        </p:txBody>
      </p:sp>
      <p:sp>
        <p:nvSpPr>
          <p:cNvPr id="88067" name="Rectangle 5"/>
          <p:cNvSpPr>
            <a:spLocks noChangeArrowheads="1"/>
          </p:cNvSpPr>
          <p:nvPr/>
        </p:nvSpPr>
        <p:spPr bwMode="auto">
          <a:xfrm>
            <a:off x="228600" y="609600"/>
            <a:ext cx="8610600" cy="3429000"/>
          </a:xfrm>
          <a:prstGeom prst="rect">
            <a:avLst/>
          </a:prstGeom>
          <a:noFill/>
          <a:ln w="9525">
            <a:noFill/>
            <a:miter lim="800000"/>
            <a:headEnd/>
            <a:tailEnd/>
          </a:ln>
          <a:effectLst/>
        </p:spPr>
        <p:txBody>
          <a:bodyPr/>
          <a:lstStyle/>
          <a:p>
            <a:pPr marL="533400" indent="-533400" eaLnBrk="1" hangingPunct="1">
              <a:lnSpc>
                <a:spcPct val="140000"/>
              </a:lnSpc>
              <a:spcBef>
                <a:spcPct val="20000"/>
              </a:spcBef>
            </a:pPr>
            <a:r>
              <a:rPr lang="en-US" altLang="en-US" sz="1400"/>
              <a:t> </a:t>
            </a:r>
            <a:r>
              <a:rPr lang="en-US" altLang="en-US" sz="2000" b="1">
                <a:latin typeface="Garamond" pitchFamily="18" charset="0"/>
              </a:rPr>
              <a:t>Indicated - in Kennedy class II, modification 1 and Kennedy class III situations when the most posterior abutment is a </a:t>
            </a:r>
            <a:r>
              <a:rPr lang="en-US" altLang="en-US" sz="2000" b="1">
                <a:solidFill>
                  <a:srgbClr val="FF0000"/>
                </a:solidFill>
                <a:latin typeface="Garamond" pitchFamily="18" charset="0"/>
              </a:rPr>
              <a:t>mesially tipped molar </a:t>
            </a:r>
          </a:p>
          <a:p>
            <a:pPr marL="533400" indent="-533400" eaLnBrk="1" hangingPunct="1">
              <a:lnSpc>
                <a:spcPct val="140000"/>
              </a:lnSpc>
              <a:spcBef>
                <a:spcPct val="20000"/>
              </a:spcBef>
              <a:buFontTx/>
              <a:buAutoNum type="arabicPeriod"/>
            </a:pPr>
            <a:r>
              <a:rPr lang="en-US" altLang="en-US" sz="2000" b="1">
                <a:latin typeface="Garamond" pitchFamily="18" charset="0"/>
              </a:rPr>
              <a:t> Minimize further tipping of the abutment \ forces are directed down the long axis of the abutment. </a:t>
            </a:r>
          </a:p>
          <a:p>
            <a:pPr marL="533400" indent="-533400" eaLnBrk="1" hangingPunct="1">
              <a:lnSpc>
                <a:spcPct val="140000"/>
              </a:lnSpc>
              <a:spcBef>
                <a:spcPct val="20000"/>
              </a:spcBef>
              <a:buFontTx/>
              <a:buAutoNum type="arabicPeriod"/>
            </a:pPr>
            <a:r>
              <a:rPr lang="en-US" altLang="en-US" sz="2000" b="1">
                <a:latin typeface="Garamond" pitchFamily="18" charset="0"/>
              </a:rPr>
              <a:t>This rest should </a:t>
            </a:r>
            <a:r>
              <a:rPr lang="en-US" altLang="en-US" sz="2000" b="1">
                <a:solidFill>
                  <a:srgbClr val="FF0000"/>
                </a:solidFill>
                <a:latin typeface="Garamond" pitchFamily="18" charset="0"/>
              </a:rPr>
              <a:t>extend more than one-half the mesiodistal width </a:t>
            </a:r>
            <a:r>
              <a:rPr lang="en-US" altLang="en-US" sz="2000" b="1">
                <a:latin typeface="Garamond" pitchFamily="18" charset="0"/>
              </a:rPr>
              <a:t>of the tooth, be approximately one-third the buccolingual width of the tooth.</a:t>
            </a:r>
          </a:p>
          <a:p>
            <a:pPr marL="533400" indent="-533400" eaLnBrk="1" hangingPunct="1">
              <a:lnSpc>
                <a:spcPct val="140000"/>
              </a:lnSpc>
              <a:spcBef>
                <a:spcPct val="20000"/>
              </a:spcBef>
              <a:buFontTx/>
              <a:buAutoNum type="arabicPeriod"/>
            </a:pPr>
            <a:r>
              <a:rPr lang="en-US" altLang="en-US" sz="2000" b="1">
                <a:latin typeface="Garamond" pitchFamily="18" charset="0"/>
              </a:rPr>
              <a:t>If abutment is severely tilted the extended occlusal  rest may be in the form of an onlay. </a:t>
            </a:r>
          </a:p>
          <a:p>
            <a:pPr marL="533400" indent="-533400" eaLnBrk="1" hangingPunct="1">
              <a:lnSpc>
                <a:spcPct val="140000"/>
              </a:lnSpc>
              <a:buClr>
                <a:srgbClr val="00CCFF"/>
              </a:buClr>
              <a:buFontTx/>
              <a:buAutoNum type="arabicPeriod"/>
            </a:pPr>
            <a:endParaRPr lang="en-US" altLang="en-US" sz="2000" b="1">
              <a:latin typeface="Garamond" pitchFamily="18" charset="0"/>
            </a:endParaRPr>
          </a:p>
        </p:txBody>
      </p:sp>
      <p:pic>
        <p:nvPicPr>
          <p:cNvPr id="88068" name="Picture 6" descr="DSCN0258"/>
          <p:cNvPicPr>
            <a:picLocks noChangeAspect="1" noChangeArrowheads="1"/>
          </p:cNvPicPr>
          <p:nvPr/>
        </p:nvPicPr>
        <p:blipFill>
          <a:blip r:embed="rId4">
            <a:lum bright="18000" contrast="66000"/>
          </a:blip>
          <a:srcRect l="12329" t="10959" r="10959" b="36530"/>
          <a:stretch>
            <a:fillRect/>
          </a:stretch>
        </p:blipFill>
        <p:spPr bwMode="auto">
          <a:xfrm>
            <a:off x="1524000" y="4572000"/>
            <a:ext cx="2971800" cy="1525588"/>
          </a:xfrm>
          <a:prstGeom prst="rect">
            <a:avLst/>
          </a:prstGeom>
          <a:noFill/>
          <a:ln w="9525">
            <a:solidFill>
              <a:schemeClr val="tx1"/>
            </a:solidFill>
            <a:miter lim="800000"/>
            <a:headEnd/>
            <a:tailEnd/>
          </a:ln>
          <a:effectLst/>
        </p:spPr>
      </p:pic>
      <p:pic>
        <p:nvPicPr>
          <p:cNvPr id="88069" name="Picture 7" descr="Picturegoli 120"/>
          <p:cNvPicPr>
            <a:picLocks noChangeAspect="1" noChangeArrowheads="1"/>
          </p:cNvPicPr>
          <p:nvPr/>
        </p:nvPicPr>
        <p:blipFill>
          <a:blip r:embed="rId5">
            <a:lum contrast="72000"/>
          </a:blip>
          <a:srcRect/>
          <a:stretch>
            <a:fillRect/>
          </a:stretch>
        </p:blipFill>
        <p:spPr bwMode="auto">
          <a:xfrm>
            <a:off x="5638800" y="4495800"/>
            <a:ext cx="2133600" cy="1600200"/>
          </a:xfrm>
          <a:prstGeom prst="rect">
            <a:avLst/>
          </a:prstGeom>
          <a:noFill/>
          <a:ln w="9525">
            <a:solidFill>
              <a:schemeClr val="tx1"/>
            </a:solidFill>
            <a:miter lim="800000"/>
            <a:headEnd/>
            <a:tailEnd/>
          </a:ln>
        </p:spPr>
      </p:pic>
      <p:pic>
        <p:nvPicPr>
          <p:cNvPr id="6" name="~PP767.WAV">
            <a:hlinkClick r:id="" action="ppaction://media"/>
          </p:cNvPr>
          <p:cNvPicPr>
            <a:picLocks noRot="1" noChangeAspect="1"/>
          </p:cNvPicPr>
          <p:nvPr>
            <a:wavAudioFile r:embed="rId1" name="~PP767.WAV"/>
          </p:nvPr>
        </p:nvPicPr>
        <p:blipFill>
          <a:blip r:embed="rId6"/>
          <a:stretch>
            <a:fillRect/>
          </a:stretch>
        </p:blipFill>
        <p:spPr>
          <a:xfrm>
            <a:off x="8696325" y="6410325"/>
            <a:ext cx="304800" cy="304800"/>
          </a:xfrm>
          <a:prstGeom prst="rect">
            <a:avLst/>
          </a:prstGeom>
        </p:spPr>
      </p:pic>
    </p:spTree>
  </p:cSld>
  <p:clrMapOvr>
    <a:masterClrMapping/>
  </p:clrMapOvr>
  <p:transition advTm="437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609600" y="228600"/>
            <a:ext cx="7772400" cy="387350"/>
          </a:xfrm>
          <a:prstGeom prst="rect">
            <a:avLst/>
          </a:prstGeom>
          <a:noFill/>
          <a:ln w="9525">
            <a:noFill/>
            <a:miter lim="800000"/>
            <a:headEnd/>
            <a:tailEnd/>
          </a:ln>
          <a:effectLst/>
        </p:spPr>
        <p:txBody>
          <a:bodyPr anchor="b"/>
          <a:lstStyle/>
          <a:p>
            <a:pPr algn="ctr" eaLnBrk="1" hangingPunct="1"/>
            <a:r>
              <a:rPr lang="en-US" altLang="en-US" sz="2800" b="1" u="sng">
                <a:solidFill>
                  <a:schemeClr val="accent2"/>
                </a:solidFill>
                <a:latin typeface="Times New Roman" pitchFamily="18" charset="0"/>
              </a:rPr>
              <a:t>LINGUAL RESTS(Cingulum rests)</a:t>
            </a:r>
          </a:p>
        </p:txBody>
      </p:sp>
      <p:sp>
        <p:nvSpPr>
          <p:cNvPr id="90115" name="Rectangle 5"/>
          <p:cNvSpPr>
            <a:spLocks noChangeArrowheads="1"/>
          </p:cNvSpPr>
          <p:nvPr/>
        </p:nvSpPr>
        <p:spPr bwMode="auto">
          <a:xfrm>
            <a:off x="228600" y="914400"/>
            <a:ext cx="5791200" cy="4800600"/>
          </a:xfrm>
          <a:prstGeom prst="rect">
            <a:avLst/>
          </a:prstGeom>
          <a:noFill/>
          <a:ln w="9525">
            <a:noFill/>
            <a:miter lim="800000"/>
            <a:headEnd/>
            <a:tailEnd/>
          </a:ln>
          <a:effectLst/>
        </p:spPr>
        <p:txBody>
          <a:bodyPr/>
          <a:lstStyle/>
          <a:p>
            <a:pPr marL="342900" indent="-342900" eaLnBrk="1" hangingPunct="1">
              <a:lnSpc>
                <a:spcPct val="160000"/>
              </a:lnSpc>
              <a:spcBef>
                <a:spcPct val="20000"/>
              </a:spcBef>
              <a:buFontTx/>
              <a:buBlip>
                <a:blip r:embed="rId4"/>
              </a:buBlip>
            </a:pPr>
            <a:r>
              <a:rPr lang="en-US" altLang="en-US" sz="2000" b="1">
                <a:latin typeface="Times New Roman" pitchFamily="18" charset="0"/>
              </a:rPr>
              <a:t>Anterior teeth may be used to support an indirect retainer or auxiliary rest.</a:t>
            </a:r>
          </a:p>
          <a:p>
            <a:pPr marL="342900" indent="-342900" eaLnBrk="1" hangingPunct="1">
              <a:lnSpc>
                <a:spcPct val="160000"/>
              </a:lnSpc>
              <a:spcBef>
                <a:spcPct val="20000"/>
              </a:spcBef>
              <a:buFontTx/>
              <a:buBlip>
                <a:blip r:embed="rId4"/>
              </a:buBlip>
            </a:pPr>
            <a:r>
              <a:rPr lang="en-US" altLang="en-US" sz="2000" b="1">
                <a:latin typeface="Times New Roman" pitchFamily="18" charset="0"/>
              </a:rPr>
              <a:t>Canine is preferred over an incisor as an indirect retainer or an auxiliary rest. Normal morphology requires minimal tooth preparation.</a:t>
            </a:r>
          </a:p>
          <a:p>
            <a:pPr marL="342900" indent="-342900" eaLnBrk="1" hangingPunct="1">
              <a:lnSpc>
                <a:spcPct val="160000"/>
              </a:lnSpc>
              <a:spcBef>
                <a:spcPct val="20000"/>
              </a:spcBef>
              <a:buFontTx/>
              <a:buBlip>
                <a:blip r:embed="rId4"/>
              </a:buBlip>
            </a:pPr>
            <a:r>
              <a:rPr lang="en-US" altLang="en-US" sz="2000" b="1">
                <a:latin typeface="Times New Roman" pitchFamily="18" charset="0"/>
              </a:rPr>
              <a:t>When a canine is not present, multiple rests that are spread over several incisor teeth are preferable to the use of a single incisor.</a:t>
            </a:r>
          </a:p>
          <a:p>
            <a:pPr marL="342900" indent="-342900" eaLnBrk="1" hangingPunct="1">
              <a:lnSpc>
                <a:spcPct val="160000"/>
              </a:lnSpc>
              <a:spcBef>
                <a:spcPct val="20000"/>
              </a:spcBef>
              <a:buFontTx/>
              <a:buBlip>
                <a:blip r:embed="rId4"/>
              </a:buBlip>
            </a:pPr>
            <a:r>
              <a:rPr lang="en-US" altLang="en-US" sz="2000" b="1">
                <a:latin typeface="Times New Roman" pitchFamily="18" charset="0"/>
              </a:rPr>
              <a:t>Lingual rest should be kept near the center  of rotation.</a:t>
            </a:r>
          </a:p>
        </p:txBody>
      </p:sp>
      <p:grpSp>
        <p:nvGrpSpPr>
          <p:cNvPr id="2" name="Group 6"/>
          <p:cNvGrpSpPr>
            <a:grpSpLocks/>
          </p:cNvGrpSpPr>
          <p:nvPr/>
        </p:nvGrpSpPr>
        <p:grpSpPr bwMode="auto">
          <a:xfrm>
            <a:off x="6477000" y="914400"/>
            <a:ext cx="1676400" cy="5029200"/>
            <a:chOff x="4080" y="960"/>
            <a:chExt cx="1056" cy="2784"/>
          </a:xfrm>
        </p:grpSpPr>
        <p:pic>
          <p:nvPicPr>
            <p:cNvPr id="90117" name="Picture 7" descr="DSCN0257"/>
            <p:cNvPicPr>
              <a:picLocks noChangeAspect="1" noChangeArrowheads="1"/>
            </p:cNvPicPr>
            <p:nvPr/>
          </p:nvPicPr>
          <p:blipFill>
            <a:blip r:embed="rId5">
              <a:lum contrast="70000"/>
            </a:blip>
            <a:srcRect l="63290" t="16878" r="13924" b="29114"/>
            <a:stretch>
              <a:fillRect/>
            </a:stretch>
          </p:blipFill>
          <p:spPr bwMode="auto">
            <a:xfrm>
              <a:off x="4176" y="2208"/>
              <a:ext cx="864" cy="1536"/>
            </a:xfrm>
            <a:prstGeom prst="rect">
              <a:avLst/>
            </a:prstGeom>
            <a:noFill/>
            <a:ln w="9525">
              <a:solidFill>
                <a:schemeClr val="tx1"/>
              </a:solidFill>
              <a:miter lim="800000"/>
              <a:headEnd/>
              <a:tailEnd/>
            </a:ln>
          </p:spPr>
        </p:pic>
        <p:pic>
          <p:nvPicPr>
            <p:cNvPr id="90118" name="Picture 8" descr="DSCN0257"/>
            <p:cNvPicPr>
              <a:picLocks noChangeAspect="1" noChangeArrowheads="1"/>
            </p:cNvPicPr>
            <p:nvPr/>
          </p:nvPicPr>
          <p:blipFill>
            <a:blip r:embed="rId6">
              <a:lum contrast="84000"/>
            </a:blip>
            <a:srcRect l="6329" t="20253" r="55696" b="29114"/>
            <a:stretch>
              <a:fillRect/>
            </a:stretch>
          </p:blipFill>
          <p:spPr bwMode="auto">
            <a:xfrm>
              <a:off x="4080" y="960"/>
              <a:ext cx="1056" cy="1056"/>
            </a:xfrm>
            <a:prstGeom prst="rect">
              <a:avLst/>
            </a:prstGeom>
            <a:noFill/>
            <a:ln w="9525">
              <a:solidFill>
                <a:schemeClr val="tx1"/>
              </a:solidFill>
              <a:miter lim="800000"/>
              <a:headEnd/>
              <a:tailEnd/>
            </a:ln>
            <a:effectLst/>
          </p:spPr>
        </p:pic>
      </p:grpSp>
      <p:pic>
        <p:nvPicPr>
          <p:cNvPr id="7" name="~PP3294.WAV">
            <a:hlinkClick r:id="" action="ppaction://media"/>
          </p:cNvPr>
          <p:cNvPicPr>
            <a:picLocks noRot="1" noChangeAspect="1"/>
          </p:cNvPicPr>
          <p:nvPr>
            <a:wavAudioFile r:embed="rId1" name="~PP3294.WAV"/>
          </p:nvPr>
        </p:nvPicPr>
        <p:blipFill>
          <a:blip r:embed="rId7"/>
          <a:stretch>
            <a:fillRect/>
          </a:stretch>
        </p:blipFill>
        <p:spPr>
          <a:xfrm>
            <a:off x="8696325" y="6410325"/>
            <a:ext cx="304800" cy="304800"/>
          </a:xfrm>
          <a:prstGeom prst="rect">
            <a:avLst/>
          </a:prstGeom>
        </p:spPr>
      </p:pic>
    </p:spTree>
  </p:cSld>
  <p:clrMapOvr>
    <a:masterClrMapping/>
  </p:clrMapOvr>
  <p:transition advTm="393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228600" y="0"/>
            <a:ext cx="8534400" cy="5334000"/>
          </a:xfrm>
          <a:prstGeom prst="rect">
            <a:avLst/>
          </a:prstGeom>
          <a:noFill/>
          <a:ln w="9525">
            <a:noFill/>
            <a:miter lim="800000"/>
            <a:headEnd/>
            <a:tailEnd/>
          </a:ln>
          <a:effectLst/>
        </p:spPr>
        <p:txBody>
          <a:bodyPr/>
          <a:lstStyle/>
          <a:p>
            <a:pPr marL="342900" indent="-342900" eaLnBrk="1" hangingPunct="1">
              <a:lnSpc>
                <a:spcPct val="160000"/>
              </a:lnSpc>
              <a:spcBef>
                <a:spcPct val="20000"/>
              </a:spcBef>
              <a:buFontTx/>
              <a:buBlip>
                <a:blip r:embed="rId4"/>
              </a:buBlip>
            </a:pPr>
            <a:r>
              <a:rPr lang="en-US" altLang="en-US" sz="2400" b="1">
                <a:latin typeface="Times New Roman" pitchFamily="18" charset="0"/>
              </a:rPr>
              <a:t>Preferable to an incisal rest</a:t>
            </a:r>
          </a:p>
          <a:p>
            <a:pPr marL="342900" indent="-342900" eaLnBrk="1" hangingPunct="1">
              <a:lnSpc>
                <a:spcPct val="160000"/>
              </a:lnSpc>
              <a:spcBef>
                <a:spcPct val="20000"/>
              </a:spcBef>
            </a:pPr>
            <a:r>
              <a:rPr lang="en-US" altLang="en-US" sz="2400" b="1">
                <a:latin typeface="Times New Roman" pitchFamily="18" charset="0"/>
              </a:rPr>
              <a:t>     - It is placed </a:t>
            </a:r>
            <a:r>
              <a:rPr lang="en-US" altLang="en-US" sz="2400" b="1">
                <a:solidFill>
                  <a:srgbClr val="FF0000"/>
                </a:solidFill>
                <a:latin typeface="Times New Roman" pitchFamily="18" charset="0"/>
              </a:rPr>
              <a:t>nearer the horizontal axis of rotation </a:t>
            </a:r>
            <a:r>
              <a:rPr lang="en-US" altLang="en-US" sz="2400" b="1">
                <a:latin typeface="Times New Roman" pitchFamily="18" charset="0"/>
              </a:rPr>
              <a:t>(tipping axis) of the abutment , </a:t>
            </a:r>
            <a:r>
              <a:rPr lang="en-US" altLang="en-US" sz="2400" b="1">
                <a:solidFill>
                  <a:srgbClr val="FF0000"/>
                </a:solidFill>
                <a:latin typeface="Times New Roman" pitchFamily="18" charset="0"/>
              </a:rPr>
              <a:t>less tendency to tip the tooth. </a:t>
            </a:r>
          </a:p>
          <a:p>
            <a:pPr marL="342900" indent="-342900" eaLnBrk="1" hangingPunct="1">
              <a:lnSpc>
                <a:spcPct val="160000"/>
              </a:lnSpc>
              <a:spcBef>
                <a:spcPct val="20000"/>
              </a:spcBef>
            </a:pPr>
            <a:r>
              <a:rPr lang="en-US" altLang="en-US" sz="2400" b="1">
                <a:solidFill>
                  <a:srgbClr val="FF0000"/>
                </a:solidFill>
                <a:latin typeface="Times New Roman" pitchFamily="18" charset="0"/>
              </a:rPr>
              <a:t>     - More esthetically acceptable.</a:t>
            </a:r>
          </a:p>
          <a:p>
            <a:pPr marL="342900" indent="-342900" eaLnBrk="1" hangingPunct="1">
              <a:lnSpc>
                <a:spcPct val="160000"/>
              </a:lnSpc>
              <a:spcBef>
                <a:spcPct val="20000"/>
              </a:spcBef>
            </a:pPr>
            <a:endParaRPr lang="en-US" altLang="en-US" sz="2400" b="1">
              <a:latin typeface="Times New Roman" pitchFamily="18" charset="0"/>
            </a:endParaRPr>
          </a:p>
          <a:p>
            <a:pPr marL="342900" indent="-342900" eaLnBrk="1" hangingPunct="1">
              <a:lnSpc>
                <a:spcPct val="160000"/>
              </a:lnSpc>
              <a:spcBef>
                <a:spcPct val="20000"/>
              </a:spcBef>
              <a:buFontTx/>
              <a:buBlip>
                <a:blip r:embed="rId4"/>
              </a:buBlip>
            </a:pPr>
            <a:r>
              <a:rPr lang="en-US" altLang="en-US" sz="2400" b="1">
                <a:latin typeface="Times New Roman" pitchFamily="18" charset="0"/>
              </a:rPr>
              <a:t>A lingual rest may sometimes be placed in an enamel seat at the cingulum or just incisally to the cingulum. </a:t>
            </a:r>
          </a:p>
          <a:p>
            <a:pPr marL="342900" indent="-342900" eaLnBrk="1" hangingPunct="1">
              <a:lnSpc>
                <a:spcPct val="160000"/>
              </a:lnSpc>
              <a:spcBef>
                <a:spcPct val="20000"/>
              </a:spcBef>
              <a:buFontTx/>
              <a:buBlip>
                <a:blip r:embed="rId4"/>
              </a:buBlip>
            </a:pPr>
            <a:r>
              <a:rPr lang="en-US" altLang="en-US" sz="2400" b="1">
                <a:latin typeface="Times New Roman" pitchFamily="18" charset="0"/>
              </a:rPr>
              <a:t>Lingual rest seat preparations in enamel </a:t>
            </a:r>
            <a:r>
              <a:rPr lang="en-US" altLang="en-US" sz="2400" b="1">
                <a:solidFill>
                  <a:srgbClr val="FF0000"/>
                </a:solidFill>
                <a:latin typeface="Times New Roman" pitchFamily="18" charset="0"/>
              </a:rPr>
              <a:t>are rarely satisfactory on mandibular anterior teeth </a:t>
            </a:r>
            <a:r>
              <a:rPr lang="en-US" altLang="en-US" sz="2400" b="1">
                <a:latin typeface="Times New Roman" pitchFamily="18" charset="0"/>
              </a:rPr>
              <a:t>because of a lack of thickness of enamel in which to prepare a seat of adequate form to be truly supportive.</a:t>
            </a:r>
          </a:p>
          <a:p>
            <a:pPr marL="342900" indent="-342900" eaLnBrk="1" hangingPunct="1">
              <a:lnSpc>
                <a:spcPct val="160000"/>
              </a:lnSpc>
              <a:spcBef>
                <a:spcPct val="20000"/>
              </a:spcBef>
            </a:pPr>
            <a:endParaRPr lang="en-US" altLang="en-US" sz="2400" b="1">
              <a:latin typeface="Times New Roman" pitchFamily="18" charset="0"/>
            </a:endParaRPr>
          </a:p>
          <a:p>
            <a:pPr marL="342900" indent="-342900" eaLnBrk="1" hangingPunct="1">
              <a:spcBef>
                <a:spcPct val="20000"/>
              </a:spcBef>
              <a:buFontTx/>
              <a:buChar char="•"/>
            </a:pPr>
            <a:endParaRPr lang="en-US" altLang="en-US" sz="2000"/>
          </a:p>
        </p:txBody>
      </p:sp>
      <p:pic>
        <p:nvPicPr>
          <p:cNvPr id="3" name="~PP3548.WAV">
            <a:hlinkClick r:id="" action="ppaction://media"/>
          </p:cNvPr>
          <p:cNvPicPr>
            <a:picLocks noRot="1" noChangeAspect="1"/>
          </p:cNvPicPr>
          <p:nvPr>
            <a:wavAudioFile r:embed="rId1" name="~PP3548.WAV"/>
          </p:nvPr>
        </p:nvPicPr>
        <p:blipFill>
          <a:blip r:embed="rId5"/>
          <a:stretch>
            <a:fillRect/>
          </a:stretch>
        </p:blipFill>
        <p:spPr>
          <a:xfrm>
            <a:off x="8696325" y="6410325"/>
            <a:ext cx="304800" cy="304800"/>
          </a:xfrm>
          <a:prstGeom prst="rect">
            <a:avLst/>
          </a:prstGeom>
        </p:spPr>
      </p:pic>
    </p:spTree>
  </p:cSld>
  <p:clrMapOvr>
    <a:masterClrMapping/>
  </p:clrMapOvr>
  <p:transition advTm="493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152400" y="0"/>
            <a:ext cx="5791200" cy="6858000"/>
          </a:xfrm>
          <a:prstGeom prst="rect">
            <a:avLst/>
          </a:prstGeom>
          <a:noFill/>
          <a:ln w="9525">
            <a:noFill/>
            <a:miter lim="800000"/>
            <a:headEnd/>
            <a:tailEnd/>
          </a:ln>
          <a:effectLst/>
        </p:spPr>
        <p:txBody>
          <a:bodyPr/>
          <a:lstStyle/>
          <a:p>
            <a:pPr marL="342900" indent="-342900" eaLnBrk="1" hangingPunct="1">
              <a:spcBef>
                <a:spcPct val="20000"/>
              </a:spcBef>
            </a:pPr>
            <a:r>
              <a:rPr lang="en-US" altLang="en-US" sz="2800" b="1" u="sng">
                <a:solidFill>
                  <a:srgbClr val="057207"/>
                </a:solidFill>
                <a:latin typeface="Times New Roman" pitchFamily="18" charset="0"/>
              </a:rPr>
              <a:t>Outline form</a:t>
            </a:r>
          </a:p>
          <a:p>
            <a:pPr marL="342900" indent="-342900" eaLnBrk="1" hangingPunct="1">
              <a:lnSpc>
                <a:spcPct val="150000"/>
              </a:lnSpc>
              <a:spcBef>
                <a:spcPct val="20000"/>
              </a:spcBef>
              <a:buFontTx/>
              <a:buBlip>
                <a:blip r:embed="rId4"/>
              </a:buBlip>
            </a:pPr>
            <a:r>
              <a:rPr lang="en-US" altLang="en-US" sz="2000" b="1">
                <a:latin typeface="Times New Roman" pitchFamily="18" charset="0"/>
              </a:rPr>
              <a:t>A slightly rounded V(half moon shaped)  is prepared on the lingual surface at the junction of the gingival and the middle -one third of the tooth. The </a:t>
            </a:r>
            <a:r>
              <a:rPr lang="en-US" altLang="en-US" sz="2000" b="1">
                <a:solidFill>
                  <a:srgbClr val="FF0000"/>
                </a:solidFill>
                <a:latin typeface="Times New Roman" pitchFamily="18" charset="0"/>
              </a:rPr>
              <a:t>apex of the V is directed incisally. </a:t>
            </a:r>
          </a:p>
          <a:p>
            <a:pPr marL="342900" indent="-342900" eaLnBrk="1" hangingPunct="1">
              <a:lnSpc>
                <a:spcPct val="150000"/>
              </a:lnSpc>
              <a:spcBef>
                <a:spcPct val="20000"/>
              </a:spcBef>
              <a:buFontTx/>
              <a:buBlip>
                <a:blip r:embed="rId4"/>
              </a:buBlip>
            </a:pPr>
            <a:r>
              <a:rPr lang="en-US" altLang="en-US" sz="2000" b="1">
                <a:latin typeface="Times New Roman" pitchFamily="18" charset="0"/>
              </a:rPr>
              <a:t>The floor of the rest seat should be toward the cingulum rather than the axial wall. Care must be taken not to create an enamel undercut, which interferes with placement of the denture.</a:t>
            </a:r>
          </a:p>
          <a:p>
            <a:pPr marL="342900" indent="-342900" eaLnBrk="1" hangingPunct="1">
              <a:lnSpc>
                <a:spcPct val="150000"/>
              </a:lnSpc>
              <a:spcBef>
                <a:spcPct val="20000"/>
              </a:spcBef>
              <a:buFontTx/>
              <a:buBlip>
                <a:blip r:embed="rId4"/>
              </a:buBlip>
            </a:pPr>
            <a:r>
              <a:rPr lang="en-US" altLang="en-US" sz="2000" b="1">
                <a:latin typeface="Times New Roman" pitchFamily="18" charset="0"/>
              </a:rPr>
              <a:t> preparation is broadest at lingual aspect..</a:t>
            </a:r>
          </a:p>
          <a:p>
            <a:pPr marL="342900" indent="-342900" eaLnBrk="1" hangingPunct="1">
              <a:lnSpc>
                <a:spcPct val="150000"/>
              </a:lnSpc>
              <a:spcBef>
                <a:spcPct val="20000"/>
              </a:spcBef>
              <a:buFontTx/>
              <a:buBlip>
                <a:blip r:embed="rId4"/>
              </a:buBlip>
            </a:pPr>
            <a:r>
              <a:rPr lang="en-US" altLang="en-US" sz="2000" b="1">
                <a:latin typeface="Times New Roman" pitchFamily="18" charset="0"/>
              </a:rPr>
              <a:t>Dimensions – mesiodistal width = 2.5-3mm, </a:t>
            </a:r>
          </a:p>
          <a:p>
            <a:pPr marL="342900" indent="-342900" eaLnBrk="1" hangingPunct="1">
              <a:lnSpc>
                <a:spcPct val="150000"/>
              </a:lnSpc>
              <a:spcBef>
                <a:spcPct val="20000"/>
              </a:spcBef>
            </a:pPr>
            <a:r>
              <a:rPr lang="en-US" altLang="en-US" sz="2000" b="1">
                <a:latin typeface="Times New Roman" pitchFamily="18" charset="0"/>
              </a:rPr>
              <a:t>                              labiolingual width = 2mm,</a:t>
            </a:r>
          </a:p>
          <a:p>
            <a:pPr marL="342900" indent="-342900" eaLnBrk="1" hangingPunct="1">
              <a:lnSpc>
                <a:spcPct val="150000"/>
              </a:lnSpc>
              <a:spcBef>
                <a:spcPct val="20000"/>
              </a:spcBef>
            </a:pPr>
            <a:r>
              <a:rPr lang="en-US" altLang="en-US" sz="2000" b="1">
                <a:latin typeface="Times New Roman" pitchFamily="18" charset="0"/>
              </a:rPr>
              <a:t>                              incisoapical depth = 1.5mm</a:t>
            </a:r>
          </a:p>
        </p:txBody>
      </p:sp>
      <p:pic>
        <p:nvPicPr>
          <p:cNvPr id="94211" name="Picture 5" descr="DSCN0229"/>
          <p:cNvPicPr>
            <a:picLocks noChangeAspect="1" noChangeArrowheads="1"/>
          </p:cNvPicPr>
          <p:nvPr/>
        </p:nvPicPr>
        <p:blipFill>
          <a:blip r:embed="rId5">
            <a:lum bright="12000" contrast="100000"/>
          </a:blip>
          <a:srcRect l="5376" t="28674" r="7527" b="28316"/>
          <a:stretch>
            <a:fillRect/>
          </a:stretch>
        </p:blipFill>
        <p:spPr bwMode="auto">
          <a:xfrm>
            <a:off x="5334000" y="4267200"/>
            <a:ext cx="3886200" cy="1905000"/>
          </a:xfrm>
          <a:prstGeom prst="rect">
            <a:avLst/>
          </a:prstGeom>
          <a:noFill/>
          <a:ln w="9525">
            <a:solidFill>
              <a:schemeClr val="tx1"/>
            </a:solidFill>
            <a:miter lim="800000"/>
            <a:headEnd/>
            <a:tailEnd/>
          </a:ln>
          <a:effectLst/>
        </p:spPr>
      </p:pic>
      <p:pic>
        <p:nvPicPr>
          <p:cNvPr id="94212" name="Picture 6" descr="142"/>
          <p:cNvPicPr>
            <a:picLocks noChangeAspect="1" noChangeArrowheads="1"/>
          </p:cNvPicPr>
          <p:nvPr/>
        </p:nvPicPr>
        <p:blipFill>
          <a:blip r:embed="rId6">
            <a:lum bright="-6000" contrast="42000"/>
          </a:blip>
          <a:srcRect l="6593" t="35179" r="52666" b="44679"/>
          <a:stretch>
            <a:fillRect/>
          </a:stretch>
        </p:blipFill>
        <p:spPr bwMode="auto">
          <a:xfrm>
            <a:off x="5943600" y="990600"/>
            <a:ext cx="2895600" cy="1762125"/>
          </a:xfrm>
          <a:prstGeom prst="rect">
            <a:avLst/>
          </a:prstGeom>
          <a:noFill/>
          <a:ln w="9525">
            <a:solidFill>
              <a:schemeClr val="tx1"/>
            </a:solidFill>
            <a:miter lim="800000"/>
            <a:headEnd/>
            <a:tailEnd/>
          </a:ln>
        </p:spPr>
      </p:pic>
      <p:pic>
        <p:nvPicPr>
          <p:cNvPr id="5" name="~PP1782.WAV">
            <a:hlinkClick r:id="" action="ppaction://media"/>
          </p:cNvPr>
          <p:cNvPicPr>
            <a:picLocks noRot="1" noChangeAspect="1"/>
          </p:cNvPicPr>
          <p:nvPr>
            <a:wavAudioFile r:embed="rId1" name="~PP1782.WAV"/>
          </p:nvPr>
        </p:nvPicPr>
        <p:blipFill>
          <a:blip r:embed="rId7"/>
          <a:stretch>
            <a:fillRect/>
          </a:stretch>
        </p:blipFill>
        <p:spPr>
          <a:xfrm>
            <a:off x="8696325" y="6410325"/>
            <a:ext cx="304800" cy="304800"/>
          </a:xfrm>
          <a:prstGeom prst="rect">
            <a:avLst/>
          </a:prstGeom>
        </p:spPr>
      </p:pic>
    </p:spTree>
  </p:cSld>
  <p:clrMapOvr>
    <a:masterClrMapping/>
  </p:clrMapOvr>
  <p:transition advTm="555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152400" y="0"/>
            <a:ext cx="5410200" cy="6096000"/>
          </a:xfrm>
          <a:prstGeom prst="rect">
            <a:avLst/>
          </a:prstGeom>
          <a:noFill/>
          <a:ln w="9525">
            <a:noFill/>
            <a:miter lim="800000"/>
            <a:headEnd/>
            <a:tailEnd/>
          </a:ln>
          <a:effectLst/>
        </p:spPr>
        <p:txBody>
          <a:bodyPr/>
          <a:lstStyle/>
          <a:p>
            <a:pPr marL="342900" indent="-342900" eaLnBrk="1" hangingPunct="1">
              <a:spcBef>
                <a:spcPct val="20000"/>
              </a:spcBef>
              <a:buFontTx/>
              <a:buBlip>
                <a:blip r:embed="rId4"/>
              </a:buBlip>
            </a:pPr>
            <a:endParaRPr lang="en-US" altLang="en-US" sz="1600">
              <a:latin typeface="Garamond" pitchFamily="18" charset="0"/>
            </a:endParaRPr>
          </a:p>
          <a:p>
            <a:pPr marL="342900" indent="-342900" eaLnBrk="1" hangingPunct="1">
              <a:spcBef>
                <a:spcPct val="20000"/>
              </a:spcBef>
            </a:pPr>
            <a:r>
              <a:rPr lang="en-US" altLang="en-US" sz="2800" b="1" u="sng">
                <a:solidFill>
                  <a:srgbClr val="057207"/>
                </a:solidFill>
                <a:latin typeface="Times New Roman" pitchFamily="18" charset="0"/>
              </a:rPr>
              <a:t>Preparation</a:t>
            </a:r>
          </a:p>
          <a:p>
            <a:pPr marL="342900" indent="-342900" eaLnBrk="1" hangingPunct="1">
              <a:spcBef>
                <a:spcPct val="20000"/>
              </a:spcBef>
              <a:buFontTx/>
              <a:buBlip>
                <a:blip r:embed="rId4"/>
              </a:buBlip>
            </a:pPr>
            <a:endParaRPr lang="en-US" altLang="en-US" sz="2800">
              <a:latin typeface="Times New Roman" pitchFamily="18" charset="0"/>
            </a:endParaRPr>
          </a:p>
          <a:p>
            <a:pPr marL="342900" indent="-342900" eaLnBrk="1" hangingPunct="1">
              <a:lnSpc>
                <a:spcPct val="150000"/>
              </a:lnSpc>
              <a:spcBef>
                <a:spcPct val="20000"/>
              </a:spcBef>
              <a:buFontTx/>
              <a:buBlip>
                <a:blip r:embed="rId4"/>
              </a:buBlip>
            </a:pPr>
            <a:r>
              <a:rPr lang="en-US" altLang="en-US" sz="2000" b="1">
                <a:latin typeface="Times New Roman" pitchFamily="18" charset="0"/>
              </a:rPr>
              <a:t>Preparation may be started by using an </a:t>
            </a:r>
            <a:r>
              <a:rPr lang="en-US" altLang="en-US" sz="2000" b="1">
                <a:solidFill>
                  <a:srgbClr val="FF0000"/>
                </a:solidFill>
                <a:latin typeface="Times New Roman" pitchFamily="18" charset="0"/>
              </a:rPr>
              <a:t>inverted cone-shaped diamond </a:t>
            </a:r>
            <a:r>
              <a:rPr lang="en-US" altLang="en-US" sz="2000" b="1">
                <a:latin typeface="Times New Roman" pitchFamily="18" charset="0"/>
              </a:rPr>
              <a:t>stone and progressing to smaller, tapered stones with round ends to complete the preparation. </a:t>
            </a:r>
          </a:p>
          <a:p>
            <a:pPr marL="342900" indent="-342900" eaLnBrk="1" hangingPunct="1">
              <a:lnSpc>
                <a:spcPct val="150000"/>
              </a:lnSpc>
              <a:spcBef>
                <a:spcPct val="20000"/>
              </a:spcBef>
              <a:buFontTx/>
              <a:buBlip>
                <a:blip r:embed="rId4"/>
              </a:buBlip>
            </a:pPr>
            <a:r>
              <a:rPr lang="en-US" altLang="en-US" sz="2000" b="1">
                <a:latin typeface="Times New Roman" pitchFamily="18" charset="0"/>
              </a:rPr>
              <a:t>All line angles must be eliminated, and the rest seat must be prepared within the enamel and must be highly polished. </a:t>
            </a:r>
          </a:p>
          <a:p>
            <a:pPr marL="342900" indent="-342900" eaLnBrk="1" hangingPunct="1">
              <a:lnSpc>
                <a:spcPct val="150000"/>
              </a:lnSpc>
              <a:spcBef>
                <a:spcPct val="20000"/>
              </a:spcBef>
              <a:buFontTx/>
              <a:buBlip>
                <a:blip r:embed="rId4"/>
              </a:buBlip>
            </a:pPr>
            <a:r>
              <a:rPr lang="en-US" altLang="en-US" sz="2000" b="1">
                <a:latin typeface="Times New Roman" pitchFamily="18" charset="0"/>
              </a:rPr>
              <a:t>A predetermined path of placement for the denture must be kept in mind in preparing the rest seat. </a:t>
            </a:r>
          </a:p>
          <a:p>
            <a:pPr marL="342900" indent="-342900" eaLnBrk="1" hangingPunct="1">
              <a:lnSpc>
                <a:spcPct val="150000"/>
              </a:lnSpc>
              <a:spcBef>
                <a:spcPct val="20000"/>
              </a:spcBef>
              <a:buFontTx/>
              <a:buBlip>
                <a:blip r:embed="rId4"/>
              </a:buBlip>
            </a:pPr>
            <a:endParaRPr lang="en-US" altLang="en-US" sz="2000" b="1">
              <a:latin typeface="Times New Roman" pitchFamily="18" charset="0"/>
            </a:endParaRPr>
          </a:p>
          <a:p>
            <a:pPr marL="342900" indent="-342900" eaLnBrk="1" hangingPunct="1">
              <a:spcBef>
                <a:spcPct val="20000"/>
              </a:spcBef>
              <a:buFontTx/>
              <a:buBlip>
                <a:blip r:embed="rId4"/>
              </a:buBlip>
            </a:pPr>
            <a:endParaRPr lang="en-US" altLang="en-US" sz="2000" b="1">
              <a:latin typeface="Times New Roman" pitchFamily="18" charset="0"/>
            </a:endParaRPr>
          </a:p>
          <a:p>
            <a:pPr marL="342900" indent="-342900" eaLnBrk="1" hangingPunct="1">
              <a:spcBef>
                <a:spcPct val="20000"/>
              </a:spcBef>
              <a:buFontTx/>
              <a:buChar char="•"/>
            </a:pPr>
            <a:endParaRPr lang="en-US" altLang="en-US" sz="2000">
              <a:latin typeface="Times New Roman" pitchFamily="18" charset="0"/>
            </a:endParaRPr>
          </a:p>
        </p:txBody>
      </p:sp>
      <p:grpSp>
        <p:nvGrpSpPr>
          <p:cNvPr id="2" name="Group 5"/>
          <p:cNvGrpSpPr>
            <a:grpSpLocks/>
          </p:cNvGrpSpPr>
          <p:nvPr/>
        </p:nvGrpSpPr>
        <p:grpSpPr bwMode="auto">
          <a:xfrm>
            <a:off x="5715000" y="990600"/>
            <a:ext cx="3048000" cy="5562600"/>
            <a:chOff x="3264" y="720"/>
            <a:chExt cx="1776" cy="2711"/>
          </a:xfrm>
        </p:grpSpPr>
        <p:pic>
          <p:nvPicPr>
            <p:cNvPr id="96260" name="Picture 6" descr="DSCN0215"/>
            <p:cNvPicPr>
              <a:picLocks noChangeAspect="1" noChangeArrowheads="1"/>
            </p:cNvPicPr>
            <p:nvPr/>
          </p:nvPicPr>
          <p:blipFill>
            <a:blip r:embed="rId5">
              <a:lum bright="12000" contrast="72000"/>
            </a:blip>
            <a:srcRect l="58000" r="8000" b="10001"/>
            <a:stretch>
              <a:fillRect/>
            </a:stretch>
          </p:blipFill>
          <p:spPr bwMode="auto">
            <a:xfrm>
              <a:off x="3264" y="720"/>
              <a:ext cx="774" cy="1536"/>
            </a:xfrm>
            <a:prstGeom prst="rect">
              <a:avLst/>
            </a:prstGeom>
            <a:noFill/>
            <a:ln w="9525">
              <a:solidFill>
                <a:schemeClr val="tx1"/>
              </a:solidFill>
              <a:miter lim="800000"/>
              <a:headEnd/>
              <a:tailEnd/>
            </a:ln>
            <a:effectLst/>
          </p:spPr>
        </p:pic>
        <p:pic>
          <p:nvPicPr>
            <p:cNvPr id="96261" name="Picture 7" descr="DSCN0216"/>
            <p:cNvPicPr>
              <a:picLocks noChangeAspect="1" noChangeArrowheads="1"/>
            </p:cNvPicPr>
            <p:nvPr/>
          </p:nvPicPr>
          <p:blipFill>
            <a:blip r:embed="rId6">
              <a:lum bright="18000" contrast="78000"/>
            </a:blip>
            <a:srcRect t="8824" r="55882" b="32353"/>
            <a:stretch>
              <a:fillRect/>
            </a:stretch>
          </p:blipFill>
          <p:spPr bwMode="auto">
            <a:xfrm>
              <a:off x="4320" y="1200"/>
              <a:ext cx="720" cy="720"/>
            </a:xfrm>
            <a:prstGeom prst="rect">
              <a:avLst/>
            </a:prstGeom>
            <a:noFill/>
            <a:ln w="9525">
              <a:solidFill>
                <a:schemeClr val="tx1"/>
              </a:solidFill>
              <a:miter lim="800000"/>
              <a:headEnd/>
              <a:tailEnd/>
            </a:ln>
          </p:spPr>
        </p:pic>
        <p:pic>
          <p:nvPicPr>
            <p:cNvPr id="96262" name="Picture 8" descr="141"/>
            <p:cNvPicPr>
              <a:picLocks noChangeAspect="1" noChangeArrowheads="1"/>
            </p:cNvPicPr>
            <p:nvPr/>
          </p:nvPicPr>
          <p:blipFill>
            <a:blip r:embed="rId7">
              <a:lum bright="-6000" contrast="96000"/>
            </a:blip>
            <a:srcRect l="52928" t="6580" r="7472" b="73413"/>
            <a:stretch>
              <a:fillRect/>
            </a:stretch>
          </p:blipFill>
          <p:spPr bwMode="auto">
            <a:xfrm>
              <a:off x="3552" y="2640"/>
              <a:ext cx="1104" cy="791"/>
            </a:xfrm>
            <a:prstGeom prst="rect">
              <a:avLst/>
            </a:prstGeom>
            <a:noFill/>
            <a:ln w="9525">
              <a:solidFill>
                <a:schemeClr val="tx1"/>
              </a:solidFill>
              <a:miter lim="800000"/>
              <a:headEnd/>
              <a:tailEnd/>
            </a:ln>
          </p:spPr>
        </p:pic>
      </p:grpSp>
      <p:pic>
        <p:nvPicPr>
          <p:cNvPr id="7" name="~PP3517.WAV">
            <a:hlinkClick r:id="" action="ppaction://media"/>
          </p:cNvPr>
          <p:cNvPicPr>
            <a:picLocks noRot="1" noChangeAspect="1"/>
          </p:cNvPicPr>
          <p:nvPr>
            <a:wavAudioFile r:embed="rId1" name="~PP3517.WAV"/>
          </p:nvPr>
        </p:nvPicPr>
        <p:blipFill>
          <a:blip r:embed="rId8"/>
          <a:stretch>
            <a:fillRect/>
          </a:stretch>
        </p:blipFill>
        <p:spPr>
          <a:xfrm>
            <a:off x="8696325" y="6410325"/>
            <a:ext cx="304800" cy="304800"/>
          </a:xfrm>
          <a:prstGeom prst="rect">
            <a:avLst/>
          </a:prstGeom>
        </p:spPr>
      </p:pic>
    </p:spTree>
  </p:cSld>
  <p:clrMapOvr>
    <a:masterClrMapping/>
  </p:clrMapOvr>
  <p:transition advTm="303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ChangeArrowheads="1"/>
          </p:cNvSpPr>
          <p:nvPr/>
        </p:nvSpPr>
        <p:spPr bwMode="auto">
          <a:xfrm>
            <a:off x="304800" y="0"/>
            <a:ext cx="5867400" cy="6858000"/>
          </a:xfrm>
          <a:prstGeom prst="rect">
            <a:avLst/>
          </a:prstGeom>
          <a:noFill/>
          <a:ln w="9525">
            <a:noFill/>
            <a:miter lim="800000"/>
            <a:headEnd/>
            <a:tailEnd/>
          </a:ln>
          <a:effectLst/>
        </p:spPr>
        <p:txBody>
          <a:bodyPr/>
          <a:lstStyle/>
          <a:p>
            <a:pPr marL="342900" indent="-342900" algn="just" eaLnBrk="1" hangingPunct="1">
              <a:spcBef>
                <a:spcPct val="20000"/>
              </a:spcBef>
            </a:pPr>
            <a:r>
              <a:rPr lang="en-US" altLang="en-US" sz="2800" b="1" u="sng">
                <a:solidFill>
                  <a:srgbClr val="057207"/>
                </a:solidFill>
                <a:latin typeface="Times New Roman" pitchFamily="18" charset="0"/>
              </a:rPr>
              <a:t>Method of obtaining support</a:t>
            </a:r>
          </a:p>
          <a:p>
            <a:pPr marL="342900" indent="-342900" algn="just" eaLnBrk="1" hangingPunct="1">
              <a:spcBef>
                <a:spcPct val="20000"/>
              </a:spcBef>
            </a:pPr>
            <a:endParaRPr lang="en-US" altLang="en-US" sz="2800" b="1" u="sng">
              <a:latin typeface="Times New Roman" pitchFamily="18" charset="0"/>
            </a:endParaRPr>
          </a:p>
          <a:p>
            <a:pPr marL="342900" indent="-342900" algn="just" eaLnBrk="1" hangingPunct="1">
              <a:lnSpc>
                <a:spcPct val="70000"/>
              </a:lnSpc>
              <a:spcBef>
                <a:spcPct val="20000"/>
              </a:spcBef>
            </a:pPr>
            <a:r>
              <a:rPr lang="en-US" altLang="en-US" sz="2400" b="1" u="sng">
                <a:latin typeface="Times New Roman" pitchFamily="18" charset="0"/>
              </a:rPr>
              <a:t>In a cast restoration</a:t>
            </a:r>
          </a:p>
          <a:p>
            <a:pPr marL="342900" indent="-342900" algn="just" eaLnBrk="1" hangingPunct="1">
              <a:lnSpc>
                <a:spcPct val="90000"/>
              </a:lnSpc>
              <a:spcBef>
                <a:spcPct val="20000"/>
              </a:spcBef>
              <a:buFontTx/>
              <a:buBlip>
                <a:blip r:embed="rId4"/>
              </a:buBlip>
            </a:pPr>
            <a:r>
              <a:rPr lang="en-US" altLang="en-US" sz="2400">
                <a:latin typeface="Times New Roman" pitchFamily="18" charset="0"/>
              </a:rPr>
              <a:t>Plan and execute a rest seat in the wax pattern </a:t>
            </a:r>
          </a:p>
          <a:p>
            <a:pPr marL="342900" indent="-342900" algn="just" eaLnBrk="1" hangingPunct="1">
              <a:lnSpc>
                <a:spcPct val="90000"/>
              </a:lnSpc>
              <a:spcBef>
                <a:spcPct val="20000"/>
              </a:spcBef>
              <a:buFontTx/>
              <a:buBlip>
                <a:blip r:embed="rId4"/>
              </a:buBlip>
            </a:pPr>
            <a:r>
              <a:rPr lang="en-US" altLang="en-US" sz="2400">
                <a:latin typeface="Times New Roman" pitchFamily="18" charset="0"/>
              </a:rPr>
              <a:t>Contour of the framework restores the lingual form of the tooth.</a:t>
            </a:r>
          </a:p>
          <a:p>
            <a:pPr marL="342900" indent="-342900" algn="just" eaLnBrk="1" hangingPunct="1">
              <a:lnSpc>
                <a:spcPct val="90000"/>
              </a:lnSpc>
              <a:spcBef>
                <a:spcPct val="20000"/>
              </a:spcBef>
            </a:pPr>
            <a:endParaRPr lang="en-US" altLang="en-US" sz="2400" u="sng">
              <a:latin typeface="Times New Roman" pitchFamily="18" charset="0"/>
            </a:endParaRPr>
          </a:p>
          <a:p>
            <a:pPr marL="342900" indent="-342900" algn="just" eaLnBrk="1" hangingPunct="1">
              <a:lnSpc>
                <a:spcPct val="90000"/>
              </a:lnSpc>
              <a:spcBef>
                <a:spcPct val="20000"/>
              </a:spcBef>
            </a:pPr>
            <a:endParaRPr lang="en-US" altLang="en-US" sz="2400" u="sng">
              <a:latin typeface="Times New Roman" pitchFamily="18" charset="0"/>
            </a:endParaRPr>
          </a:p>
          <a:p>
            <a:pPr marL="342900" indent="-342900" algn="just" eaLnBrk="1" hangingPunct="1">
              <a:lnSpc>
                <a:spcPct val="70000"/>
              </a:lnSpc>
              <a:spcBef>
                <a:spcPct val="20000"/>
              </a:spcBef>
            </a:pPr>
            <a:endParaRPr lang="en-US" altLang="en-US" sz="2400" u="sng">
              <a:latin typeface="Times New Roman" pitchFamily="18" charset="0"/>
            </a:endParaRPr>
          </a:p>
          <a:p>
            <a:pPr marL="342900" indent="-342900" algn="just" eaLnBrk="1" hangingPunct="1">
              <a:lnSpc>
                <a:spcPct val="70000"/>
              </a:lnSpc>
              <a:spcBef>
                <a:spcPct val="20000"/>
              </a:spcBef>
            </a:pPr>
            <a:r>
              <a:rPr lang="en-US" altLang="en-US" sz="2400" b="1" u="sng">
                <a:latin typeface="Times New Roman" pitchFamily="18" charset="0"/>
              </a:rPr>
              <a:t>Cast Co-Cr rest seats attached to lingual surface of anterior teeth</a:t>
            </a:r>
          </a:p>
          <a:p>
            <a:pPr marL="342900" indent="-342900" algn="just" eaLnBrk="1" hangingPunct="1">
              <a:lnSpc>
                <a:spcPct val="70000"/>
              </a:lnSpc>
              <a:spcBef>
                <a:spcPct val="20000"/>
              </a:spcBef>
            </a:pPr>
            <a:endParaRPr lang="en-US" altLang="en-US" sz="2400" b="1" u="sng">
              <a:latin typeface="Times New Roman" pitchFamily="18" charset="0"/>
            </a:endParaRPr>
          </a:p>
          <a:p>
            <a:pPr marL="342900" indent="-342900" algn="just" eaLnBrk="1" hangingPunct="1">
              <a:lnSpc>
                <a:spcPct val="70000"/>
              </a:lnSpc>
              <a:spcBef>
                <a:spcPct val="20000"/>
              </a:spcBef>
            </a:pPr>
            <a:endParaRPr lang="en-US" altLang="en-US" sz="2400" b="1" u="sng">
              <a:latin typeface="Times New Roman" pitchFamily="18" charset="0"/>
            </a:endParaRPr>
          </a:p>
          <a:p>
            <a:pPr marL="342900" indent="-342900" algn="just" eaLnBrk="1" hangingPunct="1">
              <a:lnSpc>
                <a:spcPct val="70000"/>
              </a:lnSpc>
              <a:spcBef>
                <a:spcPct val="20000"/>
              </a:spcBef>
            </a:pPr>
            <a:endParaRPr lang="en-US" altLang="en-US" sz="2400" b="1" u="sng">
              <a:latin typeface="Times New Roman" pitchFamily="18" charset="0"/>
            </a:endParaRPr>
          </a:p>
          <a:p>
            <a:pPr marL="342900" indent="-342900" algn="just" eaLnBrk="1" hangingPunct="1">
              <a:lnSpc>
                <a:spcPct val="70000"/>
              </a:lnSpc>
              <a:spcBef>
                <a:spcPct val="20000"/>
              </a:spcBef>
            </a:pPr>
            <a:endParaRPr lang="en-US" altLang="en-US" sz="2400" b="1" u="sng">
              <a:latin typeface="Times New Roman" pitchFamily="18" charset="0"/>
            </a:endParaRPr>
          </a:p>
          <a:p>
            <a:pPr marL="342900" indent="-342900" algn="just" eaLnBrk="1" hangingPunct="1">
              <a:lnSpc>
                <a:spcPct val="70000"/>
              </a:lnSpc>
              <a:spcBef>
                <a:spcPct val="20000"/>
              </a:spcBef>
            </a:pPr>
            <a:r>
              <a:rPr lang="en-US" altLang="en-US" sz="2400" b="1" u="sng">
                <a:latin typeface="Times New Roman" pitchFamily="18" charset="0"/>
              </a:rPr>
              <a:t>Composite may be added to lingual surface </a:t>
            </a:r>
          </a:p>
          <a:p>
            <a:pPr marL="342900" indent="-342900" algn="just" eaLnBrk="1" hangingPunct="1">
              <a:spcBef>
                <a:spcPct val="20000"/>
              </a:spcBef>
            </a:pPr>
            <a:endParaRPr lang="en-US" altLang="en-US" sz="2400" b="1" u="sng">
              <a:latin typeface="Times New Roman" pitchFamily="18" charset="0"/>
            </a:endParaRPr>
          </a:p>
          <a:p>
            <a:pPr marL="342900" indent="-342900" eaLnBrk="1" hangingPunct="1">
              <a:spcBef>
                <a:spcPct val="20000"/>
              </a:spcBef>
            </a:pPr>
            <a:endParaRPr lang="en-US" altLang="en-US" sz="2400">
              <a:latin typeface="Times New Roman" pitchFamily="18" charset="0"/>
            </a:endParaRPr>
          </a:p>
          <a:p>
            <a:pPr marL="342900" indent="-342900" eaLnBrk="1" hangingPunct="1">
              <a:spcBef>
                <a:spcPct val="20000"/>
              </a:spcBef>
            </a:pPr>
            <a:endParaRPr lang="en-US" altLang="en-US" sz="2400">
              <a:latin typeface="Times New Roman" pitchFamily="18" charset="0"/>
            </a:endParaRPr>
          </a:p>
        </p:txBody>
      </p:sp>
      <p:pic>
        <p:nvPicPr>
          <p:cNvPr id="98307" name="Picture 5" descr="DSCN0230"/>
          <p:cNvPicPr>
            <a:picLocks noChangeAspect="1" noChangeArrowheads="1"/>
          </p:cNvPicPr>
          <p:nvPr/>
        </p:nvPicPr>
        <p:blipFill>
          <a:blip r:embed="rId5">
            <a:lum bright="6000" contrast="100000"/>
          </a:blip>
          <a:srcRect l="20689" r="17241" b="18391"/>
          <a:stretch>
            <a:fillRect/>
          </a:stretch>
        </p:blipFill>
        <p:spPr bwMode="auto">
          <a:xfrm>
            <a:off x="6629400" y="914400"/>
            <a:ext cx="1828800" cy="1803400"/>
          </a:xfrm>
          <a:prstGeom prst="rect">
            <a:avLst/>
          </a:prstGeom>
          <a:noFill/>
          <a:ln w="9525">
            <a:solidFill>
              <a:schemeClr val="tx1"/>
            </a:solidFill>
            <a:miter lim="800000"/>
            <a:headEnd/>
            <a:tailEnd/>
          </a:ln>
          <a:effectLst/>
        </p:spPr>
      </p:pic>
      <p:pic>
        <p:nvPicPr>
          <p:cNvPr id="98308" name="Picture 6" descr="DSCN0232"/>
          <p:cNvPicPr>
            <a:picLocks noChangeAspect="1" noChangeArrowheads="1"/>
          </p:cNvPicPr>
          <p:nvPr/>
        </p:nvPicPr>
        <p:blipFill>
          <a:blip r:embed="rId6">
            <a:lum bright="12000" contrast="66000"/>
          </a:blip>
          <a:srcRect/>
          <a:stretch>
            <a:fillRect/>
          </a:stretch>
        </p:blipFill>
        <p:spPr bwMode="auto">
          <a:xfrm>
            <a:off x="6629400" y="2895600"/>
            <a:ext cx="2057400" cy="1543050"/>
          </a:xfrm>
          <a:prstGeom prst="rect">
            <a:avLst/>
          </a:prstGeom>
          <a:noFill/>
          <a:ln w="9525">
            <a:solidFill>
              <a:schemeClr val="tx1"/>
            </a:solidFill>
            <a:miter lim="800000"/>
            <a:headEnd/>
            <a:tailEnd/>
          </a:ln>
        </p:spPr>
      </p:pic>
      <p:pic>
        <p:nvPicPr>
          <p:cNvPr id="98309" name="Picture 7" descr="DSCN0245"/>
          <p:cNvPicPr>
            <a:picLocks noChangeAspect="1" noChangeArrowheads="1"/>
          </p:cNvPicPr>
          <p:nvPr/>
        </p:nvPicPr>
        <p:blipFill>
          <a:blip r:embed="rId7">
            <a:lum bright="12000" contrast="72000"/>
          </a:blip>
          <a:srcRect l="41176" r="17647" b="16339"/>
          <a:stretch>
            <a:fillRect/>
          </a:stretch>
        </p:blipFill>
        <p:spPr bwMode="auto">
          <a:xfrm>
            <a:off x="6934200" y="4648200"/>
            <a:ext cx="1200150" cy="1828800"/>
          </a:xfrm>
          <a:prstGeom prst="rect">
            <a:avLst/>
          </a:prstGeom>
          <a:noFill/>
          <a:ln w="9525">
            <a:solidFill>
              <a:schemeClr val="tx1"/>
            </a:solidFill>
            <a:miter lim="800000"/>
            <a:headEnd/>
            <a:tailEnd/>
          </a:ln>
        </p:spPr>
      </p:pic>
      <p:pic>
        <p:nvPicPr>
          <p:cNvPr id="6" name="~PP769.WAV">
            <a:hlinkClick r:id="" action="ppaction://media"/>
          </p:cNvPr>
          <p:cNvPicPr>
            <a:picLocks noRot="1" noChangeAspect="1"/>
          </p:cNvPicPr>
          <p:nvPr>
            <a:wavAudioFile r:embed="rId1" name="~PP769.WAV"/>
          </p:nvPr>
        </p:nvPicPr>
        <p:blipFill>
          <a:blip r:embed="rId8"/>
          <a:stretch>
            <a:fillRect/>
          </a:stretch>
        </p:blipFill>
        <p:spPr>
          <a:xfrm>
            <a:off x="8696325" y="6410325"/>
            <a:ext cx="304800" cy="304800"/>
          </a:xfrm>
          <a:prstGeom prst="rect">
            <a:avLst/>
          </a:prstGeom>
        </p:spPr>
      </p:pic>
    </p:spTree>
  </p:cSld>
  <p:clrMapOvr>
    <a:masterClrMapping/>
  </p:clrMapOvr>
  <p:transition advTm="21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a:off x="914400" y="838200"/>
            <a:ext cx="3581400" cy="5257800"/>
          </a:xfrm>
          <a:prstGeom prst="rect">
            <a:avLst/>
          </a:prstGeom>
          <a:noFill/>
          <a:ln w="9525">
            <a:noFill/>
            <a:miter lim="800000"/>
            <a:headEnd/>
            <a:tailEnd/>
          </a:ln>
          <a:effectLst/>
        </p:spPr>
        <p:txBody>
          <a:bodyPr/>
          <a:lstStyle/>
          <a:p>
            <a:pPr marL="342900" indent="-342900" eaLnBrk="1" hangingPunct="1">
              <a:spcBef>
                <a:spcPct val="20000"/>
              </a:spcBef>
            </a:pPr>
            <a:r>
              <a:rPr lang="en-US" altLang="en-US" sz="2400" u="sng"/>
              <a:t>Inlay with pins</a:t>
            </a:r>
          </a:p>
          <a:p>
            <a:pPr marL="342900" indent="-342900" eaLnBrk="1" hangingPunct="1">
              <a:spcBef>
                <a:spcPct val="20000"/>
              </a:spcBef>
            </a:pPr>
            <a:endParaRPr lang="en-US" altLang="en-US" sz="2400"/>
          </a:p>
          <a:p>
            <a:pPr marL="342900" indent="-342900" eaLnBrk="1" hangingPunct="1">
              <a:spcBef>
                <a:spcPct val="20000"/>
              </a:spcBef>
            </a:pPr>
            <a:endParaRPr lang="en-US" altLang="en-US" sz="2800"/>
          </a:p>
          <a:p>
            <a:pPr marL="342900" indent="-342900" eaLnBrk="1" hangingPunct="1">
              <a:spcBef>
                <a:spcPct val="20000"/>
              </a:spcBef>
            </a:pPr>
            <a:endParaRPr lang="en-US" altLang="en-US" sz="2800"/>
          </a:p>
          <a:p>
            <a:pPr marL="342900" indent="-342900" eaLnBrk="1" hangingPunct="1">
              <a:spcBef>
                <a:spcPct val="20000"/>
              </a:spcBef>
            </a:pPr>
            <a:endParaRPr lang="en-US" altLang="en-US" sz="2400" u="sng"/>
          </a:p>
          <a:p>
            <a:pPr marL="342900" indent="-342900" eaLnBrk="1" hangingPunct="1">
              <a:spcBef>
                <a:spcPct val="20000"/>
              </a:spcBef>
            </a:pPr>
            <a:endParaRPr lang="en-US" altLang="en-US" sz="2400" u="sng"/>
          </a:p>
          <a:p>
            <a:pPr marL="342900" indent="-342900" eaLnBrk="1" hangingPunct="1">
              <a:spcBef>
                <a:spcPct val="20000"/>
              </a:spcBef>
            </a:pPr>
            <a:r>
              <a:rPr lang="en-US" altLang="en-US" sz="2400" u="sng"/>
              <a:t>Crowns / onlays</a:t>
            </a:r>
          </a:p>
        </p:txBody>
      </p:sp>
      <p:pic>
        <p:nvPicPr>
          <p:cNvPr id="100355" name="Picture 5" descr="DSCN0244"/>
          <p:cNvPicPr>
            <a:picLocks noChangeAspect="1" noChangeArrowheads="1"/>
          </p:cNvPicPr>
          <p:nvPr/>
        </p:nvPicPr>
        <p:blipFill>
          <a:blip r:embed="rId4">
            <a:lum bright="42000" contrast="66000"/>
          </a:blip>
          <a:srcRect l="8000" t="10667" r="53999" b="34932"/>
          <a:stretch>
            <a:fillRect/>
          </a:stretch>
        </p:blipFill>
        <p:spPr bwMode="auto">
          <a:xfrm>
            <a:off x="4724400" y="3276600"/>
            <a:ext cx="2413000" cy="2590800"/>
          </a:xfrm>
          <a:prstGeom prst="rect">
            <a:avLst/>
          </a:prstGeom>
          <a:noFill/>
          <a:ln w="9525">
            <a:solidFill>
              <a:schemeClr val="tx1"/>
            </a:solidFill>
            <a:miter lim="800000"/>
            <a:headEnd/>
            <a:tailEnd/>
          </a:ln>
          <a:effectLst/>
        </p:spPr>
      </p:pic>
      <p:pic>
        <p:nvPicPr>
          <p:cNvPr id="100356" name="Picture 6" descr="DSCN0244"/>
          <p:cNvPicPr>
            <a:picLocks noChangeAspect="1" noChangeArrowheads="1"/>
          </p:cNvPicPr>
          <p:nvPr/>
        </p:nvPicPr>
        <p:blipFill>
          <a:blip r:embed="rId4">
            <a:lum bright="-18000" contrast="94000"/>
          </a:blip>
          <a:srcRect l="52000" t="8000" r="3278" b="46666"/>
          <a:stretch>
            <a:fillRect/>
          </a:stretch>
        </p:blipFill>
        <p:spPr bwMode="auto">
          <a:xfrm>
            <a:off x="4572000" y="898525"/>
            <a:ext cx="2667000" cy="2027238"/>
          </a:xfrm>
          <a:prstGeom prst="rect">
            <a:avLst/>
          </a:prstGeom>
          <a:noFill/>
          <a:ln w="9525">
            <a:solidFill>
              <a:schemeClr val="tx1"/>
            </a:solidFill>
            <a:miter lim="800000"/>
            <a:headEnd/>
            <a:tailEnd/>
          </a:ln>
          <a:effectLst/>
        </p:spPr>
      </p:pic>
      <p:pic>
        <p:nvPicPr>
          <p:cNvPr id="5" name="~PP342.WAV">
            <a:hlinkClick r:id="" action="ppaction://media"/>
          </p:cNvPr>
          <p:cNvPicPr>
            <a:picLocks noRot="1" noChangeAspect="1"/>
          </p:cNvPicPr>
          <p:nvPr>
            <a:wavAudioFile r:embed="rId1" name="~PP342.WAV"/>
          </p:nvPr>
        </p:nvPicPr>
        <p:blipFill>
          <a:blip r:embed="rId5"/>
          <a:stretch>
            <a:fillRect/>
          </a:stretch>
        </p:blipFill>
        <p:spPr>
          <a:xfrm>
            <a:off x="8696325" y="6410325"/>
            <a:ext cx="304800" cy="304800"/>
          </a:xfrm>
          <a:prstGeom prst="rect">
            <a:avLst/>
          </a:prstGeom>
        </p:spPr>
      </p:pic>
    </p:spTree>
  </p:cSld>
  <p:clrMapOvr>
    <a:masterClrMapping/>
  </p:clrMapOvr>
  <p:transition advTm="76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8229600" cy="1143000"/>
          </a:xfrm>
        </p:spPr>
        <p:txBody>
          <a:bodyPr/>
          <a:lstStyle/>
          <a:p>
            <a:pPr eaLnBrk="1" hangingPunct="1"/>
            <a:r>
              <a:rPr lang="en-US" altLang="en-US" sz="3200" b="1" u="sng" smtClean="0">
                <a:solidFill>
                  <a:schemeClr val="hlink"/>
                </a:solidFill>
                <a:latin typeface="Garamond" pitchFamily="18" charset="0"/>
              </a:rPr>
              <a:t>OCCLUSAL REST AND REST SEAT</a:t>
            </a:r>
          </a:p>
        </p:txBody>
      </p:sp>
      <p:sp>
        <p:nvSpPr>
          <p:cNvPr id="65539" name="Rectangle 4"/>
          <p:cNvSpPr>
            <a:spLocks noChangeArrowheads="1"/>
          </p:cNvSpPr>
          <p:nvPr/>
        </p:nvSpPr>
        <p:spPr bwMode="auto">
          <a:xfrm>
            <a:off x="0" y="533400"/>
            <a:ext cx="6858000" cy="5181600"/>
          </a:xfrm>
          <a:prstGeom prst="rect">
            <a:avLst/>
          </a:prstGeom>
          <a:noFill/>
          <a:ln w="9525">
            <a:noFill/>
            <a:miter lim="800000"/>
            <a:headEnd/>
            <a:tailEnd/>
          </a:ln>
          <a:effectLst/>
        </p:spPr>
        <p:txBody>
          <a:bodyPr/>
          <a:lstStyle/>
          <a:p>
            <a:pPr marL="609600" indent="-609600" eaLnBrk="1" hangingPunct="1">
              <a:spcBef>
                <a:spcPct val="20000"/>
              </a:spcBef>
            </a:pPr>
            <a:r>
              <a:rPr lang="en-US" altLang="en-US" sz="3200" b="1" u="sng">
                <a:solidFill>
                  <a:srgbClr val="057207"/>
                </a:solidFill>
                <a:latin typeface="Times New Roman" pitchFamily="18" charset="0"/>
              </a:rPr>
              <a:t>Outline form</a:t>
            </a:r>
          </a:p>
          <a:p>
            <a:pPr marL="609600" indent="-609600" eaLnBrk="1" hangingPunct="1">
              <a:lnSpc>
                <a:spcPct val="180000"/>
              </a:lnSpc>
              <a:spcBef>
                <a:spcPct val="20000"/>
              </a:spcBef>
              <a:buFontTx/>
              <a:buChar char="•"/>
            </a:pPr>
            <a:r>
              <a:rPr lang="en-US" altLang="en-US" sz="2400">
                <a:latin typeface="Times New Roman" pitchFamily="18" charset="0"/>
              </a:rPr>
              <a:t>Rounded triangle with the base resting on the marginal ridge and apex toward the center of the occlusal surface.</a:t>
            </a:r>
          </a:p>
          <a:p>
            <a:pPr marL="609600" indent="-609600" eaLnBrk="1" hangingPunct="1">
              <a:lnSpc>
                <a:spcPct val="180000"/>
              </a:lnSpc>
              <a:spcBef>
                <a:spcPct val="20000"/>
              </a:spcBef>
              <a:buFontTx/>
              <a:buChar char="•"/>
            </a:pPr>
            <a:r>
              <a:rPr lang="en-US" altLang="en-US" sz="2400">
                <a:latin typeface="Times New Roman" pitchFamily="18" charset="0"/>
              </a:rPr>
              <a:t> Should follow outline of mesial or distal fossa. </a:t>
            </a:r>
          </a:p>
          <a:p>
            <a:pPr marL="609600" indent="-609600" eaLnBrk="1" hangingPunct="1">
              <a:lnSpc>
                <a:spcPct val="180000"/>
              </a:lnSpc>
              <a:spcBef>
                <a:spcPct val="20000"/>
              </a:spcBef>
              <a:buFontTx/>
              <a:buChar char="•"/>
            </a:pPr>
            <a:r>
              <a:rPr lang="en-US" altLang="en-US" sz="2800">
                <a:solidFill>
                  <a:srgbClr val="26AF0B"/>
                </a:solidFill>
                <a:latin typeface="Times New Roman" pitchFamily="18" charset="0"/>
              </a:rPr>
              <a:t>Dimensions</a:t>
            </a:r>
            <a:r>
              <a:rPr lang="en-US" altLang="en-US" sz="2400">
                <a:latin typeface="Times New Roman" pitchFamily="18" charset="0"/>
              </a:rPr>
              <a:t>- ½ the buccolingual width from cusp tip to cusp tip and 1/3 to ½ the mesiodistal width. Is as long as it is wide, should be at least 2.5 mm for both molars and premolars. </a:t>
            </a:r>
          </a:p>
        </p:txBody>
      </p:sp>
      <p:pic>
        <p:nvPicPr>
          <p:cNvPr id="65540" name="Picture 5" descr="DSCN0255"/>
          <p:cNvPicPr>
            <a:picLocks noChangeAspect="1" noChangeArrowheads="1"/>
          </p:cNvPicPr>
          <p:nvPr/>
        </p:nvPicPr>
        <p:blipFill>
          <a:blip r:embed="rId4">
            <a:lum contrast="84000"/>
          </a:blip>
          <a:srcRect l="22726" t="6818" r="25273" b="33287"/>
          <a:stretch>
            <a:fillRect/>
          </a:stretch>
        </p:blipFill>
        <p:spPr bwMode="auto">
          <a:xfrm>
            <a:off x="7010400" y="4724400"/>
            <a:ext cx="1752600" cy="1447800"/>
          </a:xfrm>
          <a:prstGeom prst="rect">
            <a:avLst/>
          </a:prstGeom>
          <a:noFill/>
          <a:ln w="9525">
            <a:solidFill>
              <a:schemeClr val="tx1"/>
            </a:solidFill>
            <a:miter lim="800000"/>
            <a:headEnd/>
            <a:tailEnd/>
          </a:ln>
        </p:spPr>
      </p:pic>
      <p:pic>
        <p:nvPicPr>
          <p:cNvPr id="65541" name="Picture 6" descr="DSCN0221"/>
          <p:cNvPicPr>
            <a:picLocks noChangeAspect="1" noChangeArrowheads="1"/>
          </p:cNvPicPr>
          <p:nvPr/>
        </p:nvPicPr>
        <p:blipFill>
          <a:blip r:embed="rId5">
            <a:lum bright="6000" contrast="96000"/>
          </a:blip>
          <a:srcRect l="35365" t="52032" r="39024" b="20325"/>
          <a:stretch>
            <a:fillRect/>
          </a:stretch>
        </p:blipFill>
        <p:spPr bwMode="auto">
          <a:xfrm>
            <a:off x="7010400" y="1600200"/>
            <a:ext cx="1600200" cy="1295400"/>
          </a:xfrm>
          <a:prstGeom prst="rect">
            <a:avLst/>
          </a:prstGeom>
          <a:noFill/>
          <a:ln w="9525">
            <a:solidFill>
              <a:schemeClr val="tx1"/>
            </a:solidFill>
            <a:miter lim="800000"/>
            <a:headEnd/>
            <a:tailEnd/>
          </a:ln>
        </p:spPr>
      </p:pic>
      <p:pic>
        <p:nvPicPr>
          <p:cNvPr id="65542" name="Picture 7" descr="DSCN0221"/>
          <p:cNvPicPr>
            <a:picLocks noChangeAspect="1" noChangeArrowheads="1"/>
          </p:cNvPicPr>
          <p:nvPr/>
        </p:nvPicPr>
        <p:blipFill>
          <a:blip r:embed="rId5">
            <a:lum bright="-6000" contrast="84000"/>
          </a:blip>
          <a:srcRect l="35365" t="8130" r="39024" b="65854"/>
          <a:stretch>
            <a:fillRect/>
          </a:stretch>
        </p:blipFill>
        <p:spPr bwMode="auto">
          <a:xfrm>
            <a:off x="7010400" y="3200400"/>
            <a:ext cx="1676400" cy="1277938"/>
          </a:xfrm>
          <a:prstGeom prst="rect">
            <a:avLst/>
          </a:prstGeom>
          <a:noFill/>
          <a:ln w="9525">
            <a:solidFill>
              <a:schemeClr val="tx1"/>
            </a:solidFill>
            <a:miter lim="800000"/>
            <a:headEnd/>
            <a:tailEnd/>
          </a:ln>
          <a:effectLst/>
        </p:spPr>
      </p:pic>
      <p:pic>
        <p:nvPicPr>
          <p:cNvPr id="7" name="~PP2910.WAV">
            <a:hlinkClick r:id="" action="ppaction://media"/>
          </p:cNvPr>
          <p:cNvPicPr>
            <a:picLocks noRot="1" noChangeAspect="1"/>
          </p:cNvPicPr>
          <p:nvPr>
            <a:wavAudioFile r:embed="rId1" name="~PP2910.WAV"/>
          </p:nvPr>
        </p:nvPicPr>
        <p:blipFill>
          <a:blip r:embed="rId6"/>
          <a:stretch>
            <a:fillRect/>
          </a:stretch>
        </p:blipFill>
        <p:spPr>
          <a:xfrm>
            <a:off x="8696325" y="6410325"/>
            <a:ext cx="304800" cy="304800"/>
          </a:xfrm>
          <a:prstGeom prst="rect">
            <a:avLst/>
          </a:prstGeom>
        </p:spPr>
      </p:pic>
    </p:spTree>
  </p:cSld>
  <p:clrMapOvr>
    <a:masterClrMapping/>
  </p:clrMapOvr>
  <p:transition advTm="571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ChangeArrowheads="1"/>
          </p:cNvSpPr>
          <p:nvPr/>
        </p:nvSpPr>
        <p:spPr bwMode="auto">
          <a:xfrm>
            <a:off x="685800" y="609600"/>
            <a:ext cx="7772400" cy="381000"/>
          </a:xfrm>
          <a:prstGeom prst="rect">
            <a:avLst/>
          </a:prstGeom>
          <a:noFill/>
          <a:ln w="9525">
            <a:noFill/>
            <a:miter lim="800000"/>
            <a:headEnd/>
            <a:tailEnd/>
          </a:ln>
          <a:effectLst/>
        </p:spPr>
        <p:txBody>
          <a:bodyPr anchor="b"/>
          <a:lstStyle/>
          <a:p>
            <a:pPr algn="ctr" eaLnBrk="1" hangingPunct="1"/>
            <a:r>
              <a:rPr lang="en-US" altLang="en-US" sz="2800" b="1" u="sng">
                <a:solidFill>
                  <a:schemeClr val="hlink"/>
                </a:solidFill>
                <a:latin typeface="Times New Roman" pitchFamily="18" charset="0"/>
              </a:rPr>
              <a:t>INCISAL RESTS AND REST SEATS</a:t>
            </a:r>
            <a:br>
              <a:rPr lang="en-US" altLang="en-US" sz="2800" b="1" u="sng">
                <a:solidFill>
                  <a:schemeClr val="hlink"/>
                </a:solidFill>
                <a:latin typeface="Times New Roman" pitchFamily="18" charset="0"/>
              </a:rPr>
            </a:br>
            <a:endParaRPr lang="en-US" altLang="en-US" sz="2800" b="1" u="sng">
              <a:solidFill>
                <a:schemeClr val="hlink"/>
              </a:solidFill>
              <a:latin typeface="Times New Roman" pitchFamily="18" charset="0"/>
            </a:endParaRPr>
          </a:p>
        </p:txBody>
      </p:sp>
      <p:sp>
        <p:nvSpPr>
          <p:cNvPr id="102403" name="Rectangle 6"/>
          <p:cNvSpPr>
            <a:spLocks noChangeArrowheads="1"/>
          </p:cNvSpPr>
          <p:nvPr/>
        </p:nvSpPr>
        <p:spPr bwMode="auto">
          <a:xfrm>
            <a:off x="76200" y="838200"/>
            <a:ext cx="8991600" cy="4953000"/>
          </a:xfrm>
          <a:prstGeom prst="rect">
            <a:avLst/>
          </a:prstGeom>
          <a:noFill/>
          <a:ln w="9525">
            <a:noFill/>
            <a:miter lim="800000"/>
            <a:headEnd/>
            <a:tailEnd/>
          </a:ln>
          <a:effectLst/>
        </p:spPr>
        <p:txBody>
          <a:bodyPr/>
          <a:lstStyle/>
          <a:p>
            <a:pPr marL="342900" indent="-342900" eaLnBrk="1" hangingPunct="1">
              <a:lnSpc>
                <a:spcPct val="150000"/>
              </a:lnSpc>
              <a:buFontTx/>
              <a:buBlip>
                <a:blip r:embed="rId4"/>
              </a:buBlip>
            </a:pPr>
            <a:endParaRPr lang="en-US" altLang="en-US" b="1">
              <a:latin typeface="Garamond" pitchFamily="18" charset="0"/>
            </a:endParaRPr>
          </a:p>
          <a:p>
            <a:pPr marL="342900" indent="-342900" eaLnBrk="1" hangingPunct="1">
              <a:lnSpc>
                <a:spcPct val="190000"/>
              </a:lnSpc>
              <a:buFontTx/>
              <a:buBlip>
                <a:blip r:embed="rId4"/>
              </a:buBlip>
            </a:pPr>
            <a:r>
              <a:rPr lang="en-US" altLang="en-US" sz="2000" b="1">
                <a:latin typeface="Times New Roman" pitchFamily="18" charset="0"/>
              </a:rPr>
              <a:t>Less desirable - more unfavorable leverage than lingual rest </a:t>
            </a:r>
            <a:r>
              <a:rPr lang="en-US" altLang="en-US" sz="2000" b="1">
                <a:solidFill>
                  <a:srgbClr val="FF0000"/>
                </a:solidFill>
                <a:latin typeface="Times New Roman" pitchFamily="18" charset="0"/>
              </a:rPr>
              <a:t>- orthodontic movement of the tooth</a:t>
            </a:r>
          </a:p>
          <a:p>
            <a:pPr marL="342900" indent="-342900" eaLnBrk="1" hangingPunct="1">
              <a:lnSpc>
                <a:spcPct val="190000"/>
              </a:lnSpc>
              <a:buFontTx/>
              <a:buBlip>
                <a:blip r:embed="rId4"/>
              </a:buBlip>
            </a:pPr>
            <a:r>
              <a:rPr lang="en-US" altLang="en-US" sz="2000" b="1">
                <a:latin typeface="Times New Roman" pitchFamily="18" charset="0"/>
              </a:rPr>
              <a:t>Incisal rests are placed on prepared rest seats at the incisal angles of anterior teeth </a:t>
            </a:r>
          </a:p>
          <a:p>
            <a:pPr marL="342900" indent="-342900" eaLnBrk="1" hangingPunct="1">
              <a:lnSpc>
                <a:spcPct val="190000"/>
              </a:lnSpc>
              <a:buFontTx/>
              <a:buBlip>
                <a:blip r:embed="rId4"/>
              </a:buBlip>
            </a:pPr>
            <a:r>
              <a:rPr lang="en-US" altLang="en-US" sz="2000" b="1">
                <a:latin typeface="Times New Roman" pitchFamily="18" charset="0"/>
              </a:rPr>
              <a:t>Used predominantly as auxiliary rests or as indirect retainers.</a:t>
            </a:r>
          </a:p>
          <a:p>
            <a:pPr marL="342900" indent="-342900" eaLnBrk="1" hangingPunct="1">
              <a:lnSpc>
                <a:spcPct val="190000"/>
              </a:lnSpc>
              <a:buFontTx/>
              <a:buBlip>
                <a:blip r:embed="rId4"/>
              </a:buBlip>
            </a:pPr>
            <a:r>
              <a:rPr lang="en-US" altLang="en-US" sz="2000" b="1">
                <a:latin typeface="Times New Roman" pitchFamily="18" charset="0"/>
              </a:rPr>
              <a:t>May be used on a canine abutment in either arch, but more commonly on the mandibular canine. </a:t>
            </a:r>
          </a:p>
          <a:p>
            <a:pPr marL="342900" indent="-342900" eaLnBrk="1" hangingPunct="1">
              <a:lnSpc>
                <a:spcPct val="190000"/>
              </a:lnSpc>
              <a:buFontTx/>
              <a:buBlip>
                <a:blip r:embed="rId4"/>
              </a:buBlip>
            </a:pPr>
            <a:r>
              <a:rPr lang="en-US" altLang="en-US" sz="2000" b="1">
                <a:latin typeface="Times New Roman" pitchFamily="18" charset="0"/>
              </a:rPr>
              <a:t>Provides definite support , relatively little loss of tooth structure and little display of metal.</a:t>
            </a:r>
          </a:p>
          <a:p>
            <a:pPr marL="342900" indent="-342900" eaLnBrk="1" hangingPunct="1">
              <a:lnSpc>
                <a:spcPct val="150000"/>
              </a:lnSpc>
            </a:pPr>
            <a:r>
              <a:rPr lang="en-US" altLang="en-US" sz="2000" b="1">
                <a:latin typeface="Times New Roman" pitchFamily="18" charset="0"/>
              </a:rPr>
              <a:t> </a:t>
            </a:r>
          </a:p>
        </p:txBody>
      </p:sp>
      <p:pic>
        <p:nvPicPr>
          <p:cNvPr id="4" name="~PP3289.WAV">
            <a:hlinkClick r:id="" action="ppaction://media"/>
          </p:cNvPr>
          <p:cNvPicPr>
            <a:picLocks noRot="1" noChangeAspect="1"/>
          </p:cNvPicPr>
          <p:nvPr>
            <a:wavAudioFile r:embed="rId1" name="~PP3289.WAV"/>
          </p:nvPr>
        </p:nvPicPr>
        <p:blipFill>
          <a:blip r:embed="rId5"/>
          <a:stretch>
            <a:fillRect/>
          </a:stretch>
        </p:blipFill>
        <p:spPr>
          <a:xfrm>
            <a:off x="8696325" y="6410325"/>
            <a:ext cx="304800" cy="304800"/>
          </a:xfrm>
          <a:prstGeom prst="rect">
            <a:avLst/>
          </a:prstGeom>
        </p:spPr>
      </p:pic>
    </p:spTree>
  </p:cSld>
  <p:clrMapOvr>
    <a:masterClrMapping/>
  </p:clrMapOvr>
  <p:transition advTm="438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152400" y="381000"/>
            <a:ext cx="5791200" cy="5334000"/>
          </a:xfrm>
          <a:prstGeom prst="rect">
            <a:avLst/>
          </a:prstGeom>
          <a:noFill/>
          <a:ln w="9525">
            <a:noFill/>
            <a:miter lim="800000"/>
            <a:headEnd/>
            <a:tailEnd/>
          </a:ln>
          <a:effectLst/>
        </p:spPr>
        <p:txBody>
          <a:bodyPr/>
          <a:lstStyle/>
          <a:p>
            <a:pPr marL="342900" indent="-342900" eaLnBrk="1" hangingPunct="1">
              <a:lnSpc>
                <a:spcPct val="90000"/>
              </a:lnSpc>
              <a:spcBef>
                <a:spcPct val="20000"/>
              </a:spcBef>
            </a:pPr>
            <a:r>
              <a:rPr lang="en-US" altLang="en-US" sz="2800" b="1" u="sng">
                <a:solidFill>
                  <a:srgbClr val="057207"/>
                </a:solidFill>
                <a:latin typeface="Times New Roman" pitchFamily="18" charset="0"/>
              </a:rPr>
              <a:t>Outline form</a:t>
            </a:r>
          </a:p>
          <a:p>
            <a:pPr marL="342900" indent="-342900" eaLnBrk="1" hangingPunct="1">
              <a:lnSpc>
                <a:spcPct val="90000"/>
              </a:lnSpc>
              <a:spcBef>
                <a:spcPct val="20000"/>
              </a:spcBef>
              <a:buClr>
                <a:schemeClr val="accent2"/>
              </a:buClr>
              <a:buFont typeface="Wingdings" pitchFamily="2" charset="2"/>
              <a:buChar char="§"/>
            </a:pPr>
            <a:r>
              <a:rPr lang="en-US" altLang="en-US" sz="2000" b="1">
                <a:latin typeface="Times New Roman" pitchFamily="18" charset="0"/>
              </a:rPr>
              <a:t> Small ‘V’- shaped rounded notch is prepared at the incisal angle of a canine or on the incisal edge of an incisor, with the deepest portion of the preparation apical to the incisal edge.</a:t>
            </a:r>
          </a:p>
          <a:p>
            <a:pPr marL="342900" indent="-342900" eaLnBrk="1" hangingPunct="1">
              <a:lnSpc>
                <a:spcPct val="200000"/>
              </a:lnSpc>
              <a:spcBef>
                <a:spcPct val="20000"/>
              </a:spcBef>
              <a:buFontTx/>
              <a:buBlip>
                <a:blip r:embed="rId4"/>
              </a:buBlip>
            </a:pPr>
            <a:r>
              <a:rPr lang="en-US" altLang="en-US" sz="2000" b="1">
                <a:latin typeface="Times New Roman" pitchFamily="18" charset="0"/>
              </a:rPr>
              <a:t>Dimensions - 2.5 mm wide and 1.5 mm deep.</a:t>
            </a:r>
          </a:p>
          <a:p>
            <a:pPr marL="342900" indent="-342900" eaLnBrk="1" hangingPunct="1">
              <a:lnSpc>
                <a:spcPct val="200000"/>
              </a:lnSpc>
              <a:spcBef>
                <a:spcPct val="20000"/>
              </a:spcBef>
              <a:buFontTx/>
              <a:buBlip>
                <a:blip r:embed="rId4"/>
              </a:buBlip>
            </a:pPr>
            <a:r>
              <a:rPr lang="en-US" altLang="en-US" sz="2000" b="1">
                <a:latin typeface="Times New Roman" pitchFamily="18" charset="0"/>
              </a:rPr>
              <a:t>The notch is beveled both labially and lingually, and the lingual enamel is shaped to accommodate the rigid minor connector connecting the rest to the framework. </a:t>
            </a:r>
          </a:p>
          <a:p>
            <a:pPr marL="342900" indent="-342900" eaLnBrk="1" hangingPunct="1">
              <a:lnSpc>
                <a:spcPct val="200000"/>
              </a:lnSpc>
              <a:spcBef>
                <a:spcPct val="20000"/>
              </a:spcBef>
              <a:buFontTx/>
              <a:buBlip>
                <a:blip r:embed="rId4"/>
              </a:buBlip>
            </a:pPr>
            <a:r>
              <a:rPr lang="en-US" altLang="en-US" sz="2000" b="1">
                <a:latin typeface="Times New Roman" pitchFamily="18" charset="0"/>
              </a:rPr>
              <a:t>The floor of rest seat is extended slightly onto the labial aspect of tooth.</a:t>
            </a:r>
          </a:p>
          <a:p>
            <a:pPr marL="342900" indent="-342900" eaLnBrk="1" hangingPunct="1">
              <a:lnSpc>
                <a:spcPct val="110000"/>
              </a:lnSpc>
              <a:spcBef>
                <a:spcPct val="20000"/>
              </a:spcBef>
              <a:buFontTx/>
              <a:buBlip>
                <a:blip r:embed="rId4"/>
              </a:buBlip>
            </a:pPr>
            <a:endParaRPr lang="en-US" altLang="en-US" sz="2000" b="1">
              <a:latin typeface="Times New Roman" pitchFamily="18" charset="0"/>
            </a:endParaRPr>
          </a:p>
          <a:p>
            <a:pPr marL="342900" indent="-342900" eaLnBrk="1" hangingPunct="1">
              <a:lnSpc>
                <a:spcPct val="90000"/>
              </a:lnSpc>
              <a:spcBef>
                <a:spcPct val="20000"/>
              </a:spcBef>
              <a:buFontTx/>
              <a:buBlip>
                <a:blip r:embed="rId4"/>
              </a:buBlip>
            </a:pPr>
            <a:endParaRPr lang="en-US" altLang="en-US" sz="2000" b="1" u="sng">
              <a:solidFill>
                <a:srgbClr val="057207"/>
              </a:solidFill>
              <a:latin typeface="Times New Roman" pitchFamily="18" charset="0"/>
            </a:endParaRPr>
          </a:p>
          <a:p>
            <a:pPr marL="342900" indent="-342900" eaLnBrk="1" hangingPunct="1">
              <a:lnSpc>
                <a:spcPct val="90000"/>
              </a:lnSpc>
              <a:spcBef>
                <a:spcPct val="20000"/>
              </a:spcBef>
            </a:pPr>
            <a:endParaRPr lang="en-US" altLang="en-US" sz="2000" b="1" u="sng">
              <a:solidFill>
                <a:srgbClr val="057207"/>
              </a:solidFill>
              <a:latin typeface="Times New Roman" pitchFamily="18" charset="0"/>
            </a:endParaRPr>
          </a:p>
          <a:p>
            <a:pPr marL="342900" indent="-342900" eaLnBrk="1" hangingPunct="1">
              <a:lnSpc>
                <a:spcPct val="90000"/>
              </a:lnSpc>
              <a:spcBef>
                <a:spcPct val="20000"/>
              </a:spcBef>
            </a:pPr>
            <a:endParaRPr lang="en-US" altLang="en-US" sz="2000" b="1" u="sng">
              <a:solidFill>
                <a:srgbClr val="057207"/>
              </a:solidFill>
            </a:endParaRPr>
          </a:p>
        </p:txBody>
      </p:sp>
      <p:grpSp>
        <p:nvGrpSpPr>
          <p:cNvPr id="2" name="Group 5"/>
          <p:cNvGrpSpPr>
            <a:grpSpLocks/>
          </p:cNvGrpSpPr>
          <p:nvPr/>
        </p:nvGrpSpPr>
        <p:grpSpPr bwMode="auto">
          <a:xfrm>
            <a:off x="6096000" y="1295400"/>
            <a:ext cx="2286000" cy="4489450"/>
            <a:chOff x="3840" y="816"/>
            <a:chExt cx="1440" cy="2828"/>
          </a:xfrm>
        </p:grpSpPr>
        <p:pic>
          <p:nvPicPr>
            <p:cNvPr id="104452" name="Picture 6" descr="DSCN0236"/>
            <p:cNvPicPr>
              <a:picLocks noChangeAspect="1" noChangeArrowheads="1"/>
            </p:cNvPicPr>
            <p:nvPr/>
          </p:nvPicPr>
          <p:blipFill>
            <a:blip r:embed="rId5">
              <a:lum bright="6000" contrast="78000"/>
            </a:blip>
            <a:srcRect l="40567" t="-630" r="31131" b="52831"/>
            <a:stretch>
              <a:fillRect/>
            </a:stretch>
          </p:blipFill>
          <p:spPr bwMode="auto">
            <a:xfrm>
              <a:off x="3936" y="816"/>
              <a:ext cx="1175" cy="1488"/>
            </a:xfrm>
            <a:prstGeom prst="rect">
              <a:avLst/>
            </a:prstGeom>
            <a:noFill/>
            <a:ln w="9525">
              <a:solidFill>
                <a:schemeClr val="tx1"/>
              </a:solidFill>
              <a:miter lim="800000"/>
              <a:headEnd/>
              <a:tailEnd/>
            </a:ln>
            <a:effectLst/>
          </p:spPr>
        </p:pic>
        <p:pic>
          <p:nvPicPr>
            <p:cNvPr id="104453" name="Picture 7" descr="DSCN0247"/>
            <p:cNvPicPr>
              <a:picLocks noChangeAspect="1" noChangeArrowheads="1"/>
            </p:cNvPicPr>
            <p:nvPr/>
          </p:nvPicPr>
          <p:blipFill>
            <a:blip r:embed="rId6">
              <a:lum bright="12000" contrast="36000"/>
            </a:blip>
            <a:srcRect l="20409" t="4762" r="9184" b="20409"/>
            <a:stretch>
              <a:fillRect/>
            </a:stretch>
          </p:blipFill>
          <p:spPr bwMode="auto">
            <a:xfrm>
              <a:off x="3840" y="2496"/>
              <a:ext cx="1440" cy="1148"/>
            </a:xfrm>
            <a:prstGeom prst="rect">
              <a:avLst/>
            </a:prstGeom>
            <a:noFill/>
            <a:ln w="9525">
              <a:solidFill>
                <a:schemeClr val="tx1"/>
              </a:solidFill>
              <a:miter lim="800000"/>
              <a:headEnd/>
              <a:tailEnd/>
            </a:ln>
          </p:spPr>
        </p:pic>
      </p:grpSp>
      <p:pic>
        <p:nvPicPr>
          <p:cNvPr id="6" name="~PP623.WAV">
            <a:hlinkClick r:id="" action="ppaction://media"/>
          </p:cNvPr>
          <p:cNvPicPr>
            <a:picLocks noRot="1" noChangeAspect="1"/>
          </p:cNvPicPr>
          <p:nvPr>
            <a:wavAudioFile r:embed="rId1" name="~PP623.WAV"/>
          </p:nvPr>
        </p:nvPicPr>
        <p:blipFill>
          <a:blip r:embed="rId7"/>
          <a:stretch>
            <a:fillRect/>
          </a:stretch>
        </p:blipFill>
        <p:spPr>
          <a:xfrm>
            <a:off x="8696325" y="6410325"/>
            <a:ext cx="304800" cy="304800"/>
          </a:xfrm>
          <a:prstGeom prst="rect">
            <a:avLst/>
          </a:prstGeom>
        </p:spPr>
      </p:pic>
    </p:spTree>
  </p:cSld>
  <p:clrMapOvr>
    <a:masterClrMapping/>
  </p:clrMapOvr>
  <p:transition advTm="423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609600" y="-685800"/>
            <a:ext cx="8305800" cy="5334000"/>
          </a:xfrm>
          <a:prstGeom prst="rect">
            <a:avLst/>
          </a:prstGeom>
          <a:noFill/>
          <a:ln w="9525">
            <a:noFill/>
            <a:miter lim="800000"/>
            <a:headEnd/>
            <a:tailEnd/>
          </a:ln>
          <a:effectLst/>
        </p:spPr>
        <p:txBody>
          <a:bodyPr/>
          <a:lstStyle/>
          <a:p>
            <a:pPr marL="342900" indent="-342900" eaLnBrk="1" hangingPunct="1">
              <a:spcBef>
                <a:spcPct val="20000"/>
              </a:spcBef>
            </a:pPr>
            <a:endParaRPr lang="en-US" altLang="en-US" sz="2000" b="1" u="sng">
              <a:solidFill>
                <a:srgbClr val="057207"/>
              </a:solidFill>
              <a:latin typeface="Garamond" pitchFamily="18" charset="0"/>
            </a:endParaRPr>
          </a:p>
          <a:p>
            <a:pPr marL="342900" indent="-342900" eaLnBrk="1" hangingPunct="1">
              <a:spcBef>
                <a:spcPct val="20000"/>
              </a:spcBef>
            </a:pPr>
            <a:endParaRPr lang="en-US" altLang="en-US" sz="2000" b="1" u="sng">
              <a:solidFill>
                <a:srgbClr val="057207"/>
              </a:solidFill>
              <a:latin typeface="Garamond" pitchFamily="18" charset="0"/>
            </a:endParaRPr>
          </a:p>
          <a:p>
            <a:pPr marL="342900" indent="-342900" eaLnBrk="1" hangingPunct="1">
              <a:lnSpc>
                <a:spcPct val="180000"/>
              </a:lnSpc>
              <a:spcBef>
                <a:spcPct val="20000"/>
              </a:spcBef>
              <a:buClr>
                <a:schemeClr val="accent2"/>
              </a:buClr>
              <a:buFont typeface="Wingdings" pitchFamily="2" charset="2"/>
              <a:buChar char="v"/>
            </a:pPr>
            <a:r>
              <a:rPr lang="en-US" altLang="en-US" sz="2400" b="1">
                <a:latin typeface="Times New Roman" pitchFamily="18" charset="0"/>
              </a:rPr>
              <a:t>Incisal rest is placed either at </a:t>
            </a:r>
            <a:r>
              <a:rPr lang="en-US" altLang="en-US" sz="2400" b="1">
                <a:solidFill>
                  <a:srgbClr val="FF0000"/>
                </a:solidFill>
                <a:latin typeface="Times New Roman" pitchFamily="18" charset="0"/>
              </a:rPr>
              <a:t>mesioincisal or distoincisal angle.</a:t>
            </a:r>
          </a:p>
          <a:p>
            <a:pPr marL="342900" indent="-342900" eaLnBrk="1" hangingPunct="1">
              <a:lnSpc>
                <a:spcPct val="180000"/>
              </a:lnSpc>
              <a:spcBef>
                <a:spcPct val="20000"/>
              </a:spcBef>
              <a:buClr>
                <a:schemeClr val="accent2"/>
              </a:buClr>
              <a:buFont typeface="Wingdings" pitchFamily="2" charset="2"/>
              <a:buChar char="v"/>
            </a:pPr>
            <a:r>
              <a:rPr lang="en-US" altLang="en-US" sz="2400" b="1">
                <a:latin typeface="Times New Roman" pitchFamily="18" charset="0"/>
              </a:rPr>
              <a:t>It can be incorporated into a lingual plate – for additional stabilization.</a:t>
            </a:r>
          </a:p>
          <a:p>
            <a:pPr marL="342900" indent="-342900" eaLnBrk="1" hangingPunct="1">
              <a:lnSpc>
                <a:spcPct val="180000"/>
              </a:lnSpc>
              <a:spcBef>
                <a:spcPct val="20000"/>
              </a:spcBef>
              <a:buClr>
                <a:schemeClr val="accent2"/>
              </a:buClr>
              <a:buFont typeface="Wingdings" pitchFamily="2" charset="2"/>
              <a:buChar char="v"/>
            </a:pPr>
            <a:endParaRPr lang="en-US" altLang="en-US" sz="2400" b="1">
              <a:latin typeface="Times New Roman" pitchFamily="18" charset="0"/>
            </a:endParaRPr>
          </a:p>
          <a:p>
            <a:pPr marL="342900" indent="-342900" eaLnBrk="1" hangingPunct="1">
              <a:lnSpc>
                <a:spcPct val="180000"/>
              </a:lnSpc>
              <a:spcBef>
                <a:spcPct val="20000"/>
              </a:spcBef>
              <a:buClr>
                <a:schemeClr val="accent2"/>
              </a:buClr>
              <a:buFont typeface="Wingdings" pitchFamily="2" charset="2"/>
              <a:buChar char="v"/>
            </a:pPr>
            <a:r>
              <a:rPr lang="en-US" altLang="en-US" sz="2400" b="1">
                <a:latin typeface="Times New Roman" pitchFamily="18" charset="0"/>
              </a:rPr>
              <a:t>Multiple incisal rests can be placed for additional support.</a:t>
            </a:r>
          </a:p>
          <a:p>
            <a:pPr marL="342900" indent="-342900" eaLnBrk="1" hangingPunct="1">
              <a:lnSpc>
                <a:spcPct val="180000"/>
              </a:lnSpc>
              <a:spcBef>
                <a:spcPct val="20000"/>
              </a:spcBef>
              <a:buClr>
                <a:schemeClr val="accent2"/>
              </a:buClr>
              <a:buFont typeface="Wingdings" pitchFamily="2" charset="2"/>
              <a:buChar char="v"/>
            </a:pPr>
            <a:endParaRPr lang="en-US" altLang="en-US" sz="2400" b="1">
              <a:latin typeface="Times New Roman" pitchFamily="18" charset="0"/>
            </a:endParaRPr>
          </a:p>
        </p:txBody>
      </p:sp>
      <p:pic>
        <p:nvPicPr>
          <p:cNvPr id="106499" name="Picture 5" descr="DSCN0236"/>
          <p:cNvPicPr>
            <a:picLocks noGrp="1" noChangeAspect="1" noChangeArrowheads="1"/>
          </p:cNvPicPr>
          <p:nvPr>
            <p:ph idx="1"/>
          </p:nvPr>
        </p:nvPicPr>
        <p:blipFill>
          <a:blip r:embed="rId4">
            <a:lum bright="12000" contrast="90000"/>
          </a:blip>
          <a:srcRect l="36792" t="62579" r="23586" b="12263"/>
          <a:stretch>
            <a:fillRect/>
          </a:stretch>
        </p:blipFill>
        <p:spPr>
          <a:xfrm>
            <a:off x="2514600" y="4419600"/>
            <a:ext cx="3902075" cy="2392363"/>
          </a:xfrm>
          <a:noFill/>
          <a:ln>
            <a:solidFill>
              <a:schemeClr val="tx1"/>
            </a:solidFill>
          </a:ln>
        </p:spPr>
      </p:pic>
      <p:pic>
        <p:nvPicPr>
          <p:cNvPr id="4" name="~PP1621.WAV">
            <a:hlinkClick r:id="" action="ppaction://media"/>
          </p:cNvPr>
          <p:cNvPicPr>
            <a:picLocks noRot="1" noChangeAspect="1"/>
          </p:cNvPicPr>
          <p:nvPr>
            <a:wavAudioFile r:embed="rId1" name="~PP1621.WAV"/>
          </p:nvPr>
        </p:nvPicPr>
        <p:blipFill>
          <a:blip r:embed="rId5"/>
          <a:stretch>
            <a:fillRect/>
          </a:stretch>
        </p:blipFill>
        <p:spPr>
          <a:xfrm>
            <a:off x="8696325" y="6410325"/>
            <a:ext cx="304800" cy="304800"/>
          </a:xfrm>
          <a:prstGeom prst="rect">
            <a:avLst/>
          </a:prstGeom>
        </p:spPr>
      </p:pic>
    </p:spTree>
  </p:cSld>
  <p:clrMapOvr>
    <a:masterClrMapping/>
  </p:clrMapOvr>
  <p:transition advTm="140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0" y="-304800"/>
            <a:ext cx="6400800" cy="5334000"/>
          </a:xfrm>
          <a:prstGeom prst="rect">
            <a:avLst/>
          </a:prstGeom>
          <a:noFill/>
          <a:ln w="9525">
            <a:noFill/>
            <a:miter lim="800000"/>
            <a:headEnd/>
            <a:tailEnd/>
          </a:ln>
          <a:effectLst/>
        </p:spPr>
        <p:txBody>
          <a:bodyPr/>
          <a:lstStyle/>
          <a:p>
            <a:pPr marL="342900" indent="-342900" eaLnBrk="1" hangingPunct="1">
              <a:spcBef>
                <a:spcPct val="20000"/>
              </a:spcBef>
            </a:pPr>
            <a:endParaRPr lang="en-US" altLang="en-US" sz="2800">
              <a:latin typeface="Garamond" pitchFamily="18" charset="0"/>
            </a:endParaRPr>
          </a:p>
          <a:p>
            <a:pPr marL="342900" indent="-342900" eaLnBrk="1" hangingPunct="1">
              <a:lnSpc>
                <a:spcPct val="110000"/>
              </a:lnSpc>
              <a:spcBef>
                <a:spcPct val="20000"/>
              </a:spcBef>
              <a:buFontTx/>
              <a:buBlip>
                <a:blip r:embed="rId4"/>
              </a:buBlip>
            </a:pPr>
            <a:r>
              <a:rPr lang="en-US" altLang="en-US" sz="2800">
                <a:latin typeface="Times New Roman" pitchFamily="18" charset="0"/>
              </a:rPr>
              <a:t>Reduction of the marginal ridge of approximately 1.5 mm is usually necessary. </a:t>
            </a:r>
          </a:p>
          <a:p>
            <a:pPr marL="342900" indent="-342900" eaLnBrk="1" hangingPunct="1">
              <a:lnSpc>
                <a:spcPct val="110000"/>
              </a:lnSpc>
              <a:spcBef>
                <a:spcPct val="20000"/>
              </a:spcBef>
              <a:buFontTx/>
              <a:buBlip>
                <a:blip r:embed="rId4"/>
              </a:buBlip>
            </a:pPr>
            <a:r>
              <a:rPr lang="en-US" altLang="en-US" sz="2800">
                <a:latin typeface="Times New Roman" pitchFamily="18" charset="0"/>
              </a:rPr>
              <a:t>Junction of occlusal rest to the abutment should be shallow ball and socket joint in distal extension cases.</a:t>
            </a:r>
          </a:p>
          <a:p>
            <a:pPr marL="342900" indent="-342900" eaLnBrk="1" hangingPunct="1">
              <a:lnSpc>
                <a:spcPct val="110000"/>
              </a:lnSpc>
              <a:spcBef>
                <a:spcPct val="20000"/>
              </a:spcBef>
              <a:buFontTx/>
              <a:buBlip>
                <a:blip r:embed="rId4"/>
              </a:buBlip>
            </a:pPr>
            <a:r>
              <a:rPr lang="en-US" altLang="en-US" sz="2800">
                <a:latin typeface="Times New Roman" pitchFamily="18" charset="0"/>
              </a:rPr>
              <a:t>The </a:t>
            </a:r>
            <a:r>
              <a:rPr lang="en-US" altLang="en-US" sz="2800">
                <a:solidFill>
                  <a:srgbClr val="26AF0B"/>
                </a:solidFill>
                <a:latin typeface="Times New Roman" pitchFamily="18" charset="0"/>
              </a:rPr>
              <a:t>floor of the occlusal rest seat</a:t>
            </a:r>
            <a:r>
              <a:rPr lang="en-US" altLang="en-US" sz="2800">
                <a:latin typeface="Times New Roman" pitchFamily="18" charset="0"/>
              </a:rPr>
              <a:t> should be apical to the marginal ridge and the occlusal surface. </a:t>
            </a:r>
          </a:p>
          <a:p>
            <a:pPr marL="342900" indent="-342900" eaLnBrk="1" hangingPunct="1">
              <a:lnSpc>
                <a:spcPct val="110000"/>
              </a:lnSpc>
              <a:spcBef>
                <a:spcPct val="20000"/>
              </a:spcBef>
            </a:pPr>
            <a:r>
              <a:rPr lang="en-US" altLang="en-US" sz="2800">
                <a:latin typeface="Times New Roman" pitchFamily="18" charset="0"/>
              </a:rPr>
              <a:t>     - Can be concave, or spoon shaped- for distal extension. </a:t>
            </a:r>
          </a:p>
          <a:p>
            <a:pPr marL="342900" indent="-342900" eaLnBrk="1" hangingPunct="1">
              <a:lnSpc>
                <a:spcPct val="110000"/>
              </a:lnSpc>
              <a:spcBef>
                <a:spcPct val="20000"/>
              </a:spcBef>
            </a:pPr>
            <a:r>
              <a:rPr lang="en-US" altLang="en-US" sz="2800">
                <a:latin typeface="Times New Roman" pitchFamily="18" charset="0"/>
              </a:rPr>
              <a:t>     - Can be box shaped- for tooth supported. </a:t>
            </a:r>
          </a:p>
        </p:txBody>
      </p:sp>
      <p:pic>
        <p:nvPicPr>
          <p:cNvPr id="67587" name="Picture 5" descr="DSCN0283"/>
          <p:cNvPicPr>
            <a:picLocks noChangeAspect="1" noChangeArrowheads="1"/>
          </p:cNvPicPr>
          <p:nvPr/>
        </p:nvPicPr>
        <p:blipFill>
          <a:blip r:embed="rId5">
            <a:lum bright="18000" contrast="60000"/>
          </a:blip>
          <a:srcRect l="20561" t="8723" r="24300" b="14018"/>
          <a:stretch>
            <a:fillRect/>
          </a:stretch>
        </p:blipFill>
        <p:spPr bwMode="auto">
          <a:xfrm>
            <a:off x="6629400" y="2286000"/>
            <a:ext cx="1614488" cy="1697038"/>
          </a:xfrm>
          <a:prstGeom prst="rect">
            <a:avLst/>
          </a:prstGeom>
          <a:noFill/>
          <a:ln w="9525">
            <a:solidFill>
              <a:schemeClr val="tx1"/>
            </a:solidFill>
            <a:miter lim="800000"/>
            <a:headEnd/>
            <a:tailEnd/>
          </a:ln>
          <a:effectLst/>
        </p:spPr>
      </p:pic>
      <p:pic>
        <p:nvPicPr>
          <p:cNvPr id="67588" name="Picture 6" descr="141"/>
          <p:cNvPicPr>
            <a:picLocks noChangeAspect="1" noChangeArrowheads="1"/>
          </p:cNvPicPr>
          <p:nvPr/>
        </p:nvPicPr>
        <p:blipFill>
          <a:blip r:embed="rId6">
            <a:lum bright="-6000" contrast="54000"/>
          </a:blip>
          <a:srcRect l="51520" t="28735" r="7472" b="50586"/>
          <a:stretch>
            <a:fillRect/>
          </a:stretch>
        </p:blipFill>
        <p:spPr bwMode="auto">
          <a:xfrm>
            <a:off x="6553200" y="381000"/>
            <a:ext cx="1905000" cy="1362075"/>
          </a:xfrm>
          <a:prstGeom prst="rect">
            <a:avLst/>
          </a:prstGeom>
          <a:noFill/>
          <a:ln w="9525">
            <a:solidFill>
              <a:schemeClr val="tx1"/>
            </a:solidFill>
            <a:miter lim="800000"/>
            <a:headEnd/>
            <a:tailEnd/>
          </a:ln>
          <a:effectLst/>
        </p:spPr>
      </p:pic>
      <p:pic>
        <p:nvPicPr>
          <p:cNvPr id="67589" name="Picture 7" descr="141"/>
          <p:cNvPicPr>
            <a:picLocks noChangeAspect="1" noChangeArrowheads="1"/>
          </p:cNvPicPr>
          <p:nvPr/>
        </p:nvPicPr>
        <p:blipFill>
          <a:blip r:embed="rId6">
            <a:lum bright="6000" contrast="78000"/>
          </a:blip>
          <a:srcRect l="55594" t="53978" r="12804" b="27492"/>
          <a:stretch>
            <a:fillRect/>
          </a:stretch>
        </p:blipFill>
        <p:spPr bwMode="auto">
          <a:xfrm>
            <a:off x="6705600" y="4648200"/>
            <a:ext cx="1828800" cy="1520825"/>
          </a:xfrm>
          <a:prstGeom prst="rect">
            <a:avLst/>
          </a:prstGeom>
          <a:noFill/>
          <a:ln w="9525">
            <a:solidFill>
              <a:schemeClr val="tx1"/>
            </a:solidFill>
            <a:miter lim="800000"/>
            <a:headEnd/>
            <a:tailEnd/>
          </a:ln>
        </p:spPr>
      </p:pic>
      <p:pic>
        <p:nvPicPr>
          <p:cNvPr id="6" name="~PP1401.WAV">
            <a:hlinkClick r:id="" action="ppaction://media"/>
          </p:cNvPr>
          <p:cNvPicPr>
            <a:picLocks noRot="1" noChangeAspect="1"/>
          </p:cNvPicPr>
          <p:nvPr>
            <a:wavAudioFile r:embed="rId1" name="~PP1401.WAV"/>
          </p:nvPr>
        </p:nvPicPr>
        <p:blipFill>
          <a:blip r:embed="rId7"/>
          <a:stretch>
            <a:fillRect/>
          </a:stretch>
        </p:blipFill>
        <p:spPr>
          <a:xfrm>
            <a:off x="8696325" y="6410325"/>
            <a:ext cx="304800" cy="304800"/>
          </a:xfrm>
          <a:prstGeom prst="rect">
            <a:avLst/>
          </a:prstGeom>
        </p:spPr>
      </p:pic>
    </p:spTree>
  </p:cSld>
  <p:clrMapOvr>
    <a:masterClrMapping/>
  </p:clrMapOvr>
  <p:transition advTm="434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body" idx="1"/>
          </p:nvPr>
        </p:nvSpPr>
        <p:spPr>
          <a:xfrm>
            <a:off x="0" y="960438"/>
            <a:ext cx="8991600" cy="4525962"/>
          </a:xfrm>
          <a:noFill/>
        </p:spPr>
        <p:txBody>
          <a:bodyPr/>
          <a:lstStyle/>
          <a:p>
            <a:pPr eaLnBrk="1" hangingPunct="1">
              <a:lnSpc>
                <a:spcPct val="80000"/>
              </a:lnSpc>
            </a:pPr>
            <a:r>
              <a:rPr lang="en-US" altLang="en-US" sz="2800" b="1" smtClean="0">
                <a:latin typeface="Times New Roman" pitchFamily="18" charset="0"/>
              </a:rPr>
              <a:t>Rest seats not prepared opposing functional cusps.</a:t>
            </a:r>
          </a:p>
          <a:p>
            <a:pPr eaLnBrk="1" hangingPunct="1">
              <a:lnSpc>
                <a:spcPct val="80000"/>
              </a:lnSpc>
              <a:buFontTx/>
              <a:buNone/>
            </a:pPr>
            <a:endParaRPr lang="en-US" altLang="en-US" sz="2800" b="1" smtClean="0">
              <a:latin typeface="Times New Roman" pitchFamily="18" charset="0"/>
            </a:endParaRPr>
          </a:p>
          <a:p>
            <a:pPr eaLnBrk="1" hangingPunct="1">
              <a:lnSpc>
                <a:spcPct val="80000"/>
              </a:lnSpc>
            </a:pPr>
            <a:r>
              <a:rPr lang="en-US" altLang="en-US" sz="2800" b="1" smtClean="0">
                <a:latin typeface="Times New Roman" pitchFamily="18" charset="0"/>
              </a:rPr>
              <a:t>In tooth borne cases rest must be extended to the center of the tooth.</a:t>
            </a:r>
          </a:p>
          <a:p>
            <a:pPr eaLnBrk="1" hangingPunct="1">
              <a:lnSpc>
                <a:spcPct val="80000"/>
              </a:lnSpc>
              <a:buFontTx/>
              <a:buNone/>
            </a:pPr>
            <a:endParaRPr lang="en-US" altLang="en-US" sz="2800" b="1" smtClean="0">
              <a:latin typeface="Times New Roman" pitchFamily="18" charset="0"/>
            </a:endParaRPr>
          </a:p>
          <a:p>
            <a:pPr eaLnBrk="1" hangingPunct="1">
              <a:lnSpc>
                <a:spcPct val="80000"/>
              </a:lnSpc>
            </a:pPr>
            <a:r>
              <a:rPr lang="en-US" altLang="en-US" sz="2800" b="1" smtClean="0">
                <a:latin typeface="Times New Roman" pitchFamily="18" charset="0"/>
              </a:rPr>
              <a:t>Minimum metal thickness is 0.5mm at thinnest point and 1-1.5mm at marginal ridge.</a:t>
            </a:r>
          </a:p>
          <a:p>
            <a:pPr eaLnBrk="1" hangingPunct="1">
              <a:lnSpc>
                <a:spcPct val="80000"/>
              </a:lnSpc>
              <a:buFontTx/>
              <a:buNone/>
            </a:pPr>
            <a:endParaRPr lang="en-US" altLang="en-US" sz="2800" b="1" smtClean="0">
              <a:latin typeface="Times New Roman" pitchFamily="18" charset="0"/>
            </a:endParaRPr>
          </a:p>
          <a:p>
            <a:pPr eaLnBrk="1" hangingPunct="1">
              <a:lnSpc>
                <a:spcPct val="80000"/>
              </a:lnSpc>
            </a:pPr>
            <a:r>
              <a:rPr lang="en-US" altLang="en-US" sz="2800" b="1" smtClean="0">
                <a:latin typeface="Times New Roman" pitchFamily="18" charset="0"/>
              </a:rPr>
              <a:t>proximo-occlusal line angle of the preparation should not be sharp.</a:t>
            </a:r>
          </a:p>
          <a:p>
            <a:pPr eaLnBrk="1" hangingPunct="1">
              <a:lnSpc>
                <a:spcPct val="80000"/>
              </a:lnSpc>
            </a:pPr>
            <a:endParaRPr lang="en-US" altLang="en-US" sz="2800" b="1" smtClean="0">
              <a:latin typeface="Times New Roman" pitchFamily="18" charset="0"/>
            </a:endParaRPr>
          </a:p>
          <a:p>
            <a:pPr eaLnBrk="1" hangingPunct="1">
              <a:lnSpc>
                <a:spcPct val="80000"/>
              </a:lnSpc>
            </a:pPr>
            <a:endParaRPr lang="en-US" altLang="en-US" sz="2800" b="1" smtClean="0">
              <a:latin typeface="Times New Roman" pitchFamily="18" charset="0"/>
            </a:endParaRPr>
          </a:p>
          <a:p>
            <a:pPr eaLnBrk="1" hangingPunct="1">
              <a:lnSpc>
                <a:spcPct val="80000"/>
              </a:lnSpc>
            </a:pPr>
            <a:endParaRPr lang="en-US" altLang="en-US" sz="2800" smtClean="0">
              <a:latin typeface="Times New Roman" pitchFamily="18" charset="0"/>
            </a:endParaRPr>
          </a:p>
        </p:txBody>
      </p:sp>
      <p:pic>
        <p:nvPicPr>
          <p:cNvPr id="3" name="~PP1662.WAV">
            <a:hlinkClick r:id="" action="ppaction://media"/>
          </p:cNvPr>
          <p:cNvPicPr>
            <a:picLocks noRot="1" noChangeAspect="1"/>
          </p:cNvPicPr>
          <p:nvPr>
            <a:wavAudioFile r:embed="rId1" name="~PP1662.WAV"/>
          </p:nvPr>
        </p:nvPicPr>
        <p:blipFill>
          <a:blip r:embed="rId4"/>
          <a:stretch>
            <a:fillRect/>
          </a:stretch>
        </p:blipFill>
        <p:spPr>
          <a:xfrm>
            <a:off x="8696325" y="6410325"/>
            <a:ext cx="304800" cy="304800"/>
          </a:xfrm>
          <a:prstGeom prst="rect">
            <a:avLst/>
          </a:prstGeom>
        </p:spPr>
      </p:pic>
    </p:spTree>
  </p:cSld>
  <p:clrMapOvr>
    <a:masterClrMapping/>
  </p:clrMapOvr>
  <p:transition advTm="370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762000" y="914400"/>
            <a:ext cx="7772400" cy="463550"/>
          </a:xfrm>
          <a:prstGeom prst="rect">
            <a:avLst/>
          </a:prstGeom>
          <a:noFill/>
          <a:ln w="9525">
            <a:noFill/>
            <a:miter lim="800000"/>
            <a:headEnd/>
            <a:tailEnd/>
          </a:ln>
          <a:effectLst/>
        </p:spPr>
        <p:txBody>
          <a:bodyPr anchor="b"/>
          <a:lstStyle/>
          <a:p>
            <a:pPr algn="ctr" eaLnBrk="1" hangingPunct="1"/>
            <a:r>
              <a:rPr lang="en-US" altLang="en-US" sz="3200" u="sng">
                <a:solidFill>
                  <a:srgbClr val="057207"/>
                </a:solidFill>
                <a:latin typeface="Times New Roman" pitchFamily="18" charset="0"/>
              </a:rPr>
              <a:t>Preparation of occlusal rest</a:t>
            </a:r>
            <a:r>
              <a:rPr lang="en-US" altLang="en-US" sz="2800" u="sng">
                <a:solidFill>
                  <a:srgbClr val="057207"/>
                </a:solidFill>
              </a:rPr>
              <a:t>.</a:t>
            </a:r>
          </a:p>
        </p:txBody>
      </p:sp>
      <p:sp>
        <p:nvSpPr>
          <p:cNvPr id="71683" name="Rectangle 5"/>
          <p:cNvSpPr>
            <a:spLocks noChangeArrowheads="1"/>
          </p:cNvSpPr>
          <p:nvPr/>
        </p:nvSpPr>
        <p:spPr bwMode="auto">
          <a:xfrm>
            <a:off x="685800" y="1447800"/>
            <a:ext cx="3048000" cy="4953000"/>
          </a:xfrm>
          <a:prstGeom prst="rect">
            <a:avLst/>
          </a:prstGeom>
          <a:noFill/>
          <a:ln w="9525">
            <a:noFill/>
            <a:miter lim="800000"/>
            <a:headEnd/>
            <a:tailEnd/>
          </a:ln>
          <a:effectLst/>
        </p:spPr>
        <p:txBody>
          <a:bodyPr/>
          <a:lstStyle/>
          <a:p>
            <a:pPr marL="342900" indent="-342900" eaLnBrk="1" hangingPunct="1">
              <a:spcBef>
                <a:spcPct val="20000"/>
              </a:spcBef>
              <a:buFontTx/>
              <a:buChar char="•"/>
            </a:pPr>
            <a:endParaRPr lang="en-US" altLang="en-US" sz="2000"/>
          </a:p>
          <a:p>
            <a:pPr marL="342900" indent="-342900" eaLnBrk="1" hangingPunct="1">
              <a:spcBef>
                <a:spcPct val="20000"/>
              </a:spcBef>
            </a:pPr>
            <a:r>
              <a:rPr lang="en-US" altLang="en-US" sz="2800" b="1" u="sng">
                <a:solidFill>
                  <a:schemeClr val="accent2"/>
                </a:solidFill>
                <a:latin typeface="Times New Roman" pitchFamily="18" charset="0"/>
              </a:rPr>
              <a:t>Armamentarium for rest preparation</a:t>
            </a:r>
            <a:r>
              <a:rPr lang="en-US" altLang="en-US" sz="2800" b="1">
                <a:solidFill>
                  <a:schemeClr val="accent2"/>
                </a:solidFill>
                <a:latin typeface="Times New Roman" pitchFamily="18" charset="0"/>
              </a:rPr>
              <a:t>:</a:t>
            </a:r>
          </a:p>
          <a:p>
            <a:pPr marL="342900" indent="-342900" eaLnBrk="1" hangingPunct="1">
              <a:spcBef>
                <a:spcPct val="20000"/>
              </a:spcBef>
              <a:buFontTx/>
              <a:buChar char="•"/>
            </a:pPr>
            <a:endParaRPr lang="en-US" altLang="en-US" sz="2800">
              <a:latin typeface="Times New Roman" pitchFamily="18" charset="0"/>
            </a:endParaRPr>
          </a:p>
          <a:p>
            <a:pPr marL="342900" indent="-342900" eaLnBrk="1" hangingPunct="1">
              <a:spcBef>
                <a:spcPct val="20000"/>
              </a:spcBef>
              <a:buFontTx/>
              <a:buChar char="•"/>
            </a:pPr>
            <a:endParaRPr lang="en-US" altLang="en-US" sz="2800">
              <a:latin typeface="Times New Roman" pitchFamily="18" charset="0"/>
            </a:endParaRPr>
          </a:p>
          <a:p>
            <a:pPr marL="342900" indent="-342900" eaLnBrk="1" hangingPunct="1">
              <a:spcBef>
                <a:spcPct val="20000"/>
              </a:spcBef>
              <a:buFontTx/>
              <a:buChar char="•"/>
            </a:pPr>
            <a:endParaRPr lang="en-US" altLang="en-US" sz="2800">
              <a:latin typeface="Times New Roman" pitchFamily="18" charset="0"/>
            </a:endParaRPr>
          </a:p>
          <a:p>
            <a:pPr marL="342900" indent="-342900" eaLnBrk="1" hangingPunct="1">
              <a:spcBef>
                <a:spcPct val="20000"/>
              </a:spcBef>
              <a:buFontTx/>
              <a:buChar char="•"/>
            </a:pPr>
            <a:endParaRPr lang="en-US" altLang="en-US" sz="2800">
              <a:latin typeface="Times New Roman" pitchFamily="18" charset="0"/>
            </a:endParaRPr>
          </a:p>
          <a:p>
            <a:pPr marL="342900" indent="-342900" eaLnBrk="1" hangingPunct="1">
              <a:spcBef>
                <a:spcPct val="20000"/>
              </a:spcBef>
            </a:pPr>
            <a:r>
              <a:rPr lang="en-US" altLang="en-US" sz="2800" b="1" u="sng">
                <a:solidFill>
                  <a:schemeClr val="accent2"/>
                </a:solidFill>
                <a:latin typeface="Times New Roman" pitchFamily="18" charset="0"/>
              </a:rPr>
              <a:t>Preparation in enamel</a:t>
            </a:r>
            <a:r>
              <a:rPr lang="en-US" altLang="en-US" sz="2800" b="1">
                <a:solidFill>
                  <a:schemeClr val="accent2"/>
                </a:solidFill>
                <a:latin typeface="Times New Roman" pitchFamily="18" charset="0"/>
              </a:rPr>
              <a:t>:</a:t>
            </a:r>
          </a:p>
        </p:txBody>
      </p:sp>
      <p:pic>
        <p:nvPicPr>
          <p:cNvPr id="71684" name="Picture 6" descr="DSCN0225"/>
          <p:cNvPicPr>
            <a:picLocks noChangeAspect="1" noChangeArrowheads="1"/>
          </p:cNvPicPr>
          <p:nvPr/>
        </p:nvPicPr>
        <p:blipFill>
          <a:blip r:embed="rId4">
            <a:lum bright="48000" contrast="60000"/>
          </a:blip>
          <a:srcRect l="6944" t="40741" r="47223" b="29630"/>
          <a:stretch>
            <a:fillRect/>
          </a:stretch>
        </p:blipFill>
        <p:spPr bwMode="auto">
          <a:xfrm>
            <a:off x="6248400" y="1600200"/>
            <a:ext cx="2743200" cy="1905000"/>
          </a:xfrm>
          <a:prstGeom prst="rect">
            <a:avLst/>
          </a:prstGeom>
          <a:noFill/>
          <a:ln w="9525">
            <a:solidFill>
              <a:schemeClr val="tx1"/>
            </a:solidFill>
            <a:miter lim="800000"/>
            <a:headEnd/>
            <a:tailEnd/>
          </a:ln>
        </p:spPr>
      </p:pic>
      <p:pic>
        <p:nvPicPr>
          <p:cNvPr id="71685" name="Picture 7" descr="DSCN0228"/>
          <p:cNvPicPr>
            <a:picLocks noChangeAspect="1" noChangeArrowheads="1"/>
          </p:cNvPicPr>
          <p:nvPr/>
        </p:nvPicPr>
        <p:blipFill>
          <a:blip r:embed="rId5">
            <a:lum bright="-6000" contrast="60000"/>
          </a:blip>
          <a:srcRect/>
          <a:stretch>
            <a:fillRect/>
          </a:stretch>
        </p:blipFill>
        <p:spPr bwMode="auto">
          <a:xfrm>
            <a:off x="3657600" y="1676400"/>
            <a:ext cx="2438400" cy="1828800"/>
          </a:xfrm>
          <a:prstGeom prst="rect">
            <a:avLst/>
          </a:prstGeom>
          <a:noFill/>
          <a:ln w="9525">
            <a:solidFill>
              <a:schemeClr val="tx1"/>
            </a:solidFill>
            <a:miter lim="800000"/>
            <a:headEnd/>
            <a:tailEnd/>
          </a:ln>
        </p:spPr>
      </p:pic>
      <p:pic>
        <p:nvPicPr>
          <p:cNvPr id="71686" name="Picture 8" descr="DSCN0214"/>
          <p:cNvPicPr>
            <a:picLocks noChangeAspect="1" noChangeArrowheads="1"/>
          </p:cNvPicPr>
          <p:nvPr/>
        </p:nvPicPr>
        <p:blipFill>
          <a:blip r:embed="rId6">
            <a:lum bright="12000" contrast="90000"/>
          </a:blip>
          <a:srcRect l="22726" r="22728" b="27272"/>
          <a:stretch>
            <a:fillRect/>
          </a:stretch>
        </p:blipFill>
        <p:spPr bwMode="auto">
          <a:xfrm>
            <a:off x="6324600" y="3962400"/>
            <a:ext cx="2438400" cy="2105025"/>
          </a:xfrm>
          <a:prstGeom prst="rect">
            <a:avLst/>
          </a:prstGeom>
          <a:noFill/>
          <a:ln w="9525">
            <a:solidFill>
              <a:schemeClr val="tx1"/>
            </a:solidFill>
            <a:miter lim="800000"/>
            <a:headEnd/>
            <a:tailEnd/>
          </a:ln>
          <a:effectLst/>
        </p:spPr>
      </p:pic>
      <p:pic>
        <p:nvPicPr>
          <p:cNvPr id="71687" name="Picture 9" descr="DSCN0213"/>
          <p:cNvPicPr>
            <a:picLocks noChangeAspect="1" noChangeArrowheads="1"/>
          </p:cNvPicPr>
          <p:nvPr/>
        </p:nvPicPr>
        <p:blipFill>
          <a:blip r:embed="rId7">
            <a:lum contrast="82000"/>
          </a:blip>
          <a:srcRect l="24390" r="31708"/>
          <a:stretch>
            <a:fillRect/>
          </a:stretch>
        </p:blipFill>
        <p:spPr bwMode="auto">
          <a:xfrm>
            <a:off x="4648200" y="3733800"/>
            <a:ext cx="1417638" cy="2419350"/>
          </a:xfrm>
          <a:prstGeom prst="rect">
            <a:avLst/>
          </a:prstGeom>
          <a:noFill/>
          <a:ln w="9525">
            <a:solidFill>
              <a:schemeClr val="tx1"/>
            </a:solidFill>
            <a:miter lim="800000"/>
            <a:headEnd/>
            <a:tailEnd/>
          </a:ln>
        </p:spPr>
      </p:pic>
      <p:pic>
        <p:nvPicPr>
          <p:cNvPr id="8" name="~PP979.WAV">
            <a:hlinkClick r:id="" action="ppaction://media"/>
          </p:cNvPr>
          <p:cNvPicPr>
            <a:picLocks noRot="1" noChangeAspect="1"/>
          </p:cNvPicPr>
          <p:nvPr>
            <a:wavAudioFile r:embed="rId1" name="~PP979.WAV"/>
          </p:nvPr>
        </p:nvPicPr>
        <p:blipFill>
          <a:blip r:embed="rId8"/>
          <a:stretch>
            <a:fillRect/>
          </a:stretch>
        </p:blipFill>
        <p:spPr>
          <a:xfrm>
            <a:off x="8696325" y="6410325"/>
            <a:ext cx="304800" cy="304800"/>
          </a:xfrm>
          <a:prstGeom prst="rect">
            <a:avLst/>
          </a:prstGeom>
        </p:spPr>
      </p:pic>
    </p:spTree>
  </p:cSld>
  <p:clrMapOvr>
    <a:masterClrMapping/>
  </p:clrMapOvr>
  <p:transition advTm="197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609600" y="76200"/>
            <a:ext cx="7772400" cy="539750"/>
          </a:xfrm>
          <a:prstGeom prst="rect">
            <a:avLst/>
          </a:prstGeom>
          <a:noFill/>
          <a:ln w="9525">
            <a:noFill/>
            <a:miter lim="800000"/>
            <a:headEnd/>
            <a:tailEnd/>
          </a:ln>
          <a:effectLst/>
        </p:spPr>
        <p:txBody>
          <a:bodyPr anchor="b"/>
          <a:lstStyle/>
          <a:p>
            <a:pPr algn="ctr" eaLnBrk="1" hangingPunct="1"/>
            <a:r>
              <a:rPr lang="en-US" altLang="en-US" sz="3200" b="1" u="sng">
                <a:solidFill>
                  <a:schemeClr val="accent2"/>
                </a:solidFill>
                <a:latin typeface="Times New Roman" pitchFamily="18" charset="0"/>
              </a:rPr>
              <a:t>Method of obtaining positive support</a:t>
            </a:r>
          </a:p>
        </p:txBody>
      </p:sp>
      <p:sp>
        <p:nvSpPr>
          <p:cNvPr id="73731" name="Rectangle 6"/>
          <p:cNvSpPr>
            <a:spLocks noGrp="1" noChangeArrowheads="1"/>
          </p:cNvSpPr>
          <p:nvPr>
            <p:ph type="body" idx="1"/>
          </p:nvPr>
        </p:nvSpPr>
        <p:spPr>
          <a:xfrm>
            <a:off x="0" y="685800"/>
            <a:ext cx="9144000" cy="6172200"/>
          </a:xfrm>
          <a:noFill/>
        </p:spPr>
        <p:txBody>
          <a:bodyPr/>
          <a:lstStyle/>
          <a:p>
            <a:pPr eaLnBrk="1" hangingPunct="1">
              <a:lnSpc>
                <a:spcPct val="80000"/>
              </a:lnSpc>
              <a:buFontTx/>
              <a:buNone/>
            </a:pPr>
            <a:r>
              <a:rPr lang="en-US" altLang="en-US" sz="2800" b="1" u="sng" smtClean="0">
                <a:latin typeface="Times New Roman" pitchFamily="18" charset="0"/>
              </a:rPr>
              <a:t>Rest seat preparations in sound enamel.</a:t>
            </a:r>
            <a:r>
              <a:rPr lang="en-US" altLang="en-US" sz="2800" b="1" smtClean="0">
                <a:latin typeface="Times New Roman" pitchFamily="18" charset="0"/>
              </a:rPr>
              <a:t> </a:t>
            </a:r>
          </a:p>
          <a:p>
            <a:pPr eaLnBrk="1" hangingPunct="1">
              <a:lnSpc>
                <a:spcPct val="80000"/>
              </a:lnSpc>
            </a:pPr>
            <a:r>
              <a:rPr lang="en-US" altLang="en-US" sz="2800" smtClean="0">
                <a:latin typeface="Times New Roman" pitchFamily="18" charset="0"/>
              </a:rPr>
              <a:t>Preparation of occlusal rest seats always must follow proximal preparation, never precede it.</a:t>
            </a:r>
          </a:p>
          <a:p>
            <a:pPr eaLnBrk="1" hangingPunct="1">
              <a:lnSpc>
                <a:spcPct val="80000"/>
              </a:lnSpc>
            </a:pPr>
            <a:r>
              <a:rPr lang="en-US" altLang="en-US" sz="2800" smtClean="0">
                <a:latin typeface="Times New Roman" pitchFamily="18" charset="0"/>
              </a:rPr>
              <a:t> Occlusal rest seats in sound enamel may be prepared with diamond points of approximately the size of nos. 6 and 8 round burs or with carbide burs.</a:t>
            </a:r>
          </a:p>
          <a:p>
            <a:pPr eaLnBrk="1" hangingPunct="1">
              <a:lnSpc>
                <a:spcPct val="80000"/>
              </a:lnSpc>
              <a:buFontTx/>
              <a:buNone/>
            </a:pPr>
            <a:r>
              <a:rPr lang="en-US" altLang="en-US" sz="2800" b="1" u="sng" smtClean="0">
                <a:latin typeface="Times New Roman" pitchFamily="18" charset="0"/>
              </a:rPr>
              <a:t>Occlusal rest seat prep. in existing restoration.</a:t>
            </a:r>
          </a:p>
          <a:p>
            <a:pPr eaLnBrk="1" hangingPunct="1">
              <a:lnSpc>
                <a:spcPct val="80000"/>
              </a:lnSpc>
            </a:pPr>
            <a:r>
              <a:rPr lang="en-US" altLang="en-US" sz="2800" smtClean="0">
                <a:latin typeface="Times New Roman" pitchFamily="18" charset="0"/>
              </a:rPr>
              <a:t>It is same as in enamel. Proximal preparation first and then rest seat should be placed. </a:t>
            </a:r>
          </a:p>
          <a:p>
            <a:pPr eaLnBrk="1" hangingPunct="1">
              <a:lnSpc>
                <a:spcPct val="80000"/>
              </a:lnSpc>
            </a:pPr>
            <a:r>
              <a:rPr lang="en-US" altLang="en-US" sz="2800" smtClean="0">
                <a:latin typeface="Times New Roman" pitchFamily="18" charset="0"/>
              </a:rPr>
              <a:t>Rest seat preparation in amalgam should be avoided because of creep.</a:t>
            </a:r>
          </a:p>
          <a:p>
            <a:pPr eaLnBrk="1" hangingPunct="1">
              <a:lnSpc>
                <a:spcPct val="80000"/>
              </a:lnSpc>
            </a:pPr>
            <a:r>
              <a:rPr lang="en-US" altLang="en-US" sz="2800" smtClean="0">
                <a:latin typeface="Times New Roman" pitchFamily="18" charset="0"/>
              </a:rPr>
              <a:t>Though some compromise is permissible, the basic principles of rest seat preparation should not be violated. When perforation occurs it may be filled with gold foil.	</a:t>
            </a:r>
          </a:p>
        </p:txBody>
      </p:sp>
      <p:pic>
        <p:nvPicPr>
          <p:cNvPr id="4" name="~PP1644.WAV">
            <a:hlinkClick r:id="" action="ppaction://media"/>
          </p:cNvPr>
          <p:cNvPicPr>
            <a:picLocks noRot="1" noChangeAspect="1"/>
          </p:cNvPicPr>
          <p:nvPr>
            <a:wavAudioFile r:embed="rId1" name="~PP1644.WAV"/>
          </p:nvPr>
        </p:nvPicPr>
        <p:blipFill>
          <a:blip r:embed="rId4"/>
          <a:stretch>
            <a:fillRect/>
          </a:stretch>
        </p:blipFill>
        <p:spPr>
          <a:xfrm>
            <a:off x="8696325" y="6410325"/>
            <a:ext cx="304800" cy="304800"/>
          </a:xfrm>
          <a:prstGeom prst="rect">
            <a:avLst/>
          </a:prstGeom>
        </p:spPr>
      </p:pic>
    </p:spTree>
  </p:cSld>
  <p:clrMapOvr>
    <a:masterClrMapping/>
  </p:clrMapOvr>
  <p:transition advTm="702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body" idx="1"/>
          </p:nvPr>
        </p:nvSpPr>
        <p:spPr>
          <a:xfrm>
            <a:off x="457200" y="457200"/>
            <a:ext cx="8458200" cy="4525963"/>
          </a:xfrm>
          <a:noFill/>
        </p:spPr>
        <p:txBody>
          <a:bodyPr>
            <a:normAutofit fontScale="92500" lnSpcReduction="20000"/>
          </a:bodyPr>
          <a:lstStyle/>
          <a:p>
            <a:pPr eaLnBrk="1" hangingPunct="1">
              <a:lnSpc>
                <a:spcPct val="80000"/>
              </a:lnSpc>
              <a:buFontTx/>
              <a:buNone/>
            </a:pPr>
            <a:r>
              <a:rPr lang="en-US" altLang="en-US" sz="2800" b="1" u="sng" smtClean="0">
                <a:latin typeface="Times New Roman" pitchFamily="18" charset="0"/>
              </a:rPr>
              <a:t>Occlusal rest seats in new restoration.</a:t>
            </a:r>
          </a:p>
          <a:p>
            <a:pPr eaLnBrk="1" hangingPunct="1">
              <a:lnSpc>
                <a:spcPct val="80000"/>
              </a:lnSpc>
            </a:pPr>
            <a:r>
              <a:rPr lang="en-US" altLang="en-US" sz="2000" b="1" smtClean="0">
                <a:latin typeface="Times New Roman" pitchFamily="18" charset="0"/>
              </a:rPr>
              <a:t>- </a:t>
            </a:r>
            <a:r>
              <a:rPr lang="en-US" altLang="en-US" sz="2400" smtClean="0">
                <a:latin typeface="Times New Roman" pitchFamily="18" charset="0"/>
              </a:rPr>
              <a:t>They should be placed in the wax pattern. </a:t>
            </a:r>
          </a:p>
          <a:p>
            <a:pPr eaLnBrk="1" hangingPunct="1">
              <a:lnSpc>
                <a:spcPct val="80000"/>
              </a:lnSpc>
            </a:pPr>
            <a:r>
              <a:rPr lang="en-US" altLang="en-US" sz="2400" smtClean="0">
                <a:latin typeface="Times New Roman" pitchFamily="18" charset="0"/>
              </a:rPr>
              <a:t>- The location of the occlusal rest should be shown when the tooth is prepared for a crown or an inlay so that sufficient clearance may be provided in the preparation for the rest.</a:t>
            </a:r>
          </a:p>
          <a:p>
            <a:pPr eaLnBrk="1" hangingPunct="1">
              <a:lnSpc>
                <a:spcPct val="80000"/>
              </a:lnSpc>
            </a:pPr>
            <a:endParaRPr lang="en-US" altLang="en-US" sz="2400" smtClean="0">
              <a:latin typeface="Times New Roman" pitchFamily="18" charset="0"/>
            </a:endParaRPr>
          </a:p>
          <a:p>
            <a:pPr eaLnBrk="1" hangingPunct="1">
              <a:lnSpc>
                <a:spcPct val="80000"/>
              </a:lnSpc>
            </a:pPr>
            <a:r>
              <a:rPr lang="en-US" altLang="en-US" sz="2000" b="1" smtClean="0">
                <a:latin typeface="Times New Roman" pitchFamily="18" charset="0"/>
              </a:rPr>
              <a:t> </a:t>
            </a:r>
          </a:p>
          <a:p>
            <a:pPr eaLnBrk="1" hangingPunct="1">
              <a:lnSpc>
                <a:spcPct val="80000"/>
              </a:lnSpc>
              <a:buFontTx/>
              <a:buNone/>
            </a:pPr>
            <a:r>
              <a:rPr lang="en-US" altLang="en-US" sz="2800" b="1" u="sng" smtClean="0">
                <a:latin typeface="Times New Roman" pitchFamily="18" charset="0"/>
              </a:rPr>
              <a:t>Occlusal rest  seats in crown/inlays/onlays.</a:t>
            </a:r>
            <a:r>
              <a:rPr lang="en-US" altLang="en-US" sz="1400" b="1" u="sng" smtClean="0"/>
              <a:t> </a:t>
            </a:r>
          </a:p>
          <a:p>
            <a:pPr eaLnBrk="1" hangingPunct="1">
              <a:lnSpc>
                <a:spcPct val="80000"/>
              </a:lnSpc>
            </a:pPr>
            <a:r>
              <a:rPr lang="en-US" altLang="en-US" sz="1400" b="1" smtClean="0"/>
              <a:t>- </a:t>
            </a:r>
            <a:r>
              <a:rPr lang="en-US" altLang="en-US" sz="2400" smtClean="0">
                <a:latin typeface="Times New Roman" pitchFamily="18" charset="0"/>
              </a:rPr>
              <a:t>Most ideal way of getting positive support.</a:t>
            </a:r>
          </a:p>
          <a:p>
            <a:pPr eaLnBrk="1" hangingPunct="1">
              <a:lnSpc>
                <a:spcPct val="80000"/>
              </a:lnSpc>
            </a:pPr>
            <a:r>
              <a:rPr lang="en-US" altLang="en-US" sz="2400" smtClean="0">
                <a:latin typeface="Times New Roman" pitchFamily="18" charset="0"/>
              </a:rPr>
              <a:t>- Indicated in  - rotated/inclined tooth.</a:t>
            </a:r>
          </a:p>
          <a:p>
            <a:pPr eaLnBrk="1" hangingPunct="1">
              <a:lnSpc>
                <a:spcPct val="80000"/>
              </a:lnSpc>
            </a:pPr>
            <a:r>
              <a:rPr lang="en-US" altLang="en-US" sz="2400" smtClean="0">
                <a:latin typeface="Times New Roman" pitchFamily="18" charset="0"/>
              </a:rPr>
              <a:t>                       - mandibular bicuspid with rudimentary cusp.</a:t>
            </a:r>
          </a:p>
          <a:p>
            <a:pPr eaLnBrk="1" hangingPunct="1">
              <a:lnSpc>
                <a:spcPct val="80000"/>
              </a:lnSpc>
            </a:pPr>
            <a:r>
              <a:rPr lang="en-US" altLang="en-US" sz="2400" smtClean="0">
                <a:latin typeface="Times New Roman" pitchFamily="18" charset="0"/>
              </a:rPr>
              <a:t>                       - abraded tooth.</a:t>
            </a:r>
          </a:p>
          <a:p>
            <a:pPr eaLnBrk="1" hangingPunct="1">
              <a:lnSpc>
                <a:spcPct val="80000"/>
              </a:lnSpc>
            </a:pPr>
            <a:r>
              <a:rPr lang="en-US" altLang="en-US" sz="2400" smtClean="0">
                <a:latin typeface="Times New Roman" pitchFamily="18" charset="0"/>
              </a:rPr>
              <a:t>- These are generally made larger and deeper than the enamel.</a:t>
            </a:r>
          </a:p>
          <a:p>
            <a:pPr eaLnBrk="1" hangingPunct="1">
              <a:lnSpc>
                <a:spcPct val="80000"/>
              </a:lnSpc>
            </a:pPr>
            <a:r>
              <a:rPr lang="en-US" altLang="en-US" sz="2400" smtClean="0">
                <a:latin typeface="Times New Roman" pitchFamily="18" charset="0"/>
              </a:rPr>
              <a:t>- Those made in abutment crowns supporting tooth borne dentures maybe slightly deeper than those in abutments supporting a distal extension base.</a:t>
            </a:r>
          </a:p>
          <a:p>
            <a:pPr eaLnBrk="1" hangingPunct="1">
              <a:lnSpc>
                <a:spcPct val="80000"/>
              </a:lnSpc>
            </a:pPr>
            <a:endParaRPr lang="en-US" altLang="en-US" sz="2400" u="sng" smtClean="0">
              <a:latin typeface="Times New Roman" pitchFamily="18" charset="0"/>
            </a:endParaRPr>
          </a:p>
          <a:p>
            <a:pPr eaLnBrk="1" hangingPunct="1">
              <a:lnSpc>
                <a:spcPct val="80000"/>
              </a:lnSpc>
            </a:pPr>
            <a:endParaRPr lang="en-US" altLang="en-US" sz="2400" smtClean="0">
              <a:latin typeface="Times New Roman" pitchFamily="18" charset="0"/>
            </a:endParaRPr>
          </a:p>
          <a:p>
            <a:pPr eaLnBrk="1" hangingPunct="1">
              <a:lnSpc>
                <a:spcPct val="80000"/>
              </a:lnSpc>
              <a:buFontTx/>
              <a:buNone/>
            </a:pPr>
            <a:endParaRPr lang="en-US" altLang="en-US" sz="2400" smtClean="0">
              <a:latin typeface="Times New Roman" pitchFamily="18" charset="0"/>
            </a:endParaRPr>
          </a:p>
        </p:txBody>
      </p:sp>
      <p:pic>
        <p:nvPicPr>
          <p:cNvPr id="3" name="~PP1355.WAV">
            <a:hlinkClick r:id="" action="ppaction://media"/>
          </p:cNvPr>
          <p:cNvPicPr>
            <a:picLocks noRot="1" noChangeAspect="1"/>
          </p:cNvPicPr>
          <p:nvPr>
            <a:wavAudioFile r:embed="rId1" name="~PP1355.WAV"/>
          </p:nvPr>
        </p:nvPicPr>
        <p:blipFill>
          <a:blip r:embed="rId4"/>
          <a:stretch>
            <a:fillRect/>
          </a:stretch>
        </p:blipFill>
        <p:spPr>
          <a:xfrm>
            <a:off x="8696325" y="6410325"/>
            <a:ext cx="304800" cy="304800"/>
          </a:xfrm>
          <a:prstGeom prst="rect">
            <a:avLst/>
          </a:prstGeom>
        </p:spPr>
      </p:pic>
    </p:spTree>
  </p:cSld>
  <p:clrMapOvr>
    <a:masterClrMapping/>
  </p:clrMapOvr>
  <p:transition advTm="692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ChangeArrowheads="1"/>
          </p:cNvSpPr>
          <p:nvPr>
            <p:ph type="body" idx="1"/>
          </p:nvPr>
        </p:nvSpPr>
        <p:spPr>
          <a:xfrm>
            <a:off x="457200" y="838200"/>
            <a:ext cx="8229600" cy="4525963"/>
          </a:xfrm>
        </p:spPr>
        <p:txBody>
          <a:bodyPr>
            <a:normAutofit fontScale="92500"/>
          </a:bodyPr>
          <a:lstStyle/>
          <a:p>
            <a:pPr eaLnBrk="1" hangingPunct="1">
              <a:lnSpc>
                <a:spcPct val="80000"/>
              </a:lnSpc>
              <a:defRPr/>
            </a:pPr>
            <a:r>
              <a:rPr lang="en-US" sz="2800" dirty="0" smtClean="0">
                <a:latin typeface="Times New Roman" pitchFamily="18" charset="0"/>
              </a:rPr>
              <a:t>Horizontal stabilization is from the near-vertical walls of this type of rest seat. </a:t>
            </a:r>
          </a:p>
          <a:p>
            <a:pPr eaLnBrk="1" hangingPunct="1">
              <a:lnSpc>
                <a:spcPct val="80000"/>
              </a:lnSpc>
              <a:defRPr/>
            </a:pPr>
            <a:r>
              <a:rPr lang="en-US" sz="2800" dirty="0" smtClean="0">
                <a:latin typeface="Times New Roman" pitchFamily="18" charset="0"/>
              </a:rPr>
              <a:t>Should be parallel to the path of placement slightly tapered </a:t>
            </a:r>
            <a:r>
              <a:rPr lang="en-US" sz="2800" dirty="0" err="1" smtClean="0">
                <a:latin typeface="Times New Roman" pitchFamily="18" charset="0"/>
              </a:rPr>
              <a:t>occlusally</a:t>
            </a:r>
            <a:r>
              <a:rPr lang="en-US" sz="2800" dirty="0" smtClean="0">
                <a:latin typeface="Times New Roman" pitchFamily="18" charset="0"/>
              </a:rPr>
              <a:t> and dovetailed to prevent dislodgement proximally.</a:t>
            </a:r>
          </a:p>
          <a:p>
            <a:pPr eaLnBrk="1" hangingPunct="1">
              <a:lnSpc>
                <a:spcPct val="80000"/>
              </a:lnSpc>
              <a:defRPr/>
            </a:pPr>
            <a:endParaRPr lang="en-US" sz="2800" dirty="0" smtClean="0">
              <a:latin typeface="Times New Roman" pitchFamily="18" charset="0"/>
            </a:endParaRPr>
          </a:p>
          <a:p>
            <a:pPr eaLnBrk="1" hangingPunct="1">
              <a:lnSpc>
                <a:spcPct val="80000"/>
              </a:lnSpc>
              <a:buFontTx/>
              <a:buNone/>
              <a:defRPr/>
            </a:pPr>
            <a:r>
              <a:rPr lang="en-US" sz="2800" b="1" u="sng" dirty="0" smtClean="0">
                <a:effectLst>
                  <a:outerShdw blurRad="38100" dist="38100" dir="2700000" algn="tl">
                    <a:srgbClr val="C0C0C0"/>
                  </a:outerShdw>
                </a:effectLst>
                <a:latin typeface="Times New Roman" pitchFamily="18" charset="0"/>
              </a:rPr>
              <a:t>Advantage</a:t>
            </a:r>
            <a:r>
              <a:rPr lang="en-US" sz="2800" b="1" dirty="0" smtClean="0">
                <a:latin typeface="Times New Roman" pitchFamily="18" charset="0"/>
              </a:rPr>
              <a:t>:</a:t>
            </a:r>
          </a:p>
          <a:p>
            <a:pPr eaLnBrk="1" hangingPunct="1">
              <a:lnSpc>
                <a:spcPct val="80000"/>
              </a:lnSpc>
              <a:defRPr/>
            </a:pPr>
            <a:r>
              <a:rPr lang="en-US" sz="2800" dirty="0" smtClean="0">
                <a:latin typeface="Times New Roman" pitchFamily="18" charset="0"/>
              </a:rPr>
              <a:t> Facilitates the </a:t>
            </a:r>
            <a:r>
              <a:rPr lang="en-US" sz="2800" dirty="0" smtClean="0">
                <a:solidFill>
                  <a:srgbClr val="FF0000"/>
                </a:solidFill>
                <a:latin typeface="Times New Roman" pitchFamily="18" charset="0"/>
              </a:rPr>
              <a:t>elimination</a:t>
            </a:r>
            <a:r>
              <a:rPr lang="en-US" sz="2800" i="1" dirty="0" smtClean="0">
                <a:solidFill>
                  <a:srgbClr val="FF0000"/>
                </a:solidFill>
                <a:latin typeface="Times New Roman" pitchFamily="18" charset="0"/>
              </a:rPr>
              <a:t> </a:t>
            </a:r>
            <a:r>
              <a:rPr lang="en-US" sz="2800" dirty="0" smtClean="0">
                <a:solidFill>
                  <a:srgbClr val="FF0000"/>
                </a:solidFill>
                <a:latin typeface="Times New Roman" pitchFamily="18" charset="0"/>
              </a:rPr>
              <a:t>of visible clasp </a:t>
            </a:r>
            <a:r>
              <a:rPr lang="en-US" sz="2800" dirty="0" smtClean="0">
                <a:latin typeface="Times New Roman" pitchFamily="18" charset="0"/>
              </a:rPr>
              <a:t>arm </a:t>
            </a:r>
            <a:r>
              <a:rPr lang="en-US" sz="2800" dirty="0" err="1" smtClean="0">
                <a:latin typeface="Times New Roman" pitchFamily="18" charset="0"/>
              </a:rPr>
              <a:t>buccally</a:t>
            </a:r>
            <a:endParaRPr lang="en-US" sz="2800" dirty="0" smtClean="0">
              <a:latin typeface="Times New Roman" pitchFamily="18" charset="0"/>
            </a:endParaRPr>
          </a:p>
          <a:p>
            <a:pPr eaLnBrk="1" hangingPunct="1">
              <a:lnSpc>
                <a:spcPct val="80000"/>
              </a:lnSpc>
              <a:defRPr/>
            </a:pPr>
            <a:r>
              <a:rPr lang="en-US" sz="2800" dirty="0" smtClean="0">
                <a:latin typeface="Times New Roman" pitchFamily="18" charset="0"/>
              </a:rPr>
              <a:t>Permits the location of the rest seat in a more </a:t>
            </a:r>
            <a:r>
              <a:rPr lang="en-US" sz="2800" dirty="0" smtClean="0">
                <a:solidFill>
                  <a:srgbClr val="FF0000"/>
                </a:solidFill>
                <a:latin typeface="Times New Roman" pitchFamily="18" charset="0"/>
              </a:rPr>
              <a:t>favorable position in relation to the “tipping” axis of the abutment</a:t>
            </a:r>
            <a:r>
              <a:rPr lang="en-US" sz="2800" dirty="0" smtClean="0">
                <a:latin typeface="Times New Roman" pitchFamily="18" charset="0"/>
              </a:rPr>
              <a:t>. Retention provided by </a:t>
            </a:r>
            <a:r>
              <a:rPr lang="en-US" sz="2800" dirty="0" smtClean="0">
                <a:solidFill>
                  <a:srgbClr val="FF0000"/>
                </a:solidFill>
                <a:latin typeface="Times New Roman" pitchFamily="18" charset="0"/>
              </a:rPr>
              <a:t>lingual</a:t>
            </a:r>
            <a:r>
              <a:rPr lang="en-US" sz="2800" i="1" dirty="0" smtClean="0">
                <a:solidFill>
                  <a:srgbClr val="FF0000"/>
                </a:solidFill>
                <a:latin typeface="Times New Roman" pitchFamily="18" charset="0"/>
              </a:rPr>
              <a:t> </a:t>
            </a:r>
            <a:r>
              <a:rPr lang="en-US" sz="2800" dirty="0" smtClean="0">
                <a:solidFill>
                  <a:srgbClr val="FF0000"/>
                </a:solidFill>
                <a:latin typeface="Times New Roman" pitchFamily="18" charset="0"/>
              </a:rPr>
              <a:t>clasp </a:t>
            </a:r>
            <a:r>
              <a:rPr lang="en-US" sz="2800" dirty="0" smtClean="0">
                <a:latin typeface="Times New Roman" pitchFamily="18" charset="0"/>
              </a:rPr>
              <a:t>arm  lying in a natural or prepared </a:t>
            </a:r>
            <a:r>
              <a:rPr lang="en-US" sz="2800" dirty="0" err="1" smtClean="0">
                <a:latin typeface="Times New Roman" pitchFamily="18" charset="0"/>
              </a:rPr>
              <a:t>infrabulge</a:t>
            </a:r>
            <a:r>
              <a:rPr lang="en-US" sz="2800" dirty="0" smtClean="0">
                <a:latin typeface="Times New Roman" pitchFamily="18" charset="0"/>
              </a:rPr>
              <a:t> area on the</a:t>
            </a:r>
            <a:r>
              <a:rPr lang="en-US" sz="2800" i="1" dirty="0" smtClean="0">
                <a:latin typeface="Times New Roman" pitchFamily="18" charset="0"/>
              </a:rPr>
              <a:t> </a:t>
            </a:r>
            <a:r>
              <a:rPr lang="en-US" sz="2800" dirty="0" smtClean="0">
                <a:latin typeface="Times New Roman" pitchFamily="18" charset="0"/>
              </a:rPr>
              <a:t>abutment</a:t>
            </a:r>
            <a:r>
              <a:rPr lang="en-US" sz="2800" i="1" dirty="0" smtClean="0">
                <a:latin typeface="Times New Roman" pitchFamily="18" charset="0"/>
              </a:rPr>
              <a:t> </a:t>
            </a:r>
            <a:r>
              <a:rPr lang="en-US" sz="2800" dirty="0" smtClean="0">
                <a:latin typeface="Times New Roman" pitchFamily="18" charset="0"/>
              </a:rPr>
              <a:t>tooth.</a:t>
            </a:r>
          </a:p>
          <a:p>
            <a:pPr eaLnBrk="1" hangingPunct="1">
              <a:lnSpc>
                <a:spcPct val="120000"/>
              </a:lnSpc>
              <a:buClr>
                <a:srgbClr val="6666FF"/>
              </a:buClr>
              <a:buFont typeface="Wingdings" pitchFamily="2" charset="2"/>
              <a:buChar char="ü"/>
              <a:defRPr/>
            </a:pPr>
            <a:endParaRPr lang="en-US" sz="2800" dirty="0" smtClean="0">
              <a:latin typeface="Times New Roman" pitchFamily="18" charset="0"/>
            </a:endParaRPr>
          </a:p>
        </p:txBody>
      </p:sp>
      <p:pic>
        <p:nvPicPr>
          <p:cNvPr id="3" name="~PP2503.WAV">
            <a:hlinkClick r:id="" action="ppaction://media"/>
          </p:cNvPr>
          <p:cNvPicPr>
            <a:picLocks noRot="1" noChangeAspect="1"/>
          </p:cNvPicPr>
          <p:nvPr>
            <a:wavAudioFile r:embed="rId1" name="~PP2503.WAV"/>
          </p:nvPr>
        </p:nvPicPr>
        <p:blipFill>
          <a:blip r:embed="rId4"/>
          <a:stretch>
            <a:fillRect/>
          </a:stretch>
        </p:blipFill>
        <p:spPr>
          <a:xfrm>
            <a:off x="8696325" y="6410325"/>
            <a:ext cx="304800" cy="304800"/>
          </a:xfrm>
          <a:prstGeom prst="rect">
            <a:avLst/>
          </a:prstGeom>
        </p:spPr>
      </p:pic>
    </p:spTree>
  </p:cSld>
  <p:clrMapOvr>
    <a:masterClrMapping/>
  </p:clrMapOvr>
  <p:transition advTm="461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609600" y="304800"/>
            <a:ext cx="7772400" cy="838200"/>
          </a:xfrm>
          <a:prstGeom prst="rect">
            <a:avLst/>
          </a:prstGeom>
          <a:noFill/>
          <a:ln w="9525">
            <a:noFill/>
            <a:miter lim="800000"/>
            <a:headEnd/>
            <a:tailEnd/>
          </a:ln>
          <a:effectLst/>
        </p:spPr>
        <p:txBody>
          <a:bodyPr anchor="b"/>
          <a:lstStyle/>
          <a:p>
            <a:pPr algn="ctr" eaLnBrk="1" hangingPunct="1"/>
            <a:r>
              <a:rPr lang="en-US" altLang="en-US" sz="3600" u="sng">
                <a:solidFill>
                  <a:schemeClr val="tx2"/>
                </a:solidFill>
                <a:latin typeface="Times New Roman" pitchFamily="18" charset="0"/>
              </a:rPr>
              <a:t>Long Or Continuous Rests</a:t>
            </a:r>
            <a:r>
              <a:rPr lang="en-US" altLang="en-US" sz="3600">
                <a:solidFill>
                  <a:schemeClr val="tx2"/>
                </a:solidFill>
                <a:latin typeface="Times New Roman" pitchFamily="18" charset="0"/>
              </a:rPr>
              <a:t/>
            </a:r>
            <a:br>
              <a:rPr lang="en-US" altLang="en-US" sz="3600">
                <a:solidFill>
                  <a:schemeClr val="tx2"/>
                </a:solidFill>
                <a:latin typeface="Times New Roman" pitchFamily="18" charset="0"/>
              </a:rPr>
            </a:br>
            <a:endParaRPr lang="en-US" altLang="en-US" sz="3600">
              <a:solidFill>
                <a:schemeClr val="tx2"/>
              </a:solidFill>
              <a:latin typeface="Times New Roman" pitchFamily="18" charset="0"/>
            </a:endParaRPr>
          </a:p>
        </p:txBody>
      </p:sp>
      <p:sp>
        <p:nvSpPr>
          <p:cNvPr id="79875" name="Rectangle 5"/>
          <p:cNvSpPr>
            <a:spLocks noChangeArrowheads="1"/>
          </p:cNvSpPr>
          <p:nvPr/>
        </p:nvSpPr>
        <p:spPr bwMode="auto">
          <a:xfrm>
            <a:off x="0" y="762000"/>
            <a:ext cx="5715000" cy="4876800"/>
          </a:xfrm>
          <a:prstGeom prst="rect">
            <a:avLst/>
          </a:prstGeom>
          <a:noFill/>
          <a:ln w="9525">
            <a:noFill/>
            <a:miter lim="800000"/>
            <a:headEnd/>
            <a:tailEnd/>
          </a:ln>
          <a:effectLst/>
        </p:spPr>
        <p:txBody>
          <a:bodyPr/>
          <a:lstStyle/>
          <a:p>
            <a:pPr marL="342900" indent="-342900" eaLnBrk="1" hangingPunct="1">
              <a:lnSpc>
                <a:spcPct val="90000"/>
              </a:lnSpc>
              <a:spcBef>
                <a:spcPct val="20000"/>
              </a:spcBef>
            </a:pPr>
            <a:r>
              <a:rPr lang="en-US" altLang="en-US" sz="2800" b="1" i="1" u="sng">
                <a:solidFill>
                  <a:srgbClr val="26AF0B"/>
                </a:solidFill>
                <a:latin typeface="Times New Roman" pitchFamily="18" charset="0"/>
              </a:rPr>
              <a:t>Splinting periodontally weakened teeth</a:t>
            </a:r>
            <a:r>
              <a:rPr lang="en-US" altLang="en-US" sz="2800">
                <a:solidFill>
                  <a:srgbClr val="26AF0B"/>
                </a:solidFill>
                <a:latin typeface="Times New Roman" pitchFamily="18" charset="0"/>
              </a:rPr>
              <a:t> </a:t>
            </a:r>
          </a:p>
          <a:p>
            <a:pPr marL="342900" indent="-342900" eaLnBrk="1" hangingPunct="1">
              <a:lnSpc>
                <a:spcPct val="150000"/>
              </a:lnSpc>
              <a:spcBef>
                <a:spcPct val="20000"/>
              </a:spcBef>
              <a:buFontTx/>
              <a:buChar char="•"/>
            </a:pPr>
            <a:r>
              <a:rPr lang="en-US" altLang="en-US"/>
              <a:t> </a:t>
            </a:r>
            <a:r>
              <a:rPr lang="en-US" altLang="en-US" sz="2000" b="1">
                <a:latin typeface="Times New Roman" pitchFamily="18" charset="0"/>
              </a:rPr>
              <a:t>The long or continuous rest can serve as an </a:t>
            </a:r>
            <a:r>
              <a:rPr lang="en-US" altLang="en-US" sz="2000" b="1">
                <a:solidFill>
                  <a:srgbClr val="FF0000"/>
                </a:solidFill>
                <a:latin typeface="Times New Roman" pitchFamily="18" charset="0"/>
              </a:rPr>
              <a:t>effective stabilizing or unifying device</a:t>
            </a:r>
            <a:r>
              <a:rPr lang="en-US" altLang="en-US" sz="2000" b="1">
                <a:latin typeface="Times New Roman" pitchFamily="18" charset="0"/>
              </a:rPr>
              <a:t>. The rest can be designed to extend </a:t>
            </a:r>
            <a:r>
              <a:rPr lang="en-US" altLang="en-US" sz="2000" b="1">
                <a:solidFill>
                  <a:srgbClr val="FF0000"/>
                </a:solidFill>
                <a:latin typeface="Times New Roman" pitchFamily="18" charset="0"/>
              </a:rPr>
              <a:t>entirely across the occlusal surface</a:t>
            </a:r>
            <a:r>
              <a:rPr lang="en-US" altLang="en-US" sz="2000" b="1">
                <a:latin typeface="Times New Roman" pitchFamily="18" charset="0"/>
              </a:rPr>
              <a:t> of two or more teeth and, in some instances, across the entire arch.</a:t>
            </a:r>
          </a:p>
          <a:p>
            <a:pPr marL="342900" indent="-342900" eaLnBrk="1" hangingPunct="1">
              <a:lnSpc>
                <a:spcPct val="150000"/>
              </a:lnSpc>
              <a:spcBef>
                <a:spcPct val="20000"/>
              </a:spcBef>
              <a:buFontTx/>
              <a:buChar char="•"/>
            </a:pPr>
            <a:r>
              <a:rPr lang="en-US" altLang="en-US" sz="2000" b="1">
                <a:latin typeface="Times New Roman" pitchFamily="18" charset="0"/>
              </a:rPr>
              <a:t>When occlusal force is delivered in one area, all the remaining teeth act in unison to provide support. With planning, this type of rest can restore the occlusal plane, provide support, and splint the arch.</a:t>
            </a:r>
          </a:p>
          <a:p>
            <a:pPr marL="342900" indent="-342900" eaLnBrk="1" hangingPunct="1">
              <a:lnSpc>
                <a:spcPct val="150000"/>
              </a:lnSpc>
              <a:spcBef>
                <a:spcPct val="20000"/>
              </a:spcBef>
              <a:buFontTx/>
              <a:buChar char="•"/>
            </a:pPr>
            <a:endParaRPr lang="en-US" altLang="en-US" sz="2000" b="1">
              <a:latin typeface="Times New Roman" pitchFamily="18" charset="0"/>
            </a:endParaRPr>
          </a:p>
        </p:txBody>
      </p:sp>
      <p:pic>
        <p:nvPicPr>
          <p:cNvPr id="79876" name="Picture 6"/>
          <p:cNvPicPr>
            <a:picLocks noChangeAspect="1" noChangeArrowheads="1"/>
          </p:cNvPicPr>
          <p:nvPr/>
        </p:nvPicPr>
        <p:blipFill>
          <a:blip r:embed="rId4">
            <a:lum bright="6000" contrast="60000"/>
          </a:blip>
          <a:srcRect/>
          <a:stretch>
            <a:fillRect/>
          </a:stretch>
        </p:blipFill>
        <p:spPr bwMode="auto">
          <a:xfrm>
            <a:off x="5943600" y="1447800"/>
            <a:ext cx="2667000" cy="2251075"/>
          </a:xfrm>
          <a:prstGeom prst="rect">
            <a:avLst/>
          </a:prstGeom>
          <a:noFill/>
          <a:ln w="9525">
            <a:solidFill>
              <a:schemeClr val="tx1"/>
            </a:solidFill>
            <a:miter lim="800000"/>
            <a:headEnd/>
            <a:tailEnd/>
          </a:ln>
          <a:effectLst/>
        </p:spPr>
      </p:pic>
      <p:pic>
        <p:nvPicPr>
          <p:cNvPr id="79877" name="Picture 7" descr="DSCN0266"/>
          <p:cNvPicPr>
            <a:picLocks noChangeAspect="1" noChangeArrowheads="1"/>
          </p:cNvPicPr>
          <p:nvPr/>
        </p:nvPicPr>
        <p:blipFill>
          <a:blip r:embed="rId5">
            <a:lum bright="12000" contrast="66000"/>
          </a:blip>
          <a:srcRect t="52460" r="44263"/>
          <a:stretch>
            <a:fillRect/>
          </a:stretch>
        </p:blipFill>
        <p:spPr bwMode="auto">
          <a:xfrm>
            <a:off x="5867400" y="3962400"/>
            <a:ext cx="2971800" cy="1901825"/>
          </a:xfrm>
          <a:prstGeom prst="rect">
            <a:avLst/>
          </a:prstGeom>
          <a:noFill/>
          <a:ln w="9525">
            <a:solidFill>
              <a:schemeClr val="tx1"/>
            </a:solidFill>
            <a:miter lim="800000"/>
            <a:headEnd/>
            <a:tailEnd/>
          </a:ln>
        </p:spPr>
      </p:pic>
      <p:pic>
        <p:nvPicPr>
          <p:cNvPr id="6" name="~PP2618.WAV">
            <a:hlinkClick r:id="" action="ppaction://media"/>
          </p:cNvPr>
          <p:cNvPicPr>
            <a:picLocks noRot="1" noChangeAspect="1"/>
          </p:cNvPicPr>
          <p:nvPr>
            <a:wavAudioFile r:embed="rId1" name="~PP2618.WAV"/>
          </p:nvPr>
        </p:nvPicPr>
        <p:blipFill>
          <a:blip r:embed="rId6"/>
          <a:stretch>
            <a:fillRect/>
          </a:stretch>
        </p:blipFill>
        <p:spPr>
          <a:xfrm>
            <a:off x="8696325" y="6410325"/>
            <a:ext cx="304800" cy="304800"/>
          </a:xfrm>
          <a:prstGeom prst="rect">
            <a:avLst/>
          </a:prstGeom>
        </p:spPr>
      </p:pic>
    </p:spTree>
  </p:cSld>
  <p:clrMapOvr>
    <a:masterClrMapping/>
  </p:clrMapOvr>
  <p:transition advTm="450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1580</Words>
  <Application>Microsoft Office PowerPoint</Application>
  <PresentationFormat>On-screen Show (4:3)</PresentationFormat>
  <Paragraphs>177</Paragraphs>
  <Slides>22</Slides>
  <Notes>21</Notes>
  <HiddenSlides>0</HiddenSlides>
  <MMClips>22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OCCLUSAL REST AND REST SEAT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OCCLUSAL REST AND REST SEAT</dc:title>
  <dc:creator>user</dc:creator>
  <cp:lastModifiedBy>user</cp:lastModifiedBy>
  <cp:revision>4</cp:revision>
  <dcterms:created xsi:type="dcterms:W3CDTF">2006-08-16T00:00:00Z</dcterms:created>
  <dcterms:modified xsi:type="dcterms:W3CDTF">2020-08-24T18:02:42Z</dcterms:modified>
</cp:coreProperties>
</file>