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341"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323" r:id="rId32"/>
    <p:sldId id="340" r:id="rId33"/>
    <p:sldId id="324" r:id="rId34"/>
    <p:sldId id="327" r:id="rId35"/>
    <p:sldId id="329" r:id="rId36"/>
    <p:sldId id="328" r:id="rId37"/>
    <p:sldId id="330" r:id="rId38"/>
    <p:sldId id="287" r:id="rId39"/>
    <p:sldId id="325" r:id="rId40"/>
    <p:sldId id="332" r:id="rId41"/>
    <p:sldId id="326" r:id="rId42"/>
    <p:sldId id="333" r:id="rId43"/>
    <p:sldId id="334" r:id="rId44"/>
    <p:sldId id="331" r:id="rId45"/>
    <p:sldId id="335" r:id="rId46"/>
    <p:sldId id="337" r:id="rId47"/>
    <p:sldId id="336" r:id="rId48"/>
    <p:sldId id="305" r:id="rId49"/>
    <p:sldId id="306" r:id="rId50"/>
    <p:sldId id="307" r:id="rId51"/>
    <p:sldId id="308" r:id="rId52"/>
    <p:sldId id="309" r:id="rId53"/>
    <p:sldId id="310" r:id="rId54"/>
    <p:sldId id="311" r:id="rId55"/>
    <p:sldId id="312" r:id="rId56"/>
    <p:sldId id="313" r:id="rId57"/>
    <p:sldId id="314" r:id="rId58"/>
    <p:sldId id="316" r:id="rId59"/>
    <p:sldId id="317" r:id="rId60"/>
    <p:sldId id="318" r:id="rId61"/>
    <p:sldId id="319" r:id="rId62"/>
    <p:sldId id="320" r:id="rId63"/>
    <p:sldId id="321" r:id="rId64"/>
    <p:sldId id="322" r:id="rId65"/>
  </p:sldIdLst>
  <p:sldSz cx="9531350" cy="7381875"/>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4" d="100"/>
          <a:sy n="64" d="100"/>
        </p:scale>
        <p:origin x="148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1.xml"/><Relationship Id="rId4" Type="http://schemas.openxmlformats.org/officeDocument/2006/relationships/image" Target="../media/image18.jpeg"/></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850392" y="1347215"/>
            <a:ext cx="7549896" cy="1156141"/>
          </a:xfrm>
          <a:prstGeom prst="rect">
            <a:avLst/>
          </a:prstGeom>
          <a:solidFill>
            <a:srgbClr val="E2DCD8"/>
          </a:solidFill>
        </p:spPr>
        <p:txBody>
          <a:bodyPr wrap="none" lIns="0" tIns="0" rIns="0" bIns="0">
            <a:noAutofit/>
          </a:bodyPr>
          <a:lstStyle/>
          <a:p>
            <a:pPr indent="0">
              <a:lnSpc>
                <a:spcPts val="6590"/>
              </a:lnSpc>
              <a:spcAft>
                <a:spcPts val="9030"/>
              </a:spcAft>
            </a:pPr>
            <a:r>
              <a:rPr lang="en-US" sz="3600" b="1" dirty="0">
                <a:solidFill>
                  <a:srgbClr val="C0504D"/>
                </a:solidFill>
                <a:latin typeface="Arial"/>
              </a:rPr>
              <a:t>AEROBIC EXERCISE</a:t>
            </a:r>
          </a:p>
        </p:txBody>
      </p:sp>
      <p:sp>
        <p:nvSpPr>
          <p:cNvPr id="3" name="Rectangle 2"/>
          <p:cNvSpPr/>
          <p:nvPr/>
        </p:nvSpPr>
        <p:spPr>
          <a:xfrm>
            <a:off x="2590800" y="4178808"/>
            <a:ext cx="6245352" cy="1030224"/>
          </a:xfrm>
          <a:prstGeom prst="rect">
            <a:avLst/>
          </a:prstGeom>
          <a:solidFill>
            <a:srgbClr val="E2DCD8"/>
          </a:solidFill>
        </p:spPr>
        <p:txBody>
          <a:bodyPr lIns="0" tIns="0" rIns="0" bIns="0">
            <a:normAutofit fontScale="97500"/>
          </a:bodyPr>
          <a:lstStyle/>
          <a:p>
            <a:pPr indent="0">
              <a:lnSpc>
                <a:spcPts val="1900"/>
              </a:lnSpc>
              <a:spcBef>
                <a:spcPts val="9030"/>
              </a:spcBef>
              <a:spcAft>
                <a:spcPts val="910"/>
              </a:spcAft>
            </a:pPr>
            <a:r>
              <a:rPr lang="en-US" sz="1700" b="1" dirty="0">
                <a:solidFill>
                  <a:srgbClr val="C0504D"/>
                </a:solidFill>
                <a:latin typeface="Arial"/>
              </a:rPr>
              <a:t>BY:</a:t>
            </a:r>
          </a:p>
          <a:p>
            <a:pPr marL="342392" indent="0">
              <a:lnSpc>
                <a:spcPts val="2460"/>
              </a:lnSpc>
              <a:spcAft>
                <a:spcPts val="280"/>
              </a:spcAft>
            </a:pPr>
            <a:r>
              <a:rPr lang="en-US" sz="2200" b="1" dirty="0">
                <a:solidFill>
                  <a:srgbClr val="C0504D"/>
                </a:solidFill>
                <a:latin typeface="Arial"/>
              </a:rPr>
              <a:t>PARTH DEVMURARI</a:t>
            </a:r>
          </a:p>
          <a:p>
            <a:pPr marL="342392" indent="0">
              <a:lnSpc>
                <a:spcPts val="2460"/>
              </a:lnSpc>
            </a:pPr>
            <a:r>
              <a:rPr lang="en-US" sz="2200" b="1" dirty="0">
                <a:solidFill>
                  <a:srgbClr val="C0504D"/>
                </a:solidFill>
                <a:latin typeface="Arial"/>
              </a:rPr>
              <a:t>MPT IN CARDIOPULMONARY SCIENCE,ICU</a:t>
            </a:r>
          </a:p>
        </p:txBody>
      </p:sp>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536448" y="1734312"/>
            <a:ext cx="7397496" cy="3895344"/>
          </a:xfrm>
          <a:prstGeom prst="rect">
            <a:avLst/>
          </a:prstGeom>
          <a:solidFill>
            <a:srgbClr val="E2DCD8"/>
          </a:solidFill>
        </p:spPr>
        <p:txBody>
          <a:bodyPr lIns="0" tIns="0" rIns="0" bIns="0">
            <a:normAutofit fontScale="97500"/>
          </a:bodyPr>
          <a:lstStyle/>
          <a:p>
            <a:pPr indent="0">
              <a:lnSpc>
                <a:spcPts val="2900"/>
              </a:lnSpc>
              <a:spcAft>
                <a:spcPts val="4410"/>
              </a:spcAft>
            </a:pPr>
            <a:r>
              <a:rPr lang="en-US" sz="2600" b="1">
                <a:solidFill>
                  <a:srgbClr val="984807"/>
                </a:solidFill>
                <a:latin typeface="Arial"/>
              </a:rPr>
              <a:t>VO2max is dependent on</a:t>
            </a:r>
          </a:p>
          <a:p>
            <a:pPr indent="0">
              <a:lnSpc>
                <a:spcPts val="4584"/>
              </a:lnSpc>
            </a:pPr>
            <a:r>
              <a:rPr lang="en-US" sz="2600" b="1">
                <a:solidFill>
                  <a:srgbClr val="C0504D"/>
                </a:solidFill>
                <a:latin typeface="Arial"/>
              </a:rPr>
              <a:t>S The transport of oxygen,</a:t>
            </a:r>
          </a:p>
          <a:p>
            <a:pPr indent="0">
              <a:lnSpc>
                <a:spcPts val="4584"/>
              </a:lnSpc>
            </a:pPr>
            <a:r>
              <a:rPr lang="en-US" sz="2600" b="1">
                <a:solidFill>
                  <a:srgbClr val="C0504D"/>
                </a:solidFill>
                <a:latin typeface="Arial"/>
              </a:rPr>
              <a:t>S The oxygen-binding capacity of the blood,</a:t>
            </a:r>
            <a:br/>
            <a:r>
              <a:rPr lang="en-US" sz="2600" b="1">
                <a:solidFill>
                  <a:srgbClr val="C0504D"/>
                </a:solidFill>
                <a:latin typeface="Arial"/>
              </a:rPr>
              <a:t>S Cardiac function,</a:t>
            </a:r>
          </a:p>
          <a:p>
            <a:pPr indent="0">
              <a:lnSpc>
                <a:spcPts val="4584"/>
              </a:lnSpc>
            </a:pPr>
            <a:r>
              <a:rPr lang="en-US" sz="2600" b="1">
                <a:solidFill>
                  <a:srgbClr val="C0504D"/>
                </a:solidFill>
                <a:latin typeface="Arial"/>
              </a:rPr>
              <a:t>S Oxygen extraction capabilities, and</a:t>
            </a:r>
            <a:br/>
            <a:r>
              <a:rPr lang="en-US" sz="2600" b="1">
                <a:solidFill>
                  <a:srgbClr val="C0504D"/>
                </a:solidFill>
                <a:latin typeface="Arial"/>
              </a:rPr>
              <a:t>S Muscular oxidative potential.</a:t>
            </a:r>
          </a:p>
        </p:txBody>
      </p:sp>
    </p:spTree>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1124262" y="254832"/>
            <a:ext cx="6858000" cy="1379095"/>
          </a:xfrm>
          <a:prstGeom prst="rect">
            <a:avLst/>
          </a:prstGeom>
        </p:spPr>
        <p:txBody>
          <a:bodyPr wrap="none" lIns="0" tIns="0" rIns="0" bIns="0">
            <a:normAutofit fontScale="97500"/>
          </a:bodyPr>
          <a:lstStyle/>
          <a:p>
            <a:pPr indent="0" algn="ctr">
              <a:spcAft>
                <a:spcPts val="2800"/>
              </a:spcAft>
            </a:pPr>
            <a:r>
              <a:rPr lang="en-US" sz="2400" b="1" spc="300" dirty="0">
                <a:solidFill>
                  <a:srgbClr val="953735"/>
                </a:solidFill>
                <a:latin typeface="Arial"/>
              </a:rPr>
              <a:t>ENERGY SYSTEM</a:t>
            </a:r>
          </a:p>
        </p:txBody>
      </p:sp>
      <p:sp>
        <p:nvSpPr>
          <p:cNvPr id="3" name="Rectangle 2"/>
          <p:cNvSpPr/>
          <p:nvPr/>
        </p:nvSpPr>
        <p:spPr>
          <a:xfrm>
            <a:off x="886968" y="1798320"/>
            <a:ext cx="7732776" cy="1008888"/>
          </a:xfrm>
          <a:prstGeom prst="rect">
            <a:avLst/>
          </a:prstGeom>
        </p:spPr>
        <p:txBody>
          <a:bodyPr lIns="0" tIns="0" rIns="0" bIns="0">
            <a:noAutofit/>
          </a:bodyPr>
          <a:lstStyle/>
          <a:p>
            <a:pPr indent="0" algn="just">
              <a:lnSpc>
                <a:spcPts val="2976"/>
              </a:lnSpc>
              <a:spcBef>
                <a:spcPts val="2800"/>
              </a:spcBef>
              <a:spcAft>
                <a:spcPts val="2800"/>
              </a:spcAft>
            </a:pPr>
            <a:r>
              <a:rPr lang="en-US" sz="2800">
                <a:latin typeface="Arial"/>
              </a:rPr>
              <a:t>Energy systems are </a:t>
            </a:r>
            <a:r>
              <a:rPr lang="en-US" sz="2800" b="1">
                <a:solidFill>
                  <a:srgbClr val="E46C0A"/>
                </a:solidFill>
                <a:latin typeface="Arial"/>
              </a:rPr>
              <a:t>metabolic systems </a:t>
            </a:r>
            <a:r>
              <a:rPr lang="en-US" sz="2800">
                <a:latin typeface="Arial"/>
              </a:rPr>
              <a:t>involving a series of</a:t>
            </a:r>
            <a:br>
              <a:rPr sz="2800"/>
            </a:br>
            <a:r>
              <a:rPr lang="en-US" sz="2800">
                <a:latin typeface="Arial"/>
              </a:rPr>
              <a:t>biochemical reactions resulting in the formation of </a:t>
            </a:r>
            <a:r>
              <a:rPr lang="en-US" sz="2800">
                <a:solidFill>
                  <a:srgbClr val="E46C0A"/>
                </a:solidFill>
                <a:latin typeface="Arial"/>
              </a:rPr>
              <a:t>ATP</a:t>
            </a:r>
            <a:r>
              <a:rPr lang="en-US" sz="2800">
                <a:latin typeface="Arial"/>
              </a:rPr>
              <a:t>, </a:t>
            </a:r>
            <a:r>
              <a:rPr lang="en-US" sz="2800">
                <a:solidFill>
                  <a:srgbClr val="E46C0A"/>
                </a:solidFill>
                <a:latin typeface="Arial"/>
              </a:rPr>
              <a:t>CO2</a:t>
            </a:r>
            <a:r>
              <a:rPr lang="en-US" sz="2800">
                <a:latin typeface="Arial"/>
              </a:rPr>
              <a:t>,</a:t>
            </a:r>
            <a:br>
              <a:rPr sz="2800"/>
            </a:br>
            <a:r>
              <a:rPr lang="en-US" sz="2800">
                <a:latin typeface="Arial"/>
              </a:rPr>
              <a:t>and </a:t>
            </a:r>
            <a:r>
              <a:rPr lang="en-US" sz="2800">
                <a:solidFill>
                  <a:srgbClr val="E46C0A"/>
                </a:solidFill>
                <a:latin typeface="Arial"/>
              </a:rPr>
              <a:t>water</a:t>
            </a:r>
            <a:r>
              <a:rPr lang="en-US" sz="2800">
                <a:latin typeface="Arial"/>
              </a:rPr>
              <a:t>.</a:t>
            </a:r>
          </a:p>
        </p:txBody>
      </p:sp>
      <p:sp>
        <p:nvSpPr>
          <p:cNvPr id="4" name="Rectangle 3"/>
          <p:cNvSpPr/>
          <p:nvPr/>
        </p:nvSpPr>
        <p:spPr>
          <a:xfrm>
            <a:off x="871728" y="3907155"/>
            <a:ext cx="7723632" cy="667512"/>
          </a:xfrm>
          <a:prstGeom prst="rect">
            <a:avLst/>
          </a:prstGeom>
        </p:spPr>
        <p:txBody>
          <a:bodyPr lIns="0" tIns="0" rIns="0" bIns="0">
            <a:noAutofit/>
          </a:bodyPr>
          <a:lstStyle/>
          <a:p>
            <a:pPr indent="0" algn="just">
              <a:lnSpc>
                <a:spcPts val="2880"/>
              </a:lnSpc>
              <a:spcBef>
                <a:spcPts val="2800"/>
              </a:spcBef>
              <a:spcAft>
                <a:spcPts val="2800"/>
              </a:spcAft>
            </a:pPr>
            <a:r>
              <a:rPr lang="en-US" sz="2500" dirty="0">
                <a:latin typeface="Arial"/>
              </a:rPr>
              <a:t>The cell uses the energy produced from the conversion of ATP</a:t>
            </a:r>
            <a:br>
              <a:rPr sz="2500" dirty="0"/>
            </a:br>
            <a:r>
              <a:rPr lang="en-US" sz="2500" dirty="0">
                <a:latin typeface="Arial"/>
              </a:rPr>
              <a:t>to ADP and phosphate (P) to perform metabolic activities.</a:t>
            </a:r>
          </a:p>
        </p:txBody>
      </p:sp>
      <p:sp>
        <p:nvSpPr>
          <p:cNvPr id="5" name="Rectangle 4"/>
          <p:cNvSpPr/>
          <p:nvPr/>
        </p:nvSpPr>
        <p:spPr>
          <a:xfrm>
            <a:off x="874776" y="5473157"/>
            <a:ext cx="7720584" cy="1253397"/>
          </a:xfrm>
          <a:prstGeom prst="rect">
            <a:avLst/>
          </a:prstGeom>
        </p:spPr>
        <p:txBody>
          <a:bodyPr lIns="0" tIns="0" rIns="0" bIns="0">
            <a:noAutofit/>
          </a:bodyPr>
          <a:lstStyle/>
          <a:p>
            <a:pPr indent="0" algn="just">
              <a:lnSpc>
                <a:spcPts val="2880"/>
              </a:lnSpc>
              <a:spcBef>
                <a:spcPts val="2800"/>
              </a:spcBef>
            </a:pPr>
            <a:r>
              <a:rPr lang="en-US" sz="2400" dirty="0">
                <a:latin typeface="Arial"/>
              </a:rPr>
              <a:t>Muscle cells use this energy for </a:t>
            </a:r>
            <a:r>
              <a:rPr lang="en-US" sz="2400" dirty="0">
                <a:solidFill>
                  <a:srgbClr val="E46C0A"/>
                </a:solidFill>
                <a:latin typeface="Arial"/>
              </a:rPr>
              <a:t>actin-myosin </a:t>
            </a:r>
            <a:r>
              <a:rPr lang="en-US" sz="2400" dirty="0">
                <a:latin typeface="Arial"/>
              </a:rPr>
              <a:t>cross-bridge</a:t>
            </a:r>
            <a:br>
              <a:rPr sz="2400" dirty="0"/>
            </a:br>
            <a:r>
              <a:rPr lang="en-US" sz="2400" dirty="0">
                <a:latin typeface="Arial"/>
              </a:rPr>
              <a:t>formation when contracting.</a:t>
            </a:r>
          </a:p>
        </p:txBody>
      </p:sp>
    </p:spTree>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963168" y="3386328"/>
            <a:ext cx="7961376" cy="2694432"/>
          </a:xfrm>
          <a:prstGeom prst="rect">
            <a:avLst/>
          </a:prstGeom>
        </p:spPr>
      </p:pic>
      <p:sp>
        <p:nvSpPr>
          <p:cNvPr id="3" name="Rectangle 2"/>
          <p:cNvSpPr/>
          <p:nvPr/>
        </p:nvSpPr>
        <p:spPr>
          <a:xfrm>
            <a:off x="2566416" y="1301115"/>
            <a:ext cx="4754880" cy="1481328"/>
          </a:xfrm>
          <a:prstGeom prst="rect">
            <a:avLst/>
          </a:prstGeom>
        </p:spPr>
        <p:txBody>
          <a:bodyPr lIns="0" tIns="0" rIns="0" bIns="0">
            <a:noAutofit/>
          </a:bodyPr>
          <a:lstStyle/>
          <a:p>
            <a:pPr indent="0">
              <a:lnSpc>
                <a:spcPts val="8736"/>
              </a:lnSpc>
            </a:pPr>
            <a:r>
              <a:rPr lang="en-US" sz="2500" b="1" dirty="0">
                <a:solidFill>
                  <a:srgbClr val="558ED5"/>
                </a:solidFill>
                <a:latin typeface="Arial"/>
              </a:rPr>
              <a:t>Three major energy systems</a:t>
            </a:r>
          </a:p>
          <a:p>
            <a:pPr marL="444500" indent="0">
              <a:lnSpc>
                <a:spcPts val="8736"/>
              </a:lnSpc>
            </a:pPr>
            <a:r>
              <a:rPr lang="en-US" sz="2500" dirty="0">
                <a:solidFill>
                  <a:srgbClr val="558ED5"/>
                </a:solidFill>
                <a:latin typeface="Arial"/>
              </a:rPr>
              <a:t>1.</a:t>
            </a:r>
            <a:r>
              <a:rPr lang="en-US" sz="2500" dirty="0">
                <a:latin typeface="Arial"/>
              </a:rPr>
              <a:t> </a:t>
            </a:r>
            <a:r>
              <a:rPr lang="en-US" sz="2500" dirty="0">
                <a:solidFill>
                  <a:srgbClr val="558ED5"/>
                </a:solidFill>
                <a:latin typeface="Arial"/>
              </a:rPr>
              <a:t>The ATP-PC system</a:t>
            </a:r>
          </a:p>
        </p:txBody>
      </p:sp>
    </p:spTree>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102864" y="97536"/>
            <a:ext cx="6041136" cy="6388608"/>
          </a:xfrm>
          <a:prstGeom prst="rect">
            <a:avLst/>
          </a:prstGeom>
        </p:spPr>
      </p:pic>
      <p:sp>
        <p:nvSpPr>
          <p:cNvPr id="3" name="Rectangle 2"/>
          <p:cNvSpPr/>
          <p:nvPr/>
        </p:nvSpPr>
        <p:spPr>
          <a:xfrm>
            <a:off x="670560" y="2615184"/>
            <a:ext cx="2414016" cy="573024"/>
          </a:xfrm>
          <a:prstGeom prst="rect">
            <a:avLst/>
          </a:prstGeom>
          <a:solidFill>
            <a:srgbClr val="BA7167"/>
          </a:solidFill>
        </p:spPr>
        <p:txBody>
          <a:bodyPr wrap="none" lIns="0" tIns="0" rIns="0" bIns="0">
            <a:normAutofit fontScale="90000"/>
          </a:bodyPr>
          <a:lstStyle/>
          <a:p>
            <a:pPr indent="0">
              <a:lnSpc>
                <a:spcPts val="4800"/>
              </a:lnSpc>
            </a:pPr>
            <a:r>
              <a:rPr lang="en-US" sz="4300">
                <a:solidFill>
                  <a:srgbClr val="FFFF00"/>
                </a:solidFill>
                <a:latin typeface="Arial"/>
              </a:rPr>
              <a:t>PHYSIOL</a:t>
            </a:r>
          </a:p>
        </p:txBody>
      </p:sp>
      <p:sp>
        <p:nvSpPr>
          <p:cNvPr id="4" name="Rectangle 3"/>
          <p:cNvSpPr/>
          <p:nvPr/>
        </p:nvSpPr>
        <p:spPr>
          <a:xfrm>
            <a:off x="1511808" y="3535680"/>
            <a:ext cx="2115312" cy="475488"/>
          </a:xfrm>
          <a:prstGeom prst="rect">
            <a:avLst/>
          </a:prstGeom>
          <a:solidFill>
            <a:srgbClr val="BA7167"/>
          </a:solidFill>
        </p:spPr>
        <p:txBody>
          <a:bodyPr wrap="none" lIns="0" tIns="0" rIns="0" bIns="0">
            <a:noAutofit/>
          </a:bodyPr>
          <a:lstStyle/>
          <a:p>
            <a:pPr indent="0">
              <a:lnSpc>
                <a:spcPts val="4800"/>
              </a:lnSpc>
            </a:pPr>
            <a:r>
              <a:rPr lang="en-US" sz="4400" dirty="0">
                <a:solidFill>
                  <a:srgbClr val="FFFF00"/>
                </a:solidFill>
                <a:latin typeface="Arial"/>
              </a:rPr>
              <a:t>TO </a:t>
            </a:r>
          </a:p>
        </p:txBody>
      </p:sp>
    </p:spTree>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59ED83F-8FDB-4EDA-A9F0-F3908D66E377}"/>
              </a:ext>
            </a:extLst>
          </p:cNvPr>
          <p:cNvSpPr txBox="1"/>
          <p:nvPr/>
        </p:nvSpPr>
        <p:spPr>
          <a:xfrm>
            <a:off x="999396" y="1806315"/>
            <a:ext cx="7574978" cy="3139321"/>
          </a:xfrm>
          <a:prstGeom prst="rect">
            <a:avLst/>
          </a:prstGeom>
          <a:noFill/>
        </p:spPr>
        <p:txBody>
          <a:bodyPr wrap="square" rtlCol="0">
            <a:spAutoFit/>
          </a:bodyPr>
          <a:lstStyle/>
          <a:p>
            <a:pPr algn="ctr"/>
            <a:r>
              <a:rPr lang="en-US" sz="6600" dirty="0"/>
              <a:t>PHYSIOLOGICAL EFFECTS OF EXERCISES</a:t>
            </a:r>
            <a:endParaRPr lang="en-IN" sz="6600" dirty="0"/>
          </a:p>
        </p:txBody>
      </p:sp>
    </p:spTree>
    <p:extLst>
      <p:ext uri="{BB962C8B-B14F-4D97-AF65-F5344CB8AC3E}">
        <p14:creationId xmlns:p14="http://schemas.microsoft.com/office/powerpoint/2010/main" val="16117563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886968" y="1453896"/>
            <a:ext cx="7726680" cy="3371088"/>
          </a:xfrm>
          <a:prstGeom prst="rect">
            <a:avLst/>
          </a:prstGeom>
        </p:spPr>
        <p:txBody>
          <a:bodyPr lIns="0" tIns="0" rIns="0" bIns="0">
            <a:normAutofit fontScale="97500"/>
          </a:bodyPr>
          <a:lstStyle/>
          <a:p>
            <a:pPr indent="0" algn="just">
              <a:lnSpc>
                <a:spcPts val="2880"/>
              </a:lnSpc>
              <a:spcAft>
                <a:spcPts val="2800"/>
              </a:spcAft>
            </a:pPr>
            <a:r>
              <a:rPr lang="en-US" sz="2200">
                <a:latin typeface="Arial"/>
              </a:rPr>
              <a:t>The rapid increase in energy requirements during exercise</a:t>
            </a:r>
            <a:br/>
            <a:r>
              <a:rPr lang="en-US" sz="2200">
                <a:latin typeface="Arial"/>
              </a:rPr>
              <a:t>requires equally </a:t>
            </a:r>
            <a:r>
              <a:rPr lang="en-US" sz="2200">
                <a:solidFill>
                  <a:srgbClr val="FF0000"/>
                </a:solidFill>
                <a:latin typeface="Arial"/>
              </a:rPr>
              <a:t>rapid circulatory adjustments to meet the</a:t>
            </a:r>
            <a:br/>
            <a:r>
              <a:rPr lang="en-US" sz="2200">
                <a:solidFill>
                  <a:srgbClr val="FF0000"/>
                </a:solidFill>
                <a:latin typeface="Arial"/>
              </a:rPr>
              <a:t>increased need for oxygen </a:t>
            </a:r>
            <a:r>
              <a:rPr lang="en-US" sz="2200">
                <a:latin typeface="Arial"/>
              </a:rPr>
              <a:t>and </a:t>
            </a:r>
            <a:r>
              <a:rPr lang="en-US" sz="2200">
                <a:solidFill>
                  <a:srgbClr val="FF0000"/>
                </a:solidFill>
                <a:latin typeface="Arial"/>
              </a:rPr>
              <a:t>nutrients to remove end-</a:t>
            </a:r>
            <a:br/>
            <a:r>
              <a:rPr lang="en-US" sz="2200">
                <a:solidFill>
                  <a:srgbClr val="FF0000"/>
                </a:solidFill>
                <a:latin typeface="Arial"/>
              </a:rPr>
              <a:t>products of metabolism </a:t>
            </a:r>
            <a:r>
              <a:rPr lang="en-US" sz="2200">
                <a:latin typeface="Arial"/>
              </a:rPr>
              <a:t>such as carbon dioxide and lactic acid</a:t>
            </a:r>
            <a:br/>
            <a:r>
              <a:rPr lang="en-US" sz="2200">
                <a:latin typeface="Arial"/>
              </a:rPr>
              <a:t>and to dissipate excess heat.</a:t>
            </a:r>
          </a:p>
          <a:p>
            <a:pPr indent="0" algn="just">
              <a:lnSpc>
                <a:spcPts val="2880"/>
              </a:lnSpc>
            </a:pPr>
            <a:r>
              <a:rPr lang="en-US" sz="2200">
                <a:latin typeface="Arial"/>
              </a:rPr>
              <a:t>The shift in body metabolism occurs through a coordinated</a:t>
            </a:r>
            <a:br/>
            <a:r>
              <a:rPr lang="en-US" sz="2200">
                <a:latin typeface="Arial"/>
              </a:rPr>
              <a:t>activity of all the systems of the body: </a:t>
            </a:r>
            <a:r>
              <a:rPr lang="en-US" sz="2200">
                <a:solidFill>
                  <a:srgbClr val="FF0000"/>
                </a:solidFill>
                <a:latin typeface="Arial"/>
              </a:rPr>
              <a:t>neuromuscular,</a:t>
            </a:r>
            <a:br/>
            <a:r>
              <a:rPr lang="en-US" sz="2200">
                <a:solidFill>
                  <a:srgbClr val="FF0000"/>
                </a:solidFill>
                <a:latin typeface="Arial"/>
              </a:rPr>
              <a:t>respiratory, cardiovascular, metabolic</a:t>
            </a:r>
            <a:r>
              <a:rPr lang="en-US" sz="2200">
                <a:latin typeface="Arial"/>
              </a:rPr>
              <a:t>, and </a:t>
            </a:r>
            <a:r>
              <a:rPr lang="en-US" sz="2200">
                <a:solidFill>
                  <a:srgbClr val="FF0000"/>
                </a:solidFill>
                <a:latin typeface="Arial"/>
              </a:rPr>
              <a:t>hormonal</a:t>
            </a:r>
            <a:r>
              <a:rPr lang="en-US" sz="2200">
                <a:latin typeface="Arial"/>
              </a:rPr>
              <a:t>.</a:t>
            </a:r>
          </a:p>
        </p:txBody>
      </p:sp>
    </p:spTree>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8F75643-F3A7-4540-A202-3FCDFB49FF48}"/>
              </a:ext>
            </a:extLst>
          </p:cNvPr>
          <p:cNvSpPr/>
          <p:nvPr/>
        </p:nvSpPr>
        <p:spPr>
          <a:xfrm>
            <a:off x="1729868" y="797279"/>
            <a:ext cx="6071614" cy="2400657"/>
          </a:xfrm>
          <a:prstGeom prst="rect">
            <a:avLst/>
          </a:prstGeom>
        </p:spPr>
        <p:txBody>
          <a:bodyPr wrap="square">
            <a:spAutoFit/>
          </a:bodyPr>
          <a:lstStyle/>
          <a:p>
            <a:pPr algn="ctr"/>
            <a:r>
              <a:rPr lang="en-IN" sz="4400" dirty="0">
                <a:solidFill>
                  <a:srgbClr val="984807"/>
                </a:solidFill>
                <a:latin typeface="Arial Black" panose="020B0A04020102020204" pitchFamily="34" charset="0"/>
              </a:rPr>
              <a:t>Cardiovascular</a:t>
            </a:r>
            <a:br>
              <a:rPr lang="en-IN" sz="4400" dirty="0">
                <a:solidFill>
                  <a:srgbClr val="984807"/>
                </a:solidFill>
                <a:latin typeface="Arial Black" panose="020B0A04020102020204" pitchFamily="34" charset="0"/>
              </a:rPr>
            </a:br>
            <a:r>
              <a:rPr lang="en-IN" sz="4400" dirty="0">
                <a:solidFill>
                  <a:srgbClr val="984807"/>
                </a:solidFill>
                <a:latin typeface="Arial Black" panose="020B0A04020102020204" pitchFamily="34" charset="0"/>
              </a:rPr>
              <a:t>Response to</a:t>
            </a:r>
            <a:br>
              <a:rPr lang="en-IN" sz="4400" dirty="0">
                <a:solidFill>
                  <a:srgbClr val="984807"/>
                </a:solidFill>
                <a:latin typeface="Arial Black" panose="020B0A04020102020204" pitchFamily="34" charset="0"/>
              </a:rPr>
            </a:br>
            <a:r>
              <a:rPr lang="en-IN" sz="4400" dirty="0">
                <a:solidFill>
                  <a:srgbClr val="984807"/>
                </a:solidFill>
                <a:latin typeface="Arial Black" panose="020B0A04020102020204" pitchFamily="34" charset="0"/>
              </a:rPr>
              <a:t>Exercise</a:t>
            </a:r>
            <a:br>
              <a:rPr lang="en-IN" dirty="0">
                <a:solidFill>
                  <a:srgbClr val="984807"/>
                </a:solidFill>
                <a:latin typeface="Arial Black" panose="020B0A04020102020204" pitchFamily="34" charset="0"/>
              </a:rPr>
            </a:br>
            <a:endParaRPr lang="en-IN" dirty="0"/>
          </a:p>
        </p:txBody>
      </p:sp>
    </p:spTree>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560832" y="804672"/>
            <a:ext cx="3456432" cy="292608"/>
          </a:xfrm>
          <a:prstGeom prst="rect">
            <a:avLst/>
          </a:prstGeom>
        </p:spPr>
        <p:txBody>
          <a:bodyPr wrap="none" lIns="0" tIns="0" rIns="0" bIns="0">
            <a:normAutofit fontScale="82500" lnSpcReduction="10000"/>
          </a:bodyPr>
          <a:lstStyle/>
          <a:p>
            <a:pPr marL="355600" indent="-355600" algn="just">
              <a:lnSpc>
                <a:spcPts val="2460"/>
              </a:lnSpc>
              <a:spcAft>
                <a:spcPts val="3080"/>
              </a:spcAft>
            </a:pPr>
            <a:r>
              <a:rPr lang="en-US" sz="2200" b="1">
                <a:solidFill>
                  <a:srgbClr val="C00000"/>
                </a:solidFill>
                <a:latin typeface="Arial"/>
              </a:rPr>
              <a:t>Exercise Pressure Response</a:t>
            </a:r>
          </a:p>
        </p:txBody>
      </p:sp>
      <p:sp>
        <p:nvSpPr>
          <p:cNvPr id="3" name="Rectangle 2"/>
          <p:cNvSpPr/>
          <p:nvPr/>
        </p:nvSpPr>
        <p:spPr>
          <a:xfrm>
            <a:off x="563880" y="1673352"/>
            <a:ext cx="8055864" cy="4821936"/>
          </a:xfrm>
          <a:prstGeom prst="rect">
            <a:avLst/>
          </a:prstGeom>
        </p:spPr>
        <p:txBody>
          <a:bodyPr lIns="0" tIns="0" rIns="0" bIns="0">
            <a:normAutofit fontScale="97500"/>
          </a:bodyPr>
          <a:lstStyle/>
          <a:p>
            <a:pPr marL="352552" indent="-355600" algn="just">
              <a:lnSpc>
                <a:spcPts val="2880"/>
              </a:lnSpc>
              <a:spcBef>
                <a:spcPts val="3080"/>
              </a:spcBef>
              <a:spcAft>
                <a:spcPts val="2800"/>
              </a:spcAft>
            </a:pPr>
            <a:r>
              <a:rPr lang="en-US" sz="2200">
                <a:latin typeface="Arial"/>
              </a:rPr>
              <a:t>■    Stimulation of </a:t>
            </a:r>
            <a:r>
              <a:rPr lang="en-US" sz="2200">
                <a:solidFill>
                  <a:srgbClr val="C00000"/>
                </a:solidFill>
                <a:latin typeface="Arial"/>
              </a:rPr>
              <a:t>small myelinated and unmyelinated fibers in</a:t>
            </a:r>
            <a:br/>
            <a:r>
              <a:rPr lang="en-US" sz="2200">
                <a:solidFill>
                  <a:srgbClr val="C00000"/>
                </a:solidFill>
                <a:latin typeface="Arial"/>
              </a:rPr>
              <a:t>skeletal muscle </a:t>
            </a:r>
            <a:r>
              <a:rPr lang="en-US" sz="2200">
                <a:latin typeface="Arial"/>
              </a:rPr>
              <a:t>involves a </a:t>
            </a:r>
            <a:r>
              <a:rPr lang="en-US" sz="2200">
                <a:solidFill>
                  <a:srgbClr val="C00000"/>
                </a:solidFill>
                <a:latin typeface="Arial"/>
              </a:rPr>
              <a:t>sympathetic nervous system (SNS)</a:t>
            </a:r>
            <a:br/>
            <a:r>
              <a:rPr lang="en-US" sz="2200">
                <a:solidFill>
                  <a:srgbClr val="C00000"/>
                </a:solidFill>
                <a:latin typeface="Arial"/>
              </a:rPr>
              <a:t>response</a:t>
            </a:r>
            <a:r>
              <a:rPr lang="en-US" sz="2200">
                <a:latin typeface="Arial"/>
              </a:rPr>
              <a:t>.</a:t>
            </a:r>
          </a:p>
          <a:p>
            <a:pPr marL="352552" indent="-355600" algn="just">
              <a:lnSpc>
                <a:spcPts val="2460"/>
              </a:lnSpc>
              <a:spcAft>
                <a:spcPts val="700"/>
              </a:spcAft>
            </a:pPr>
            <a:r>
              <a:rPr lang="en-US" sz="2200">
                <a:latin typeface="Arial"/>
              </a:rPr>
              <a:t>■    The SNS response includes</a:t>
            </a:r>
          </a:p>
          <a:p>
            <a:pPr marL="758952" indent="-279400">
              <a:lnSpc>
                <a:spcPts val="2880"/>
              </a:lnSpc>
              <a:spcAft>
                <a:spcPts val="350"/>
              </a:spcAft>
            </a:pPr>
            <a:r>
              <a:rPr lang="en-US" sz="2200">
                <a:latin typeface="Arial"/>
              </a:rPr>
              <a:t>■    Generalized </a:t>
            </a:r>
            <a:r>
              <a:rPr lang="en-US" sz="2200">
                <a:solidFill>
                  <a:srgbClr val="C00000"/>
                </a:solidFill>
                <a:latin typeface="Arial"/>
              </a:rPr>
              <a:t>peripheral vasoconstriction in non-exercising</a:t>
            </a:r>
            <a:br/>
            <a:r>
              <a:rPr lang="en-US" sz="2200">
                <a:solidFill>
                  <a:srgbClr val="C00000"/>
                </a:solidFill>
                <a:latin typeface="Arial"/>
              </a:rPr>
              <a:t>muscles</a:t>
            </a:r>
            <a:r>
              <a:rPr lang="en-US" sz="2200">
                <a:latin typeface="Arial"/>
              </a:rPr>
              <a:t>,</a:t>
            </a:r>
          </a:p>
          <a:p>
            <a:pPr marL="758952" indent="-279400">
              <a:lnSpc>
                <a:spcPts val="3456"/>
              </a:lnSpc>
            </a:pPr>
            <a:r>
              <a:rPr lang="en-US" sz="2200">
                <a:latin typeface="Arial"/>
              </a:rPr>
              <a:t>■    </a:t>
            </a:r>
            <a:r>
              <a:rPr lang="en-US" sz="2200">
                <a:solidFill>
                  <a:srgbClr val="C00000"/>
                </a:solidFill>
                <a:latin typeface="Arial"/>
              </a:rPr>
              <a:t>Increased myocardial contractility</a:t>
            </a:r>
            <a:r>
              <a:rPr lang="en-US" sz="2200">
                <a:latin typeface="Arial"/>
              </a:rPr>
              <a:t>,</a:t>
            </a:r>
          </a:p>
          <a:p>
            <a:pPr marL="758952" indent="-279400">
              <a:lnSpc>
                <a:spcPts val="3456"/>
              </a:lnSpc>
            </a:pPr>
            <a:r>
              <a:rPr lang="en-US" sz="2200">
                <a:latin typeface="Arial"/>
              </a:rPr>
              <a:t>■    An </a:t>
            </a:r>
            <a:r>
              <a:rPr lang="en-US" sz="2200">
                <a:solidFill>
                  <a:srgbClr val="C00000"/>
                </a:solidFill>
                <a:latin typeface="Arial"/>
              </a:rPr>
              <a:t>increased heart rate</a:t>
            </a:r>
            <a:r>
              <a:rPr lang="en-US" sz="2200">
                <a:latin typeface="Arial"/>
              </a:rPr>
              <a:t>,</a:t>
            </a:r>
          </a:p>
          <a:p>
            <a:pPr marL="758952" indent="-279400">
              <a:lnSpc>
                <a:spcPts val="3456"/>
              </a:lnSpc>
            </a:pPr>
            <a:r>
              <a:rPr lang="en-US" sz="2200">
                <a:latin typeface="Arial"/>
              </a:rPr>
              <a:t>■    An </a:t>
            </a:r>
            <a:r>
              <a:rPr lang="en-US" sz="2200">
                <a:solidFill>
                  <a:srgbClr val="C00000"/>
                </a:solidFill>
                <a:latin typeface="Arial"/>
              </a:rPr>
              <a:t>increased systolic blood pressure</a:t>
            </a:r>
            <a:r>
              <a:rPr lang="en-US" sz="2200">
                <a:latin typeface="Arial"/>
              </a:rPr>
              <a:t>.</a:t>
            </a:r>
          </a:p>
          <a:p>
            <a:pPr marL="758952" indent="-279400">
              <a:lnSpc>
                <a:spcPts val="2928"/>
              </a:lnSpc>
            </a:pPr>
            <a:r>
              <a:rPr lang="en-US" sz="2200">
                <a:latin typeface="Arial"/>
              </a:rPr>
              <a:t>■    This results in a </a:t>
            </a:r>
            <a:r>
              <a:rPr lang="en-US" sz="2200">
                <a:solidFill>
                  <a:srgbClr val="C00000"/>
                </a:solidFill>
                <a:latin typeface="Arial"/>
              </a:rPr>
              <a:t>marked increase and redistribution of the</a:t>
            </a:r>
            <a:br/>
            <a:r>
              <a:rPr lang="en-US" sz="2200">
                <a:solidFill>
                  <a:srgbClr val="C00000"/>
                </a:solidFill>
                <a:latin typeface="Arial"/>
              </a:rPr>
              <a:t>cardiac output</a:t>
            </a:r>
            <a:r>
              <a:rPr lang="en-US" sz="2200">
                <a:latin typeface="Arial"/>
              </a:rPr>
              <a:t>.</a:t>
            </a:r>
          </a:p>
        </p:txBody>
      </p:sp>
    </p:spTree>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7117080" y="4370832"/>
            <a:ext cx="1618488" cy="2368296"/>
          </a:xfrm>
          <a:prstGeom prst="rect">
            <a:avLst/>
          </a:prstGeom>
        </p:spPr>
      </p:pic>
      <p:sp>
        <p:nvSpPr>
          <p:cNvPr id="3" name="Rectangle 2"/>
          <p:cNvSpPr/>
          <p:nvPr/>
        </p:nvSpPr>
        <p:spPr>
          <a:xfrm>
            <a:off x="545591" y="893063"/>
            <a:ext cx="6889529" cy="737235"/>
          </a:xfrm>
          <a:prstGeom prst="rect">
            <a:avLst/>
          </a:prstGeom>
        </p:spPr>
        <p:txBody>
          <a:bodyPr wrap="none" lIns="0" tIns="0" rIns="0" bIns="0">
            <a:normAutofit fontScale="97500"/>
          </a:bodyPr>
          <a:lstStyle/>
          <a:p>
            <a:pPr indent="0">
              <a:lnSpc>
                <a:spcPts val="2900"/>
              </a:lnSpc>
              <a:spcAft>
                <a:spcPts val="4410"/>
              </a:spcAft>
            </a:pPr>
            <a:r>
              <a:rPr lang="en-US" sz="3700" b="1" dirty="0">
                <a:solidFill>
                  <a:srgbClr val="C00000"/>
                </a:solidFill>
                <a:latin typeface="Arial"/>
              </a:rPr>
              <a:t>Cardiac Effects</a:t>
            </a:r>
            <a:r>
              <a:rPr lang="en-US" b="1" dirty="0">
                <a:solidFill>
                  <a:srgbClr val="C00000"/>
                </a:solidFill>
                <a:latin typeface="Arial"/>
              </a:rPr>
              <a:t>:</a:t>
            </a:r>
          </a:p>
        </p:txBody>
      </p:sp>
      <p:sp>
        <p:nvSpPr>
          <p:cNvPr id="4" name="Rectangle 3"/>
          <p:cNvSpPr/>
          <p:nvPr/>
        </p:nvSpPr>
        <p:spPr>
          <a:xfrm>
            <a:off x="893064" y="2087880"/>
            <a:ext cx="7339584" cy="2005584"/>
          </a:xfrm>
          <a:prstGeom prst="rect">
            <a:avLst/>
          </a:prstGeom>
        </p:spPr>
        <p:txBody>
          <a:bodyPr lIns="0" tIns="0" rIns="0" bIns="0">
            <a:normAutofit fontScale="25000" lnSpcReduction="20000"/>
          </a:bodyPr>
          <a:lstStyle/>
          <a:p>
            <a:pPr indent="0">
              <a:lnSpc>
                <a:spcPts val="3840"/>
              </a:lnSpc>
              <a:spcAft>
                <a:spcPts val="3780"/>
              </a:spcAft>
            </a:pPr>
            <a:r>
              <a:rPr lang="en-US" sz="10000" dirty="0">
                <a:latin typeface="Arial"/>
              </a:rPr>
              <a:t>The frequency of </a:t>
            </a:r>
            <a:r>
              <a:rPr lang="en-US" sz="10000" dirty="0">
                <a:solidFill>
                  <a:srgbClr val="C00000"/>
                </a:solidFill>
                <a:latin typeface="Arial"/>
              </a:rPr>
              <a:t>SA node depolarization</a:t>
            </a:r>
            <a:br>
              <a:rPr sz="10000" dirty="0"/>
            </a:br>
            <a:r>
              <a:rPr lang="en-US" sz="10000" dirty="0">
                <a:solidFill>
                  <a:srgbClr val="C00000"/>
                </a:solidFill>
                <a:latin typeface="Arial"/>
              </a:rPr>
              <a:t>increases</a:t>
            </a:r>
            <a:r>
              <a:rPr lang="en-US" sz="10000" dirty="0">
                <a:latin typeface="Arial"/>
              </a:rPr>
              <a:t>, as does the heart rate.</a:t>
            </a:r>
          </a:p>
          <a:p>
            <a:pPr indent="0">
              <a:lnSpc>
                <a:spcPts val="3840"/>
              </a:lnSpc>
              <a:spcAft>
                <a:spcPts val="3780"/>
              </a:spcAft>
            </a:pPr>
            <a:r>
              <a:rPr lang="en-US" sz="10000" dirty="0">
                <a:latin typeface="Arial"/>
              </a:rPr>
              <a:t>There is a </a:t>
            </a:r>
            <a:r>
              <a:rPr lang="en-US" sz="10000" dirty="0">
                <a:solidFill>
                  <a:srgbClr val="C00000"/>
                </a:solidFill>
                <a:latin typeface="Arial"/>
              </a:rPr>
              <a:t>decrease in vagal stimuli </a:t>
            </a:r>
            <a:r>
              <a:rPr lang="en-US" sz="10000" dirty="0">
                <a:latin typeface="Arial"/>
              </a:rPr>
              <a:t>as well as</a:t>
            </a:r>
            <a:br>
              <a:rPr dirty="0"/>
            </a:br>
            <a:endParaRPr dirty="0"/>
          </a:p>
        </p:txBody>
      </p:sp>
      <p:sp>
        <p:nvSpPr>
          <p:cNvPr id="5" name="Rectangle 4"/>
          <p:cNvSpPr/>
          <p:nvPr/>
        </p:nvSpPr>
        <p:spPr>
          <a:xfrm>
            <a:off x="905256" y="4233672"/>
            <a:ext cx="5772912" cy="1517904"/>
          </a:xfrm>
          <a:prstGeom prst="rect">
            <a:avLst/>
          </a:prstGeom>
        </p:spPr>
        <p:txBody>
          <a:bodyPr lIns="0" tIns="0" rIns="0" bIns="0">
            <a:normAutofit fontScale="97500"/>
          </a:bodyPr>
          <a:lstStyle/>
          <a:p>
            <a:pPr indent="0">
              <a:lnSpc>
                <a:spcPts val="3840"/>
              </a:lnSpc>
              <a:spcAft>
                <a:spcPts val="3780"/>
              </a:spcAft>
            </a:pPr>
            <a:r>
              <a:rPr lang="en-US" sz="2800" dirty="0">
                <a:latin typeface="Arial"/>
              </a:rPr>
              <a:t>an increase in SNS stimulation.</a:t>
            </a:r>
          </a:p>
          <a:p>
            <a:pPr indent="0">
              <a:lnSpc>
                <a:spcPts val="3130"/>
              </a:lnSpc>
            </a:pPr>
            <a:r>
              <a:rPr lang="en-US" sz="2800" dirty="0">
                <a:solidFill>
                  <a:srgbClr val="C00000"/>
                </a:solidFill>
                <a:latin typeface="Arial"/>
              </a:rPr>
              <a:t>Increase in myocardial contractility.</a:t>
            </a:r>
          </a:p>
        </p:txBody>
      </p:sp>
    </p:spTree>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551688" y="1703832"/>
            <a:ext cx="7741920" cy="3907536"/>
          </a:xfrm>
          <a:prstGeom prst="rect">
            <a:avLst/>
          </a:prstGeom>
        </p:spPr>
        <p:txBody>
          <a:bodyPr lIns="0" tIns="0" rIns="0" bIns="0">
            <a:normAutofit fontScale="97500"/>
          </a:bodyPr>
          <a:lstStyle/>
          <a:p>
            <a:pPr indent="0">
              <a:lnSpc>
                <a:spcPts val="2460"/>
              </a:lnSpc>
              <a:spcAft>
                <a:spcPts val="3080"/>
              </a:spcAft>
            </a:pPr>
            <a:r>
              <a:rPr lang="en-US" sz="2200" b="1">
                <a:solidFill>
                  <a:srgbClr val="C00000"/>
                </a:solidFill>
                <a:latin typeface="Arial"/>
              </a:rPr>
              <a:t>Peripheral Effects</a:t>
            </a:r>
          </a:p>
          <a:p>
            <a:pPr indent="0">
              <a:lnSpc>
                <a:spcPts val="2460"/>
              </a:lnSpc>
              <a:spcAft>
                <a:spcPts val="700"/>
              </a:spcAft>
            </a:pPr>
            <a:r>
              <a:rPr lang="en-US" sz="2200">
                <a:solidFill>
                  <a:srgbClr val="C00000"/>
                </a:solidFill>
                <a:latin typeface="Arial"/>
              </a:rPr>
              <a:t>■ Net Reduction in Total Peripheral Resistance</a:t>
            </a:r>
          </a:p>
          <a:p>
            <a:pPr marL="755904" indent="-279400" algn="just">
              <a:lnSpc>
                <a:spcPts val="2880"/>
              </a:lnSpc>
              <a:spcAft>
                <a:spcPts val="420"/>
              </a:spcAft>
            </a:pPr>
            <a:r>
              <a:rPr lang="en-US" sz="2200">
                <a:solidFill>
                  <a:srgbClr val="C00000"/>
                </a:solidFill>
                <a:latin typeface="Arial"/>
              </a:rPr>
              <a:t>■    Generalized vasoconstriction </a:t>
            </a:r>
            <a:r>
              <a:rPr lang="en-US" sz="2200">
                <a:latin typeface="Arial"/>
              </a:rPr>
              <a:t>occurs that allows </a:t>
            </a:r>
            <a:r>
              <a:rPr lang="en-US" sz="2200">
                <a:solidFill>
                  <a:srgbClr val="C00000"/>
                </a:solidFill>
                <a:latin typeface="Arial"/>
              </a:rPr>
              <a:t>blood to</a:t>
            </a:r>
            <a:br/>
            <a:r>
              <a:rPr lang="en-US" sz="2200">
                <a:solidFill>
                  <a:srgbClr val="C00000"/>
                </a:solidFill>
                <a:latin typeface="Arial"/>
              </a:rPr>
              <a:t>be shunted from the nonworking muscles, </a:t>
            </a:r>
            <a:r>
              <a:rPr lang="en-US" sz="2200">
                <a:latin typeface="Arial"/>
              </a:rPr>
              <a:t>kidneys, liver,</a:t>
            </a:r>
            <a:br/>
            <a:r>
              <a:rPr lang="en-US" sz="2200">
                <a:latin typeface="Arial"/>
              </a:rPr>
              <a:t>spleen, and splanchnic area </a:t>
            </a:r>
            <a:r>
              <a:rPr lang="en-US" sz="2200">
                <a:solidFill>
                  <a:srgbClr val="C00000"/>
                </a:solidFill>
                <a:latin typeface="Arial"/>
              </a:rPr>
              <a:t>to the working muscles</a:t>
            </a:r>
            <a:r>
              <a:rPr lang="en-US" sz="2200">
                <a:latin typeface="Arial"/>
              </a:rPr>
              <a:t>.</a:t>
            </a:r>
          </a:p>
          <a:p>
            <a:pPr marL="755904" indent="-279400">
              <a:lnSpc>
                <a:spcPts val="2880"/>
              </a:lnSpc>
              <a:spcAft>
                <a:spcPts val="420"/>
              </a:spcAft>
            </a:pPr>
            <a:r>
              <a:rPr lang="en-US" sz="2200">
                <a:latin typeface="Arial"/>
              </a:rPr>
              <a:t>■    A locally mediated </a:t>
            </a:r>
            <a:r>
              <a:rPr lang="en-US" sz="2200">
                <a:solidFill>
                  <a:srgbClr val="C00000"/>
                </a:solidFill>
                <a:latin typeface="Arial"/>
              </a:rPr>
              <a:t>reduction in resistance in the working</a:t>
            </a:r>
            <a:br/>
            <a:r>
              <a:rPr lang="en-US" sz="2200">
                <a:solidFill>
                  <a:srgbClr val="C00000"/>
                </a:solidFill>
                <a:latin typeface="Arial"/>
              </a:rPr>
              <a:t>muscle arterial vascular bed</a:t>
            </a:r>
          </a:p>
          <a:p>
            <a:pPr marL="755904" indent="-279400">
              <a:lnSpc>
                <a:spcPts val="2904"/>
              </a:lnSpc>
            </a:pPr>
            <a:r>
              <a:rPr lang="en-US" sz="2200">
                <a:solidFill>
                  <a:srgbClr val="C00000"/>
                </a:solidFill>
                <a:latin typeface="Arial"/>
              </a:rPr>
              <a:t>■    Veins </a:t>
            </a:r>
            <a:r>
              <a:rPr lang="en-US" sz="2200">
                <a:latin typeface="Arial"/>
              </a:rPr>
              <a:t>of the working and nonworking muscles </a:t>
            </a:r>
            <a:r>
              <a:rPr lang="en-US" sz="2200">
                <a:solidFill>
                  <a:srgbClr val="C00000"/>
                </a:solidFill>
                <a:latin typeface="Arial"/>
              </a:rPr>
              <a:t>remain</a:t>
            </a:r>
            <a:br/>
            <a:r>
              <a:rPr lang="en-US" sz="2200">
                <a:solidFill>
                  <a:srgbClr val="C00000"/>
                </a:solidFill>
                <a:latin typeface="Arial"/>
              </a:rPr>
              <a:t>constricted</a:t>
            </a:r>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561351" y="3743100"/>
            <a:ext cx="3582649" cy="3114900"/>
          </a:xfrm>
          <a:prstGeom prst="rect">
            <a:avLst/>
          </a:prstGeom>
        </p:spPr>
      </p:pic>
      <p:sp>
        <p:nvSpPr>
          <p:cNvPr id="3" name="Rectangle 2"/>
          <p:cNvSpPr/>
          <p:nvPr/>
        </p:nvSpPr>
        <p:spPr>
          <a:xfrm>
            <a:off x="944880" y="3044952"/>
            <a:ext cx="7318248" cy="667512"/>
          </a:xfrm>
          <a:prstGeom prst="rect">
            <a:avLst/>
          </a:prstGeom>
        </p:spPr>
        <p:txBody>
          <a:bodyPr wrap="none" lIns="0" tIns="0" rIns="0" bIns="0">
            <a:noAutofit/>
          </a:bodyPr>
          <a:lstStyle/>
          <a:p>
            <a:pPr indent="0">
              <a:lnSpc>
                <a:spcPts val="6930"/>
              </a:lnSpc>
            </a:pPr>
            <a:r>
              <a:rPr lang="en-US" sz="5400">
                <a:latin typeface="Arial"/>
              </a:rPr>
              <a:t>What is </a:t>
            </a:r>
            <a:r>
              <a:rPr lang="en-US" sz="4800" b="1" i="1">
                <a:solidFill>
                  <a:srgbClr val="00B0F0"/>
                </a:solidFill>
                <a:latin typeface="Arial"/>
              </a:rPr>
              <a:t>EXERCISE</a:t>
            </a:r>
            <a:r>
              <a:rPr lang="en-US" sz="5400">
                <a:latin typeface="Arial"/>
              </a:rPr>
              <a:t>??</a:t>
            </a:r>
          </a:p>
        </p:txBody>
      </p:sp>
    </p:spTree>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533400" y="1706880"/>
            <a:ext cx="8068056" cy="4029456"/>
          </a:xfrm>
          <a:prstGeom prst="rect">
            <a:avLst/>
          </a:prstGeom>
        </p:spPr>
        <p:txBody>
          <a:bodyPr lIns="0" tIns="0" rIns="0" bIns="0">
            <a:normAutofit fontScale="82500" lnSpcReduction="10000"/>
          </a:bodyPr>
          <a:lstStyle/>
          <a:p>
            <a:pPr indent="0">
              <a:lnSpc>
                <a:spcPts val="3432"/>
              </a:lnSpc>
            </a:pPr>
            <a:r>
              <a:rPr lang="en-US" sz="2200">
                <a:solidFill>
                  <a:srgbClr val="C00000"/>
                </a:solidFill>
                <a:latin typeface="Arial"/>
              </a:rPr>
              <a:t>■ Increased Cardiac Output</a:t>
            </a:r>
          </a:p>
          <a:p>
            <a:pPr indent="0">
              <a:lnSpc>
                <a:spcPts val="3432"/>
              </a:lnSpc>
            </a:pPr>
            <a:r>
              <a:rPr lang="en-US" sz="2200">
                <a:latin typeface="Arial"/>
              </a:rPr>
              <a:t>The cardiac output increases because of the:</a:t>
            </a:r>
          </a:p>
          <a:p>
            <a:pPr marL="774700" indent="-279400" algn="just">
              <a:lnSpc>
                <a:spcPts val="3432"/>
              </a:lnSpc>
            </a:pPr>
            <a:r>
              <a:rPr lang="en-US" sz="2200">
                <a:latin typeface="Arial"/>
              </a:rPr>
              <a:t>■    Increase in myocardial contractility,</a:t>
            </a:r>
          </a:p>
          <a:p>
            <a:pPr marL="774700" indent="-279400" algn="just">
              <a:lnSpc>
                <a:spcPts val="3432"/>
              </a:lnSpc>
            </a:pPr>
            <a:r>
              <a:rPr lang="en-US" sz="2200">
                <a:latin typeface="Arial"/>
              </a:rPr>
              <a:t>■    Increase in stroke volume,</a:t>
            </a:r>
          </a:p>
          <a:p>
            <a:pPr marL="774700" indent="-279400" algn="just">
              <a:lnSpc>
                <a:spcPts val="3432"/>
              </a:lnSpc>
            </a:pPr>
            <a:r>
              <a:rPr lang="en-US" sz="2200">
                <a:latin typeface="Arial"/>
              </a:rPr>
              <a:t>■    Increase in heart rate</a:t>
            </a:r>
          </a:p>
          <a:p>
            <a:pPr marL="774700" indent="-279400" algn="just">
              <a:lnSpc>
                <a:spcPts val="3432"/>
              </a:lnSpc>
            </a:pPr>
            <a:r>
              <a:rPr lang="en-US" sz="2200">
                <a:latin typeface="Arial"/>
              </a:rPr>
              <a:t>■    Increase in the blood flow through the working muscle</a:t>
            </a:r>
          </a:p>
          <a:p>
            <a:pPr marL="774700" indent="-279400" algn="just">
              <a:lnSpc>
                <a:spcPts val="2880"/>
              </a:lnSpc>
            </a:pPr>
            <a:r>
              <a:rPr lang="en-US" sz="2200">
                <a:latin typeface="Arial"/>
              </a:rPr>
              <a:t>■    Increase in the constriction of the capacitance vessels on</a:t>
            </a:r>
            <a:br/>
            <a:r>
              <a:rPr lang="en-US" sz="2200">
                <a:latin typeface="Arial"/>
              </a:rPr>
              <a:t>the venous side of the circulation in both the working and</a:t>
            </a:r>
            <a:br/>
            <a:r>
              <a:rPr lang="en-US" sz="2200">
                <a:latin typeface="Arial"/>
              </a:rPr>
              <a:t>nonworking muscles, raising the peripheral venous</a:t>
            </a:r>
            <a:br/>
            <a:r>
              <a:rPr lang="en-US" sz="2200">
                <a:latin typeface="Arial"/>
              </a:rPr>
              <a:t>pressure</a:t>
            </a:r>
          </a:p>
        </p:txBody>
      </p:sp>
      <p:sp>
        <p:nvSpPr>
          <p:cNvPr id="3" name="Rectangle 2"/>
          <p:cNvSpPr/>
          <p:nvPr/>
        </p:nvSpPr>
        <p:spPr>
          <a:xfrm>
            <a:off x="3858768" y="6470904"/>
            <a:ext cx="1429512" cy="164592"/>
          </a:xfrm>
          <a:prstGeom prst="rect">
            <a:avLst/>
          </a:prstGeom>
        </p:spPr>
        <p:txBody>
          <a:bodyPr wrap="none" lIns="0" tIns="0" rIns="0" bIns="0">
            <a:normAutofit fontScale="97500"/>
          </a:bodyPr>
          <a:lstStyle/>
          <a:p>
            <a:pPr indent="0">
              <a:lnSpc>
                <a:spcPts val="1120"/>
              </a:lnSpc>
            </a:pPr>
            <a:r>
              <a:rPr lang="en-US" sz="1000">
                <a:solidFill>
                  <a:srgbClr val="898989"/>
                </a:solidFill>
                <a:latin typeface="Arial"/>
              </a:rPr>
              <a:t>By: Dr. Tejas R. Chokshi</a:t>
            </a:r>
          </a:p>
        </p:txBody>
      </p:sp>
    </p:spTree>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554736" y="1706880"/>
            <a:ext cx="4572000" cy="298704"/>
          </a:xfrm>
          <a:prstGeom prst="rect">
            <a:avLst/>
          </a:prstGeom>
        </p:spPr>
        <p:txBody>
          <a:bodyPr wrap="none" lIns="0" tIns="0" rIns="0" bIns="0">
            <a:normAutofit fontScale="90000"/>
          </a:bodyPr>
          <a:lstStyle/>
          <a:p>
            <a:pPr indent="0">
              <a:lnSpc>
                <a:spcPts val="2350"/>
              </a:lnSpc>
            </a:pPr>
            <a:r>
              <a:rPr lang="en-US" sz="2100">
                <a:solidFill>
                  <a:srgbClr val="C00000"/>
                </a:solidFill>
                <a:latin typeface="Arial"/>
              </a:rPr>
              <a:t>■ Increase in Systolic Blood Pressure</a:t>
            </a:r>
          </a:p>
        </p:txBody>
      </p:sp>
      <p:sp>
        <p:nvSpPr>
          <p:cNvPr id="3" name="Rectangle 2"/>
          <p:cNvSpPr/>
          <p:nvPr/>
        </p:nvSpPr>
        <p:spPr>
          <a:xfrm>
            <a:off x="1011936" y="2581656"/>
            <a:ext cx="7336536" cy="1585610"/>
          </a:xfrm>
          <a:prstGeom prst="rect">
            <a:avLst/>
          </a:prstGeom>
        </p:spPr>
        <p:txBody>
          <a:bodyPr lIns="0" tIns="0" rIns="0" bIns="0">
            <a:noAutofit/>
          </a:bodyPr>
          <a:lstStyle/>
          <a:p>
            <a:pPr marL="296164" indent="-279400">
              <a:lnSpc>
                <a:spcPts val="2928"/>
              </a:lnSpc>
            </a:pPr>
            <a:r>
              <a:rPr lang="en-US" sz="2500" dirty="0">
                <a:latin typeface="Arial"/>
              </a:rPr>
              <a:t>■ The increase in systolic blood pressure is the result of the</a:t>
            </a:r>
            <a:br>
              <a:rPr sz="2500" dirty="0"/>
            </a:br>
            <a:r>
              <a:rPr lang="en-US" sz="2500" dirty="0">
                <a:solidFill>
                  <a:srgbClr val="C00000"/>
                </a:solidFill>
                <a:latin typeface="Arial"/>
              </a:rPr>
              <a:t>augmented cardiac output</a:t>
            </a:r>
            <a:r>
              <a:rPr lang="en-US" sz="2500" dirty="0">
                <a:latin typeface="Arial"/>
              </a:rPr>
              <a:t>.</a:t>
            </a:r>
          </a:p>
        </p:txBody>
      </p:sp>
    </p:spTree>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2176272" y="1780032"/>
            <a:ext cx="5145024" cy="3736348"/>
          </a:xfrm>
          <a:prstGeom prst="rect">
            <a:avLst/>
          </a:prstGeom>
        </p:spPr>
        <p:txBody>
          <a:bodyPr lIns="0" tIns="0" rIns="0" bIns="0">
            <a:noAutofit/>
          </a:bodyPr>
          <a:lstStyle/>
          <a:p>
            <a:pPr indent="0" algn="ctr">
              <a:lnSpc>
                <a:spcPts val="7176"/>
              </a:lnSpc>
            </a:pPr>
            <a:r>
              <a:rPr lang="en-US" sz="2600" b="1" dirty="0">
                <a:solidFill>
                  <a:srgbClr val="C00000"/>
                </a:solidFill>
                <a:latin typeface="Arial"/>
              </a:rPr>
              <a:t>Respiratory</a:t>
            </a:r>
            <a:br>
              <a:rPr sz="2600" dirty="0"/>
            </a:br>
            <a:r>
              <a:rPr lang="en-US" sz="2600" b="1" dirty="0">
                <a:solidFill>
                  <a:srgbClr val="C00000"/>
                </a:solidFill>
                <a:latin typeface="Arial"/>
              </a:rPr>
              <a:t>Response to</a:t>
            </a:r>
            <a:br>
              <a:rPr sz="2600" dirty="0"/>
            </a:br>
            <a:r>
              <a:rPr lang="en-US" sz="2600" b="1" dirty="0">
                <a:solidFill>
                  <a:srgbClr val="C00000"/>
                </a:solidFill>
                <a:latin typeface="Arial"/>
              </a:rPr>
              <a:t>Exercise</a:t>
            </a:r>
          </a:p>
        </p:txBody>
      </p:sp>
    </p:spTree>
  </p:cSld>
  <p:clrMapOvr>
    <a:overrideClrMapping bg1="lt1" tx1="dk1" bg2="lt2" tx2="dk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551688" y="1115568"/>
            <a:ext cx="109728" cy="112776"/>
          </a:xfrm>
          <a:prstGeom prst="rect">
            <a:avLst/>
          </a:prstGeom>
        </p:spPr>
        <p:txBody>
          <a:bodyPr wrap="none" lIns="0" tIns="0" rIns="0" bIns="0">
            <a:normAutofit fontScale="25000" lnSpcReduction="20000"/>
          </a:bodyPr>
          <a:lstStyle/>
          <a:p>
            <a:pPr indent="0">
              <a:lnSpc>
                <a:spcPts val="1340"/>
              </a:lnSpc>
            </a:pPr>
            <a:r>
              <a:rPr lang="en-US" sz="1100">
                <a:latin typeface="Arial"/>
              </a:rPr>
              <a:t>■</a:t>
            </a:r>
          </a:p>
        </p:txBody>
      </p:sp>
      <p:sp>
        <p:nvSpPr>
          <p:cNvPr id="3" name="Rectangle 2"/>
          <p:cNvSpPr/>
          <p:nvPr/>
        </p:nvSpPr>
        <p:spPr>
          <a:xfrm>
            <a:off x="893064" y="1069848"/>
            <a:ext cx="7403592" cy="259080"/>
          </a:xfrm>
          <a:prstGeom prst="rect">
            <a:avLst/>
          </a:prstGeom>
        </p:spPr>
        <p:txBody>
          <a:bodyPr wrap="none" lIns="0" tIns="0" rIns="0" bIns="0">
            <a:normAutofit fontScale="97500"/>
          </a:bodyPr>
          <a:lstStyle/>
          <a:p>
            <a:pPr indent="0">
              <a:lnSpc>
                <a:spcPts val="2010"/>
              </a:lnSpc>
            </a:pPr>
            <a:r>
              <a:rPr lang="en-US" sz="1800" dirty="0">
                <a:latin typeface="Arial"/>
              </a:rPr>
              <a:t>Respiratory changes occur rapidly, even before the initiation of exercise.</a:t>
            </a:r>
          </a:p>
        </p:txBody>
      </p:sp>
      <p:sp>
        <p:nvSpPr>
          <p:cNvPr id="4" name="Rectangle 3"/>
          <p:cNvSpPr/>
          <p:nvPr/>
        </p:nvSpPr>
        <p:spPr>
          <a:xfrm>
            <a:off x="551688" y="1801368"/>
            <a:ext cx="8052816" cy="1646370"/>
          </a:xfrm>
          <a:prstGeom prst="rect">
            <a:avLst/>
          </a:prstGeom>
        </p:spPr>
        <p:txBody>
          <a:bodyPr lIns="0" tIns="0" rIns="0" bIns="0">
            <a:noAutofit/>
          </a:bodyPr>
          <a:lstStyle/>
          <a:p>
            <a:pPr marL="342900" indent="-342900">
              <a:lnSpc>
                <a:spcPts val="2400"/>
              </a:lnSpc>
              <a:spcAft>
                <a:spcPts val="350"/>
              </a:spcAft>
            </a:pPr>
            <a:r>
              <a:rPr lang="en-US" dirty="0">
                <a:latin typeface="Arial"/>
              </a:rPr>
              <a:t>■    </a:t>
            </a:r>
            <a:r>
              <a:rPr lang="en-US" dirty="0">
                <a:solidFill>
                  <a:srgbClr val="C00000"/>
                </a:solidFill>
                <a:latin typeface="Arial"/>
              </a:rPr>
              <a:t>Gas exchange </a:t>
            </a:r>
            <a:r>
              <a:rPr lang="en-US" dirty="0">
                <a:latin typeface="Arial"/>
              </a:rPr>
              <a:t>(O2, CO2) increases across the </a:t>
            </a:r>
            <a:r>
              <a:rPr lang="en-US" dirty="0">
                <a:solidFill>
                  <a:srgbClr val="C00000"/>
                </a:solidFill>
                <a:latin typeface="Arial"/>
              </a:rPr>
              <a:t>alveolar-capillary membrane</a:t>
            </a:r>
            <a:br>
              <a:rPr dirty="0"/>
            </a:br>
            <a:r>
              <a:rPr lang="en-US" dirty="0">
                <a:latin typeface="Arial"/>
              </a:rPr>
              <a:t>by the first or second breath.</a:t>
            </a:r>
          </a:p>
          <a:p>
            <a:pPr marL="342900" indent="-342900">
              <a:lnSpc>
                <a:spcPts val="2376"/>
              </a:lnSpc>
              <a:spcAft>
                <a:spcPts val="2380"/>
              </a:spcAft>
            </a:pPr>
            <a:r>
              <a:rPr lang="en-US" dirty="0">
                <a:solidFill>
                  <a:srgbClr val="C00000"/>
                </a:solidFill>
                <a:latin typeface="Arial"/>
              </a:rPr>
              <a:t>■    Increased muscle metabolism </a:t>
            </a:r>
            <a:r>
              <a:rPr lang="en-US" dirty="0">
                <a:latin typeface="Arial"/>
              </a:rPr>
              <a:t>during exercise results in more </a:t>
            </a:r>
            <a:r>
              <a:rPr lang="en-US" dirty="0">
                <a:solidFill>
                  <a:srgbClr val="C00000"/>
                </a:solidFill>
                <a:latin typeface="Arial"/>
              </a:rPr>
              <a:t>O2 extracted</a:t>
            </a:r>
            <a:br>
              <a:rPr dirty="0"/>
            </a:br>
            <a:r>
              <a:rPr lang="en-US" dirty="0">
                <a:solidFill>
                  <a:srgbClr val="C00000"/>
                </a:solidFill>
                <a:latin typeface="Arial"/>
              </a:rPr>
              <a:t>from arterial blood </a:t>
            </a:r>
            <a:r>
              <a:rPr lang="en-US" dirty="0">
                <a:latin typeface="Arial"/>
              </a:rPr>
              <a:t>resulting in</a:t>
            </a:r>
          </a:p>
        </p:txBody>
      </p:sp>
      <p:sp>
        <p:nvSpPr>
          <p:cNvPr id="5" name="Rectangle 4"/>
          <p:cNvSpPr/>
          <p:nvPr/>
        </p:nvSpPr>
        <p:spPr>
          <a:xfrm>
            <a:off x="1008888" y="3511296"/>
            <a:ext cx="6507480" cy="1353312"/>
          </a:xfrm>
          <a:prstGeom prst="rect">
            <a:avLst/>
          </a:prstGeom>
        </p:spPr>
        <p:txBody>
          <a:bodyPr lIns="0" tIns="0" rIns="0" bIns="0">
            <a:normAutofit fontScale="25000" lnSpcReduction="20000"/>
          </a:bodyPr>
          <a:lstStyle/>
          <a:p>
            <a:pPr indent="0">
              <a:lnSpc>
                <a:spcPts val="2880"/>
              </a:lnSpc>
              <a:spcBef>
                <a:spcPts val="2380"/>
              </a:spcBef>
            </a:pPr>
            <a:r>
              <a:rPr lang="en-US" sz="10400" dirty="0">
                <a:latin typeface="Arial"/>
              </a:rPr>
              <a:t>■    Increase in venous PCO2 and H+ ion</a:t>
            </a:r>
          </a:p>
          <a:p>
            <a:pPr indent="0">
              <a:lnSpc>
                <a:spcPts val="2880"/>
              </a:lnSpc>
            </a:pPr>
            <a:r>
              <a:rPr lang="en-US" sz="10400" dirty="0">
                <a:latin typeface="Arial"/>
              </a:rPr>
              <a:t>■    Increase in body temperature,</a:t>
            </a:r>
          </a:p>
          <a:p>
            <a:pPr indent="0">
              <a:lnSpc>
                <a:spcPts val="2880"/>
              </a:lnSpc>
            </a:pPr>
            <a:r>
              <a:rPr lang="en-US" sz="10400" dirty="0">
                <a:latin typeface="Arial"/>
              </a:rPr>
              <a:t>■    Increased epinephrine, and</a:t>
            </a:r>
          </a:p>
          <a:p>
            <a:pPr indent="0">
              <a:lnSpc>
                <a:spcPts val="2880"/>
              </a:lnSpc>
              <a:spcAft>
                <a:spcPts val="2030"/>
              </a:spcAft>
            </a:pPr>
            <a:r>
              <a:rPr lang="en-US" sz="10400" dirty="0">
                <a:latin typeface="Arial"/>
              </a:rPr>
              <a:t>■    Increased stimulation of receptors of the joints and muscles</a:t>
            </a:r>
            <a:r>
              <a:rPr lang="en-US" sz="1800" dirty="0">
                <a:latin typeface="Arial"/>
              </a:rPr>
              <a:t>.</a:t>
            </a:r>
          </a:p>
        </p:txBody>
      </p:sp>
      <p:sp>
        <p:nvSpPr>
          <p:cNvPr id="6" name="Rectangle 5"/>
          <p:cNvSpPr/>
          <p:nvPr/>
        </p:nvSpPr>
        <p:spPr>
          <a:xfrm>
            <a:off x="868680" y="5748147"/>
            <a:ext cx="7735824" cy="1234440"/>
          </a:xfrm>
          <a:prstGeom prst="rect">
            <a:avLst/>
          </a:prstGeom>
        </p:spPr>
        <p:txBody>
          <a:bodyPr lIns="0" tIns="0" rIns="0" bIns="0">
            <a:noAutofit/>
          </a:bodyPr>
          <a:lstStyle/>
          <a:p>
            <a:pPr indent="0">
              <a:lnSpc>
                <a:spcPts val="2400"/>
              </a:lnSpc>
              <a:spcBef>
                <a:spcPts val="2030"/>
              </a:spcBef>
            </a:pPr>
            <a:r>
              <a:rPr lang="en-US" sz="2400" dirty="0">
                <a:latin typeface="Arial"/>
              </a:rPr>
              <a:t>Any of these factors alone or in combination may stimulate the respiratory system.</a:t>
            </a:r>
          </a:p>
        </p:txBody>
      </p:sp>
    </p:spTree>
  </p:cSld>
  <p:clrMapOvr>
    <a:overrideClrMapping bg1="lt1" tx1="dk1" bg2="lt2" tx2="dk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874776" y="1703832"/>
            <a:ext cx="7717536" cy="615696"/>
          </a:xfrm>
          <a:prstGeom prst="rect">
            <a:avLst/>
          </a:prstGeom>
        </p:spPr>
        <p:txBody>
          <a:bodyPr lIns="0" tIns="0" rIns="0" bIns="0">
            <a:noAutofit/>
          </a:bodyPr>
          <a:lstStyle/>
          <a:p>
            <a:pPr indent="0" algn="just">
              <a:lnSpc>
                <a:spcPts val="2880"/>
              </a:lnSpc>
              <a:spcAft>
                <a:spcPts val="2800"/>
              </a:spcAft>
            </a:pPr>
            <a:r>
              <a:rPr lang="en-US" sz="2500" dirty="0">
                <a:solidFill>
                  <a:srgbClr val="C00000"/>
                </a:solidFill>
                <a:latin typeface="Arial"/>
              </a:rPr>
              <a:t>Minute ventilation increases </a:t>
            </a:r>
            <a:r>
              <a:rPr lang="en-US" sz="2500" dirty="0">
                <a:latin typeface="Arial"/>
              </a:rPr>
              <a:t>as </a:t>
            </a:r>
            <a:r>
              <a:rPr lang="en-US" sz="2500" dirty="0">
                <a:solidFill>
                  <a:srgbClr val="C00000"/>
                </a:solidFill>
                <a:latin typeface="Arial"/>
              </a:rPr>
              <a:t>respiratory frequency and</a:t>
            </a:r>
            <a:br>
              <a:rPr sz="2500" dirty="0"/>
            </a:br>
            <a:r>
              <a:rPr lang="en-US" sz="2500" dirty="0">
                <a:solidFill>
                  <a:srgbClr val="C00000"/>
                </a:solidFill>
                <a:latin typeface="Arial"/>
              </a:rPr>
              <a:t>tidal volume increase</a:t>
            </a:r>
            <a:r>
              <a:rPr lang="en-US" sz="2500" dirty="0">
                <a:latin typeface="Arial"/>
              </a:rPr>
              <a:t>.</a:t>
            </a:r>
          </a:p>
        </p:txBody>
      </p:sp>
      <p:sp>
        <p:nvSpPr>
          <p:cNvPr id="3" name="Rectangle 2"/>
          <p:cNvSpPr/>
          <p:nvPr/>
        </p:nvSpPr>
        <p:spPr>
          <a:xfrm>
            <a:off x="877824" y="2947416"/>
            <a:ext cx="7720584" cy="1654564"/>
          </a:xfrm>
          <a:prstGeom prst="rect">
            <a:avLst/>
          </a:prstGeom>
        </p:spPr>
        <p:txBody>
          <a:bodyPr lIns="0" tIns="0" rIns="0" bIns="0">
            <a:noAutofit/>
          </a:bodyPr>
          <a:lstStyle/>
          <a:p>
            <a:pPr indent="0" algn="just">
              <a:lnSpc>
                <a:spcPts val="2880"/>
              </a:lnSpc>
              <a:spcBef>
                <a:spcPts val="2800"/>
              </a:spcBef>
            </a:pPr>
            <a:r>
              <a:rPr lang="en-US" sz="2500" dirty="0">
                <a:latin typeface="Arial"/>
              </a:rPr>
              <a:t>Alveolar ventilation, occurring with the diffusion of gases</a:t>
            </a:r>
            <a:br>
              <a:rPr sz="2500" dirty="0"/>
            </a:br>
            <a:r>
              <a:rPr lang="en-US" sz="2500" dirty="0">
                <a:latin typeface="Arial"/>
              </a:rPr>
              <a:t>across the capillary-alveolar membrane</a:t>
            </a:r>
          </a:p>
        </p:txBody>
      </p:sp>
    </p:spTree>
  </p:cSld>
  <p:clrMapOvr>
    <a:overrideClrMapping bg1="lt1" tx1="dk1" bg2="lt2" tx2="dk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58496" y="2081784"/>
            <a:ext cx="9083040" cy="4974336"/>
          </a:xfrm>
          <a:prstGeom prst="rect">
            <a:avLst/>
          </a:prstGeom>
        </p:spPr>
      </p:pic>
      <p:sp>
        <p:nvSpPr>
          <p:cNvPr id="3" name="Rectangle 2"/>
          <p:cNvSpPr/>
          <p:nvPr/>
        </p:nvSpPr>
        <p:spPr>
          <a:xfrm>
            <a:off x="1423416" y="682752"/>
            <a:ext cx="7056120" cy="1325880"/>
          </a:xfrm>
          <a:prstGeom prst="rect">
            <a:avLst/>
          </a:prstGeom>
        </p:spPr>
        <p:txBody>
          <a:bodyPr wrap="none" lIns="0" tIns="0" rIns="0" bIns="0">
            <a:normAutofit fontScale="60000" lnSpcReduction="20000"/>
          </a:bodyPr>
          <a:lstStyle/>
          <a:p>
            <a:pPr indent="0">
              <a:lnSpc>
                <a:spcPts val="11840"/>
              </a:lnSpc>
            </a:pPr>
            <a:r>
              <a:rPr lang="en-US" sz="10600" b="1" dirty="0">
                <a:solidFill>
                  <a:srgbClr val="00B0F0"/>
                </a:solidFill>
                <a:latin typeface="Arial"/>
              </a:rPr>
              <a:t>SUMMARY</a:t>
            </a:r>
          </a:p>
        </p:txBody>
      </p:sp>
    </p:spTree>
  </p:cSld>
  <p:clrMapOvr>
    <a:overrideClrMapping bg1="lt1" tx1="dk1" bg2="lt2" tx2="dk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923544" y="2249423"/>
            <a:ext cx="7281672" cy="3536779"/>
          </a:xfrm>
          <a:prstGeom prst="rect">
            <a:avLst/>
          </a:prstGeom>
        </p:spPr>
        <p:txBody>
          <a:bodyPr lIns="0" tIns="0" rIns="0" bIns="0">
            <a:noAutofit/>
          </a:bodyPr>
          <a:lstStyle/>
          <a:p>
            <a:pPr indent="0">
              <a:lnSpc>
                <a:spcPts val="8640"/>
              </a:lnSpc>
            </a:pPr>
            <a:r>
              <a:rPr lang="en-US" sz="4400" b="1" dirty="0">
                <a:solidFill>
                  <a:srgbClr val="C00000"/>
                </a:solidFill>
                <a:latin typeface="Arial"/>
              </a:rPr>
              <a:t>Therapeutic effects</a:t>
            </a:r>
            <a:br>
              <a:rPr sz="1400" dirty="0"/>
            </a:br>
            <a:r>
              <a:rPr lang="en-US" sz="4400" b="1" dirty="0">
                <a:solidFill>
                  <a:srgbClr val="C00000"/>
                </a:solidFill>
                <a:latin typeface="Arial"/>
              </a:rPr>
              <a:t>or uses of aerobic</a:t>
            </a:r>
          </a:p>
          <a:p>
            <a:pPr marR="355600" indent="0">
              <a:lnSpc>
                <a:spcPts val="8640"/>
              </a:lnSpc>
            </a:pPr>
            <a:r>
              <a:rPr lang="en-US" sz="4400" b="1" dirty="0">
                <a:solidFill>
                  <a:srgbClr val="C00000"/>
                </a:solidFill>
                <a:latin typeface="Arial"/>
              </a:rPr>
              <a:t>exercise</a:t>
            </a:r>
          </a:p>
        </p:txBody>
      </p:sp>
    </p:spTree>
  </p:cSld>
  <p:clrMapOvr>
    <a:overrideClrMapping bg1="lt1" tx1="dk1" bg2="lt2" tx2="dk2" accent1="accent1" accent2="accent2" accent3="accent3" accent4="accent4" accent5="accent5" accent6="accent6" hlink="hlink" folHlink="folHlink"/>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551688" y="1021080"/>
            <a:ext cx="8046720" cy="4949952"/>
          </a:xfrm>
          <a:prstGeom prst="rect">
            <a:avLst/>
          </a:prstGeom>
        </p:spPr>
        <p:txBody>
          <a:bodyPr lIns="0" tIns="0" rIns="0" bIns="0">
            <a:normAutofit fontScale="97500"/>
          </a:bodyPr>
          <a:lstStyle/>
          <a:p>
            <a:pPr marL="355600" marR="1270000" indent="-355600">
              <a:lnSpc>
                <a:spcPts val="2592"/>
              </a:lnSpc>
              <a:spcAft>
                <a:spcPts val="2520"/>
              </a:spcAft>
            </a:pPr>
            <a:r>
              <a:rPr lang="en-US" sz="2600" dirty="0">
                <a:solidFill>
                  <a:srgbClr val="7030A0"/>
                </a:solidFill>
                <a:latin typeface="Arial"/>
              </a:rPr>
              <a:t>Improvement in Cardiovascular and Respiratory</a:t>
            </a:r>
            <a:br>
              <a:rPr dirty="0"/>
            </a:br>
            <a:r>
              <a:rPr lang="en-US" sz="2600" dirty="0">
                <a:solidFill>
                  <a:srgbClr val="7030A0"/>
                </a:solidFill>
                <a:latin typeface="Arial"/>
              </a:rPr>
              <a:t>Function</a:t>
            </a:r>
          </a:p>
          <a:p>
            <a:pPr marL="355600" indent="-355600" algn="just">
              <a:lnSpc>
                <a:spcPts val="2328"/>
              </a:lnSpc>
              <a:spcAft>
                <a:spcPts val="350"/>
              </a:spcAft>
            </a:pPr>
            <a:r>
              <a:rPr lang="en-US" sz="2200" dirty="0">
                <a:latin typeface="Arial"/>
              </a:rPr>
              <a:t>S Increased maximal oxygen uptake resulting from both central</a:t>
            </a:r>
            <a:br>
              <a:rPr dirty="0"/>
            </a:br>
            <a:r>
              <a:rPr lang="en-US" sz="2200" dirty="0">
                <a:latin typeface="Arial"/>
              </a:rPr>
              <a:t>and peripheral adaptations</a:t>
            </a:r>
          </a:p>
          <a:p>
            <a:pPr marL="355600" indent="-355600" algn="just">
              <a:lnSpc>
                <a:spcPts val="2328"/>
              </a:lnSpc>
              <a:spcAft>
                <a:spcPts val="350"/>
              </a:spcAft>
            </a:pPr>
            <a:r>
              <a:rPr lang="en-US" sz="2200" dirty="0">
                <a:latin typeface="Arial"/>
              </a:rPr>
              <a:t>S Decreased minute ventilation at a given absolute submaximal</a:t>
            </a:r>
            <a:br>
              <a:rPr dirty="0"/>
            </a:br>
            <a:r>
              <a:rPr lang="en-US" sz="2200" dirty="0">
                <a:latin typeface="Arial"/>
              </a:rPr>
              <a:t>intensity (therefore to reduced </a:t>
            </a:r>
            <a:r>
              <a:rPr lang="en-US" sz="2200" dirty="0" err="1">
                <a:latin typeface="Arial"/>
              </a:rPr>
              <a:t>dypnea</a:t>
            </a:r>
            <a:r>
              <a:rPr lang="en-US" sz="2200" dirty="0">
                <a:latin typeface="Arial"/>
              </a:rPr>
              <a:t>)</a:t>
            </a:r>
          </a:p>
          <a:p>
            <a:pPr marL="355600" indent="-355600" algn="just">
              <a:lnSpc>
                <a:spcPts val="2304"/>
              </a:lnSpc>
              <a:spcAft>
                <a:spcPts val="350"/>
              </a:spcAft>
            </a:pPr>
            <a:r>
              <a:rPr lang="en-US" sz="2200" dirty="0">
                <a:latin typeface="Arial"/>
              </a:rPr>
              <a:t>S Decreased myocardial oxygen cost for a given absolute</a:t>
            </a:r>
            <a:br>
              <a:rPr dirty="0"/>
            </a:br>
            <a:r>
              <a:rPr lang="en-US" sz="2200" dirty="0">
                <a:latin typeface="Arial"/>
              </a:rPr>
              <a:t>submaximal intensity</a:t>
            </a:r>
          </a:p>
          <a:p>
            <a:pPr marL="355600" indent="-355600" algn="just">
              <a:lnSpc>
                <a:spcPts val="2280"/>
              </a:lnSpc>
              <a:spcAft>
                <a:spcPts val="350"/>
              </a:spcAft>
            </a:pPr>
            <a:r>
              <a:rPr lang="en-US" sz="2200" dirty="0">
                <a:latin typeface="Arial"/>
              </a:rPr>
              <a:t>S Decreased heart rate and blood pressure at a given</a:t>
            </a:r>
            <a:br>
              <a:rPr dirty="0"/>
            </a:br>
            <a:r>
              <a:rPr lang="en-US" sz="2200" dirty="0">
                <a:latin typeface="Arial"/>
              </a:rPr>
              <a:t>submaximal intensity</a:t>
            </a:r>
          </a:p>
          <a:p>
            <a:pPr marL="355600" indent="-355600" algn="just">
              <a:lnSpc>
                <a:spcPts val="2304"/>
              </a:lnSpc>
            </a:pPr>
            <a:r>
              <a:rPr lang="en-US" sz="2200" dirty="0">
                <a:latin typeface="Arial"/>
              </a:rPr>
              <a:t>S Increased exercise threshold for the accumulation of lactate in</a:t>
            </a:r>
            <a:br>
              <a:rPr dirty="0"/>
            </a:br>
            <a:r>
              <a:rPr lang="en-US" sz="2200" dirty="0">
                <a:latin typeface="Arial"/>
              </a:rPr>
              <a:t>the blood or for the onset of disease signs or symptoms (e.g.,</a:t>
            </a:r>
            <a:br>
              <a:rPr dirty="0"/>
            </a:br>
            <a:r>
              <a:rPr lang="en-US" sz="2200" dirty="0">
                <a:latin typeface="Arial"/>
              </a:rPr>
              <a:t>angina pectoris, ischemic ST-segment depression,</a:t>
            </a:r>
            <a:br>
              <a:rPr dirty="0"/>
            </a:br>
            <a:r>
              <a:rPr lang="en-US" sz="2200" dirty="0">
                <a:latin typeface="Arial"/>
              </a:rPr>
              <a:t>claudication)</a:t>
            </a:r>
          </a:p>
        </p:txBody>
      </p:sp>
    </p:spTree>
  </p:cSld>
  <p:clrMapOvr>
    <a:overrideClrMapping bg1="lt1" tx1="dk1" bg2="lt2" tx2="dk2" accent1="accent1" accent2="accent2" accent3="accent3" accent4="accent4" accent5="accent5" accent6="accent6" hlink="hlink" folHlink="folHlink"/>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557784" y="1734312"/>
            <a:ext cx="7083552" cy="1033222"/>
          </a:xfrm>
          <a:prstGeom prst="rect">
            <a:avLst/>
          </a:prstGeom>
        </p:spPr>
        <p:txBody>
          <a:bodyPr lIns="0" tIns="0" rIns="0" bIns="0">
            <a:noAutofit/>
          </a:bodyPr>
          <a:lstStyle/>
          <a:p>
            <a:pPr marL="349504" indent="-355600" algn="ctr">
              <a:lnSpc>
                <a:spcPts val="3888"/>
              </a:lnSpc>
              <a:spcAft>
                <a:spcPts val="3010"/>
              </a:spcAft>
            </a:pPr>
            <a:r>
              <a:rPr lang="en-US" sz="2400" b="1" dirty="0">
                <a:solidFill>
                  <a:srgbClr val="7030A0"/>
                </a:solidFill>
                <a:latin typeface="Arial"/>
              </a:rPr>
              <a:t>Reduction in Coronary Artery Disease Risk Factors</a:t>
            </a:r>
          </a:p>
        </p:txBody>
      </p:sp>
      <p:sp>
        <p:nvSpPr>
          <p:cNvPr id="3" name="Rectangle 2"/>
          <p:cNvSpPr/>
          <p:nvPr/>
        </p:nvSpPr>
        <p:spPr>
          <a:xfrm>
            <a:off x="557784" y="3102964"/>
            <a:ext cx="8037576" cy="3032510"/>
          </a:xfrm>
          <a:prstGeom prst="rect">
            <a:avLst/>
          </a:prstGeom>
        </p:spPr>
        <p:txBody>
          <a:bodyPr lIns="0" tIns="0" rIns="0" bIns="0">
            <a:normAutofit fontScale="97500"/>
          </a:bodyPr>
          <a:lstStyle/>
          <a:p>
            <a:pPr marL="355600" indent="-355600">
              <a:lnSpc>
                <a:spcPts val="2460"/>
              </a:lnSpc>
              <a:spcBef>
                <a:spcPts val="3010"/>
              </a:spcBef>
              <a:spcAft>
                <a:spcPts val="630"/>
              </a:spcAft>
            </a:pPr>
            <a:r>
              <a:rPr lang="en-US" sz="2400" dirty="0">
                <a:latin typeface="Arial"/>
              </a:rPr>
              <a:t>S Reduced resting systolic/diastolic pressures</a:t>
            </a:r>
          </a:p>
          <a:p>
            <a:pPr marL="355600" indent="-355600">
              <a:lnSpc>
                <a:spcPts val="2904"/>
              </a:lnSpc>
              <a:spcAft>
                <a:spcPts val="350"/>
              </a:spcAft>
            </a:pPr>
            <a:r>
              <a:rPr lang="en-US" sz="2400" dirty="0">
                <a:latin typeface="Arial"/>
              </a:rPr>
              <a:t>S Increased serum high-density lipoprotein cholesterol and</a:t>
            </a:r>
            <a:br>
              <a:rPr sz="2400" dirty="0"/>
            </a:br>
            <a:r>
              <a:rPr lang="en-US" sz="2400" dirty="0">
                <a:latin typeface="Arial"/>
              </a:rPr>
              <a:t>decreased serum triglycerides</a:t>
            </a:r>
          </a:p>
          <a:p>
            <a:pPr marL="355600" indent="-355600">
              <a:lnSpc>
                <a:spcPts val="3456"/>
              </a:lnSpc>
            </a:pPr>
            <a:r>
              <a:rPr lang="en-US" sz="2400" dirty="0">
                <a:latin typeface="Arial"/>
              </a:rPr>
              <a:t>S Reduced total body fat, reduced intra-abdominal fat</a:t>
            </a:r>
          </a:p>
          <a:p>
            <a:pPr marL="355600" indent="-355600">
              <a:lnSpc>
                <a:spcPts val="3456"/>
              </a:lnSpc>
            </a:pPr>
            <a:r>
              <a:rPr lang="en-US" sz="2400" dirty="0">
                <a:latin typeface="Arial"/>
              </a:rPr>
              <a:t>S Reduced insulin needs, improved glucose tolerance</a:t>
            </a:r>
          </a:p>
          <a:p>
            <a:pPr marL="355600" indent="-355600">
              <a:lnSpc>
                <a:spcPts val="3456"/>
              </a:lnSpc>
            </a:pPr>
            <a:r>
              <a:rPr lang="en-US" sz="2400" dirty="0">
                <a:latin typeface="Arial"/>
              </a:rPr>
              <a:t>S Reduced blood platelet adhesiveness and aggregation</a:t>
            </a:r>
          </a:p>
        </p:txBody>
      </p:sp>
    </p:spTree>
  </p:cSld>
  <p:clrMapOvr>
    <a:overrideClrMapping bg1="lt1" tx1="dk1" bg2="lt2" tx2="dk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539496" y="1639824"/>
            <a:ext cx="8080248" cy="4117848"/>
          </a:xfrm>
          <a:prstGeom prst="rect">
            <a:avLst/>
          </a:prstGeom>
        </p:spPr>
        <p:txBody>
          <a:bodyPr lIns="0" tIns="0" rIns="0" bIns="0">
            <a:normAutofit fontScale="97500"/>
          </a:bodyPr>
          <a:lstStyle/>
          <a:p>
            <a:pPr marL="368300" indent="-368300" algn="just">
              <a:lnSpc>
                <a:spcPts val="2460"/>
              </a:lnSpc>
              <a:spcAft>
                <a:spcPts val="280"/>
              </a:spcAft>
            </a:pPr>
            <a:r>
              <a:rPr lang="en-US" sz="2200">
                <a:solidFill>
                  <a:srgbClr val="7030A0"/>
                </a:solidFill>
                <a:latin typeface="Arial"/>
              </a:rPr>
              <a:t>Decreased Morbidity and Mortality</a:t>
            </a:r>
          </a:p>
          <a:p>
            <a:pPr marL="368300" marR="1346200" indent="-368300">
              <a:lnSpc>
                <a:spcPts val="2136"/>
              </a:lnSpc>
              <a:spcAft>
                <a:spcPts val="280"/>
              </a:spcAft>
            </a:pPr>
            <a:r>
              <a:rPr lang="en-US" sz="2200">
                <a:latin typeface="Arial"/>
              </a:rPr>
              <a:t>Primary prevention </a:t>
            </a:r>
            <a:r>
              <a:rPr lang="en-US" sz="2000">
                <a:latin typeface="Arial"/>
              </a:rPr>
              <a:t>(i.e., interventions to prevent the initial</a:t>
            </a:r>
            <a:br/>
            <a:r>
              <a:rPr lang="en-US" sz="2000">
                <a:latin typeface="Arial"/>
              </a:rPr>
              <a:t>occurrence)</a:t>
            </a:r>
          </a:p>
          <a:p>
            <a:pPr marL="368300" indent="-368300" algn="just">
              <a:lnSpc>
                <a:spcPts val="2136"/>
              </a:lnSpc>
              <a:spcAft>
                <a:spcPts val="280"/>
              </a:spcAft>
            </a:pPr>
            <a:r>
              <a:rPr lang="en-US" sz="2000">
                <a:latin typeface="Arial"/>
              </a:rPr>
              <a:t>S Higher activity and/or fitness levels are associated with lower death</a:t>
            </a:r>
            <a:br/>
            <a:r>
              <a:rPr lang="en-US" sz="2000">
                <a:latin typeface="Arial"/>
              </a:rPr>
              <a:t>rates from coronary artery disease and</a:t>
            </a:r>
          </a:p>
          <a:p>
            <a:pPr marL="368300" indent="-368300" algn="just">
              <a:lnSpc>
                <a:spcPts val="2112"/>
              </a:lnSpc>
              <a:spcAft>
                <a:spcPts val="2170"/>
              </a:spcAft>
            </a:pPr>
            <a:r>
              <a:rPr lang="en-US" sz="2000">
                <a:latin typeface="Arial"/>
              </a:rPr>
              <a:t>S Lower incidence rates for combined cardiovascular diseases,</a:t>
            </a:r>
            <a:br/>
            <a:r>
              <a:rPr lang="en-US" sz="2000">
                <a:latin typeface="Arial"/>
              </a:rPr>
              <a:t>coronary artery disease, stroke, type 2 diabetes, osteoporotic</a:t>
            </a:r>
            <a:br/>
            <a:r>
              <a:rPr lang="en-US" sz="2000">
                <a:latin typeface="Arial"/>
              </a:rPr>
              <a:t>fractures, cancer of the colon and breast etc</a:t>
            </a:r>
          </a:p>
          <a:p>
            <a:pPr marL="368300" indent="-368300" algn="just">
              <a:lnSpc>
                <a:spcPts val="2112"/>
              </a:lnSpc>
              <a:spcAft>
                <a:spcPts val="280"/>
              </a:spcAft>
            </a:pPr>
            <a:r>
              <a:rPr lang="en-US" sz="2200">
                <a:latin typeface="Arial"/>
              </a:rPr>
              <a:t>Secondary prevention </a:t>
            </a:r>
            <a:r>
              <a:rPr lang="en-US" sz="2000">
                <a:latin typeface="Arial"/>
              </a:rPr>
              <a:t>(i.e., interventions after a cardiac event [to</a:t>
            </a:r>
            <a:br/>
            <a:r>
              <a:rPr lang="en-US" sz="2000">
                <a:latin typeface="Arial"/>
              </a:rPr>
              <a:t>prevent another])</a:t>
            </a:r>
          </a:p>
          <a:p>
            <a:pPr marL="368300" indent="-368300" algn="just">
              <a:lnSpc>
                <a:spcPts val="2112"/>
              </a:lnSpc>
            </a:pPr>
            <a:r>
              <a:rPr lang="en-US" sz="2000">
                <a:latin typeface="Arial"/>
              </a:rPr>
              <a:t>S Reduction in postmyocardial infarction patients who participate in</a:t>
            </a:r>
            <a:br/>
            <a:r>
              <a:rPr lang="en-US" sz="2000">
                <a:latin typeface="Arial"/>
              </a:rPr>
              <a:t>cardiac rehabilitation exercise training, especially as a component of</a:t>
            </a:r>
            <a:br/>
            <a:r>
              <a:rPr lang="en-US" sz="2000">
                <a:latin typeface="Arial"/>
              </a:rPr>
              <a:t>multifactorial risk factor reduction</a:t>
            </a: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7065264" y="4779264"/>
            <a:ext cx="2078736" cy="2078736"/>
          </a:xfrm>
          <a:prstGeom prst="rect">
            <a:avLst/>
          </a:prstGeom>
        </p:spPr>
      </p:pic>
      <p:sp>
        <p:nvSpPr>
          <p:cNvPr id="3" name="Rectangle 2"/>
          <p:cNvSpPr/>
          <p:nvPr/>
        </p:nvSpPr>
        <p:spPr>
          <a:xfrm>
            <a:off x="902208" y="2182368"/>
            <a:ext cx="7717536" cy="1737360"/>
          </a:xfrm>
          <a:prstGeom prst="rect">
            <a:avLst/>
          </a:prstGeom>
        </p:spPr>
        <p:txBody>
          <a:bodyPr lIns="0" tIns="0" rIns="0" bIns="0">
            <a:noAutofit/>
          </a:bodyPr>
          <a:lstStyle/>
          <a:p>
            <a:pPr indent="0" algn="just">
              <a:lnSpc>
                <a:spcPts val="3600"/>
              </a:lnSpc>
              <a:spcAft>
                <a:spcPts val="5180"/>
              </a:spcAft>
            </a:pPr>
            <a:r>
              <a:rPr lang="en-US" sz="2000" dirty="0">
                <a:latin typeface="Arial"/>
              </a:rPr>
              <a:t>Exercise is a type of </a:t>
            </a:r>
            <a:r>
              <a:rPr lang="en-US" sz="2000" b="1" dirty="0">
                <a:solidFill>
                  <a:srgbClr val="984807"/>
                </a:solidFill>
                <a:latin typeface="Arial"/>
              </a:rPr>
              <a:t>PHYSICAL ACTIVITY</a:t>
            </a:r>
            <a:br>
              <a:rPr sz="2000" dirty="0"/>
            </a:br>
            <a:r>
              <a:rPr lang="en-US" sz="2000" dirty="0">
                <a:latin typeface="Arial"/>
              </a:rPr>
              <a:t>consisting of </a:t>
            </a:r>
            <a:r>
              <a:rPr lang="en-US" sz="2000" b="1" dirty="0">
                <a:solidFill>
                  <a:srgbClr val="FF0000"/>
                </a:solidFill>
                <a:latin typeface="Arial"/>
              </a:rPr>
              <a:t>planned, structured, and repetitive</a:t>
            </a:r>
            <a:br>
              <a:rPr sz="2000" dirty="0"/>
            </a:br>
            <a:r>
              <a:rPr lang="en-US" sz="2000" b="1" dirty="0">
                <a:solidFill>
                  <a:srgbClr val="FF0000"/>
                </a:solidFill>
                <a:latin typeface="Arial"/>
              </a:rPr>
              <a:t>bodily movement </a:t>
            </a:r>
            <a:r>
              <a:rPr lang="en-US" sz="2000" dirty="0">
                <a:latin typeface="Arial"/>
              </a:rPr>
              <a:t>done to improve or maintain</a:t>
            </a:r>
            <a:br>
              <a:rPr sz="2000" dirty="0"/>
            </a:br>
            <a:r>
              <a:rPr lang="en-US" sz="2000" dirty="0">
                <a:latin typeface="Arial"/>
              </a:rPr>
              <a:t>one or more components of </a:t>
            </a:r>
            <a:r>
              <a:rPr lang="en-US" sz="2000" b="1" dirty="0">
                <a:solidFill>
                  <a:srgbClr val="984807"/>
                </a:solidFill>
                <a:latin typeface="Arial"/>
              </a:rPr>
              <a:t>PHYSICAL FITNESS</a:t>
            </a:r>
            <a:r>
              <a:rPr lang="en-US" sz="2000" dirty="0">
                <a:latin typeface="Arial"/>
              </a:rPr>
              <a:t>.</a:t>
            </a:r>
          </a:p>
        </p:txBody>
      </p:sp>
      <p:sp>
        <p:nvSpPr>
          <p:cNvPr id="4" name="Rectangle 3"/>
          <p:cNvSpPr/>
          <p:nvPr/>
        </p:nvSpPr>
        <p:spPr>
          <a:xfrm>
            <a:off x="3858768" y="6470904"/>
            <a:ext cx="1429512" cy="164592"/>
          </a:xfrm>
          <a:prstGeom prst="rect">
            <a:avLst/>
          </a:prstGeom>
        </p:spPr>
        <p:txBody>
          <a:bodyPr wrap="none" lIns="0" tIns="0" rIns="0" bIns="0">
            <a:normAutofit fontScale="97500"/>
          </a:bodyPr>
          <a:lstStyle/>
          <a:p>
            <a:pPr indent="0">
              <a:lnSpc>
                <a:spcPts val="1120"/>
              </a:lnSpc>
            </a:pPr>
            <a:r>
              <a:rPr lang="en-US" sz="1000">
                <a:solidFill>
                  <a:srgbClr val="898989"/>
                </a:solidFill>
                <a:latin typeface="Arial"/>
              </a:rPr>
              <a:t>By: Dr. Tejas R. Chokshi</a:t>
            </a:r>
          </a:p>
        </p:txBody>
      </p:sp>
    </p:spTree>
  </p:cSld>
  <p:clrMapOvr>
    <a:overrideClrMapping bg1="lt1" tx1="dk1" bg2="lt2" tx2="dk2" accent1="accent1" accent2="accent2" accent3="accent3" accent4="accent4" accent5="accent5" accent6="accent6" hlink="hlink" folHlink="folHlink"/>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542544" y="1639824"/>
            <a:ext cx="6262990" cy="593710"/>
          </a:xfrm>
          <a:prstGeom prst="rect">
            <a:avLst/>
          </a:prstGeom>
        </p:spPr>
        <p:txBody>
          <a:bodyPr wrap="none" lIns="0" tIns="0" rIns="0" bIns="0">
            <a:normAutofit/>
          </a:bodyPr>
          <a:lstStyle/>
          <a:p>
            <a:pPr indent="0">
              <a:lnSpc>
                <a:spcPts val="2460"/>
              </a:lnSpc>
              <a:spcAft>
                <a:spcPts val="2730"/>
              </a:spcAft>
            </a:pPr>
            <a:r>
              <a:rPr lang="en-US" sz="2200" b="1" dirty="0">
                <a:latin typeface="Arial"/>
              </a:rPr>
              <a:t>Other uses</a:t>
            </a:r>
          </a:p>
        </p:txBody>
      </p:sp>
      <p:sp>
        <p:nvSpPr>
          <p:cNvPr id="3" name="Rectangle 2"/>
          <p:cNvSpPr/>
          <p:nvPr/>
        </p:nvSpPr>
        <p:spPr>
          <a:xfrm>
            <a:off x="551688" y="2414016"/>
            <a:ext cx="8055864" cy="3395472"/>
          </a:xfrm>
          <a:prstGeom prst="rect">
            <a:avLst/>
          </a:prstGeom>
        </p:spPr>
        <p:txBody>
          <a:bodyPr lIns="0" tIns="0" rIns="0" bIns="0">
            <a:normAutofit fontScale="97500"/>
          </a:bodyPr>
          <a:lstStyle/>
          <a:p>
            <a:pPr indent="0">
              <a:lnSpc>
                <a:spcPts val="2460"/>
              </a:lnSpc>
              <a:spcBef>
                <a:spcPts val="2730"/>
              </a:spcBef>
              <a:spcAft>
                <a:spcPts val="280"/>
              </a:spcAft>
            </a:pPr>
            <a:r>
              <a:rPr lang="en-US" sz="2200" dirty="0">
                <a:latin typeface="Arial"/>
              </a:rPr>
              <a:t>S Decreased anxiety and depression</a:t>
            </a:r>
          </a:p>
          <a:p>
            <a:pPr marL="359156" indent="-368300">
              <a:lnSpc>
                <a:spcPts val="2328"/>
              </a:lnSpc>
              <a:spcAft>
                <a:spcPts val="280"/>
              </a:spcAft>
            </a:pPr>
            <a:r>
              <a:rPr lang="en-US" sz="2200" dirty="0">
                <a:latin typeface="Arial"/>
              </a:rPr>
              <a:t>S Enhanced physical function and independent living in older</a:t>
            </a:r>
            <a:br>
              <a:rPr dirty="0"/>
            </a:br>
            <a:r>
              <a:rPr lang="en-US" sz="2200" dirty="0">
                <a:latin typeface="Arial"/>
              </a:rPr>
              <a:t>persons</a:t>
            </a:r>
          </a:p>
          <a:p>
            <a:pPr indent="0">
              <a:lnSpc>
                <a:spcPts val="2460"/>
              </a:lnSpc>
              <a:spcAft>
                <a:spcPts val="280"/>
              </a:spcAft>
            </a:pPr>
            <a:r>
              <a:rPr lang="en-US" sz="2200" dirty="0">
                <a:latin typeface="Arial"/>
              </a:rPr>
              <a:t>S Enhanced feelings of well-being</a:t>
            </a:r>
          </a:p>
          <a:p>
            <a:pPr marL="359156" indent="-368300">
              <a:lnSpc>
                <a:spcPts val="2328"/>
              </a:lnSpc>
              <a:spcAft>
                <a:spcPts val="280"/>
              </a:spcAft>
            </a:pPr>
            <a:r>
              <a:rPr lang="en-US" sz="2200" dirty="0">
                <a:latin typeface="Arial"/>
              </a:rPr>
              <a:t>S Enhanced performance of work, recreational, and sport</a:t>
            </a:r>
            <a:br>
              <a:rPr dirty="0"/>
            </a:br>
            <a:r>
              <a:rPr lang="en-US" sz="2200" dirty="0">
                <a:latin typeface="Arial"/>
              </a:rPr>
              <a:t>activities</a:t>
            </a:r>
          </a:p>
          <a:p>
            <a:pPr indent="0">
              <a:lnSpc>
                <a:spcPts val="2880"/>
              </a:lnSpc>
            </a:pPr>
            <a:r>
              <a:rPr lang="en-US" sz="2200" dirty="0">
                <a:latin typeface="Arial"/>
              </a:rPr>
              <a:t>S Reduced risk of falls and injuries from falls in older persons</a:t>
            </a:r>
            <a:br>
              <a:rPr dirty="0"/>
            </a:br>
            <a:r>
              <a:rPr lang="en-US" sz="2200" dirty="0">
                <a:latin typeface="Arial"/>
              </a:rPr>
              <a:t>S Prevention or mitigation of functional limitations in older</a:t>
            </a:r>
          </a:p>
          <a:p>
            <a:pPr marL="359156" indent="0">
              <a:lnSpc>
                <a:spcPts val="2460"/>
              </a:lnSpc>
              <a:spcAft>
                <a:spcPts val="280"/>
              </a:spcAft>
            </a:pPr>
            <a:r>
              <a:rPr lang="en-US" sz="2200" dirty="0">
                <a:latin typeface="Arial"/>
              </a:rPr>
              <a:t>adults</a:t>
            </a:r>
          </a:p>
          <a:p>
            <a:pPr indent="0">
              <a:lnSpc>
                <a:spcPts val="2460"/>
              </a:lnSpc>
            </a:pPr>
            <a:r>
              <a:rPr lang="en-US" sz="2200" dirty="0">
                <a:latin typeface="Arial"/>
              </a:rPr>
              <a:t>S Effective therapy for many chronic diseases in older adults</a:t>
            </a:r>
          </a:p>
        </p:txBody>
      </p:sp>
    </p:spTree>
  </p:cSld>
  <p:clrMapOvr>
    <a:overrideClrMapping bg1="lt1" tx1="dk1" bg2="lt2" tx2="dk2" accent1="accent1" accent2="accent2" accent3="accent3" accent4="accent4" accent5="accent5" accent6="accent6" hlink="hlink" folHlink="folHlink"/>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CD6156E-B5C9-4D0C-B05C-1E76B91DF859}"/>
              </a:ext>
            </a:extLst>
          </p:cNvPr>
          <p:cNvSpPr txBox="1"/>
          <p:nvPr/>
        </p:nvSpPr>
        <p:spPr>
          <a:xfrm>
            <a:off x="719528" y="569626"/>
            <a:ext cx="8079698" cy="5693866"/>
          </a:xfrm>
          <a:prstGeom prst="rect">
            <a:avLst/>
          </a:prstGeom>
          <a:noFill/>
        </p:spPr>
        <p:txBody>
          <a:bodyPr wrap="square" rtlCol="0">
            <a:spAutoFit/>
          </a:bodyPr>
          <a:lstStyle/>
          <a:p>
            <a:pPr algn="ctr"/>
            <a:r>
              <a:rPr lang="en-US" sz="2800" b="1" dirty="0"/>
              <a:t>Purposes of Health-Related Fitness Testing</a:t>
            </a:r>
          </a:p>
          <a:p>
            <a:pPr marL="342900" indent="-342900">
              <a:buFont typeface="Arial" panose="020B0604020202020204" pitchFamily="34" charset="0"/>
              <a:buChar char="•"/>
            </a:pPr>
            <a:r>
              <a:rPr lang="en-US" sz="2800" dirty="0"/>
              <a:t>Educating participants about their present health-related fitness status relative to health-related standards and age- and sex-matched norms </a:t>
            </a:r>
          </a:p>
          <a:p>
            <a:pPr marL="285750" indent="-285750">
              <a:buFont typeface="Arial" panose="020B0604020202020204" pitchFamily="34" charset="0"/>
              <a:buChar char="•"/>
            </a:pPr>
            <a:r>
              <a:rPr lang="en-US" sz="2800" dirty="0"/>
              <a:t>Providing data that are helpful in development of exercise prescriptions to address all fitness components</a:t>
            </a:r>
          </a:p>
          <a:p>
            <a:pPr marL="285750" indent="-285750">
              <a:buFont typeface="Arial" panose="020B0604020202020204" pitchFamily="34" charset="0"/>
              <a:buChar char="•"/>
            </a:pPr>
            <a:r>
              <a:rPr lang="en-US" sz="2800" dirty="0"/>
              <a:t>Collecting baseline and follow-up data that allow evaluation of progress by exercise program participants</a:t>
            </a:r>
          </a:p>
          <a:p>
            <a:pPr marL="285750" indent="-285750">
              <a:buFont typeface="Arial" panose="020B0604020202020204" pitchFamily="34" charset="0"/>
              <a:buChar char="•"/>
            </a:pPr>
            <a:r>
              <a:rPr lang="en-US" sz="2800" dirty="0"/>
              <a:t>Motivating participants by establishing reasonable and attainable fitness goals</a:t>
            </a:r>
          </a:p>
          <a:p>
            <a:pPr marL="285750" indent="-285750">
              <a:buFont typeface="Arial" panose="020B0604020202020204" pitchFamily="34" charset="0"/>
              <a:buChar char="•"/>
            </a:pPr>
            <a:r>
              <a:rPr lang="en-US" sz="2800" dirty="0"/>
              <a:t>Stratifying cardiovascular risk</a:t>
            </a:r>
            <a:endParaRPr lang="en-IN" sz="2800" dirty="0"/>
          </a:p>
        </p:txBody>
      </p:sp>
    </p:spTree>
    <p:extLst>
      <p:ext uri="{BB962C8B-B14F-4D97-AF65-F5344CB8AC3E}">
        <p14:creationId xmlns:p14="http://schemas.microsoft.com/office/powerpoint/2010/main" val="15491004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3880" y="630936"/>
            <a:ext cx="7860792" cy="1508760"/>
          </a:xfrm>
          <a:prstGeom prst="rect">
            <a:avLst/>
          </a:prstGeom>
        </p:spPr>
        <p:txBody>
          <a:bodyPr lIns="0" tIns="0" rIns="0" bIns="0">
            <a:normAutofit fontScale="97500"/>
          </a:bodyPr>
          <a:lstStyle/>
          <a:p>
            <a:pPr marR="276860" indent="0" algn="r">
              <a:lnSpc>
                <a:spcPts val="3800"/>
              </a:lnSpc>
              <a:spcAft>
                <a:spcPts val="2870"/>
              </a:spcAft>
            </a:pPr>
            <a:r>
              <a:rPr lang="en-US" sz="3400" b="1" dirty="0">
                <a:solidFill>
                  <a:srgbClr val="C00000"/>
                </a:solidFill>
                <a:latin typeface="Arial"/>
              </a:rPr>
              <a:t>Components of Physical fitness test</a:t>
            </a:r>
          </a:p>
          <a:p>
            <a:pPr indent="0">
              <a:lnSpc>
                <a:spcPts val="3240"/>
              </a:lnSpc>
              <a:spcAft>
                <a:spcPts val="3780"/>
              </a:spcAft>
            </a:pPr>
            <a:r>
              <a:rPr lang="en-US" sz="2900" b="1" dirty="0">
                <a:latin typeface="Arial"/>
              </a:rPr>
              <a:t>Five Health-Related Components of Fitness</a:t>
            </a:r>
          </a:p>
        </p:txBody>
      </p:sp>
      <p:sp>
        <p:nvSpPr>
          <p:cNvPr id="3" name="Rectangle 2"/>
          <p:cNvSpPr/>
          <p:nvPr/>
        </p:nvSpPr>
        <p:spPr>
          <a:xfrm>
            <a:off x="938784" y="2877312"/>
            <a:ext cx="5791800" cy="3193704"/>
          </a:xfrm>
          <a:prstGeom prst="rect">
            <a:avLst/>
          </a:prstGeom>
        </p:spPr>
        <p:txBody>
          <a:bodyPr lIns="0" tIns="0" rIns="0" bIns="0">
            <a:normAutofit/>
          </a:bodyPr>
          <a:lstStyle/>
          <a:p>
            <a:pPr indent="0">
              <a:lnSpc>
                <a:spcPts val="4032"/>
              </a:lnSpc>
              <a:spcBef>
                <a:spcPts val="3780"/>
              </a:spcBef>
            </a:pPr>
            <a:r>
              <a:rPr lang="en-US" sz="2400" dirty="0">
                <a:latin typeface="Arial"/>
              </a:rPr>
              <a:t>1.    Cardio-respiratory endurance</a:t>
            </a:r>
          </a:p>
          <a:p>
            <a:pPr indent="0">
              <a:lnSpc>
                <a:spcPts val="4032"/>
              </a:lnSpc>
            </a:pPr>
            <a:r>
              <a:rPr lang="en-US" sz="2400" dirty="0">
                <a:latin typeface="Arial"/>
              </a:rPr>
              <a:t>2.    Muscular strength</a:t>
            </a:r>
          </a:p>
          <a:p>
            <a:pPr indent="0">
              <a:lnSpc>
                <a:spcPts val="4032"/>
              </a:lnSpc>
            </a:pPr>
            <a:r>
              <a:rPr lang="en-US" sz="2400" dirty="0">
                <a:latin typeface="Arial"/>
              </a:rPr>
              <a:t>3.    Muscular endurance</a:t>
            </a:r>
          </a:p>
          <a:p>
            <a:pPr indent="0">
              <a:lnSpc>
                <a:spcPts val="4032"/>
              </a:lnSpc>
            </a:pPr>
            <a:r>
              <a:rPr lang="en-US" sz="2400" dirty="0">
                <a:latin typeface="Arial"/>
              </a:rPr>
              <a:t>4.    Flexibility</a:t>
            </a:r>
          </a:p>
          <a:p>
            <a:pPr indent="0">
              <a:lnSpc>
                <a:spcPts val="4032"/>
              </a:lnSpc>
            </a:pPr>
            <a:r>
              <a:rPr lang="en-US" sz="2400" dirty="0">
                <a:latin typeface="Arial"/>
              </a:rPr>
              <a:t>5.    Body composition</a:t>
            </a:r>
          </a:p>
        </p:txBody>
      </p:sp>
    </p:spTree>
    <p:extLst>
      <p:ext uri="{BB962C8B-B14F-4D97-AF65-F5344CB8AC3E}">
        <p14:creationId xmlns:p14="http://schemas.microsoft.com/office/powerpoint/2010/main" val="27391059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7FE3F32-7E7A-4ED0-A9DD-EE0A37C2CFFD}"/>
              </a:ext>
            </a:extLst>
          </p:cNvPr>
          <p:cNvSpPr txBox="1"/>
          <p:nvPr/>
        </p:nvSpPr>
        <p:spPr>
          <a:xfrm>
            <a:off x="1042416" y="749808"/>
            <a:ext cx="7845552" cy="3139321"/>
          </a:xfrm>
          <a:prstGeom prst="rect">
            <a:avLst/>
          </a:prstGeom>
          <a:noFill/>
        </p:spPr>
        <p:txBody>
          <a:bodyPr wrap="square" rtlCol="0">
            <a:spAutoFit/>
          </a:bodyPr>
          <a:lstStyle/>
          <a:p>
            <a:pPr algn="ctr"/>
            <a:r>
              <a:rPr lang="en-IN" sz="3600" b="1" i="1" dirty="0"/>
              <a:t>Modes of Testing</a:t>
            </a:r>
          </a:p>
          <a:p>
            <a:pPr marL="285750" indent="-285750">
              <a:buFont typeface="Arial" panose="020B0604020202020204" pitchFamily="34" charset="0"/>
              <a:buChar char="•"/>
            </a:pPr>
            <a:r>
              <a:rPr lang="en-IN" sz="3600" b="1" dirty="0"/>
              <a:t>Field tests:</a:t>
            </a:r>
          </a:p>
          <a:p>
            <a:pPr marL="285750" indent="-285750">
              <a:buFont typeface="Arial" panose="020B0604020202020204" pitchFamily="34" charset="0"/>
              <a:buChar char="•"/>
            </a:pPr>
            <a:r>
              <a:rPr lang="en-IN" sz="3600" b="1" dirty="0"/>
              <a:t>Motor driven treadmills:</a:t>
            </a:r>
          </a:p>
          <a:p>
            <a:pPr marL="285750" indent="-285750">
              <a:buFont typeface="Arial" panose="020B0604020202020204" pitchFamily="34" charset="0"/>
              <a:buChar char="•"/>
            </a:pPr>
            <a:r>
              <a:rPr lang="en-IN" sz="3600" b="1" dirty="0"/>
              <a:t>Mechanically braked cycle ergometers:</a:t>
            </a:r>
          </a:p>
          <a:p>
            <a:pPr marL="285750" indent="-285750">
              <a:buFont typeface="Arial" panose="020B0604020202020204" pitchFamily="34" charset="0"/>
              <a:buChar char="•"/>
            </a:pPr>
            <a:r>
              <a:rPr lang="en-IN" sz="3600" b="1" dirty="0"/>
              <a:t>Step testing:</a:t>
            </a:r>
            <a:br>
              <a:rPr lang="en-IN" b="1" dirty="0"/>
            </a:br>
            <a:endParaRPr lang="en-IN" dirty="0"/>
          </a:p>
        </p:txBody>
      </p:sp>
    </p:spTree>
    <p:extLst>
      <p:ext uri="{BB962C8B-B14F-4D97-AF65-F5344CB8AC3E}">
        <p14:creationId xmlns:p14="http://schemas.microsoft.com/office/powerpoint/2010/main" val="30280708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D7576A2-D8CF-4DC4-B778-F92FC32887FC}"/>
              </a:ext>
            </a:extLst>
          </p:cNvPr>
          <p:cNvSpPr txBox="1"/>
          <p:nvPr/>
        </p:nvSpPr>
        <p:spPr>
          <a:xfrm>
            <a:off x="815467" y="227609"/>
            <a:ext cx="7900416" cy="4384277"/>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sz="2800" b="1" i="1" dirty="0"/>
              <a:t>Field tests </a:t>
            </a:r>
            <a:r>
              <a:rPr lang="en-US" sz="2000" b="1" dirty="0"/>
              <a:t>consist of walking or running a certain distance in a given time (i.e., 12-minute and 1.5-mile [2.4-km] run tests, and the 1- and 6-minute walk test). V</a:t>
            </a:r>
            <a:r>
              <a:rPr lang="en-US" sz="2000" dirty="0"/>
              <a:t>O2max can be estimated from the equations </a:t>
            </a:r>
          </a:p>
          <a:p>
            <a:pPr marL="285750" indent="-285750">
              <a:lnSpc>
                <a:spcPct val="150000"/>
              </a:lnSpc>
              <a:buFont typeface="Arial" panose="020B0604020202020204" pitchFamily="34" charset="0"/>
              <a:buChar char="•"/>
            </a:pPr>
            <a:r>
              <a:rPr lang="en-US" sz="2000" dirty="0"/>
              <a:t>The advantages of field tests are that they are easy to administer to large numbers of individuals at one time and little equipment (e.g., a stopwatch) is needed. The disadvantages are that they all potentially could be maximal tests, and by their nature, are unmonitored for BP and HR. An individual's level of motivation and pacing ability also can have a profound impact on test results. </a:t>
            </a:r>
          </a:p>
        </p:txBody>
      </p:sp>
    </p:spTree>
    <p:extLst>
      <p:ext uri="{BB962C8B-B14F-4D97-AF65-F5344CB8AC3E}">
        <p14:creationId xmlns:p14="http://schemas.microsoft.com/office/powerpoint/2010/main" val="27945360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DEF61F-3D0E-45AF-A37B-3030E7617712}"/>
              </a:ext>
            </a:extLst>
          </p:cNvPr>
          <p:cNvSpPr txBox="1"/>
          <p:nvPr/>
        </p:nvSpPr>
        <p:spPr>
          <a:xfrm>
            <a:off x="822960" y="676656"/>
            <a:ext cx="8119872" cy="6313716"/>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sz="2800" b="1" dirty="0"/>
              <a:t>Motor Driven Treadmills: </a:t>
            </a:r>
            <a:r>
              <a:rPr lang="en-US" sz="2400" dirty="0"/>
              <a:t>can be used for submaximal and maximal testing and often are used for diagnostic testing. T hey provide a common form of exercise (i.e., walking) and can accommodate the least fit to the fittest individuals across the continuum of walking to running speeds</a:t>
            </a:r>
            <a:r>
              <a:rPr lang="en-US" dirty="0"/>
              <a:t>.</a:t>
            </a:r>
          </a:p>
          <a:p>
            <a:pPr marL="285750" indent="-285750">
              <a:lnSpc>
                <a:spcPct val="150000"/>
              </a:lnSpc>
              <a:buFont typeface="Arial" panose="020B0604020202020204" pitchFamily="34" charset="0"/>
              <a:buChar char="•"/>
            </a:pPr>
            <a:r>
              <a:rPr lang="en-IN" sz="2800" b="1" i="1" dirty="0"/>
              <a:t>Mechanically braked cycle ergometers </a:t>
            </a:r>
            <a:r>
              <a:rPr lang="en-US" sz="2400" dirty="0"/>
              <a:t>are excellent test modalities for submaximal and maximal testing. They are relatively inexpensive, easily transportable, and allow BP and the ECG (if appropriate) to be measured easily. The main disadvantage is that cycling is a less familiar mode of exercise, often resulting in limiting localized muscle fatigue. </a:t>
            </a:r>
            <a:endParaRPr lang="en-US" dirty="0"/>
          </a:p>
        </p:txBody>
      </p:sp>
    </p:spTree>
    <p:extLst>
      <p:ext uri="{BB962C8B-B14F-4D97-AF65-F5344CB8AC3E}">
        <p14:creationId xmlns:p14="http://schemas.microsoft.com/office/powerpoint/2010/main" val="5418799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561709B-5150-4519-BF18-1BAF66110CC5}"/>
              </a:ext>
            </a:extLst>
          </p:cNvPr>
          <p:cNvSpPr txBox="1"/>
          <p:nvPr/>
        </p:nvSpPr>
        <p:spPr>
          <a:xfrm>
            <a:off x="786384" y="658368"/>
            <a:ext cx="8266176" cy="5543184"/>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IN" sz="2800" b="1" i="1" dirty="0"/>
              <a:t>Step testing </a:t>
            </a:r>
            <a:r>
              <a:rPr lang="en-US" sz="2400" dirty="0"/>
              <a:t>is an inexpensive modality for predicting CR fitness by measuring the HR response to stepping at a fixed rate and/or a fixed step height or by measuring post-exercise recovery HR. </a:t>
            </a:r>
            <a:r>
              <a:rPr lang="en-IN" sz="2400" dirty="0"/>
              <a:t>Step </a:t>
            </a:r>
            <a:r>
              <a:rPr lang="en-US" sz="2400" dirty="0"/>
              <a:t>tests require little or no equipment  steps are easily transportable; stepping skill requires little practice; the test usually is of short duration; and stepping is advantageous for mass testing . Post-exercise (recovery) HR decreases with improved CR fitness, and test results are easy to explain to participants </a:t>
            </a:r>
            <a:br>
              <a:rPr lang="en-US" b="1" dirty="0"/>
            </a:br>
            <a:endParaRPr lang="en-IN" dirty="0"/>
          </a:p>
        </p:txBody>
      </p:sp>
    </p:spTree>
    <p:extLst>
      <p:ext uri="{BB962C8B-B14F-4D97-AF65-F5344CB8AC3E}">
        <p14:creationId xmlns:p14="http://schemas.microsoft.com/office/powerpoint/2010/main" val="27507272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E909C04-FCD4-4521-9A6F-58A424E23FE2}"/>
              </a:ext>
            </a:extLst>
          </p:cNvPr>
          <p:cNvSpPr txBox="1"/>
          <p:nvPr/>
        </p:nvSpPr>
        <p:spPr>
          <a:xfrm>
            <a:off x="603504" y="1389601"/>
            <a:ext cx="8357616" cy="3913059"/>
          </a:xfrm>
          <a:prstGeom prst="rect">
            <a:avLst/>
          </a:prstGeom>
          <a:noFill/>
        </p:spPr>
        <p:txBody>
          <a:bodyPr wrap="square" rtlCol="0">
            <a:spAutoFit/>
          </a:bodyPr>
          <a:lstStyle/>
          <a:p>
            <a:pPr>
              <a:lnSpc>
                <a:spcPct val="150000"/>
              </a:lnSpc>
            </a:pPr>
            <a:r>
              <a:rPr lang="en-US" sz="2400" b="1" u="sng" dirty="0"/>
              <a:t>The 6-minute walk test </a:t>
            </a:r>
            <a:r>
              <a:rPr lang="en-US" sz="2400" dirty="0"/>
              <a:t>has been used to evaluate CR fitness within some clinical patient populations (e.g., persons with chronic heart failure or pulmonary disease). Even though the test is considered submaximal, it may result in near maximal performance for those with low fitness levels or disease. Patients completing &lt;300 meters during the 6-minute walk demonstrate a limited </a:t>
            </a:r>
            <a:r>
              <a:rPr lang="en-US" sz="2400"/>
              <a:t>short-term survival.</a:t>
            </a:r>
            <a:endParaRPr lang="en-US" sz="2400" b="1" dirty="0"/>
          </a:p>
        </p:txBody>
      </p:sp>
      <p:sp>
        <p:nvSpPr>
          <p:cNvPr id="3" name="TextBox 2">
            <a:extLst>
              <a:ext uri="{FF2B5EF4-FFF2-40B4-BE49-F238E27FC236}">
                <a16:creationId xmlns:a16="http://schemas.microsoft.com/office/drawing/2014/main" id="{4DBDB7B8-FEDF-4A8B-BD9F-87B345B9E4A3}"/>
              </a:ext>
            </a:extLst>
          </p:cNvPr>
          <p:cNvSpPr txBox="1"/>
          <p:nvPr/>
        </p:nvSpPr>
        <p:spPr>
          <a:xfrm>
            <a:off x="603504" y="493776"/>
            <a:ext cx="8284464" cy="523220"/>
          </a:xfrm>
          <a:prstGeom prst="rect">
            <a:avLst/>
          </a:prstGeom>
          <a:noFill/>
        </p:spPr>
        <p:txBody>
          <a:bodyPr wrap="square" rtlCol="0">
            <a:spAutoFit/>
          </a:bodyPr>
          <a:lstStyle/>
          <a:p>
            <a:pPr algn="ctr"/>
            <a:r>
              <a:rPr lang="en-US" sz="2800" b="1" dirty="0"/>
              <a:t>Fitness testing for convalescent individuals</a:t>
            </a:r>
            <a:endParaRPr lang="en-IN" sz="2800" b="1" dirty="0"/>
          </a:p>
        </p:txBody>
      </p:sp>
    </p:spTree>
    <p:extLst>
      <p:ext uri="{BB962C8B-B14F-4D97-AF65-F5344CB8AC3E}">
        <p14:creationId xmlns:p14="http://schemas.microsoft.com/office/powerpoint/2010/main" val="292234632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2301240" y="630936"/>
            <a:ext cx="4568952" cy="521208"/>
          </a:xfrm>
          <a:prstGeom prst="rect">
            <a:avLst/>
          </a:prstGeom>
        </p:spPr>
        <p:txBody>
          <a:bodyPr wrap="none" lIns="0" tIns="0" rIns="0" bIns="0">
            <a:normAutofit fontScale="97500"/>
          </a:bodyPr>
          <a:lstStyle/>
          <a:p>
            <a:pPr indent="0" algn="ctr">
              <a:lnSpc>
                <a:spcPts val="3800"/>
              </a:lnSpc>
              <a:spcAft>
                <a:spcPts val="2100"/>
              </a:spcAft>
            </a:pPr>
            <a:r>
              <a:rPr lang="en-US" sz="3400" b="1">
                <a:solidFill>
                  <a:srgbClr val="C00000"/>
                </a:solidFill>
                <a:latin typeface="Arial"/>
              </a:rPr>
              <a:t>Principles of Fitness</a:t>
            </a:r>
          </a:p>
        </p:txBody>
      </p:sp>
      <p:sp>
        <p:nvSpPr>
          <p:cNvPr id="3" name="Rectangle 2"/>
          <p:cNvSpPr/>
          <p:nvPr/>
        </p:nvSpPr>
        <p:spPr>
          <a:xfrm>
            <a:off x="554736" y="1612392"/>
            <a:ext cx="8034528" cy="4126992"/>
          </a:xfrm>
          <a:prstGeom prst="rect">
            <a:avLst/>
          </a:prstGeom>
        </p:spPr>
        <p:txBody>
          <a:bodyPr lIns="0" tIns="0" rIns="0" bIns="0">
            <a:normAutofit fontScale="97500"/>
          </a:bodyPr>
          <a:lstStyle/>
          <a:p>
            <a:pPr marL="444500" indent="-444500">
              <a:lnSpc>
                <a:spcPts val="2680"/>
              </a:lnSpc>
              <a:spcBef>
                <a:spcPts val="2100"/>
              </a:spcBef>
              <a:spcAft>
                <a:spcPts val="420"/>
              </a:spcAft>
            </a:pPr>
            <a:r>
              <a:rPr lang="en-US" sz="2400">
                <a:latin typeface="Arial"/>
              </a:rPr>
              <a:t>S Warm-up and Cool-down</a:t>
            </a:r>
          </a:p>
          <a:p>
            <a:pPr marL="444500" indent="-444500">
              <a:lnSpc>
                <a:spcPts val="2688"/>
              </a:lnSpc>
              <a:spcAft>
                <a:spcPts val="420"/>
              </a:spcAft>
            </a:pPr>
            <a:r>
              <a:rPr lang="en-US" sz="2400">
                <a:latin typeface="Arial"/>
              </a:rPr>
              <a:t>S FITT (Frequency, Intensity, Time /duration, and Type)</a:t>
            </a:r>
            <a:br/>
            <a:r>
              <a:rPr lang="en-US" sz="2400">
                <a:latin typeface="Arial"/>
              </a:rPr>
              <a:t>Principle</a:t>
            </a:r>
          </a:p>
          <a:p>
            <a:pPr marL="444500" indent="-444500">
              <a:lnSpc>
                <a:spcPts val="3360"/>
              </a:lnSpc>
            </a:pPr>
            <a:r>
              <a:rPr lang="en-US" sz="2400">
                <a:latin typeface="Arial"/>
              </a:rPr>
              <a:t>S In Intensity</a:t>
            </a:r>
          </a:p>
          <a:p>
            <a:pPr marL="444500" indent="0">
              <a:lnSpc>
                <a:spcPts val="3360"/>
              </a:lnSpc>
            </a:pPr>
            <a:r>
              <a:rPr lang="en-US" sz="2400">
                <a:latin typeface="Arial"/>
              </a:rPr>
              <a:t>S Overload principle</a:t>
            </a:r>
          </a:p>
          <a:p>
            <a:pPr marL="444500" indent="0">
              <a:lnSpc>
                <a:spcPts val="3360"/>
              </a:lnSpc>
            </a:pPr>
            <a:r>
              <a:rPr lang="en-US" sz="2400">
                <a:latin typeface="Arial"/>
              </a:rPr>
              <a:t>S Specificity principle</a:t>
            </a:r>
          </a:p>
          <a:p>
            <a:pPr marL="444500" indent="-444500">
              <a:lnSpc>
                <a:spcPts val="3360"/>
              </a:lnSpc>
            </a:pPr>
            <a:r>
              <a:rPr lang="en-US" sz="2400">
                <a:latin typeface="Arial"/>
              </a:rPr>
              <a:t>S Reversibility Principle</a:t>
            </a:r>
          </a:p>
          <a:p>
            <a:pPr marL="444500" indent="-444500">
              <a:lnSpc>
                <a:spcPts val="3360"/>
              </a:lnSpc>
            </a:pPr>
            <a:r>
              <a:rPr lang="en-US" sz="2400">
                <a:latin typeface="Arial"/>
              </a:rPr>
              <a:t>S Consistency</a:t>
            </a:r>
          </a:p>
          <a:p>
            <a:pPr marL="444500" indent="-444500">
              <a:lnSpc>
                <a:spcPts val="3360"/>
              </a:lnSpc>
            </a:pPr>
            <a:r>
              <a:rPr lang="en-US" sz="2400">
                <a:latin typeface="Arial"/>
              </a:rPr>
              <a:t>S Motivation</a:t>
            </a:r>
          </a:p>
          <a:p>
            <a:pPr marL="444500" indent="-444500">
              <a:lnSpc>
                <a:spcPts val="3360"/>
              </a:lnSpc>
            </a:pPr>
            <a:r>
              <a:rPr lang="en-US" sz="2400">
                <a:latin typeface="Arial"/>
              </a:rPr>
              <a:t>S Progression</a:t>
            </a:r>
          </a:p>
        </p:txBody>
      </p:sp>
      <p:sp>
        <p:nvSpPr>
          <p:cNvPr id="4" name="Rectangle 3"/>
          <p:cNvSpPr/>
          <p:nvPr/>
        </p:nvSpPr>
        <p:spPr>
          <a:xfrm>
            <a:off x="3858768" y="6470904"/>
            <a:ext cx="1429512" cy="164592"/>
          </a:xfrm>
          <a:prstGeom prst="rect">
            <a:avLst/>
          </a:prstGeom>
        </p:spPr>
        <p:txBody>
          <a:bodyPr wrap="none" lIns="0" tIns="0" rIns="0" bIns="0">
            <a:normAutofit fontScale="97500"/>
          </a:bodyPr>
          <a:lstStyle/>
          <a:p>
            <a:pPr indent="0">
              <a:lnSpc>
                <a:spcPts val="1120"/>
              </a:lnSpc>
            </a:pPr>
            <a:r>
              <a:rPr lang="en-US" sz="1000">
                <a:solidFill>
                  <a:srgbClr val="898989"/>
                </a:solidFill>
                <a:latin typeface="Arial"/>
              </a:rPr>
              <a:t>By: Dr. Tejas R. Chokshi</a:t>
            </a:r>
          </a:p>
        </p:txBody>
      </p:sp>
    </p:spTree>
  </p:cSld>
  <p:clrMapOvr>
    <a:overrideClrMapping bg1="lt1" tx1="dk1" bg2="lt2" tx2="dk2" accent1="accent1" accent2="accent2" accent3="accent3" accent4="accent4" accent5="accent5" accent6="accent6" hlink="hlink" folHlink="folHlink"/>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C80119A-D765-4560-8525-0F7EABC6361B}"/>
              </a:ext>
            </a:extLst>
          </p:cNvPr>
          <p:cNvSpPr txBox="1"/>
          <p:nvPr/>
        </p:nvSpPr>
        <p:spPr>
          <a:xfrm>
            <a:off x="307975" y="152400"/>
            <a:ext cx="8915400" cy="6969600"/>
          </a:xfrm>
          <a:prstGeom prst="rect">
            <a:avLst/>
          </a:prstGeom>
          <a:noFill/>
        </p:spPr>
        <p:txBody>
          <a:bodyPr wrap="square" rtlCol="0">
            <a:spAutoFit/>
          </a:bodyPr>
          <a:lstStyle/>
          <a:p>
            <a:pPr algn="ctr">
              <a:lnSpc>
                <a:spcPct val="150000"/>
              </a:lnSpc>
            </a:pPr>
            <a:r>
              <a:rPr lang="en-US" sz="2000" b="1" u="sng" dirty="0"/>
              <a:t>General Procedures for Submaximal Testing of Cardiorespiratory Fitness</a:t>
            </a:r>
          </a:p>
          <a:p>
            <a:pPr>
              <a:lnSpc>
                <a:spcPct val="150000"/>
              </a:lnSpc>
            </a:pPr>
            <a:r>
              <a:rPr lang="en-US" sz="2000" dirty="0"/>
              <a:t>1. Obtain resting heart rate and BP immediately before exercise in the exercise posture.</a:t>
            </a:r>
            <a:br>
              <a:rPr lang="en-US" sz="2000" dirty="0"/>
            </a:br>
            <a:r>
              <a:rPr lang="en-US" sz="2000" dirty="0"/>
              <a:t>2. The client should be familiarized with the ergometer. If using a cycle ergometer, properly</a:t>
            </a:r>
            <a:br>
              <a:rPr lang="en-US" sz="2000" dirty="0"/>
            </a:br>
            <a:r>
              <a:rPr lang="en-US" sz="2000" dirty="0"/>
              <a:t>position the client on the ergometer (i.e., upright posture, five-degree bend in the knee at maximal leg extension, hands in proper position on handlebars).</a:t>
            </a:r>
            <a:br>
              <a:rPr lang="en-US" sz="2000" dirty="0"/>
            </a:br>
            <a:r>
              <a:rPr lang="en-US" sz="2000" dirty="0"/>
              <a:t>3. The exercise test should begin with a two- to three-minute warm-up to acquaint the client with the cycle ergometer and prepare him or her for the exercise intensity in the first stage of the test.</a:t>
            </a:r>
            <a:br>
              <a:rPr lang="en-US" sz="2000" dirty="0"/>
            </a:br>
            <a:r>
              <a:rPr lang="en-US" sz="2000" dirty="0"/>
              <a:t>5. Heart rate should be monitored at least two times during each stage, near the end of the second and third minutes of each stage.</a:t>
            </a:r>
            <a:br>
              <a:rPr lang="en-US" sz="2000" dirty="0"/>
            </a:br>
            <a:r>
              <a:rPr lang="en-US" sz="2000" dirty="0"/>
              <a:t>6. Blood pressure should be monitored in the last minute of each stage and repeated (verified) in the event of a hypotensive or hypertensive response.</a:t>
            </a:r>
            <a:br>
              <a:rPr lang="en-US" sz="2000" dirty="0"/>
            </a:br>
            <a:endParaRPr lang="en-IN" sz="2000" dirty="0"/>
          </a:p>
        </p:txBody>
      </p:sp>
    </p:spTree>
    <p:extLst>
      <p:ext uri="{BB962C8B-B14F-4D97-AF65-F5344CB8AC3E}">
        <p14:creationId xmlns:p14="http://schemas.microsoft.com/office/powerpoint/2010/main" val="13135999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414528" y="896112"/>
            <a:ext cx="8339328" cy="512064"/>
          </a:xfrm>
          <a:prstGeom prst="rect">
            <a:avLst/>
          </a:prstGeom>
        </p:spPr>
        <p:txBody>
          <a:bodyPr wrap="none" lIns="0" tIns="0" rIns="0" bIns="0">
            <a:normAutofit fontScale="37500" lnSpcReduction="20000"/>
          </a:bodyPr>
          <a:lstStyle/>
          <a:p>
            <a:pPr indent="0">
              <a:lnSpc>
                <a:spcPts val="4800"/>
              </a:lnSpc>
              <a:spcAft>
                <a:spcPts val="2030"/>
              </a:spcAft>
            </a:pPr>
            <a:r>
              <a:rPr lang="en-US" sz="4300">
                <a:latin typeface="Arial"/>
              </a:rPr>
              <a:t>What is </a:t>
            </a:r>
            <a:r>
              <a:rPr lang="en-US" sz="4300">
                <a:solidFill>
                  <a:srgbClr val="0070C0"/>
                </a:solidFill>
                <a:latin typeface="Arial"/>
              </a:rPr>
              <a:t>PHYSICAL ACTIVITY</a:t>
            </a:r>
            <a:r>
              <a:rPr lang="en-US" sz="4300">
                <a:latin typeface="Arial"/>
              </a:rPr>
              <a:t>??</a:t>
            </a:r>
          </a:p>
        </p:txBody>
      </p:sp>
      <p:sp>
        <p:nvSpPr>
          <p:cNvPr id="3" name="Rectangle 2"/>
          <p:cNvSpPr/>
          <p:nvPr/>
        </p:nvSpPr>
        <p:spPr>
          <a:xfrm>
            <a:off x="573024" y="2130552"/>
            <a:ext cx="8107680" cy="1874520"/>
          </a:xfrm>
          <a:prstGeom prst="rect">
            <a:avLst/>
          </a:prstGeom>
        </p:spPr>
        <p:txBody>
          <a:bodyPr lIns="0" tIns="0" rIns="0" bIns="0">
            <a:normAutofit fontScale="25000" lnSpcReduction="20000"/>
          </a:bodyPr>
          <a:lstStyle/>
          <a:p>
            <a:pPr indent="0" algn="ctr">
              <a:lnSpc>
                <a:spcPts val="2880"/>
              </a:lnSpc>
              <a:spcBef>
                <a:spcPts val="2030"/>
              </a:spcBef>
            </a:pPr>
            <a:r>
              <a:rPr lang="en-US" sz="8000" dirty="0">
                <a:latin typeface="Arial"/>
              </a:rPr>
              <a:t>Any </a:t>
            </a:r>
            <a:r>
              <a:rPr lang="en-US" sz="8000" dirty="0">
                <a:solidFill>
                  <a:srgbClr val="FF0000"/>
                </a:solidFill>
                <a:latin typeface="Arial"/>
              </a:rPr>
              <a:t>bodily movement </a:t>
            </a:r>
            <a:r>
              <a:rPr lang="en-US" sz="8000" dirty="0">
                <a:latin typeface="Arial"/>
              </a:rPr>
              <a:t>produced by the </a:t>
            </a:r>
            <a:r>
              <a:rPr lang="en-US" sz="8000" dirty="0">
                <a:solidFill>
                  <a:srgbClr val="FF0000"/>
                </a:solidFill>
                <a:latin typeface="Arial"/>
              </a:rPr>
              <a:t>contraction of skeletal</a:t>
            </a:r>
            <a:br>
              <a:rPr sz="8000" dirty="0"/>
            </a:br>
            <a:r>
              <a:rPr lang="en-US" sz="8000" dirty="0">
                <a:solidFill>
                  <a:srgbClr val="FF0000"/>
                </a:solidFill>
                <a:latin typeface="Arial"/>
              </a:rPr>
              <a:t>muscles </a:t>
            </a:r>
            <a:r>
              <a:rPr lang="en-US" sz="8000" dirty="0">
                <a:latin typeface="Arial"/>
              </a:rPr>
              <a:t>that result in a substantial </a:t>
            </a:r>
            <a:r>
              <a:rPr lang="en-US" sz="8000" dirty="0">
                <a:solidFill>
                  <a:srgbClr val="FF0000"/>
                </a:solidFill>
                <a:latin typeface="Arial"/>
              </a:rPr>
              <a:t>increase </a:t>
            </a:r>
            <a:r>
              <a:rPr lang="en-US" sz="8000" dirty="0">
                <a:latin typeface="Arial"/>
              </a:rPr>
              <a:t>over resting </a:t>
            </a:r>
            <a:r>
              <a:rPr lang="en-US" sz="8000" dirty="0">
                <a:solidFill>
                  <a:srgbClr val="FF0000"/>
                </a:solidFill>
                <a:latin typeface="Arial"/>
              </a:rPr>
              <a:t>energy</a:t>
            </a:r>
          </a:p>
          <a:p>
            <a:pPr indent="0" algn="ctr">
              <a:lnSpc>
                <a:spcPts val="2880"/>
              </a:lnSpc>
              <a:spcAft>
                <a:spcPts val="2870"/>
              </a:spcAft>
            </a:pPr>
            <a:r>
              <a:rPr lang="en-US" sz="8000" dirty="0">
                <a:solidFill>
                  <a:srgbClr val="FF0000"/>
                </a:solidFill>
                <a:latin typeface="Arial"/>
              </a:rPr>
              <a:t>expenditure</a:t>
            </a:r>
            <a:r>
              <a:rPr lang="en-US" sz="2200" dirty="0">
                <a:latin typeface="Arial"/>
              </a:rPr>
              <a:t>.</a:t>
            </a:r>
          </a:p>
          <a:p>
            <a:pPr indent="0">
              <a:lnSpc>
                <a:spcPts val="4800"/>
              </a:lnSpc>
              <a:spcAft>
                <a:spcPts val="2030"/>
              </a:spcAft>
            </a:pPr>
            <a:r>
              <a:rPr lang="en-US" sz="9600" dirty="0">
                <a:latin typeface="Arial"/>
              </a:rPr>
              <a:t>What is </a:t>
            </a:r>
            <a:r>
              <a:rPr lang="en-US" sz="9600" dirty="0">
                <a:solidFill>
                  <a:srgbClr val="0070C0"/>
                </a:solidFill>
                <a:latin typeface="Arial"/>
              </a:rPr>
              <a:t>PHYSICAL FITNESS</a:t>
            </a:r>
            <a:r>
              <a:rPr lang="en-US" sz="9600" dirty="0">
                <a:latin typeface="Arial"/>
              </a:rPr>
              <a:t>??</a:t>
            </a:r>
          </a:p>
        </p:txBody>
      </p:sp>
      <p:sp>
        <p:nvSpPr>
          <p:cNvPr id="4" name="Rectangle 3"/>
          <p:cNvSpPr/>
          <p:nvPr/>
        </p:nvSpPr>
        <p:spPr>
          <a:xfrm>
            <a:off x="804672" y="4736592"/>
            <a:ext cx="7906512" cy="1094582"/>
          </a:xfrm>
          <a:prstGeom prst="rect">
            <a:avLst/>
          </a:prstGeom>
        </p:spPr>
        <p:txBody>
          <a:bodyPr lIns="0" tIns="0" rIns="0" bIns="0">
            <a:noAutofit/>
          </a:bodyPr>
          <a:lstStyle/>
          <a:p>
            <a:pPr indent="0" algn="ctr">
              <a:lnSpc>
                <a:spcPts val="3672"/>
              </a:lnSpc>
              <a:spcBef>
                <a:spcPts val="2030"/>
              </a:spcBef>
            </a:pPr>
            <a:r>
              <a:rPr lang="en-US" dirty="0">
                <a:latin typeface="Arial"/>
              </a:rPr>
              <a:t>A </a:t>
            </a:r>
            <a:r>
              <a:rPr lang="en-US" dirty="0">
                <a:solidFill>
                  <a:srgbClr val="FF0000"/>
                </a:solidFill>
                <a:latin typeface="Arial"/>
              </a:rPr>
              <a:t>set </a:t>
            </a:r>
            <a:r>
              <a:rPr lang="en-US" dirty="0">
                <a:latin typeface="Arial"/>
              </a:rPr>
              <a:t>of attributes or </a:t>
            </a:r>
            <a:r>
              <a:rPr lang="en-US" dirty="0">
                <a:solidFill>
                  <a:srgbClr val="FF0000"/>
                </a:solidFill>
                <a:latin typeface="Arial"/>
              </a:rPr>
              <a:t>characteristics </a:t>
            </a:r>
            <a:r>
              <a:rPr lang="en-US" dirty="0">
                <a:latin typeface="Arial"/>
              </a:rPr>
              <a:t>that people have or </a:t>
            </a:r>
            <a:r>
              <a:rPr lang="en-US" dirty="0">
                <a:solidFill>
                  <a:srgbClr val="FF0000"/>
                </a:solidFill>
                <a:latin typeface="Arial"/>
              </a:rPr>
              <a:t>achieve</a:t>
            </a:r>
            <a:br>
              <a:rPr sz="1600" dirty="0"/>
            </a:br>
            <a:r>
              <a:rPr lang="en-US" dirty="0">
                <a:latin typeface="Arial"/>
              </a:rPr>
              <a:t>that relates to the ability </a:t>
            </a:r>
            <a:r>
              <a:rPr lang="en-US" dirty="0">
                <a:solidFill>
                  <a:srgbClr val="FF0000"/>
                </a:solidFill>
                <a:latin typeface="Arial"/>
              </a:rPr>
              <a:t>to perform physical activity</a:t>
            </a:r>
            <a:r>
              <a:rPr lang="en-US" dirty="0">
                <a:latin typeface="Arial"/>
              </a:rPr>
              <a:t>.</a:t>
            </a:r>
          </a:p>
        </p:txBody>
      </p:sp>
    </p:spTree>
  </p:cSld>
  <p:clrMapOvr>
    <a:overrideClrMapping bg1="lt1" tx1="dk1" bg2="lt2" tx2="dk2" accent1="accent1" accent2="accent2" accent3="accent3" accent4="accent4" accent5="accent5" accent6="accent6" hlink="hlink" folHlink="folHlink"/>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E9E57B9-B469-4E65-859E-827635C22E5A}"/>
              </a:ext>
            </a:extLst>
          </p:cNvPr>
          <p:cNvSpPr/>
          <p:nvPr/>
        </p:nvSpPr>
        <p:spPr>
          <a:xfrm>
            <a:off x="147955" y="206137"/>
            <a:ext cx="9235440" cy="6046271"/>
          </a:xfrm>
          <a:prstGeom prst="rect">
            <a:avLst/>
          </a:prstGeom>
        </p:spPr>
        <p:txBody>
          <a:bodyPr wrap="square">
            <a:spAutoFit/>
          </a:bodyPr>
          <a:lstStyle/>
          <a:p>
            <a:pPr>
              <a:lnSpc>
                <a:spcPct val="150000"/>
              </a:lnSpc>
            </a:pPr>
            <a:r>
              <a:rPr lang="en-US" sz="2000" dirty="0"/>
              <a:t>7. Perceived exertion and additional rating scales should be monitored near the end of the last minute of each stage using either the 6–20 or 0–10 scale (Table 4.8).</a:t>
            </a:r>
            <a:br>
              <a:rPr lang="en-US" sz="2000" dirty="0"/>
            </a:br>
            <a:r>
              <a:rPr lang="en-US" sz="2000" dirty="0"/>
              <a:t>8. Client appearance and symptoms should be monitored and recorded regularly. The test should be terminated when the subject reaches 70% heart rate reserve (85% of age-predicted maximal heart rate), fails to conform to the exercise test protocol, experiences adverse signs or symptoms, requests to stop, or experiences an emergency situation.</a:t>
            </a:r>
            <a:br>
              <a:rPr lang="en-US" sz="2000" dirty="0"/>
            </a:br>
            <a:r>
              <a:rPr lang="en-US" sz="2000" dirty="0"/>
              <a:t>9. An appropriate cool-down/recovery period should be initiated consisting of either: Continued exercise at a work rate equivalent to that of the first stage of the exercise test protocol or lower; or a. A passive cool-down if the subject experiences signs of discomfort or an emergency situation occurs</a:t>
            </a:r>
            <a:br>
              <a:rPr lang="en-US" sz="2000" dirty="0"/>
            </a:br>
            <a:r>
              <a:rPr lang="en-US" sz="2000" dirty="0"/>
              <a:t>10. All physiologic observations (e.g., heart rate, BP, signs and symptoms) should be continued for at least 5 minutes of recovery..</a:t>
            </a:r>
            <a:endParaRPr lang="en-IN" sz="2000" dirty="0"/>
          </a:p>
        </p:txBody>
      </p:sp>
    </p:spTree>
    <p:extLst>
      <p:ext uri="{BB962C8B-B14F-4D97-AF65-F5344CB8AC3E}">
        <p14:creationId xmlns:p14="http://schemas.microsoft.com/office/powerpoint/2010/main" val="18680639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7FE3F32-7E7A-4ED0-A9DD-EE0A37C2CFFD}"/>
              </a:ext>
            </a:extLst>
          </p:cNvPr>
          <p:cNvSpPr txBox="1"/>
          <p:nvPr/>
        </p:nvSpPr>
        <p:spPr>
          <a:xfrm>
            <a:off x="1042416" y="749808"/>
            <a:ext cx="7845552" cy="7109639"/>
          </a:xfrm>
          <a:prstGeom prst="rect">
            <a:avLst/>
          </a:prstGeom>
          <a:noFill/>
        </p:spPr>
        <p:txBody>
          <a:bodyPr wrap="square" rtlCol="0">
            <a:spAutoFit/>
          </a:bodyPr>
          <a:lstStyle/>
          <a:p>
            <a:pPr algn="ctr">
              <a:lnSpc>
                <a:spcPct val="150000"/>
              </a:lnSpc>
            </a:pPr>
            <a:r>
              <a:rPr lang="en-US" sz="2800" b="1" i="1" dirty="0"/>
              <a:t>Sub maximal exercise tests</a:t>
            </a:r>
          </a:p>
          <a:p>
            <a:pPr marL="285750" indent="-285750">
              <a:lnSpc>
                <a:spcPct val="150000"/>
              </a:lnSpc>
              <a:buFont typeface="Arial" panose="020B0604020202020204" pitchFamily="34" charset="0"/>
              <a:buChar char="•"/>
            </a:pPr>
            <a:r>
              <a:rPr lang="en-US" sz="2400" dirty="0"/>
              <a:t>Both single-stage and multistage submaximal exercise tests are available to estimate [V with bar above]O2max from simple HR measurements. </a:t>
            </a:r>
          </a:p>
          <a:p>
            <a:pPr marL="285750" indent="-285750">
              <a:lnSpc>
                <a:spcPct val="150000"/>
              </a:lnSpc>
              <a:buFont typeface="Arial" panose="020B0604020202020204" pitchFamily="34" charset="0"/>
              <a:buChar char="•"/>
            </a:pPr>
            <a:r>
              <a:rPr lang="en-US" sz="2800" dirty="0"/>
              <a:t>e.g., cycle, treadmill, or step test to check Vo2 max</a:t>
            </a:r>
          </a:p>
          <a:p>
            <a:pPr marL="285750" indent="-285750">
              <a:lnSpc>
                <a:spcPct val="150000"/>
              </a:lnSpc>
              <a:buFont typeface="Arial" panose="020B0604020202020204" pitchFamily="34" charset="0"/>
              <a:buChar char="•"/>
            </a:pPr>
            <a:r>
              <a:rPr lang="en-US" sz="2800" dirty="0"/>
              <a:t>Cycle ergometer test:</a:t>
            </a:r>
          </a:p>
          <a:p>
            <a:pPr marL="742950" lvl="1" indent="-285750">
              <a:lnSpc>
                <a:spcPct val="150000"/>
              </a:lnSpc>
              <a:buFont typeface="Arial" panose="020B0604020202020204" pitchFamily="34" charset="0"/>
              <a:buChar char="•"/>
            </a:pPr>
            <a:r>
              <a:rPr lang="en-US" sz="2800" dirty="0"/>
              <a:t>The </a:t>
            </a:r>
            <a:r>
              <a:rPr lang="en-US" sz="2800" dirty="0" err="1"/>
              <a:t>Astrand-rhymic</a:t>
            </a:r>
            <a:r>
              <a:rPr lang="en-US" sz="2800" dirty="0"/>
              <a:t> cycle ergometer test, </a:t>
            </a:r>
            <a:r>
              <a:rPr lang="en-US" sz="2800" dirty="0" err="1"/>
              <a:t>lsting</a:t>
            </a:r>
            <a:r>
              <a:rPr lang="en-US" sz="2800" dirty="0"/>
              <a:t> for 6 minutes, single stage model </a:t>
            </a:r>
          </a:p>
          <a:p>
            <a:pPr marL="285750" indent="-285750">
              <a:lnSpc>
                <a:spcPct val="150000"/>
              </a:lnSpc>
              <a:buFont typeface="Arial" panose="020B0604020202020204" pitchFamily="34" charset="0"/>
              <a:buChar char="•"/>
            </a:pPr>
            <a:r>
              <a:rPr lang="en-US" sz="2800" dirty="0"/>
              <a:t>YMCA protocol, 2-4 three minutes stages continuous exercise, multi stage modal</a:t>
            </a:r>
          </a:p>
          <a:p>
            <a:pPr marL="285750" indent="-285750">
              <a:lnSpc>
                <a:spcPct val="150000"/>
              </a:lnSpc>
              <a:buFont typeface="Arial" panose="020B0604020202020204" pitchFamily="34" charset="0"/>
              <a:buChar char="•"/>
            </a:pPr>
            <a:endParaRPr lang="en-US" sz="2400" dirty="0"/>
          </a:p>
          <a:p>
            <a:pPr marL="285750" indent="-285750">
              <a:buFont typeface="Arial" panose="020B0604020202020204" pitchFamily="34" charset="0"/>
              <a:buChar char="•"/>
            </a:pPr>
            <a:endParaRPr lang="en-IN" dirty="0"/>
          </a:p>
        </p:txBody>
      </p:sp>
    </p:spTree>
    <p:extLst>
      <p:ext uri="{BB962C8B-B14F-4D97-AF65-F5344CB8AC3E}">
        <p14:creationId xmlns:p14="http://schemas.microsoft.com/office/powerpoint/2010/main" val="21796102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astrand cycle ergometer">
            <a:extLst>
              <a:ext uri="{FF2B5EF4-FFF2-40B4-BE49-F238E27FC236}">
                <a16:creationId xmlns:a16="http://schemas.microsoft.com/office/drawing/2014/main" id="{F77E3941-2C60-4A7F-98DD-8CFB3FAB8F9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0047"/>
          <a:stretch/>
        </p:blipFill>
        <p:spPr bwMode="auto">
          <a:xfrm>
            <a:off x="193675" y="606456"/>
            <a:ext cx="9144000" cy="6168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732423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queen's college step test">
            <a:extLst>
              <a:ext uri="{FF2B5EF4-FFF2-40B4-BE49-F238E27FC236}">
                <a16:creationId xmlns:a16="http://schemas.microsoft.com/office/drawing/2014/main" id="{9F860142-D977-43C9-AE4C-5A40B7353B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8002" y="1088326"/>
            <a:ext cx="8155345" cy="54953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173928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1ED1E7B-14FE-4356-BC20-EE9C116996C1}"/>
              </a:ext>
            </a:extLst>
          </p:cNvPr>
          <p:cNvSpPr txBox="1"/>
          <p:nvPr/>
        </p:nvSpPr>
        <p:spPr>
          <a:xfrm>
            <a:off x="762000" y="762000"/>
            <a:ext cx="7943850" cy="4097725"/>
          </a:xfrm>
          <a:prstGeom prst="rect">
            <a:avLst/>
          </a:prstGeom>
          <a:noFill/>
        </p:spPr>
        <p:txBody>
          <a:bodyPr wrap="square" rtlCol="0">
            <a:spAutoFit/>
          </a:bodyPr>
          <a:lstStyle/>
          <a:p>
            <a:pPr algn="ctr">
              <a:lnSpc>
                <a:spcPct val="150000"/>
              </a:lnSpc>
            </a:pPr>
            <a:r>
              <a:rPr lang="en-US" sz="3200" b="1" dirty="0"/>
              <a:t>Step test:</a:t>
            </a:r>
          </a:p>
          <a:p>
            <a:pPr marL="285750" indent="-285750">
              <a:lnSpc>
                <a:spcPct val="150000"/>
              </a:lnSpc>
              <a:buFont typeface="Arial" panose="020B0604020202020204" pitchFamily="34" charset="0"/>
              <a:buChar char="•"/>
            </a:pPr>
            <a:r>
              <a:rPr lang="en-US" sz="2400" dirty="0"/>
              <a:t>Queen’s college step test</a:t>
            </a:r>
          </a:p>
          <a:p>
            <a:pPr marL="285750" indent="-285750">
              <a:lnSpc>
                <a:spcPct val="150000"/>
              </a:lnSpc>
              <a:buFont typeface="Arial" panose="020B0604020202020204" pitchFamily="34" charset="0"/>
              <a:buChar char="•"/>
            </a:pPr>
            <a:r>
              <a:rPr lang="en-US" sz="2400" dirty="0"/>
              <a:t>YMCA step test, 3 minute , 12 inch step stool, stepping rate 24/minute</a:t>
            </a:r>
          </a:p>
          <a:p>
            <a:pPr marL="742950" lvl="1" indent="-285750">
              <a:lnSpc>
                <a:spcPct val="150000"/>
              </a:lnSpc>
              <a:buFont typeface="Arial" panose="020B0604020202020204" pitchFamily="34" charset="0"/>
              <a:buChar char="•"/>
            </a:pPr>
            <a:r>
              <a:rPr lang="en-US" sz="2400" dirty="0"/>
              <a:t>Heart rate values obtained and compared to normative values</a:t>
            </a:r>
          </a:p>
          <a:p>
            <a:pPr marL="285750" indent="-285750">
              <a:lnSpc>
                <a:spcPct val="150000"/>
              </a:lnSpc>
              <a:buFont typeface="Arial" panose="020B0604020202020204" pitchFamily="34" charset="0"/>
              <a:buChar char="•"/>
            </a:pPr>
            <a:r>
              <a:rPr lang="en-US" sz="2400" dirty="0"/>
              <a:t>To check the heart rate recovery</a:t>
            </a:r>
            <a:endParaRPr lang="en-IN" sz="2400" dirty="0"/>
          </a:p>
        </p:txBody>
      </p:sp>
    </p:spTree>
    <p:extLst>
      <p:ext uri="{BB962C8B-B14F-4D97-AF65-F5344CB8AC3E}">
        <p14:creationId xmlns:p14="http://schemas.microsoft.com/office/powerpoint/2010/main" val="117489607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971FE6E-4B96-4BCC-BB1E-47ACDD633D2C}"/>
              </a:ext>
            </a:extLst>
          </p:cNvPr>
          <p:cNvSpPr txBox="1"/>
          <p:nvPr/>
        </p:nvSpPr>
        <p:spPr>
          <a:xfrm>
            <a:off x="632587" y="272469"/>
            <a:ext cx="8266176" cy="7113935"/>
          </a:xfrm>
          <a:prstGeom prst="rect">
            <a:avLst/>
          </a:prstGeom>
          <a:noFill/>
        </p:spPr>
        <p:txBody>
          <a:bodyPr wrap="square" rtlCol="0">
            <a:spAutoFit/>
          </a:bodyPr>
          <a:lstStyle/>
          <a:p>
            <a:pPr algn="ctr"/>
            <a:r>
              <a:rPr lang="en-US" sz="2800" b="1" dirty="0"/>
              <a:t>Treadmill test:</a:t>
            </a:r>
          </a:p>
          <a:p>
            <a:pPr>
              <a:lnSpc>
                <a:spcPct val="150000"/>
              </a:lnSpc>
            </a:pPr>
            <a:r>
              <a:rPr lang="en-US" sz="2400" dirty="0"/>
              <a:t>The treadmill and cycle ergometer are the most commonly used modalities for clinical exercise testing. Treadmill testing provides a more common form of physiologic stress</a:t>
            </a:r>
            <a:endParaRPr lang="en-US" sz="3200" dirty="0"/>
          </a:p>
          <a:p>
            <a:pPr>
              <a:lnSpc>
                <a:spcPct val="150000"/>
              </a:lnSpc>
            </a:pPr>
            <a:r>
              <a:rPr lang="en-US" sz="2400" dirty="0"/>
              <a:t>Bruce protocol/ modified Bruce:</a:t>
            </a:r>
          </a:p>
          <a:p>
            <a:pPr marL="342900" indent="-342900">
              <a:lnSpc>
                <a:spcPct val="150000"/>
              </a:lnSpc>
              <a:buFont typeface="Arial" panose="020B0604020202020204" pitchFamily="34" charset="0"/>
              <a:buChar char="•"/>
            </a:pPr>
            <a:r>
              <a:rPr lang="en-US" sz="2400" dirty="0"/>
              <a:t>it employs relatively large increments (i.e., 2–3 METs per stage) every 3 minutes</a:t>
            </a:r>
            <a:r>
              <a:rPr lang="en-US" dirty="0"/>
              <a:t>.</a:t>
            </a:r>
          </a:p>
          <a:p>
            <a:pPr marL="342900" indent="-342900">
              <a:lnSpc>
                <a:spcPct val="150000"/>
              </a:lnSpc>
              <a:buFont typeface="Arial" panose="020B0604020202020204" pitchFamily="34" charset="0"/>
              <a:buChar char="•"/>
            </a:pPr>
            <a:r>
              <a:rPr lang="en-US" sz="2400" dirty="0"/>
              <a:t>whereas protocols with smaller increments, such as Naughton or </a:t>
            </a:r>
            <a:r>
              <a:rPr lang="en-US" sz="2400" dirty="0" err="1"/>
              <a:t>Balke</a:t>
            </a:r>
            <a:r>
              <a:rPr lang="en-US" sz="2400" dirty="0"/>
              <a:t>-Ware (i.e., 1 MET per stage or lower), are preferable for older or deconditioned individuals and patients with chronic diseases.</a:t>
            </a:r>
          </a:p>
          <a:p>
            <a:pPr marL="342900" indent="-342900">
              <a:lnSpc>
                <a:spcPct val="150000"/>
              </a:lnSpc>
              <a:buFont typeface="Arial" panose="020B0604020202020204" pitchFamily="34" charset="0"/>
              <a:buChar char="•"/>
            </a:pPr>
            <a:r>
              <a:rPr lang="en-US" sz="2400" dirty="0"/>
              <a:t>Generally used in problem population e.g. post myocardial infarction patients</a:t>
            </a:r>
            <a:endParaRPr lang="en-IN" sz="3200" dirty="0"/>
          </a:p>
        </p:txBody>
      </p:sp>
    </p:spTree>
    <p:extLst>
      <p:ext uri="{BB962C8B-B14F-4D97-AF65-F5344CB8AC3E}">
        <p14:creationId xmlns:p14="http://schemas.microsoft.com/office/powerpoint/2010/main" val="261287299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Image result for bruce protocol">
            <a:extLst>
              <a:ext uri="{FF2B5EF4-FFF2-40B4-BE49-F238E27FC236}">
                <a16:creationId xmlns:a16="http://schemas.microsoft.com/office/drawing/2014/main" id="{F6DB4A11-5340-4F2C-8967-03C97B2DA1E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9763"/>
          <a:stretch/>
        </p:blipFill>
        <p:spPr bwMode="auto">
          <a:xfrm>
            <a:off x="403987" y="66639"/>
            <a:ext cx="8723376" cy="72485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279207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bruce protocol">
            <a:extLst>
              <a:ext uri="{FF2B5EF4-FFF2-40B4-BE49-F238E27FC236}">
                <a16:creationId xmlns:a16="http://schemas.microsoft.com/office/drawing/2014/main" id="{ABA94EA5-8048-4742-885C-41FE889D16BC}"/>
              </a:ext>
            </a:extLst>
          </p:cNvPr>
          <p:cNvSpPr>
            <a:spLocks noChangeAspect="1" noChangeArrowheads="1"/>
          </p:cNvSpPr>
          <p:nvPr/>
        </p:nvSpPr>
        <p:spPr bwMode="auto">
          <a:xfrm>
            <a:off x="1682496" y="3538537"/>
            <a:ext cx="3235579" cy="3235579"/>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pic>
        <p:nvPicPr>
          <p:cNvPr id="3078" name="Picture 6" descr="Image result for bruce protocol">
            <a:extLst>
              <a:ext uri="{FF2B5EF4-FFF2-40B4-BE49-F238E27FC236}">
                <a16:creationId xmlns:a16="http://schemas.microsoft.com/office/drawing/2014/main" id="{793ED207-E8A9-407E-B017-FF3A819BDA0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2549" t="6789" r="13902" b="28437"/>
          <a:stretch/>
        </p:blipFill>
        <p:spPr bwMode="auto">
          <a:xfrm>
            <a:off x="0" y="607760"/>
            <a:ext cx="9518998" cy="64879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435914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7162800" y="5227320"/>
            <a:ext cx="1594104" cy="1289304"/>
          </a:xfrm>
          <a:prstGeom prst="rect">
            <a:avLst/>
          </a:prstGeom>
        </p:spPr>
      </p:pic>
      <p:sp>
        <p:nvSpPr>
          <p:cNvPr id="3" name="Rectangle 2"/>
          <p:cNvSpPr/>
          <p:nvPr/>
        </p:nvSpPr>
        <p:spPr>
          <a:xfrm>
            <a:off x="548640" y="1719072"/>
            <a:ext cx="8046720" cy="3157728"/>
          </a:xfrm>
          <a:prstGeom prst="rect">
            <a:avLst/>
          </a:prstGeom>
        </p:spPr>
        <p:txBody>
          <a:bodyPr lIns="0" tIns="0" rIns="0" bIns="0">
            <a:normAutofit fontScale="97500"/>
          </a:bodyPr>
          <a:lstStyle/>
          <a:p>
            <a:pPr indent="0">
              <a:lnSpc>
                <a:spcPts val="2680"/>
              </a:lnSpc>
              <a:spcAft>
                <a:spcPts val="910"/>
              </a:spcAft>
            </a:pPr>
            <a:r>
              <a:rPr lang="en-US" sz="2400">
                <a:solidFill>
                  <a:srgbClr val="C00000"/>
                </a:solidFill>
                <a:latin typeface="Arial"/>
              </a:rPr>
              <a:t>2.</a:t>
            </a:r>
            <a:r>
              <a:rPr lang="en-US" sz="2400">
                <a:latin typeface="Arial"/>
              </a:rPr>
              <a:t> </a:t>
            </a:r>
            <a:r>
              <a:rPr lang="en-US" sz="2400">
                <a:solidFill>
                  <a:srgbClr val="C00000"/>
                </a:solidFill>
                <a:latin typeface="Arial"/>
              </a:rPr>
              <a:t>Muscle strength</a:t>
            </a:r>
          </a:p>
          <a:p>
            <a:pPr marL="365252" indent="0" algn="just">
              <a:lnSpc>
                <a:spcPts val="3360"/>
              </a:lnSpc>
              <a:spcAft>
                <a:spcPts val="420"/>
              </a:spcAft>
            </a:pPr>
            <a:r>
              <a:rPr lang="en-US" sz="2400">
                <a:latin typeface="Arial"/>
              </a:rPr>
              <a:t>The maximum amount of force a muscle can produce</a:t>
            </a:r>
            <a:br/>
            <a:r>
              <a:rPr lang="en-US" sz="2400">
                <a:latin typeface="Arial"/>
              </a:rPr>
              <a:t>in a single effort.</a:t>
            </a:r>
          </a:p>
          <a:p>
            <a:pPr marL="4060952" indent="0">
              <a:lnSpc>
                <a:spcPts val="2680"/>
              </a:lnSpc>
              <a:spcAft>
                <a:spcPts val="910"/>
              </a:spcAft>
            </a:pPr>
            <a:r>
              <a:rPr lang="en-US" sz="2400">
                <a:solidFill>
                  <a:srgbClr val="C00000"/>
                </a:solidFill>
                <a:latin typeface="Arial"/>
              </a:rPr>
              <a:t>or</a:t>
            </a:r>
          </a:p>
          <a:p>
            <a:pPr marL="365252" indent="0" algn="just">
              <a:lnSpc>
                <a:spcPts val="3360"/>
              </a:lnSpc>
              <a:spcAft>
                <a:spcPts val="2380"/>
              </a:spcAft>
            </a:pPr>
            <a:r>
              <a:rPr lang="en-US" sz="2400">
                <a:latin typeface="Arial"/>
              </a:rPr>
              <a:t>Muscle strength is the greatest measurable force</a:t>
            </a:r>
            <a:br/>
            <a:r>
              <a:rPr lang="en-US" sz="2400">
                <a:latin typeface="Arial"/>
              </a:rPr>
              <a:t>that can be exerted by a muscle or muscle group to</a:t>
            </a:r>
            <a:br/>
            <a:r>
              <a:rPr lang="en-US" sz="2400">
                <a:latin typeface="Arial"/>
              </a:rPr>
              <a:t>overcome resistance during a single maximum effort</a:t>
            </a:r>
            <a:r>
              <a:rPr lang="en-US" sz="2400">
                <a:solidFill>
                  <a:srgbClr val="C00000"/>
                </a:solidFill>
                <a:latin typeface="Arial"/>
              </a:rPr>
              <a:t>.</a:t>
            </a:r>
          </a:p>
        </p:txBody>
      </p:sp>
    </p:spTree>
    <p:extLst>
      <p:ext uri="{BB962C8B-B14F-4D97-AF65-F5344CB8AC3E}">
        <p14:creationId xmlns:p14="http://schemas.microsoft.com/office/powerpoint/2010/main" val="157060103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355080" y="4370832"/>
            <a:ext cx="2420112" cy="2109216"/>
          </a:xfrm>
          <a:prstGeom prst="rect">
            <a:avLst/>
          </a:prstGeom>
        </p:spPr>
      </p:pic>
      <p:sp>
        <p:nvSpPr>
          <p:cNvPr id="3" name="Rectangle 2"/>
          <p:cNvSpPr/>
          <p:nvPr/>
        </p:nvSpPr>
        <p:spPr>
          <a:xfrm>
            <a:off x="557784" y="1197864"/>
            <a:ext cx="4754880" cy="320040"/>
          </a:xfrm>
          <a:prstGeom prst="rect">
            <a:avLst/>
          </a:prstGeom>
        </p:spPr>
        <p:txBody>
          <a:bodyPr wrap="none" lIns="0" tIns="0" rIns="0" bIns="0">
            <a:normAutofit fontScale="82500" lnSpcReduction="10000"/>
          </a:bodyPr>
          <a:lstStyle/>
          <a:p>
            <a:pPr indent="0">
              <a:lnSpc>
                <a:spcPts val="2680"/>
              </a:lnSpc>
              <a:spcAft>
                <a:spcPts val="2800"/>
              </a:spcAft>
            </a:pPr>
            <a:r>
              <a:rPr lang="en-US" sz="2400">
                <a:latin typeface="Arial"/>
              </a:rPr>
              <a:t>Muscle strength can be assessed by</a:t>
            </a:r>
          </a:p>
        </p:txBody>
      </p:sp>
      <p:sp>
        <p:nvSpPr>
          <p:cNvPr id="4" name="Rectangle 3"/>
          <p:cNvSpPr/>
          <p:nvPr/>
        </p:nvSpPr>
        <p:spPr>
          <a:xfrm>
            <a:off x="1014984" y="2069592"/>
            <a:ext cx="7586472" cy="2517648"/>
          </a:xfrm>
          <a:prstGeom prst="rect">
            <a:avLst/>
          </a:prstGeom>
        </p:spPr>
        <p:txBody>
          <a:bodyPr lIns="0" tIns="0" rIns="0" bIns="0">
            <a:normAutofit fontScale="97500"/>
          </a:bodyPr>
          <a:lstStyle/>
          <a:p>
            <a:pPr indent="0">
              <a:lnSpc>
                <a:spcPts val="2680"/>
              </a:lnSpc>
              <a:spcBef>
                <a:spcPts val="2800"/>
              </a:spcBef>
              <a:spcAft>
                <a:spcPts val="280"/>
              </a:spcAft>
            </a:pPr>
            <a:r>
              <a:rPr lang="en-US" sz="2400">
                <a:latin typeface="Arial"/>
              </a:rPr>
              <a:t>■    Maximal isotonic contraction</a:t>
            </a:r>
          </a:p>
          <a:p>
            <a:pPr marL="686308" indent="0">
              <a:lnSpc>
                <a:spcPts val="2230"/>
              </a:lnSpc>
              <a:spcAft>
                <a:spcPts val="280"/>
              </a:spcAft>
            </a:pPr>
            <a:r>
              <a:rPr lang="en-US" sz="2000">
                <a:latin typeface="Arial"/>
              </a:rPr>
              <a:t>Eg. 1 RM Test</a:t>
            </a:r>
          </a:p>
          <a:p>
            <a:pPr marL="686308" indent="0">
              <a:lnSpc>
                <a:spcPts val="2136"/>
              </a:lnSpc>
              <a:spcAft>
                <a:spcPts val="2800"/>
              </a:spcAft>
            </a:pPr>
            <a:r>
              <a:rPr lang="en-US" sz="1800">
                <a:latin typeface="Arial"/>
              </a:rPr>
              <a:t>The 1RM is defined as the weight that can be successfully lifted no</a:t>
            </a:r>
            <a:br/>
            <a:r>
              <a:rPr lang="en-US" sz="1800">
                <a:latin typeface="Arial"/>
              </a:rPr>
              <a:t>more than one time without failure through a specified ROM</a:t>
            </a:r>
          </a:p>
          <a:p>
            <a:pPr indent="0">
              <a:lnSpc>
                <a:spcPts val="2680"/>
              </a:lnSpc>
              <a:spcAft>
                <a:spcPts val="280"/>
              </a:spcAft>
            </a:pPr>
            <a:r>
              <a:rPr lang="en-US" sz="2400">
                <a:latin typeface="Arial"/>
              </a:rPr>
              <a:t>■    Single Maximal Voluntary Contraction (MVC)</a:t>
            </a:r>
          </a:p>
          <a:p>
            <a:pPr marL="686308" indent="0">
              <a:lnSpc>
                <a:spcPts val="2210"/>
              </a:lnSpc>
              <a:spcAft>
                <a:spcPts val="2800"/>
              </a:spcAft>
            </a:pPr>
            <a:r>
              <a:rPr lang="en-US" sz="2000">
                <a:latin typeface="Times New Roman"/>
              </a:rPr>
              <a:t>Hand grip dynamometers</a:t>
            </a:r>
          </a:p>
        </p:txBody>
      </p:sp>
      <p:sp>
        <p:nvSpPr>
          <p:cNvPr id="5" name="Rectangle 4"/>
          <p:cNvSpPr/>
          <p:nvPr/>
        </p:nvSpPr>
        <p:spPr>
          <a:xfrm>
            <a:off x="1014984" y="5099304"/>
            <a:ext cx="134112" cy="134112"/>
          </a:xfrm>
          <a:prstGeom prst="rect">
            <a:avLst/>
          </a:prstGeom>
        </p:spPr>
        <p:txBody>
          <a:bodyPr wrap="none" lIns="0" tIns="0" rIns="0" bIns="0">
            <a:normAutofit fontScale="25000" lnSpcReduction="20000"/>
          </a:bodyPr>
          <a:lstStyle/>
          <a:p>
            <a:pPr indent="0">
              <a:lnSpc>
                <a:spcPts val="1790"/>
              </a:lnSpc>
            </a:pPr>
            <a:r>
              <a:rPr lang="en-US" sz="1500">
                <a:latin typeface="Arial"/>
              </a:rPr>
              <a:t>■</a:t>
            </a:r>
          </a:p>
        </p:txBody>
      </p:sp>
      <p:sp>
        <p:nvSpPr>
          <p:cNvPr id="6" name="Rectangle 5"/>
          <p:cNvSpPr/>
          <p:nvPr/>
        </p:nvSpPr>
        <p:spPr>
          <a:xfrm>
            <a:off x="1301496" y="5044440"/>
            <a:ext cx="3261360" cy="716280"/>
          </a:xfrm>
          <a:prstGeom prst="rect">
            <a:avLst/>
          </a:prstGeom>
        </p:spPr>
        <p:txBody>
          <a:bodyPr lIns="0" tIns="0" rIns="0" bIns="0">
            <a:normAutofit fontScale="97500"/>
          </a:bodyPr>
          <a:lstStyle/>
          <a:p>
            <a:pPr indent="0">
              <a:lnSpc>
                <a:spcPts val="2680"/>
              </a:lnSpc>
              <a:spcBef>
                <a:spcPts val="2800"/>
              </a:spcBef>
              <a:spcAft>
                <a:spcPts val="280"/>
              </a:spcAft>
            </a:pPr>
            <a:r>
              <a:rPr lang="en-US" sz="2400">
                <a:latin typeface="Arial"/>
              </a:rPr>
              <a:t>Iso-kinetic Peak torque</a:t>
            </a:r>
          </a:p>
          <a:p>
            <a:pPr indent="0">
              <a:lnSpc>
                <a:spcPts val="2210"/>
              </a:lnSpc>
            </a:pPr>
            <a:r>
              <a:rPr lang="en-US" sz="2000">
                <a:latin typeface="Times New Roman"/>
              </a:rPr>
              <a:t>Isokinetic dynamometers</a:t>
            </a:r>
          </a:p>
        </p:txBody>
      </p:sp>
    </p:spTree>
    <p:extLst>
      <p:ext uri="{BB962C8B-B14F-4D97-AF65-F5344CB8AC3E}">
        <p14:creationId xmlns:p14="http://schemas.microsoft.com/office/powerpoint/2010/main" val="2126497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755904" y="2968752"/>
            <a:ext cx="7610856" cy="740664"/>
          </a:xfrm>
          <a:prstGeom prst="rect">
            <a:avLst/>
          </a:prstGeom>
        </p:spPr>
        <p:txBody>
          <a:bodyPr wrap="none" lIns="0" tIns="0" rIns="0" bIns="0">
            <a:noAutofit/>
          </a:bodyPr>
          <a:lstStyle/>
          <a:p>
            <a:pPr indent="0">
              <a:lnSpc>
                <a:spcPts val="7150"/>
              </a:lnSpc>
            </a:pPr>
            <a:r>
              <a:rPr lang="en-US" sz="3200" b="1" dirty="0">
                <a:latin typeface="Arial"/>
              </a:rPr>
              <a:t>What is </a:t>
            </a:r>
            <a:r>
              <a:rPr lang="en-US" sz="3200" b="1" dirty="0">
                <a:solidFill>
                  <a:srgbClr val="558ED5"/>
                </a:solidFill>
                <a:latin typeface="Arial"/>
              </a:rPr>
              <a:t>AEROBIC?</a:t>
            </a:r>
          </a:p>
        </p:txBody>
      </p:sp>
    </p:spTree>
  </p:cSld>
  <p:clrMapOvr>
    <a:overrideClrMapping bg1="lt1" tx1="dk1" bg2="lt2" tx2="dk2" accent1="accent1" accent2="accent2" accent3="accent3" accent4="accent4" accent5="accent5" accent6="accent6" hlink="hlink" folHlink="folHlink"/>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8640" y="1719071"/>
            <a:ext cx="8055864" cy="364561"/>
          </a:xfrm>
          <a:prstGeom prst="rect">
            <a:avLst/>
          </a:prstGeom>
        </p:spPr>
        <p:txBody>
          <a:bodyPr wrap="none" lIns="0" tIns="0" rIns="0" bIns="0">
            <a:normAutofit/>
          </a:bodyPr>
          <a:lstStyle/>
          <a:p>
            <a:pPr indent="0">
              <a:lnSpc>
                <a:spcPts val="2790"/>
              </a:lnSpc>
            </a:pPr>
            <a:r>
              <a:rPr lang="en-US" sz="2500" dirty="0">
                <a:solidFill>
                  <a:srgbClr val="C00000"/>
                </a:solidFill>
                <a:latin typeface="Arial"/>
              </a:rPr>
              <a:t>3. Muscular endurance</a:t>
            </a:r>
          </a:p>
        </p:txBody>
      </p:sp>
      <p:sp>
        <p:nvSpPr>
          <p:cNvPr id="3" name="Rectangle 2"/>
          <p:cNvSpPr/>
          <p:nvPr/>
        </p:nvSpPr>
        <p:spPr>
          <a:xfrm>
            <a:off x="548640" y="2386584"/>
            <a:ext cx="8055864" cy="3440812"/>
          </a:xfrm>
          <a:prstGeom prst="rect">
            <a:avLst/>
          </a:prstGeom>
        </p:spPr>
        <p:txBody>
          <a:bodyPr lIns="0" tIns="0" rIns="0" bIns="0">
            <a:normAutofit/>
          </a:bodyPr>
          <a:lstStyle/>
          <a:p>
            <a:pPr marL="758952" indent="0" algn="just">
              <a:lnSpc>
                <a:spcPts val="2880"/>
              </a:lnSpc>
            </a:pPr>
            <a:r>
              <a:rPr lang="en-US" sz="2200" dirty="0">
                <a:latin typeface="Arial"/>
              </a:rPr>
              <a:t>Muscle endurance is the </a:t>
            </a:r>
            <a:r>
              <a:rPr lang="en-US" sz="2200" dirty="0">
                <a:solidFill>
                  <a:srgbClr val="FF0000"/>
                </a:solidFill>
                <a:latin typeface="Arial"/>
              </a:rPr>
              <a:t>ability of a muscle to contract</a:t>
            </a:r>
            <a:br>
              <a:rPr dirty="0"/>
            </a:br>
            <a:r>
              <a:rPr lang="en-US" sz="2200" dirty="0">
                <a:solidFill>
                  <a:srgbClr val="FF0000"/>
                </a:solidFill>
                <a:latin typeface="Arial"/>
              </a:rPr>
              <a:t>repeatedly against a load </a:t>
            </a:r>
            <a:r>
              <a:rPr lang="en-US" sz="2200" dirty="0">
                <a:latin typeface="Arial"/>
              </a:rPr>
              <a:t>(resistance), generate and</a:t>
            </a:r>
            <a:br>
              <a:rPr dirty="0"/>
            </a:br>
            <a:r>
              <a:rPr lang="en-US" sz="2200" dirty="0">
                <a:latin typeface="Arial"/>
              </a:rPr>
              <a:t>sustain tension, and resist fatigue </a:t>
            </a:r>
            <a:r>
              <a:rPr lang="en-US" sz="2200" dirty="0">
                <a:solidFill>
                  <a:srgbClr val="FF0000"/>
                </a:solidFill>
                <a:latin typeface="Arial"/>
              </a:rPr>
              <a:t>over an extended period</a:t>
            </a:r>
            <a:br>
              <a:rPr dirty="0"/>
            </a:br>
            <a:r>
              <a:rPr lang="en-US" sz="2200" dirty="0">
                <a:solidFill>
                  <a:srgbClr val="FF0000"/>
                </a:solidFill>
                <a:latin typeface="Arial"/>
              </a:rPr>
              <a:t>of time</a:t>
            </a:r>
            <a:r>
              <a:rPr lang="en-US" sz="2200" dirty="0">
                <a:latin typeface="Arial"/>
              </a:rPr>
              <a:t>.</a:t>
            </a:r>
          </a:p>
        </p:txBody>
      </p:sp>
    </p:spTree>
    <p:extLst>
      <p:ext uri="{BB962C8B-B14F-4D97-AF65-F5344CB8AC3E}">
        <p14:creationId xmlns:p14="http://schemas.microsoft.com/office/powerpoint/2010/main" val="66762897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6448" y="1703831"/>
            <a:ext cx="8071104" cy="589663"/>
          </a:xfrm>
          <a:prstGeom prst="rect">
            <a:avLst/>
          </a:prstGeom>
        </p:spPr>
        <p:txBody>
          <a:bodyPr wrap="none" lIns="0" tIns="0" rIns="0" bIns="0">
            <a:normAutofit/>
          </a:bodyPr>
          <a:lstStyle/>
          <a:p>
            <a:pPr indent="0">
              <a:lnSpc>
                <a:spcPts val="2350"/>
              </a:lnSpc>
            </a:pPr>
            <a:r>
              <a:rPr lang="en-US" sz="2100" dirty="0">
                <a:latin typeface="Arial"/>
              </a:rPr>
              <a:t>Assessment of muscle endurance</a:t>
            </a:r>
          </a:p>
        </p:txBody>
      </p:sp>
      <p:sp>
        <p:nvSpPr>
          <p:cNvPr id="3" name="Rectangle 2"/>
          <p:cNvSpPr/>
          <p:nvPr/>
        </p:nvSpPr>
        <p:spPr>
          <a:xfrm>
            <a:off x="536448" y="2599944"/>
            <a:ext cx="8071104" cy="1402430"/>
          </a:xfrm>
          <a:prstGeom prst="rect">
            <a:avLst/>
          </a:prstGeom>
        </p:spPr>
        <p:txBody>
          <a:bodyPr lIns="0" tIns="0" rIns="0" bIns="0">
            <a:normAutofit/>
          </a:bodyPr>
          <a:lstStyle/>
          <a:p>
            <a:pPr marL="364744" indent="0" algn="just">
              <a:lnSpc>
                <a:spcPts val="2856"/>
              </a:lnSpc>
              <a:spcAft>
                <a:spcPts val="2800"/>
              </a:spcAft>
            </a:pPr>
            <a:r>
              <a:rPr lang="en-US" sz="2200" dirty="0">
                <a:latin typeface="Arial"/>
              </a:rPr>
              <a:t>Tests of muscular endurance are designed to evaluate the</a:t>
            </a:r>
            <a:br>
              <a:rPr dirty="0"/>
            </a:br>
            <a:r>
              <a:rPr lang="en-US" sz="2200" dirty="0">
                <a:latin typeface="Arial"/>
              </a:rPr>
              <a:t>ability of the muscle groups to produce sub-maximal force for</a:t>
            </a:r>
            <a:br>
              <a:rPr dirty="0"/>
            </a:br>
            <a:r>
              <a:rPr lang="en-US" sz="2200" dirty="0">
                <a:latin typeface="Arial"/>
              </a:rPr>
              <a:t>an extended period of time.</a:t>
            </a:r>
          </a:p>
        </p:txBody>
      </p:sp>
      <p:sp>
        <p:nvSpPr>
          <p:cNvPr id="4" name="Rectangle 3"/>
          <p:cNvSpPr/>
          <p:nvPr/>
        </p:nvSpPr>
        <p:spPr>
          <a:xfrm>
            <a:off x="877824" y="4191000"/>
            <a:ext cx="7729728" cy="1625184"/>
          </a:xfrm>
          <a:prstGeom prst="rect">
            <a:avLst/>
          </a:prstGeom>
        </p:spPr>
        <p:txBody>
          <a:bodyPr lIns="0" tIns="0" rIns="0" bIns="0">
            <a:normAutofit fontScale="97500"/>
          </a:bodyPr>
          <a:lstStyle/>
          <a:p>
            <a:pPr indent="0" algn="just">
              <a:lnSpc>
                <a:spcPts val="2880"/>
              </a:lnSpc>
              <a:spcBef>
                <a:spcPts val="2800"/>
              </a:spcBef>
            </a:pPr>
            <a:r>
              <a:rPr lang="en-US" sz="2200" dirty="0">
                <a:latin typeface="Arial"/>
              </a:rPr>
              <a:t>Isotonic Measurement of muscle endurance using free</a:t>
            </a:r>
            <a:br>
              <a:rPr dirty="0"/>
            </a:br>
            <a:r>
              <a:rPr lang="en-US" sz="2200" dirty="0">
                <a:latin typeface="Arial"/>
              </a:rPr>
              <a:t>weights or machines can be achieved by measuring relative or</a:t>
            </a:r>
            <a:br>
              <a:rPr dirty="0"/>
            </a:br>
            <a:r>
              <a:rPr lang="en-US" sz="2200" dirty="0">
                <a:latin typeface="Arial"/>
              </a:rPr>
              <a:t>absolute strength of a person</a:t>
            </a:r>
          </a:p>
        </p:txBody>
      </p:sp>
    </p:spTree>
    <p:extLst>
      <p:ext uri="{BB962C8B-B14F-4D97-AF65-F5344CB8AC3E}">
        <p14:creationId xmlns:p14="http://schemas.microsoft.com/office/powerpoint/2010/main" val="275710095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992880" y="2203704"/>
            <a:ext cx="4468368" cy="3169920"/>
          </a:xfrm>
          <a:prstGeom prst="rect">
            <a:avLst/>
          </a:prstGeom>
        </p:spPr>
      </p:pic>
      <p:sp>
        <p:nvSpPr>
          <p:cNvPr id="3" name="Rectangle 2"/>
          <p:cNvSpPr/>
          <p:nvPr/>
        </p:nvSpPr>
        <p:spPr>
          <a:xfrm>
            <a:off x="560832" y="1719072"/>
            <a:ext cx="5178552" cy="341376"/>
          </a:xfrm>
          <a:prstGeom prst="rect">
            <a:avLst/>
          </a:prstGeom>
        </p:spPr>
        <p:txBody>
          <a:bodyPr wrap="none" lIns="0" tIns="0" rIns="0" bIns="0">
            <a:normAutofit fontScale="90000"/>
          </a:bodyPr>
          <a:lstStyle/>
          <a:p>
            <a:pPr indent="0">
              <a:lnSpc>
                <a:spcPts val="2680"/>
              </a:lnSpc>
              <a:spcAft>
                <a:spcPts val="3780"/>
              </a:spcAft>
            </a:pPr>
            <a:r>
              <a:rPr lang="en-US" sz="2400">
                <a:latin typeface="Arial"/>
              </a:rPr>
              <a:t>Using an individuals own body mass</a:t>
            </a:r>
          </a:p>
        </p:txBody>
      </p:sp>
      <p:sp>
        <p:nvSpPr>
          <p:cNvPr id="4" name="Rectangle 3"/>
          <p:cNvSpPr/>
          <p:nvPr/>
        </p:nvSpPr>
        <p:spPr>
          <a:xfrm>
            <a:off x="1005840" y="2743200"/>
            <a:ext cx="2359152" cy="2413416"/>
          </a:xfrm>
          <a:prstGeom prst="rect">
            <a:avLst/>
          </a:prstGeom>
        </p:spPr>
        <p:txBody>
          <a:bodyPr lIns="0" tIns="0" rIns="0" bIns="0">
            <a:normAutofit/>
          </a:bodyPr>
          <a:lstStyle/>
          <a:p>
            <a:pPr indent="0">
              <a:lnSpc>
                <a:spcPts val="4032"/>
              </a:lnSpc>
              <a:spcBef>
                <a:spcPts val="3780"/>
              </a:spcBef>
            </a:pPr>
            <a:r>
              <a:rPr lang="en-US" sz="2400" dirty="0">
                <a:latin typeface="Arial"/>
              </a:rPr>
              <a:t>1.    Pushups test</a:t>
            </a:r>
          </a:p>
          <a:p>
            <a:pPr indent="0">
              <a:lnSpc>
                <a:spcPts val="4032"/>
              </a:lnSpc>
            </a:pPr>
            <a:r>
              <a:rPr lang="en-US" sz="2400" dirty="0">
                <a:latin typeface="Arial"/>
              </a:rPr>
              <a:t>2.    Chin up test</a:t>
            </a:r>
          </a:p>
          <a:p>
            <a:pPr indent="0">
              <a:lnSpc>
                <a:spcPts val="4032"/>
              </a:lnSpc>
            </a:pPr>
            <a:r>
              <a:rPr lang="en-US" sz="2400" dirty="0">
                <a:latin typeface="Arial"/>
              </a:rPr>
              <a:t>3.    Sit ups test</a:t>
            </a:r>
          </a:p>
        </p:txBody>
      </p:sp>
    </p:spTree>
    <p:extLst>
      <p:ext uri="{BB962C8B-B14F-4D97-AF65-F5344CB8AC3E}">
        <p14:creationId xmlns:p14="http://schemas.microsoft.com/office/powerpoint/2010/main" val="389918235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443472" y="2926080"/>
            <a:ext cx="2090928" cy="1319784"/>
          </a:xfrm>
          <a:prstGeom prst="rect">
            <a:avLst/>
          </a:prstGeom>
        </p:spPr>
      </p:pic>
      <p:pic>
        <p:nvPicPr>
          <p:cNvPr id="3" name="Picture 2"/>
          <p:cNvPicPr>
            <a:picLocks noChangeAspect="1"/>
          </p:cNvPicPr>
          <p:nvPr/>
        </p:nvPicPr>
        <p:blipFill>
          <a:blip r:embed="rId3"/>
          <a:stretch>
            <a:fillRect/>
          </a:stretch>
        </p:blipFill>
        <p:spPr>
          <a:xfrm>
            <a:off x="3925824" y="4148328"/>
            <a:ext cx="2048256" cy="795528"/>
          </a:xfrm>
          <a:prstGeom prst="rect">
            <a:avLst/>
          </a:prstGeom>
        </p:spPr>
      </p:pic>
      <p:pic>
        <p:nvPicPr>
          <p:cNvPr id="4" name="Picture 3"/>
          <p:cNvPicPr>
            <a:picLocks noChangeAspect="1"/>
          </p:cNvPicPr>
          <p:nvPr/>
        </p:nvPicPr>
        <p:blipFill>
          <a:blip r:embed="rId4"/>
          <a:stretch>
            <a:fillRect/>
          </a:stretch>
        </p:blipFill>
        <p:spPr>
          <a:xfrm>
            <a:off x="6446520" y="4294632"/>
            <a:ext cx="2051304" cy="1511808"/>
          </a:xfrm>
          <a:prstGeom prst="rect">
            <a:avLst/>
          </a:prstGeom>
        </p:spPr>
      </p:pic>
      <p:sp>
        <p:nvSpPr>
          <p:cNvPr id="5" name="Rectangle 4"/>
          <p:cNvSpPr/>
          <p:nvPr/>
        </p:nvSpPr>
        <p:spPr>
          <a:xfrm>
            <a:off x="551688" y="1661160"/>
            <a:ext cx="1298448" cy="298704"/>
          </a:xfrm>
          <a:prstGeom prst="rect">
            <a:avLst/>
          </a:prstGeom>
        </p:spPr>
        <p:txBody>
          <a:bodyPr wrap="none" lIns="0" tIns="0" rIns="0" bIns="0">
            <a:normAutofit fontScale="90000"/>
          </a:bodyPr>
          <a:lstStyle/>
          <a:p>
            <a:pPr indent="0">
              <a:lnSpc>
                <a:spcPts val="2460"/>
              </a:lnSpc>
            </a:pPr>
            <a:r>
              <a:rPr lang="en-US" sz="2200" b="1">
                <a:solidFill>
                  <a:srgbClr val="C00000"/>
                </a:solidFill>
                <a:latin typeface="Arial"/>
              </a:rPr>
              <a:t>Flexibility:</a:t>
            </a:r>
          </a:p>
        </p:txBody>
      </p:sp>
      <p:sp>
        <p:nvSpPr>
          <p:cNvPr id="6" name="Rectangle 5"/>
          <p:cNvSpPr/>
          <p:nvPr/>
        </p:nvSpPr>
        <p:spPr>
          <a:xfrm>
            <a:off x="877824" y="3800856"/>
            <a:ext cx="2980944" cy="2255170"/>
          </a:xfrm>
          <a:prstGeom prst="rect">
            <a:avLst/>
          </a:prstGeom>
        </p:spPr>
        <p:txBody>
          <a:bodyPr lIns="0" tIns="0" rIns="0" bIns="0">
            <a:normAutofit fontScale="92500"/>
          </a:bodyPr>
          <a:lstStyle/>
          <a:p>
            <a:pPr indent="0">
              <a:lnSpc>
                <a:spcPts val="3456"/>
              </a:lnSpc>
            </a:pPr>
            <a:r>
              <a:rPr lang="en-US" sz="2200" dirty="0">
                <a:latin typeface="Arial"/>
              </a:rPr>
              <a:t>Assessment of Flexibility</a:t>
            </a:r>
          </a:p>
          <a:p>
            <a:pPr marL="127000" indent="0">
              <a:lnSpc>
                <a:spcPts val="3456"/>
              </a:lnSpc>
            </a:pPr>
            <a:r>
              <a:rPr lang="en-US" sz="2200" dirty="0">
                <a:latin typeface="Arial"/>
              </a:rPr>
              <a:t>—    Goniometers</a:t>
            </a:r>
          </a:p>
          <a:p>
            <a:pPr marL="127000" indent="0">
              <a:lnSpc>
                <a:spcPts val="3456"/>
              </a:lnSpc>
            </a:pPr>
            <a:r>
              <a:rPr lang="en-US" sz="2200" dirty="0">
                <a:latin typeface="Arial"/>
              </a:rPr>
              <a:t>—    Inclinometers</a:t>
            </a:r>
          </a:p>
          <a:p>
            <a:pPr marL="127000" indent="0">
              <a:lnSpc>
                <a:spcPts val="3456"/>
              </a:lnSpc>
            </a:pPr>
            <a:r>
              <a:rPr lang="en-US" sz="2200" dirty="0">
                <a:latin typeface="Arial"/>
              </a:rPr>
              <a:t>—    Sit and Reach Test</a:t>
            </a:r>
          </a:p>
        </p:txBody>
      </p:sp>
      <p:sp>
        <p:nvSpPr>
          <p:cNvPr id="7" name="Rectangle 6"/>
          <p:cNvSpPr/>
          <p:nvPr/>
        </p:nvSpPr>
        <p:spPr>
          <a:xfrm>
            <a:off x="893064" y="2538984"/>
            <a:ext cx="4255008" cy="1042034"/>
          </a:xfrm>
          <a:prstGeom prst="rect">
            <a:avLst/>
          </a:prstGeom>
        </p:spPr>
        <p:txBody>
          <a:bodyPr lIns="0" tIns="0" rIns="0" bIns="0">
            <a:normAutofit/>
          </a:bodyPr>
          <a:lstStyle/>
          <a:p>
            <a:pPr indent="0" algn="just">
              <a:lnSpc>
                <a:spcPts val="2904"/>
              </a:lnSpc>
            </a:pPr>
            <a:r>
              <a:rPr lang="en-US" sz="2200" dirty="0">
                <a:latin typeface="Arial"/>
              </a:rPr>
              <a:t>Flexibility is the ability to move</a:t>
            </a:r>
            <a:br>
              <a:rPr dirty="0"/>
            </a:br>
            <a:r>
              <a:rPr lang="en-US" sz="2200" dirty="0">
                <a:latin typeface="Arial"/>
              </a:rPr>
              <a:t>range of motion.</a:t>
            </a:r>
          </a:p>
        </p:txBody>
      </p:sp>
      <p:sp>
        <p:nvSpPr>
          <p:cNvPr id="8" name="Rectangle 7"/>
          <p:cNvSpPr/>
          <p:nvPr/>
        </p:nvSpPr>
        <p:spPr>
          <a:xfrm>
            <a:off x="5279136" y="2602992"/>
            <a:ext cx="146304" cy="182880"/>
          </a:xfrm>
          <a:prstGeom prst="rect">
            <a:avLst/>
          </a:prstGeom>
        </p:spPr>
        <p:txBody>
          <a:bodyPr wrap="none" lIns="0" tIns="0" rIns="0" bIns="0">
            <a:normAutofit fontScale="25000" lnSpcReduction="20000"/>
          </a:bodyPr>
          <a:lstStyle/>
          <a:p>
            <a:pPr indent="0">
              <a:lnSpc>
                <a:spcPts val="2460"/>
              </a:lnSpc>
            </a:pPr>
            <a:r>
              <a:rPr lang="en-US" sz="2200">
                <a:latin typeface="Arial"/>
              </a:rPr>
              <a:t>a</a:t>
            </a:r>
          </a:p>
        </p:txBody>
      </p:sp>
      <p:sp>
        <p:nvSpPr>
          <p:cNvPr id="9" name="Rectangle 8"/>
          <p:cNvSpPr/>
          <p:nvPr/>
        </p:nvSpPr>
        <p:spPr>
          <a:xfrm>
            <a:off x="5425440" y="2551176"/>
            <a:ext cx="725424" cy="374904"/>
          </a:xfrm>
          <a:prstGeom prst="rect">
            <a:avLst/>
          </a:prstGeom>
        </p:spPr>
        <p:txBody>
          <a:bodyPr wrap="none" lIns="0" tIns="0" rIns="0" bIns="0">
            <a:normAutofit fontScale="97500"/>
          </a:bodyPr>
          <a:lstStyle/>
          <a:p>
            <a:pPr indent="0">
              <a:lnSpc>
                <a:spcPts val="2460"/>
              </a:lnSpc>
            </a:pPr>
            <a:r>
              <a:rPr lang="en-US" sz="2200">
                <a:latin typeface="Arial"/>
              </a:rPr>
              <a:t>joint</a:t>
            </a:r>
          </a:p>
        </p:txBody>
      </p:sp>
      <p:sp>
        <p:nvSpPr>
          <p:cNvPr id="10" name="Rectangle 9"/>
          <p:cNvSpPr/>
          <p:nvPr/>
        </p:nvSpPr>
        <p:spPr>
          <a:xfrm>
            <a:off x="6278880" y="2538984"/>
            <a:ext cx="2319528" cy="298704"/>
          </a:xfrm>
          <a:prstGeom prst="rect">
            <a:avLst/>
          </a:prstGeom>
        </p:spPr>
        <p:txBody>
          <a:bodyPr wrap="none" lIns="0" tIns="0" rIns="0" bIns="0">
            <a:normAutofit fontScale="90000"/>
          </a:bodyPr>
          <a:lstStyle/>
          <a:p>
            <a:pPr indent="0">
              <a:lnSpc>
                <a:spcPts val="2460"/>
              </a:lnSpc>
            </a:pPr>
            <a:r>
              <a:rPr lang="en-US" sz="2200" dirty="0">
                <a:latin typeface="Arial"/>
              </a:rPr>
              <a:t>through complete</a:t>
            </a:r>
          </a:p>
        </p:txBody>
      </p:sp>
    </p:spTree>
    <p:extLst>
      <p:ext uri="{BB962C8B-B14F-4D97-AF65-F5344CB8AC3E}">
        <p14:creationId xmlns:p14="http://schemas.microsoft.com/office/powerpoint/2010/main" val="402501257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4736" y="1399031"/>
            <a:ext cx="3304032" cy="667511"/>
          </a:xfrm>
          <a:prstGeom prst="rect">
            <a:avLst/>
          </a:prstGeom>
        </p:spPr>
        <p:txBody>
          <a:bodyPr wrap="none" lIns="0" tIns="0" rIns="0" bIns="0">
            <a:normAutofit/>
          </a:bodyPr>
          <a:lstStyle/>
          <a:p>
            <a:pPr indent="0">
              <a:lnSpc>
                <a:spcPts val="2900"/>
              </a:lnSpc>
              <a:spcAft>
                <a:spcPts val="3290"/>
              </a:spcAft>
            </a:pPr>
            <a:r>
              <a:rPr lang="en-US" sz="2600" dirty="0">
                <a:solidFill>
                  <a:srgbClr val="00B0F0"/>
                </a:solidFill>
                <a:latin typeface="Arial"/>
              </a:rPr>
              <a:t>BODY COMPOSITION</a:t>
            </a:r>
          </a:p>
        </p:txBody>
      </p:sp>
      <p:sp>
        <p:nvSpPr>
          <p:cNvPr id="3" name="Rectangle 2"/>
          <p:cNvSpPr/>
          <p:nvPr/>
        </p:nvSpPr>
        <p:spPr>
          <a:xfrm>
            <a:off x="893064" y="2383535"/>
            <a:ext cx="7699248" cy="1004241"/>
          </a:xfrm>
          <a:prstGeom prst="rect">
            <a:avLst/>
          </a:prstGeom>
        </p:spPr>
        <p:txBody>
          <a:bodyPr lIns="0" tIns="0" rIns="0" bIns="0">
            <a:normAutofit fontScale="97500"/>
          </a:bodyPr>
          <a:lstStyle/>
          <a:p>
            <a:pPr indent="0" algn="just">
              <a:lnSpc>
                <a:spcPts val="2856"/>
              </a:lnSpc>
              <a:spcBef>
                <a:spcPts val="3290"/>
              </a:spcBef>
              <a:spcAft>
                <a:spcPts val="2800"/>
              </a:spcAft>
            </a:pPr>
            <a:r>
              <a:rPr lang="en-US" sz="2200" dirty="0">
                <a:latin typeface="Arial"/>
              </a:rPr>
              <a:t>Body composition is the relative amounts of </a:t>
            </a:r>
            <a:r>
              <a:rPr lang="en-US" sz="2200" dirty="0">
                <a:solidFill>
                  <a:srgbClr val="00B0F0"/>
                </a:solidFill>
                <a:latin typeface="Arial"/>
              </a:rPr>
              <a:t>muscle, fat,</a:t>
            </a:r>
            <a:br>
              <a:rPr dirty="0"/>
            </a:br>
            <a:r>
              <a:rPr lang="en-US" sz="2200" dirty="0">
                <a:solidFill>
                  <a:srgbClr val="00B0F0"/>
                </a:solidFill>
                <a:latin typeface="Arial"/>
              </a:rPr>
              <a:t>bone</a:t>
            </a:r>
            <a:r>
              <a:rPr lang="en-US" sz="2200" dirty="0">
                <a:latin typeface="Arial"/>
              </a:rPr>
              <a:t>, and other vital parts of the body.</a:t>
            </a:r>
          </a:p>
        </p:txBody>
      </p:sp>
      <p:sp>
        <p:nvSpPr>
          <p:cNvPr id="4" name="Rectangle 3"/>
          <p:cNvSpPr/>
          <p:nvPr/>
        </p:nvSpPr>
        <p:spPr>
          <a:xfrm>
            <a:off x="877824" y="3630168"/>
            <a:ext cx="7720584" cy="2273808"/>
          </a:xfrm>
          <a:prstGeom prst="rect">
            <a:avLst/>
          </a:prstGeom>
        </p:spPr>
        <p:txBody>
          <a:bodyPr lIns="0" tIns="0" rIns="0" bIns="0">
            <a:normAutofit fontScale="97500"/>
          </a:bodyPr>
          <a:lstStyle/>
          <a:p>
            <a:pPr indent="0" algn="just">
              <a:lnSpc>
                <a:spcPts val="2880"/>
              </a:lnSpc>
              <a:spcBef>
                <a:spcPts val="2800"/>
              </a:spcBef>
              <a:spcAft>
                <a:spcPts val="2800"/>
              </a:spcAft>
            </a:pPr>
            <a:r>
              <a:rPr lang="en-US" sz="2200">
                <a:latin typeface="Arial"/>
              </a:rPr>
              <a:t>Basic body composition can be expressed as the relative</a:t>
            </a:r>
            <a:br/>
            <a:r>
              <a:rPr lang="en-US" sz="2200">
                <a:latin typeface="Arial"/>
              </a:rPr>
              <a:t>percentage of body mass that is fat and fat free tissue.</a:t>
            </a:r>
          </a:p>
          <a:p>
            <a:pPr indent="0" algn="just">
              <a:lnSpc>
                <a:spcPts val="2880"/>
              </a:lnSpc>
            </a:pPr>
            <a:r>
              <a:rPr lang="en-US" sz="2200">
                <a:latin typeface="Arial"/>
              </a:rPr>
              <a:t>Body composition can be estimated with both laboratory and</a:t>
            </a:r>
            <a:br/>
            <a:r>
              <a:rPr lang="en-US" sz="2200">
                <a:latin typeface="Arial"/>
              </a:rPr>
              <a:t>field techniques that vary in terms of complexity, cost, and</a:t>
            </a:r>
            <a:br/>
            <a:r>
              <a:rPr lang="en-US" sz="2200">
                <a:latin typeface="Arial"/>
              </a:rPr>
              <a:t>accuracy.</a:t>
            </a:r>
          </a:p>
        </p:txBody>
      </p:sp>
    </p:spTree>
    <p:extLst>
      <p:ext uri="{BB962C8B-B14F-4D97-AF65-F5344CB8AC3E}">
        <p14:creationId xmlns:p14="http://schemas.microsoft.com/office/powerpoint/2010/main" val="191978009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706880"/>
            <a:ext cx="8074152" cy="3590544"/>
          </a:xfrm>
          <a:prstGeom prst="rect">
            <a:avLst/>
          </a:prstGeom>
        </p:spPr>
        <p:txBody>
          <a:bodyPr lIns="0" tIns="0" rIns="0" bIns="0">
            <a:normAutofit fontScale="97500"/>
          </a:bodyPr>
          <a:lstStyle/>
          <a:p>
            <a:pPr indent="0">
              <a:lnSpc>
                <a:spcPts val="2460"/>
              </a:lnSpc>
              <a:spcAft>
                <a:spcPts val="3080"/>
              </a:spcAft>
            </a:pPr>
            <a:r>
              <a:rPr lang="en-US" sz="2200" b="1">
                <a:latin typeface="Arial"/>
              </a:rPr>
              <a:t>Anthropometric Methods</a:t>
            </a:r>
          </a:p>
          <a:p>
            <a:pPr marL="368300" indent="0" algn="just">
              <a:lnSpc>
                <a:spcPts val="2904"/>
              </a:lnSpc>
              <a:spcAft>
                <a:spcPts val="2730"/>
              </a:spcAft>
            </a:pPr>
            <a:r>
              <a:rPr lang="en-US" sz="2200">
                <a:latin typeface="Arial"/>
              </a:rPr>
              <a:t>Measurements of height, weight, circumferences, and</a:t>
            </a:r>
            <a:br/>
            <a:r>
              <a:rPr lang="en-US" sz="2200">
                <a:latin typeface="Arial"/>
              </a:rPr>
              <a:t>skinfolds are used to estimate body composition.</a:t>
            </a:r>
          </a:p>
          <a:p>
            <a:pPr indent="0">
              <a:lnSpc>
                <a:spcPts val="2460"/>
              </a:lnSpc>
              <a:spcAft>
                <a:spcPts val="700"/>
              </a:spcAft>
            </a:pPr>
            <a:r>
              <a:rPr lang="en-US" sz="2200" b="1">
                <a:latin typeface="Arial"/>
              </a:rPr>
              <a:t>Body Mass Index</a:t>
            </a:r>
          </a:p>
          <a:p>
            <a:pPr marL="368300" indent="0" algn="just">
              <a:lnSpc>
                <a:spcPts val="2856"/>
              </a:lnSpc>
            </a:pPr>
            <a:r>
              <a:rPr lang="en-US" sz="2200">
                <a:latin typeface="Arial"/>
              </a:rPr>
              <a:t>To assess weight relative to height and is calculated by</a:t>
            </a:r>
            <a:br/>
            <a:r>
              <a:rPr lang="en-US" sz="2200">
                <a:latin typeface="Arial"/>
              </a:rPr>
              <a:t>dividing body weight in kilograms by height in meters squared</a:t>
            </a:r>
            <a:br/>
            <a:r>
              <a:rPr lang="en-US" sz="2200">
                <a:latin typeface="Arial"/>
              </a:rPr>
              <a:t>(kg-m-2).</a:t>
            </a:r>
          </a:p>
        </p:txBody>
      </p:sp>
    </p:spTree>
    <p:extLst>
      <p:ext uri="{BB962C8B-B14F-4D97-AF65-F5344CB8AC3E}">
        <p14:creationId xmlns:p14="http://schemas.microsoft.com/office/powerpoint/2010/main" val="302426253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7089648" y="5449824"/>
            <a:ext cx="1877568" cy="1408176"/>
          </a:xfrm>
          <a:prstGeom prst="rect">
            <a:avLst/>
          </a:prstGeom>
        </p:spPr>
      </p:pic>
      <p:sp>
        <p:nvSpPr>
          <p:cNvPr id="3" name="Rectangle 2"/>
          <p:cNvSpPr/>
          <p:nvPr/>
        </p:nvSpPr>
        <p:spPr>
          <a:xfrm>
            <a:off x="542544" y="1703832"/>
            <a:ext cx="8046720" cy="1106424"/>
          </a:xfrm>
          <a:prstGeom prst="rect">
            <a:avLst/>
          </a:prstGeom>
        </p:spPr>
        <p:txBody>
          <a:bodyPr lIns="0" tIns="0" rIns="0" bIns="0">
            <a:normAutofit fontScale="82500" lnSpcReduction="10000"/>
          </a:bodyPr>
          <a:lstStyle/>
          <a:p>
            <a:pPr indent="0">
              <a:lnSpc>
                <a:spcPts val="2460"/>
              </a:lnSpc>
              <a:spcAft>
                <a:spcPts val="700"/>
              </a:spcAft>
            </a:pPr>
            <a:r>
              <a:rPr lang="en-US" sz="2200" b="1" dirty="0">
                <a:latin typeface="Arial"/>
              </a:rPr>
              <a:t>Circumferences</a:t>
            </a:r>
          </a:p>
          <a:p>
            <a:pPr marL="355600" indent="0">
              <a:lnSpc>
                <a:spcPts val="2856"/>
              </a:lnSpc>
              <a:spcAft>
                <a:spcPts val="2800"/>
              </a:spcAft>
            </a:pPr>
            <a:r>
              <a:rPr lang="en-US" sz="2200" dirty="0">
                <a:latin typeface="Arial"/>
              </a:rPr>
              <a:t>The pattern of body fat distribution is recognized as an</a:t>
            </a:r>
            <a:br>
              <a:rPr dirty="0"/>
            </a:br>
            <a:r>
              <a:rPr lang="en-US" sz="2200" dirty="0">
                <a:latin typeface="Arial"/>
              </a:rPr>
              <a:t>important predictor of the health risks of obesity.</a:t>
            </a:r>
          </a:p>
        </p:txBody>
      </p:sp>
      <p:sp>
        <p:nvSpPr>
          <p:cNvPr id="4" name="Rectangle 3"/>
          <p:cNvSpPr/>
          <p:nvPr/>
        </p:nvSpPr>
        <p:spPr>
          <a:xfrm>
            <a:off x="874776" y="3386328"/>
            <a:ext cx="7723632" cy="1048130"/>
          </a:xfrm>
          <a:prstGeom prst="rect">
            <a:avLst/>
          </a:prstGeom>
        </p:spPr>
        <p:txBody>
          <a:bodyPr lIns="0" tIns="0" rIns="0" bIns="0">
            <a:normAutofit/>
          </a:bodyPr>
          <a:lstStyle/>
          <a:p>
            <a:pPr indent="0">
              <a:lnSpc>
                <a:spcPts val="2880"/>
              </a:lnSpc>
              <a:spcBef>
                <a:spcPts val="2800"/>
              </a:spcBef>
              <a:spcAft>
                <a:spcPts val="2800"/>
              </a:spcAft>
            </a:pPr>
            <a:r>
              <a:rPr lang="en-US" sz="2200" dirty="0">
                <a:latin typeface="Arial"/>
              </a:rPr>
              <a:t>Android obesity, which is characterized by more fat on the</a:t>
            </a:r>
            <a:br>
              <a:rPr dirty="0"/>
            </a:br>
            <a:r>
              <a:rPr lang="en-US" sz="2200" dirty="0">
                <a:latin typeface="Arial"/>
              </a:rPr>
              <a:t>trunk (abdominal fat), common in males</a:t>
            </a:r>
          </a:p>
        </p:txBody>
      </p:sp>
      <p:sp>
        <p:nvSpPr>
          <p:cNvPr id="5" name="Rectangle 4"/>
          <p:cNvSpPr/>
          <p:nvPr/>
        </p:nvSpPr>
        <p:spPr>
          <a:xfrm>
            <a:off x="874776" y="4629911"/>
            <a:ext cx="7717536" cy="1048131"/>
          </a:xfrm>
          <a:prstGeom prst="rect">
            <a:avLst/>
          </a:prstGeom>
        </p:spPr>
        <p:txBody>
          <a:bodyPr lIns="0" tIns="0" rIns="0" bIns="0">
            <a:normAutofit fontScale="97500"/>
          </a:bodyPr>
          <a:lstStyle/>
          <a:p>
            <a:pPr indent="0">
              <a:lnSpc>
                <a:spcPts val="2880"/>
              </a:lnSpc>
              <a:spcBef>
                <a:spcPts val="2800"/>
              </a:spcBef>
            </a:pPr>
            <a:r>
              <a:rPr lang="en-US" sz="2200">
                <a:latin typeface="Arial"/>
              </a:rPr>
              <a:t>Gynoid or gynecoid obesity (fat distributed in the hip and</a:t>
            </a:r>
            <a:br/>
            <a:r>
              <a:rPr lang="en-US" sz="2200">
                <a:latin typeface="Arial"/>
              </a:rPr>
              <a:t>thigh), common in females.</a:t>
            </a:r>
          </a:p>
        </p:txBody>
      </p:sp>
    </p:spTree>
    <p:extLst>
      <p:ext uri="{BB962C8B-B14F-4D97-AF65-F5344CB8AC3E}">
        <p14:creationId xmlns:p14="http://schemas.microsoft.com/office/powerpoint/2010/main" val="321687272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6448" y="1667256"/>
            <a:ext cx="8071104" cy="1249680"/>
          </a:xfrm>
          <a:prstGeom prst="rect">
            <a:avLst/>
          </a:prstGeom>
        </p:spPr>
        <p:txBody>
          <a:bodyPr lIns="0" tIns="0" rIns="0" bIns="0">
            <a:normAutofit fontScale="90000"/>
          </a:bodyPr>
          <a:lstStyle/>
          <a:p>
            <a:pPr indent="0">
              <a:lnSpc>
                <a:spcPts val="2460"/>
              </a:lnSpc>
              <a:spcAft>
                <a:spcPts val="280"/>
              </a:spcAft>
            </a:pPr>
            <a:r>
              <a:rPr lang="en-US" sz="2200">
                <a:latin typeface="Arial"/>
              </a:rPr>
              <a:t>Waist hip ratio</a:t>
            </a:r>
            <a:r>
              <a:rPr lang="en-US" sz="2000">
                <a:latin typeface="Arial"/>
              </a:rPr>
              <a:t>:</a:t>
            </a:r>
          </a:p>
          <a:p>
            <a:pPr marL="368300" indent="0" algn="just">
              <a:lnSpc>
                <a:spcPts val="2376"/>
              </a:lnSpc>
              <a:spcAft>
                <a:spcPts val="2380"/>
              </a:spcAft>
            </a:pPr>
            <a:r>
              <a:rPr lang="en-US" sz="2000">
                <a:latin typeface="Arial"/>
              </a:rPr>
              <a:t>The waist-to-hip ratio is the circumference of the waist divided by</a:t>
            </a:r>
            <a:br/>
            <a:r>
              <a:rPr lang="en-US" sz="2000">
                <a:latin typeface="Arial"/>
              </a:rPr>
              <a:t>the circumference of the hips and has been used as a simple</a:t>
            </a:r>
            <a:br/>
            <a:r>
              <a:rPr lang="en-US" sz="2000">
                <a:latin typeface="Arial"/>
              </a:rPr>
              <a:t>method for determining body fat distribution .</a:t>
            </a:r>
          </a:p>
        </p:txBody>
      </p:sp>
      <p:sp>
        <p:nvSpPr>
          <p:cNvPr id="3" name="Rectangle 2"/>
          <p:cNvSpPr/>
          <p:nvPr/>
        </p:nvSpPr>
        <p:spPr>
          <a:xfrm>
            <a:off x="539496" y="3374136"/>
            <a:ext cx="8077200" cy="2593848"/>
          </a:xfrm>
          <a:prstGeom prst="rect">
            <a:avLst/>
          </a:prstGeom>
        </p:spPr>
        <p:txBody>
          <a:bodyPr lIns="0" tIns="0" rIns="0" bIns="0">
            <a:normAutofit fontScale="97500"/>
          </a:bodyPr>
          <a:lstStyle/>
          <a:p>
            <a:pPr indent="0">
              <a:lnSpc>
                <a:spcPts val="2460"/>
              </a:lnSpc>
              <a:spcBef>
                <a:spcPts val="2380"/>
              </a:spcBef>
              <a:spcAft>
                <a:spcPts val="280"/>
              </a:spcAft>
            </a:pPr>
            <a:r>
              <a:rPr lang="en-US" sz="2200">
                <a:latin typeface="Arial"/>
              </a:rPr>
              <a:t>Skin-fold Measurements</a:t>
            </a:r>
          </a:p>
          <a:p>
            <a:pPr marL="365252" indent="0" algn="just">
              <a:lnSpc>
                <a:spcPts val="2376"/>
              </a:lnSpc>
              <a:spcAft>
                <a:spcPts val="2380"/>
              </a:spcAft>
            </a:pPr>
            <a:r>
              <a:rPr lang="en-US" sz="2000">
                <a:latin typeface="Arial"/>
              </a:rPr>
              <a:t>The principle behind this technique is that the amount of</a:t>
            </a:r>
            <a:br/>
            <a:r>
              <a:rPr lang="en-US" sz="2000">
                <a:latin typeface="Arial"/>
              </a:rPr>
              <a:t>subcutaneous fat is proportional to the total amount of body fat. It</a:t>
            </a:r>
            <a:br/>
            <a:r>
              <a:rPr lang="en-US" sz="2000">
                <a:latin typeface="Arial"/>
              </a:rPr>
              <a:t>is assumed that close to one third of the total fat is located</a:t>
            </a:r>
            <a:br/>
            <a:r>
              <a:rPr lang="en-US" sz="2000">
                <a:latin typeface="Arial"/>
              </a:rPr>
              <a:t>subcutaneously.</a:t>
            </a:r>
          </a:p>
          <a:p>
            <a:pPr marL="365252" indent="0" algn="just">
              <a:lnSpc>
                <a:spcPts val="2376"/>
              </a:lnSpc>
            </a:pPr>
            <a:r>
              <a:rPr lang="en-US" sz="2000">
                <a:latin typeface="Arial"/>
              </a:rPr>
              <a:t>common areas for skin fold measurement are chest, midaxillary,</a:t>
            </a:r>
            <a:br/>
            <a:r>
              <a:rPr lang="en-US" sz="2000">
                <a:latin typeface="Arial"/>
              </a:rPr>
              <a:t>triceps, subscapular, abdomen, suprailiac, thigh.</a:t>
            </a:r>
          </a:p>
        </p:txBody>
      </p:sp>
    </p:spTree>
    <p:extLst>
      <p:ext uri="{BB962C8B-B14F-4D97-AF65-F5344CB8AC3E}">
        <p14:creationId xmlns:p14="http://schemas.microsoft.com/office/powerpoint/2010/main" val="378351595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762000" y="2273808"/>
            <a:ext cx="7488936" cy="2462784"/>
          </a:xfrm>
          <a:prstGeom prst="rect">
            <a:avLst/>
          </a:prstGeom>
        </p:spPr>
      </p:pic>
    </p:spTree>
    <p:extLst>
      <p:ext uri="{BB962C8B-B14F-4D97-AF65-F5344CB8AC3E}">
        <p14:creationId xmlns:p14="http://schemas.microsoft.com/office/powerpoint/2010/main" val="26079343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22192" y="655320"/>
            <a:ext cx="1517904" cy="448056"/>
          </a:xfrm>
          <a:prstGeom prst="rect">
            <a:avLst/>
          </a:prstGeom>
        </p:spPr>
        <p:txBody>
          <a:bodyPr wrap="none" lIns="0" tIns="0" rIns="0" bIns="0">
            <a:normAutofit fontScale="52500" lnSpcReduction="20000"/>
          </a:bodyPr>
          <a:lstStyle/>
          <a:p>
            <a:pPr indent="0">
              <a:lnSpc>
                <a:spcPts val="4130"/>
              </a:lnSpc>
            </a:pPr>
            <a:r>
              <a:rPr lang="en-US" sz="3700">
                <a:latin typeface="Arial"/>
              </a:rPr>
              <a:t>MCQ 1</a:t>
            </a:r>
          </a:p>
        </p:txBody>
      </p:sp>
      <p:sp>
        <p:nvSpPr>
          <p:cNvPr id="3" name="Rectangle 2"/>
          <p:cNvSpPr/>
          <p:nvPr/>
        </p:nvSpPr>
        <p:spPr>
          <a:xfrm>
            <a:off x="883920" y="1734311"/>
            <a:ext cx="7510572" cy="4366685"/>
          </a:xfrm>
          <a:prstGeom prst="rect">
            <a:avLst/>
          </a:prstGeom>
        </p:spPr>
        <p:txBody>
          <a:bodyPr lIns="0" tIns="0" rIns="0" bIns="0">
            <a:normAutofit fontScale="97500"/>
          </a:bodyPr>
          <a:lstStyle/>
          <a:p>
            <a:pPr indent="0">
              <a:lnSpc>
                <a:spcPts val="3130"/>
              </a:lnSpc>
              <a:spcAft>
                <a:spcPts val="3570"/>
              </a:spcAft>
            </a:pPr>
            <a:r>
              <a:rPr lang="en-US" sz="2800" dirty="0">
                <a:latin typeface="Arial"/>
              </a:rPr>
              <a:t>Response to aerobic exercise:</a:t>
            </a:r>
          </a:p>
          <a:p>
            <a:pPr marL="482600" indent="0">
              <a:lnSpc>
                <a:spcPts val="3456"/>
              </a:lnSpc>
            </a:pPr>
            <a:r>
              <a:rPr lang="en-US" sz="2200" dirty="0">
                <a:latin typeface="Arial"/>
              </a:rPr>
              <a:t>A.    HEART RATE INCREASE</a:t>
            </a:r>
          </a:p>
          <a:p>
            <a:pPr marL="482600" indent="0">
              <a:lnSpc>
                <a:spcPts val="3456"/>
              </a:lnSpc>
            </a:pPr>
            <a:r>
              <a:rPr lang="en-US" sz="2200" dirty="0">
                <a:latin typeface="Arial"/>
              </a:rPr>
              <a:t>B.    RESPIRATORY RATE DECREASE</a:t>
            </a:r>
          </a:p>
          <a:p>
            <a:pPr marL="482600" indent="0">
              <a:lnSpc>
                <a:spcPts val="3456"/>
              </a:lnSpc>
            </a:pPr>
            <a:r>
              <a:rPr lang="en-US" sz="2200" dirty="0">
                <a:latin typeface="Arial"/>
              </a:rPr>
              <a:t>C.    BLOOD PRESSURE DECREASE</a:t>
            </a:r>
          </a:p>
          <a:p>
            <a:pPr marL="482600" indent="0">
              <a:lnSpc>
                <a:spcPts val="3456"/>
              </a:lnSpc>
            </a:pPr>
            <a:r>
              <a:rPr lang="en-US" sz="2200" dirty="0">
                <a:latin typeface="Arial"/>
              </a:rPr>
              <a:t>D.    None</a:t>
            </a:r>
          </a:p>
        </p:txBody>
      </p:sp>
    </p:spTree>
    <p:extLst>
      <p:ext uri="{BB962C8B-B14F-4D97-AF65-F5344CB8AC3E}">
        <p14:creationId xmlns:p14="http://schemas.microsoft.com/office/powerpoint/2010/main" val="3254456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886968" y="1731264"/>
            <a:ext cx="7720584" cy="2465832"/>
          </a:xfrm>
          <a:prstGeom prst="rect">
            <a:avLst/>
          </a:prstGeom>
          <a:solidFill>
            <a:srgbClr val="BEDFE9"/>
          </a:solidFill>
        </p:spPr>
        <p:txBody>
          <a:bodyPr lIns="0" tIns="0" rIns="0" bIns="0">
            <a:normAutofit fontScale="97500"/>
          </a:bodyPr>
          <a:lstStyle/>
          <a:p>
            <a:pPr indent="0" algn="just">
              <a:lnSpc>
                <a:spcPts val="2900"/>
              </a:lnSpc>
              <a:spcAft>
                <a:spcPts val="4410"/>
              </a:spcAft>
            </a:pPr>
            <a:r>
              <a:rPr lang="en-US" sz="2800" b="1" dirty="0">
                <a:latin typeface="Arial"/>
              </a:rPr>
              <a:t>Involving or requiring free </a:t>
            </a:r>
            <a:r>
              <a:rPr lang="en-US" sz="2800" b="1" dirty="0">
                <a:solidFill>
                  <a:srgbClr val="558ED5"/>
                </a:solidFill>
                <a:latin typeface="Arial"/>
              </a:rPr>
              <a:t>OXYGEN</a:t>
            </a:r>
          </a:p>
          <a:p>
            <a:pPr indent="0" algn="just">
              <a:lnSpc>
                <a:spcPts val="3816"/>
              </a:lnSpc>
            </a:pPr>
            <a:r>
              <a:rPr lang="en-US" sz="2800" b="1" dirty="0">
                <a:latin typeface="Arial"/>
              </a:rPr>
              <a:t>Use of </a:t>
            </a:r>
            <a:r>
              <a:rPr lang="en-US" sz="2800" b="1" dirty="0">
                <a:solidFill>
                  <a:srgbClr val="558ED5"/>
                </a:solidFill>
                <a:latin typeface="Arial"/>
              </a:rPr>
              <a:t>oxygen to adequately meet energy</a:t>
            </a:r>
            <a:br>
              <a:rPr sz="2400" dirty="0"/>
            </a:br>
            <a:r>
              <a:rPr lang="en-US" sz="2800" b="1" dirty="0">
                <a:solidFill>
                  <a:srgbClr val="558ED5"/>
                </a:solidFill>
                <a:latin typeface="Arial"/>
              </a:rPr>
              <a:t>demands </a:t>
            </a:r>
            <a:r>
              <a:rPr lang="en-US" sz="2800" b="1" dirty="0">
                <a:latin typeface="Arial"/>
              </a:rPr>
              <a:t>during exercise via aerobic</a:t>
            </a:r>
            <a:br>
              <a:rPr sz="2400" dirty="0"/>
            </a:br>
            <a:r>
              <a:rPr lang="en-US" sz="2800" b="1" dirty="0">
                <a:latin typeface="Arial"/>
              </a:rPr>
              <a:t>metabolism</a:t>
            </a:r>
          </a:p>
        </p:txBody>
      </p:sp>
    </p:spTree>
  </p:cSld>
  <p:clrMapOvr>
    <a:overrideClrMapping bg1="lt1" tx1="dk1" bg2="lt2" tx2="dk2" accent1="accent1" accent2="accent2" accent3="accent3" accent4="accent4" accent5="accent5" accent6="accent6" hlink="hlink" folHlink="folHlink"/>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22192" y="655320"/>
            <a:ext cx="1517904" cy="448056"/>
          </a:xfrm>
          <a:prstGeom prst="rect">
            <a:avLst/>
          </a:prstGeom>
        </p:spPr>
        <p:txBody>
          <a:bodyPr wrap="none" lIns="0" tIns="0" rIns="0" bIns="0">
            <a:normAutofit fontScale="52500" lnSpcReduction="20000"/>
          </a:bodyPr>
          <a:lstStyle/>
          <a:p>
            <a:pPr indent="0">
              <a:lnSpc>
                <a:spcPts val="4130"/>
              </a:lnSpc>
            </a:pPr>
            <a:r>
              <a:rPr lang="en-US" sz="3700">
                <a:latin typeface="Arial"/>
              </a:rPr>
              <a:t>MCQ 2</a:t>
            </a:r>
          </a:p>
        </p:txBody>
      </p:sp>
      <p:sp>
        <p:nvSpPr>
          <p:cNvPr id="3" name="Rectangle 2"/>
          <p:cNvSpPr/>
          <p:nvPr/>
        </p:nvSpPr>
        <p:spPr>
          <a:xfrm>
            <a:off x="899160" y="1691640"/>
            <a:ext cx="7080504" cy="3169920"/>
          </a:xfrm>
          <a:prstGeom prst="rect">
            <a:avLst/>
          </a:prstGeom>
        </p:spPr>
        <p:txBody>
          <a:bodyPr lIns="0" tIns="0" rIns="0" bIns="0">
            <a:normAutofit fontScale="97500"/>
          </a:bodyPr>
          <a:lstStyle/>
          <a:p>
            <a:pPr indent="0" algn="just">
              <a:lnSpc>
                <a:spcPts val="3840"/>
              </a:lnSpc>
              <a:spcAft>
                <a:spcPts val="3080"/>
              </a:spcAft>
            </a:pPr>
            <a:r>
              <a:rPr lang="en-US" sz="2800" dirty="0">
                <a:latin typeface="Arial"/>
              </a:rPr>
              <a:t>FIELD TESTS ARE USED TO MEASURE THE</a:t>
            </a:r>
          </a:p>
          <a:p>
            <a:pPr marL="469900" indent="0">
              <a:lnSpc>
                <a:spcPts val="3456"/>
              </a:lnSpc>
            </a:pPr>
            <a:r>
              <a:rPr lang="en-US" sz="2200" dirty="0">
                <a:latin typeface="Arial"/>
              </a:rPr>
              <a:t>A.    Vo2 Max</a:t>
            </a:r>
          </a:p>
          <a:p>
            <a:pPr marL="469900" indent="0">
              <a:lnSpc>
                <a:spcPts val="3456"/>
              </a:lnSpc>
            </a:pPr>
            <a:r>
              <a:rPr lang="en-US" sz="2200" dirty="0">
                <a:latin typeface="Arial"/>
              </a:rPr>
              <a:t>B.    Respiratory rate</a:t>
            </a:r>
          </a:p>
          <a:p>
            <a:pPr marL="469900" indent="0">
              <a:lnSpc>
                <a:spcPts val="3456"/>
              </a:lnSpc>
            </a:pPr>
            <a:r>
              <a:rPr lang="en-US" sz="2200" dirty="0">
                <a:latin typeface="Arial"/>
              </a:rPr>
              <a:t>C.    Electro cardio gram</a:t>
            </a:r>
          </a:p>
          <a:p>
            <a:pPr marL="469900" indent="0">
              <a:lnSpc>
                <a:spcPts val="3456"/>
              </a:lnSpc>
            </a:pPr>
            <a:r>
              <a:rPr lang="en-US" sz="2200" dirty="0">
                <a:latin typeface="Arial"/>
              </a:rPr>
              <a:t>D.    None</a:t>
            </a:r>
          </a:p>
        </p:txBody>
      </p:sp>
    </p:spTree>
    <p:extLst>
      <p:ext uri="{BB962C8B-B14F-4D97-AF65-F5344CB8AC3E}">
        <p14:creationId xmlns:p14="http://schemas.microsoft.com/office/powerpoint/2010/main" val="65105411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22192" y="655320"/>
            <a:ext cx="1514856" cy="448056"/>
          </a:xfrm>
          <a:prstGeom prst="rect">
            <a:avLst/>
          </a:prstGeom>
        </p:spPr>
        <p:txBody>
          <a:bodyPr wrap="none" lIns="0" tIns="0" rIns="0" bIns="0">
            <a:normAutofit fontScale="52500" lnSpcReduction="20000"/>
          </a:bodyPr>
          <a:lstStyle/>
          <a:p>
            <a:pPr indent="0">
              <a:lnSpc>
                <a:spcPts val="4130"/>
              </a:lnSpc>
            </a:pPr>
            <a:r>
              <a:rPr lang="en-US" sz="3700">
                <a:latin typeface="Arial"/>
              </a:rPr>
              <a:t>MCQ 3</a:t>
            </a:r>
          </a:p>
        </p:txBody>
      </p:sp>
      <p:sp>
        <p:nvSpPr>
          <p:cNvPr id="3" name="Rectangle 2"/>
          <p:cNvSpPr/>
          <p:nvPr/>
        </p:nvSpPr>
        <p:spPr>
          <a:xfrm>
            <a:off x="902208" y="1731264"/>
            <a:ext cx="7495032" cy="3224784"/>
          </a:xfrm>
          <a:prstGeom prst="rect">
            <a:avLst/>
          </a:prstGeom>
        </p:spPr>
        <p:txBody>
          <a:bodyPr lIns="0" tIns="0" rIns="0" bIns="0">
            <a:normAutofit fontScale="97500"/>
          </a:bodyPr>
          <a:lstStyle/>
          <a:p>
            <a:pPr indent="0" algn="just">
              <a:lnSpc>
                <a:spcPts val="3840"/>
              </a:lnSpc>
              <a:spcAft>
                <a:spcPts val="3080"/>
              </a:spcAft>
            </a:pPr>
            <a:r>
              <a:rPr lang="en-US" sz="2800" dirty="0">
                <a:latin typeface="Arial"/>
              </a:rPr>
              <a:t>Following which is </a:t>
            </a:r>
            <a:r>
              <a:rPr lang="en-US" sz="2800" b="1" u="sng" dirty="0">
                <a:latin typeface="Arial"/>
              </a:rPr>
              <a:t>Not</a:t>
            </a:r>
            <a:r>
              <a:rPr lang="en-US" sz="2800" dirty="0">
                <a:latin typeface="Arial"/>
              </a:rPr>
              <a:t> a component of health</a:t>
            </a:r>
            <a:br>
              <a:rPr dirty="0"/>
            </a:br>
            <a:r>
              <a:rPr lang="en-US" sz="2800" dirty="0">
                <a:latin typeface="Arial"/>
              </a:rPr>
              <a:t>related physical fitness</a:t>
            </a:r>
          </a:p>
          <a:p>
            <a:pPr marL="469900" indent="0">
              <a:lnSpc>
                <a:spcPts val="3456"/>
              </a:lnSpc>
            </a:pPr>
            <a:r>
              <a:rPr lang="en-US" sz="2200" dirty="0">
                <a:latin typeface="Arial"/>
              </a:rPr>
              <a:t>A.    Muscle endurance</a:t>
            </a:r>
          </a:p>
          <a:p>
            <a:pPr marL="469900" indent="0">
              <a:lnSpc>
                <a:spcPts val="3456"/>
              </a:lnSpc>
            </a:pPr>
            <a:r>
              <a:rPr lang="en-US" sz="2200" dirty="0">
                <a:latin typeface="Arial"/>
              </a:rPr>
              <a:t>B.    Muscle strength</a:t>
            </a:r>
          </a:p>
          <a:p>
            <a:pPr marL="469900" indent="0">
              <a:lnSpc>
                <a:spcPts val="3456"/>
              </a:lnSpc>
            </a:pPr>
            <a:r>
              <a:rPr lang="en-US" sz="2200" dirty="0">
                <a:latin typeface="Arial"/>
              </a:rPr>
              <a:t>C.    Muscle power</a:t>
            </a:r>
          </a:p>
          <a:p>
            <a:pPr marL="469900" indent="0">
              <a:lnSpc>
                <a:spcPts val="3456"/>
              </a:lnSpc>
            </a:pPr>
            <a:r>
              <a:rPr lang="en-US" sz="2200" dirty="0">
                <a:latin typeface="Arial"/>
              </a:rPr>
              <a:t>D.    Flexibility</a:t>
            </a:r>
          </a:p>
        </p:txBody>
      </p:sp>
    </p:spTree>
    <p:extLst>
      <p:ext uri="{BB962C8B-B14F-4D97-AF65-F5344CB8AC3E}">
        <p14:creationId xmlns:p14="http://schemas.microsoft.com/office/powerpoint/2010/main" val="238971318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22192" y="655320"/>
            <a:ext cx="1533144" cy="448056"/>
          </a:xfrm>
          <a:prstGeom prst="rect">
            <a:avLst/>
          </a:prstGeom>
        </p:spPr>
        <p:txBody>
          <a:bodyPr wrap="none" lIns="0" tIns="0" rIns="0" bIns="0">
            <a:normAutofit fontScale="52500" lnSpcReduction="20000"/>
          </a:bodyPr>
          <a:lstStyle/>
          <a:p>
            <a:pPr indent="0">
              <a:lnSpc>
                <a:spcPts val="4130"/>
              </a:lnSpc>
            </a:pPr>
            <a:r>
              <a:rPr lang="en-US" sz="3700">
                <a:latin typeface="Arial"/>
              </a:rPr>
              <a:t>MCQ 4</a:t>
            </a:r>
          </a:p>
        </p:txBody>
      </p:sp>
      <p:sp>
        <p:nvSpPr>
          <p:cNvPr id="3" name="Rectangle 2"/>
          <p:cNvSpPr/>
          <p:nvPr/>
        </p:nvSpPr>
        <p:spPr>
          <a:xfrm>
            <a:off x="908304" y="1731264"/>
            <a:ext cx="6811630" cy="3935018"/>
          </a:xfrm>
          <a:prstGeom prst="rect">
            <a:avLst/>
          </a:prstGeom>
        </p:spPr>
        <p:txBody>
          <a:bodyPr lIns="0" tIns="0" rIns="0" bIns="0">
            <a:normAutofit fontScale="97500"/>
          </a:bodyPr>
          <a:lstStyle/>
          <a:p>
            <a:pPr indent="0">
              <a:lnSpc>
                <a:spcPts val="3130"/>
              </a:lnSpc>
              <a:spcAft>
                <a:spcPts val="2730"/>
              </a:spcAft>
            </a:pPr>
            <a:r>
              <a:rPr lang="en-US" sz="2800" dirty="0">
                <a:latin typeface="Arial"/>
              </a:rPr>
              <a:t>1 RM test is for</a:t>
            </a:r>
          </a:p>
          <a:p>
            <a:pPr marL="463804" indent="0">
              <a:lnSpc>
                <a:spcPts val="3456"/>
              </a:lnSpc>
            </a:pPr>
            <a:r>
              <a:rPr lang="en-US" sz="2200" dirty="0">
                <a:latin typeface="Arial"/>
              </a:rPr>
              <a:t>A.    Muscle endurance</a:t>
            </a:r>
          </a:p>
          <a:p>
            <a:pPr marL="463804" indent="0">
              <a:lnSpc>
                <a:spcPts val="3456"/>
              </a:lnSpc>
            </a:pPr>
            <a:r>
              <a:rPr lang="en-US" sz="2200" dirty="0">
                <a:latin typeface="Arial"/>
              </a:rPr>
              <a:t>B.    Muscle strength</a:t>
            </a:r>
          </a:p>
          <a:p>
            <a:pPr marL="463804" indent="0">
              <a:lnSpc>
                <a:spcPts val="3456"/>
              </a:lnSpc>
            </a:pPr>
            <a:r>
              <a:rPr lang="en-US" sz="2200" dirty="0">
                <a:latin typeface="Arial"/>
              </a:rPr>
              <a:t>C.    Body composition</a:t>
            </a:r>
          </a:p>
          <a:p>
            <a:pPr marL="463804" indent="0">
              <a:lnSpc>
                <a:spcPts val="3456"/>
              </a:lnSpc>
            </a:pPr>
            <a:r>
              <a:rPr lang="en-US" sz="2200" dirty="0">
                <a:latin typeface="Arial"/>
              </a:rPr>
              <a:t>D.    Flexibility</a:t>
            </a:r>
          </a:p>
        </p:txBody>
      </p:sp>
    </p:spTree>
    <p:extLst>
      <p:ext uri="{BB962C8B-B14F-4D97-AF65-F5344CB8AC3E}">
        <p14:creationId xmlns:p14="http://schemas.microsoft.com/office/powerpoint/2010/main" val="423185958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22192" y="655320"/>
            <a:ext cx="1514856" cy="448056"/>
          </a:xfrm>
          <a:prstGeom prst="rect">
            <a:avLst/>
          </a:prstGeom>
        </p:spPr>
        <p:txBody>
          <a:bodyPr wrap="none" lIns="0" tIns="0" rIns="0" bIns="0">
            <a:normAutofit fontScale="52500" lnSpcReduction="20000"/>
          </a:bodyPr>
          <a:lstStyle/>
          <a:p>
            <a:pPr indent="0">
              <a:lnSpc>
                <a:spcPts val="4130"/>
              </a:lnSpc>
            </a:pPr>
            <a:r>
              <a:rPr lang="en-US" sz="3700">
                <a:latin typeface="Arial"/>
              </a:rPr>
              <a:t>MCQ 5</a:t>
            </a:r>
          </a:p>
        </p:txBody>
      </p:sp>
      <p:sp>
        <p:nvSpPr>
          <p:cNvPr id="3" name="Rectangle 2"/>
          <p:cNvSpPr/>
          <p:nvPr/>
        </p:nvSpPr>
        <p:spPr>
          <a:xfrm>
            <a:off x="890016" y="1731264"/>
            <a:ext cx="7025640" cy="3224784"/>
          </a:xfrm>
          <a:prstGeom prst="rect">
            <a:avLst/>
          </a:prstGeom>
        </p:spPr>
        <p:txBody>
          <a:bodyPr lIns="0" tIns="0" rIns="0" bIns="0">
            <a:normAutofit fontScale="97500"/>
          </a:bodyPr>
          <a:lstStyle/>
          <a:p>
            <a:pPr indent="0">
              <a:lnSpc>
                <a:spcPts val="3840"/>
              </a:lnSpc>
              <a:spcAft>
                <a:spcPts val="3080"/>
              </a:spcAft>
            </a:pPr>
            <a:r>
              <a:rPr lang="en-US" sz="2800" dirty="0">
                <a:latin typeface="Arial"/>
              </a:rPr>
              <a:t>Client/ individual should be familiarized before the test performance</a:t>
            </a:r>
          </a:p>
          <a:p>
            <a:pPr marL="476504" indent="0">
              <a:lnSpc>
                <a:spcPts val="3456"/>
              </a:lnSpc>
            </a:pPr>
            <a:r>
              <a:rPr lang="en-US" sz="2200" dirty="0">
                <a:latin typeface="Arial"/>
              </a:rPr>
              <a:t>A.    False </a:t>
            </a:r>
          </a:p>
          <a:p>
            <a:pPr marL="476504" indent="0">
              <a:lnSpc>
                <a:spcPts val="3456"/>
              </a:lnSpc>
            </a:pPr>
            <a:r>
              <a:rPr lang="en-US" sz="2200" dirty="0">
                <a:latin typeface="Arial"/>
              </a:rPr>
              <a:t>B.    True </a:t>
            </a:r>
          </a:p>
        </p:txBody>
      </p:sp>
    </p:spTree>
    <p:extLst>
      <p:ext uri="{BB962C8B-B14F-4D97-AF65-F5344CB8AC3E}">
        <p14:creationId xmlns:p14="http://schemas.microsoft.com/office/powerpoint/2010/main" val="66368932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256032" y="170688"/>
            <a:ext cx="4578096" cy="755904"/>
          </a:xfrm>
          <a:prstGeom prst="rect">
            <a:avLst/>
          </a:prstGeom>
          <a:solidFill>
            <a:srgbClr val="E2DCD8"/>
          </a:solidFill>
        </p:spPr>
        <p:txBody>
          <a:bodyPr wrap="none" lIns="0" tIns="0" rIns="0" bIns="0">
            <a:normAutofit fontScale="75000" lnSpcReduction="20000"/>
          </a:bodyPr>
          <a:lstStyle/>
          <a:p>
            <a:pPr indent="0">
              <a:lnSpc>
                <a:spcPts val="6590"/>
              </a:lnSpc>
              <a:spcAft>
                <a:spcPts val="490"/>
              </a:spcAft>
            </a:pPr>
            <a:r>
              <a:rPr lang="en-US" sz="5900" b="1">
                <a:solidFill>
                  <a:srgbClr val="C00000"/>
                </a:solidFill>
                <a:latin typeface="Arial"/>
              </a:rPr>
              <a:t>THANK YOU</a:t>
            </a:r>
          </a:p>
        </p:txBody>
      </p:sp>
      <p:sp>
        <p:nvSpPr>
          <p:cNvPr id="3" name="Rectangle 2"/>
          <p:cNvSpPr/>
          <p:nvPr/>
        </p:nvSpPr>
        <p:spPr>
          <a:xfrm>
            <a:off x="1152144" y="2554224"/>
            <a:ext cx="499872" cy="499872"/>
          </a:xfrm>
          <a:prstGeom prst="rect">
            <a:avLst/>
          </a:prstGeom>
          <a:solidFill>
            <a:srgbClr val="E2DCD8"/>
          </a:solidFill>
        </p:spPr>
        <p:txBody>
          <a:bodyPr wrap="none" lIns="0" tIns="0" rIns="0" bIns="0">
            <a:normAutofit fontScale="25000" lnSpcReduction="20000"/>
          </a:bodyPr>
          <a:lstStyle/>
          <a:p>
            <a:pPr indent="0" algn="r">
              <a:lnSpc>
                <a:spcPts val="2688"/>
              </a:lnSpc>
            </a:pPr>
            <a:r>
              <a:rPr lang="en-US" sz="3500" i="1">
                <a:solidFill>
                  <a:srgbClr val="67698F"/>
                </a:solidFill>
                <a:latin typeface="Arial"/>
              </a:rPr>
              <a:t>$</a:t>
            </a:r>
            <a:br/>
            <a:endParaRPr/>
          </a:p>
        </p:txBody>
      </p:sp>
      <p:sp>
        <p:nvSpPr>
          <p:cNvPr id="4" name="Rectangle 3"/>
          <p:cNvSpPr/>
          <p:nvPr/>
        </p:nvSpPr>
        <p:spPr>
          <a:xfrm>
            <a:off x="993648" y="2883408"/>
            <a:ext cx="743712" cy="512064"/>
          </a:xfrm>
          <a:prstGeom prst="rect">
            <a:avLst/>
          </a:prstGeom>
          <a:solidFill>
            <a:srgbClr val="E2DCD8"/>
          </a:solidFill>
        </p:spPr>
        <p:txBody>
          <a:bodyPr wrap="none" lIns="0" tIns="0" rIns="0" bIns="0">
            <a:normAutofit fontScale="97500"/>
          </a:bodyPr>
          <a:lstStyle/>
          <a:p>
            <a:pPr indent="0" algn="r">
              <a:lnSpc>
                <a:spcPts val="2688"/>
              </a:lnSpc>
            </a:pPr>
            <a:r>
              <a:rPr lang="en-US" sz="4200" b="1">
                <a:solidFill>
                  <a:srgbClr val="67698F"/>
                </a:solidFill>
                <a:latin typeface="Courier New"/>
              </a:rPr>
              <a:t>/J§&amp;&gt;</a:t>
            </a:r>
          </a:p>
        </p:txBody>
      </p:sp>
      <p:sp>
        <p:nvSpPr>
          <p:cNvPr id="5" name="Rectangle 4"/>
          <p:cNvSpPr/>
          <p:nvPr/>
        </p:nvSpPr>
        <p:spPr>
          <a:xfrm>
            <a:off x="798576" y="3797808"/>
            <a:ext cx="3560064" cy="475488"/>
          </a:xfrm>
          <a:prstGeom prst="rect">
            <a:avLst/>
          </a:prstGeom>
          <a:solidFill>
            <a:srgbClr val="E2DCD8"/>
          </a:solidFill>
        </p:spPr>
        <p:txBody>
          <a:bodyPr wrap="none" lIns="0" tIns="0" rIns="0" bIns="0">
            <a:normAutofit fontScale="25000" lnSpcReduction="20000"/>
          </a:bodyPr>
          <a:lstStyle/>
          <a:p>
            <a:pPr indent="0">
              <a:lnSpc>
                <a:spcPts val="4760"/>
              </a:lnSpc>
            </a:pPr>
            <a:r>
              <a:rPr lang="en-US" sz="4200" b="1">
                <a:solidFill>
                  <a:srgbClr val="67698F"/>
                </a:solidFill>
                <a:latin typeface="Courier New"/>
              </a:rPr>
              <a:t>liMteaiiw</a:t>
            </a:r>
          </a:p>
        </p:txBody>
      </p:sp>
      <p:sp>
        <p:nvSpPr>
          <p:cNvPr id="6" name="Rectangle 5"/>
          <p:cNvSpPr/>
          <p:nvPr/>
        </p:nvSpPr>
        <p:spPr>
          <a:xfrm>
            <a:off x="3127248" y="1347216"/>
            <a:ext cx="2889504" cy="1267968"/>
          </a:xfrm>
          <a:prstGeom prst="rect">
            <a:avLst/>
          </a:prstGeom>
          <a:solidFill>
            <a:srgbClr val="E2DCD8"/>
          </a:solidFill>
        </p:spPr>
        <p:txBody>
          <a:bodyPr lIns="0" tIns="0" rIns="0" bIns="0">
            <a:normAutofit fontScale="25000" lnSpcReduction="20000"/>
          </a:bodyPr>
          <a:lstStyle/>
          <a:p>
            <a:pPr indent="0">
              <a:lnSpc>
                <a:spcPts val="5904"/>
              </a:lnSpc>
            </a:pPr>
            <a:r>
              <a:rPr lang="en-US" sz="5300" b="1">
                <a:solidFill>
                  <a:srgbClr val="67698F"/>
                </a:solidFill>
                <a:latin typeface="Arial"/>
              </a:rPr>
              <a:t>WHAT YOU DO</a:t>
            </a:r>
            <a:br/>
            <a:r>
              <a:rPr lang="en-US" sz="5300" b="1">
                <a:solidFill>
                  <a:srgbClr val="67698F"/>
                </a:solidFill>
                <a:latin typeface="Arial"/>
              </a:rPr>
              <a:t>IS UP TO YOU</a:t>
            </a:r>
          </a:p>
        </p:txBody>
      </p:sp>
      <p:sp>
        <p:nvSpPr>
          <p:cNvPr id="7" name="Rectangle 6"/>
          <p:cNvSpPr/>
          <p:nvPr/>
        </p:nvSpPr>
        <p:spPr>
          <a:xfrm>
            <a:off x="4404360" y="3014472"/>
            <a:ext cx="1944624" cy="262128"/>
          </a:xfrm>
          <a:prstGeom prst="rect">
            <a:avLst/>
          </a:prstGeom>
          <a:solidFill>
            <a:srgbClr val="E2DCD8"/>
          </a:solidFill>
        </p:spPr>
        <p:txBody>
          <a:bodyPr wrap="none" lIns="0" tIns="0" rIns="0" bIns="0">
            <a:normAutofit fontScale="90000"/>
          </a:bodyPr>
          <a:lstStyle/>
          <a:p>
            <a:pPr indent="0">
              <a:lnSpc>
                <a:spcPts val="2230"/>
              </a:lnSpc>
              <a:spcAft>
                <a:spcPts val="10290"/>
              </a:spcAft>
            </a:pPr>
            <a:r>
              <a:rPr lang="en-US" sz="2000" cap="small">
                <a:solidFill>
                  <a:srgbClr val="67698F"/>
                </a:solidFill>
                <a:latin typeface="Arial"/>
              </a:rPr>
              <a:t>-vC’HEITIESEILSSY'- </a:t>
            </a:r>
            <a:r>
              <a:rPr lang="en-US" sz="1300" b="1" i="1" cap="small">
                <a:solidFill>
                  <a:srgbClr val="67698F"/>
                </a:solidFill>
                <a:latin typeface="Arial"/>
              </a:rPr>
              <a:t>*</a:t>
            </a:r>
            <a:r>
              <a:rPr lang="en-US" sz="1300" b="1" i="1" cap="small" baseline="30000">
                <a:solidFill>
                  <a:srgbClr val="67698F"/>
                </a:solidFill>
                <a:latin typeface="Arial"/>
              </a:rPr>
              <a:t>w</a:t>
            </a:r>
          </a:p>
        </p:txBody>
      </p:sp>
      <p:sp>
        <p:nvSpPr>
          <p:cNvPr id="8" name="Rectangle 7"/>
          <p:cNvSpPr/>
          <p:nvPr/>
        </p:nvSpPr>
        <p:spPr>
          <a:xfrm>
            <a:off x="0" y="0"/>
            <a:ext cx="0" cy="0"/>
          </a:xfrm>
          <a:prstGeom prst="rect">
            <a:avLst/>
          </a:prstGeom>
          <a:solidFill>
            <a:srgbClr val="E2DCD8"/>
          </a:solidFill>
        </p:spPr>
        <p:txBody>
          <a:bodyPr wrap="none" lIns="0" tIns="0" rIns="0" bIns="0">
            <a:normAutofit fontScale="25000" lnSpcReduction="20000"/>
          </a:bodyPr>
          <a:lstStyle/>
          <a:p>
            <a:endParaRPr/>
          </a:p>
        </p:txBody>
      </p:sp>
      <p:sp>
        <p:nvSpPr>
          <p:cNvPr id="9" name="Rectangle 8"/>
          <p:cNvSpPr/>
          <p:nvPr/>
        </p:nvSpPr>
        <p:spPr>
          <a:xfrm>
            <a:off x="8022336" y="2078736"/>
            <a:ext cx="274320" cy="164592"/>
          </a:xfrm>
          <a:prstGeom prst="rect">
            <a:avLst/>
          </a:prstGeom>
          <a:solidFill>
            <a:srgbClr val="E2DCD8"/>
          </a:solidFill>
        </p:spPr>
        <p:txBody>
          <a:bodyPr wrap="none" lIns="0" tIns="0" rIns="0" bIns="0">
            <a:normAutofit fontScale="97500"/>
          </a:bodyPr>
          <a:lstStyle/>
          <a:p>
            <a:pPr indent="0" algn="just"/>
            <a:r>
              <a:rPr lang="en-US" sz="900" b="1" spc="100">
                <a:solidFill>
                  <a:srgbClr val="7D8EB2"/>
                </a:solidFill>
                <a:latin typeface="Arial"/>
              </a:rPr>
              <a:t>\/'</a:t>
            </a:r>
          </a:p>
        </p:txBody>
      </p:sp>
      <p:sp>
        <p:nvSpPr>
          <p:cNvPr id="10" name="Rectangle 9"/>
          <p:cNvSpPr/>
          <p:nvPr/>
        </p:nvSpPr>
        <p:spPr>
          <a:xfrm>
            <a:off x="3029712" y="4632960"/>
            <a:ext cx="3017520" cy="804672"/>
          </a:xfrm>
          <a:prstGeom prst="rect">
            <a:avLst/>
          </a:prstGeom>
          <a:solidFill>
            <a:srgbClr val="E2DCD8"/>
          </a:solidFill>
        </p:spPr>
        <p:txBody>
          <a:bodyPr wrap="none" lIns="0" tIns="0" rIns="0" bIns="0">
            <a:normAutofit fontScale="90000"/>
          </a:bodyPr>
          <a:lstStyle/>
          <a:p>
            <a:pPr indent="0" algn="ctr">
              <a:lnSpc>
                <a:spcPts val="6700"/>
              </a:lnSpc>
              <a:spcBef>
                <a:spcPts val="10290"/>
              </a:spcBef>
            </a:pPr>
            <a:r>
              <a:rPr lang="en-US" sz="6000" b="1">
                <a:solidFill>
                  <a:srgbClr val="67698F"/>
                </a:solidFill>
                <a:latin typeface="Arial"/>
              </a:rPr>
              <a:t>JUST DO IT.</a:t>
            </a:r>
          </a:p>
        </p:txBody>
      </p:sp>
      <p:sp>
        <p:nvSpPr>
          <p:cNvPr id="11" name="Rectangle 10"/>
          <p:cNvSpPr/>
          <p:nvPr/>
        </p:nvSpPr>
        <p:spPr>
          <a:xfrm>
            <a:off x="5516880" y="5510784"/>
            <a:ext cx="3145536" cy="682752"/>
          </a:xfrm>
          <a:prstGeom prst="rect">
            <a:avLst/>
          </a:prstGeom>
          <a:solidFill>
            <a:srgbClr val="E2DCD8"/>
          </a:solidFill>
        </p:spPr>
        <p:txBody>
          <a:bodyPr wrap="none" lIns="0" tIns="0" rIns="0" bIns="0">
            <a:normAutofit fontScale="30000" lnSpcReduction="20000"/>
          </a:bodyPr>
          <a:lstStyle/>
          <a:p>
            <a:pPr indent="0" algn="r">
              <a:lnSpc>
                <a:spcPts val="6590"/>
              </a:lnSpc>
            </a:pPr>
            <a:r>
              <a:rPr lang="en-US" sz="5900" b="1">
                <a:solidFill>
                  <a:srgbClr val="C00000"/>
                </a:solidFill>
                <a:latin typeface="Arial"/>
              </a:rPr>
              <a:t>STAY FIT</a:t>
            </a:r>
          </a:p>
        </p:txBody>
      </p:sp>
    </p:spTree>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652272" y="2286000"/>
            <a:ext cx="7824216" cy="2282952"/>
          </a:xfrm>
          <a:prstGeom prst="rect">
            <a:avLst/>
          </a:prstGeom>
        </p:spPr>
        <p:txBody>
          <a:bodyPr lIns="0" tIns="0" rIns="0" bIns="0">
            <a:noAutofit/>
          </a:bodyPr>
          <a:lstStyle/>
          <a:p>
            <a:pPr indent="0" algn="ctr">
              <a:lnSpc>
                <a:spcPts val="6590"/>
              </a:lnSpc>
              <a:spcAft>
                <a:spcPts val="490"/>
              </a:spcAft>
            </a:pPr>
            <a:r>
              <a:rPr lang="en-US" sz="2600" b="1" dirty="0">
                <a:latin typeface="Arial"/>
              </a:rPr>
              <a:t>What is</a:t>
            </a:r>
          </a:p>
          <a:p>
            <a:pPr indent="0">
              <a:lnSpc>
                <a:spcPts val="6590"/>
              </a:lnSpc>
            </a:pPr>
            <a:r>
              <a:rPr lang="en-US" sz="2600" b="1" dirty="0">
                <a:solidFill>
                  <a:srgbClr val="558ED5"/>
                </a:solidFill>
                <a:latin typeface="Arial"/>
              </a:rPr>
              <a:t>AEROBIC EXERCISE?</a:t>
            </a:r>
          </a:p>
          <a:p>
            <a:pPr marL="3962400" indent="0">
              <a:lnSpc>
                <a:spcPts val="2680"/>
              </a:lnSpc>
            </a:pPr>
            <a:endParaRPr lang="en-US" sz="2600" dirty="0">
              <a:solidFill>
                <a:srgbClr val="558ED5"/>
              </a:solidFill>
              <a:latin typeface="Arial"/>
            </a:endParaRPr>
          </a:p>
        </p:txBody>
      </p:sp>
      <p:sp>
        <p:nvSpPr>
          <p:cNvPr id="3" name="Rectangle 2"/>
          <p:cNvSpPr/>
          <p:nvPr/>
        </p:nvSpPr>
        <p:spPr>
          <a:xfrm>
            <a:off x="3858768" y="6470904"/>
            <a:ext cx="1429512" cy="164592"/>
          </a:xfrm>
          <a:prstGeom prst="rect">
            <a:avLst/>
          </a:prstGeom>
        </p:spPr>
        <p:txBody>
          <a:bodyPr wrap="none" lIns="0" tIns="0" rIns="0" bIns="0">
            <a:normAutofit fontScale="97500"/>
          </a:bodyPr>
          <a:lstStyle/>
          <a:p>
            <a:pPr indent="0">
              <a:lnSpc>
                <a:spcPts val="1120"/>
              </a:lnSpc>
            </a:pPr>
            <a:r>
              <a:rPr lang="en-US" sz="1000">
                <a:solidFill>
                  <a:srgbClr val="898989"/>
                </a:solidFill>
                <a:latin typeface="Arial"/>
              </a:rPr>
              <a:t>By: Dr. Tejas R. Chokshi</a:t>
            </a:r>
          </a:p>
        </p:txBody>
      </p:sp>
    </p:spTree>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5474208"/>
            <a:ext cx="2078736" cy="1383792"/>
          </a:xfrm>
          <a:prstGeom prst="rect">
            <a:avLst/>
          </a:prstGeom>
        </p:spPr>
      </p:pic>
      <p:pic>
        <p:nvPicPr>
          <p:cNvPr id="3" name="Picture 2"/>
          <p:cNvPicPr>
            <a:picLocks noChangeAspect="1"/>
          </p:cNvPicPr>
          <p:nvPr/>
        </p:nvPicPr>
        <p:blipFill>
          <a:blip r:embed="rId3"/>
          <a:stretch>
            <a:fillRect/>
          </a:stretch>
        </p:blipFill>
        <p:spPr>
          <a:xfrm>
            <a:off x="7306056" y="5169408"/>
            <a:ext cx="1837944" cy="1688592"/>
          </a:xfrm>
          <a:prstGeom prst="rect">
            <a:avLst/>
          </a:prstGeom>
        </p:spPr>
      </p:pic>
      <p:sp>
        <p:nvSpPr>
          <p:cNvPr id="4" name="Rectangle 3"/>
          <p:cNvSpPr/>
          <p:nvPr/>
        </p:nvSpPr>
        <p:spPr>
          <a:xfrm>
            <a:off x="896112" y="2630424"/>
            <a:ext cx="7726680" cy="1865376"/>
          </a:xfrm>
          <a:prstGeom prst="rect">
            <a:avLst/>
          </a:prstGeom>
          <a:solidFill>
            <a:srgbClr val="E2DCD8"/>
          </a:solidFill>
        </p:spPr>
        <p:txBody>
          <a:bodyPr lIns="0" tIns="0" rIns="0" bIns="0">
            <a:noAutofit/>
          </a:bodyPr>
          <a:lstStyle/>
          <a:p>
            <a:pPr indent="0" algn="just">
              <a:lnSpc>
                <a:spcPts val="3864"/>
              </a:lnSpc>
            </a:pPr>
            <a:r>
              <a:rPr lang="en-US" sz="2800" b="1" dirty="0">
                <a:solidFill>
                  <a:srgbClr val="C00000"/>
                </a:solidFill>
                <a:latin typeface="Arial"/>
              </a:rPr>
              <a:t>Submaximal</a:t>
            </a:r>
            <a:r>
              <a:rPr lang="en-US" sz="2800" b="1" dirty="0">
                <a:latin typeface="Arial"/>
              </a:rPr>
              <a:t>, rhythmic, repetitive exercise of</a:t>
            </a:r>
            <a:br>
              <a:rPr sz="2800" dirty="0"/>
            </a:br>
            <a:r>
              <a:rPr lang="en-US" sz="2800" b="1" dirty="0">
                <a:solidFill>
                  <a:srgbClr val="C00000"/>
                </a:solidFill>
                <a:latin typeface="Arial"/>
              </a:rPr>
              <a:t>large muscle groups</a:t>
            </a:r>
            <a:r>
              <a:rPr lang="en-US" sz="2800" b="1" dirty="0">
                <a:latin typeface="Arial"/>
              </a:rPr>
              <a:t>, during which the</a:t>
            </a:r>
            <a:br>
              <a:rPr sz="2800" dirty="0"/>
            </a:br>
            <a:r>
              <a:rPr lang="en-US" sz="2800" b="1" dirty="0">
                <a:latin typeface="Arial"/>
              </a:rPr>
              <a:t>needed energy is supplied by </a:t>
            </a:r>
            <a:r>
              <a:rPr lang="en-US" sz="2800" b="1" dirty="0">
                <a:solidFill>
                  <a:srgbClr val="C00000"/>
                </a:solidFill>
                <a:latin typeface="Arial"/>
              </a:rPr>
              <a:t>inspired</a:t>
            </a:r>
            <a:br>
              <a:rPr sz="2800" dirty="0"/>
            </a:br>
            <a:r>
              <a:rPr lang="en-US" sz="2800" b="1" dirty="0">
                <a:solidFill>
                  <a:srgbClr val="C00000"/>
                </a:solidFill>
                <a:latin typeface="Arial"/>
              </a:rPr>
              <a:t>oxygen</a:t>
            </a:r>
            <a:r>
              <a:rPr lang="en-US" sz="2800" b="1" dirty="0">
                <a:latin typeface="Arial"/>
              </a:rPr>
              <a:t>.</a:t>
            </a:r>
          </a:p>
        </p:txBody>
      </p:sp>
    </p:spTree>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2124456" y="323088"/>
            <a:ext cx="4907280" cy="1118616"/>
          </a:xfrm>
          <a:prstGeom prst="rect">
            <a:avLst/>
          </a:prstGeom>
        </p:spPr>
        <p:txBody>
          <a:bodyPr lIns="0" tIns="0" rIns="0" bIns="0">
            <a:noAutofit/>
          </a:bodyPr>
          <a:lstStyle/>
          <a:p>
            <a:pPr indent="0" algn="ctr">
              <a:lnSpc>
                <a:spcPts val="4800"/>
              </a:lnSpc>
              <a:spcAft>
                <a:spcPts val="1120"/>
              </a:spcAft>
            </a:pPr>
            <a:r>
              <a:rPr lang="en-US" sz="2000" b="1" dirty="0">
                <a:solidFill>
                  <a:srgbClr val="558ED5"/>
                </a:solidFill>
                <a:latin typeface="Arial"/>
              </a:rPr>
              <a:t>Maximum Oxygen</a:t>
            </a:r>
            <a:br>
              <a:rPr sz="2000" dirty="0"/>
            </a:br>
            <a:r>
              <a:rPr lang="en-US" sz="2000" b="1" dirty="0">
                <a:solidFill>
                  <a:srgbClr val="558ED5"/>
                </a:solidFill>
                <a:latin typeface="Arial"/>
              </a:rPr>
              <a:t>Consumption</a:t>
            </a:r>
          </a:p>
        </p:txBody>
      </p:sp>
      <p:sp>
        <p:nvSpPr>
          <p:cNvPr id="3" name="Rectangle 2"/>
          <p:cNvSpPr/>
          <p:nvPr/>
        </p:nvSpPr>
        <p:spPr>
          <a:xfrm>
            <a:off x="893064" y="1880616"/>
            <a:ext cx="7717536" cy="2148840"/>
          </a:xfrm>
          <a:prstGeom prst="rect">
            <a:avLst/>
          </a:prstGeom>
        </p:spPr>
        <p:txBody>
          <a:bodyPr lIns="0" tIns="0" rIns="0" bIns="0">
            <a:normAutofit fontScale="97500"/>
          </a:bodyPr>
          <a:lstStyle/>
          <a:p>
            <a:pPr indent="0" algn="just">
              <a:lnSpc>
                <a:spcPts val="2616"/>
              </a:lnSpc>
              <a:spcBef>
                <a:spcPts val="1120"/>
              </a:spcBef>
              <a:spcAft>
                <a:spcPts val="2660"/>
              </a:spcAft>
            </a:pPr>
            <a:r>
              <a:rPr lang="en-US" sz="2400">
                <a:latin typeface="Arial"/>
              </a:rPr>
              <a:t>Maximum oxygen consumption (VO2max) is a measure</a:t>
            </a:r>
            <a:br/>
            <a:r>
              <a:rPr lang="en-US" sz="2400">
                <a:latin typeface="Arial"/>
              </a:rPr>
              <a:t>of the </a:t>
            </a:r>
            <a:r>
              <a:rPr lang="en-US" sz="2400">
                <a:solidFill>
                  <a:srgbClr val="558ED5"/>
                </a:solidFill>
                <a:latin typeface="Arial"/>
              </a:rPr>
              <a:t>body's capacity to use oxygen</a:t>
            </a:r>
            <a:r>
              <a:rPr lang="en-US" sz="2400">
                <a:latin typeface="Arial"/>
              </a:rPr>
              <a:t>.</a:t>
            </a:r>
          </a:p>
          <a:p>
            <a:pPr indent="0" algn="just">
              <a:lnSpc>
                <a:spcPts val="2568"/>
              </a:lnSpc>
              <a:spcAft>
                <a:spcPts val="2660"/>
              </a:spcAft>
            </a:pPr>
            <a:r>
              <a:rPr lang="en-US" sz="2400">
                <a:latin typeface="Arial"/>
              </a:rPr>
              <a:t>It is the </a:t>
            </a:r>
            <a:r>
              <a:rPr lang="en-US" sz="2400">
                <a:solidFill>
                  <a:srgbClr val="558ED5"/>
                </a:solidFill>
                <a:latin typeface="Arial"/>
              </a:rPr>
              <a:t>maximum amount of O</a:t>
            </a:r>
            <a:r>
              <a:rPr lang="en-US" sz="2200">
                <a:solidFill>
                  <a:srgbClr val="558ED5"/>
                </a:solidFill>
                <a:latin typeface="Arial"/>
              </a:rPr>
              <a:t>2 </a:t>
            </a:r>
            <a:r>
              <a:rPr lang="en-US" sz="2400">
                <a:solidFill>
                  <a:srgbClr val="558ED5"/>
                </a:solidFill>
                <a:latin typeface="Arial"/>
              </a:rPr>
              <a:t>consumed per minute</a:t>
            </a:r>
            <a:br/>
            <a:r>
              <a:rPr lang="en-US" sz="2400">
                <a:latin typeface="Arial"/>
              </a:rPr>
              <a:t>when the individual has reached maximum effort (e.g.</a:t>
            </a:r>
            <a:br/>
            <a:r>
              <a:rPr lang="en-US" sz="2400">
                <a:latin typeface="Arial"/>
              </a:rPr>
              <a:t>Running).</a:t>
            </a:r>
          </a:p>
        </p:txBody>
      </p:sp>
      <p:sp>
        <p:nvSpPr>
          <p:cNvPr id="4" name="Rectangle 3"/>
          <p:cNvSpPr/>
          <p:nvPr/>
        </p:nvSpPr>
        <p:spPr>
          <a:xfrm>
            <a:off x="899160" y="4517136"/>
            <a:ext cx="7732776" cy="1773936"/>
          </a:xfrm>
          <a:prstGeom prst="rect">
            <a:avLst/>
          </a:prstGeom>
        </p:spPr>
        <p:txBody>
          <a:bodyPr lIns="0" tIns="0" rIns="0" bIns="0">
            <a:normAutofit fontScale="97500"/>
          </a:bodyPr>
          <a:lstStyle/>
          <a:p>
            <a:pPr indent="0" algn="just">
              <a:lnSpc>
                <a:spcPts val="2568"/>
              </a:lnSpc>
              <a:spcBef>
                <a:spcPts val="2660"/>
              </a:spcBef>
              <a:spcAft>
                <a:spcPts val="2660"/>
              </a:spcAft>
            </a:pPr>
            <a:r>
              <a:rPr lang="en-US" sz="2400">
                <a:latin typeface="Arial"/>
              </a:rPr>
              <a:t>It is usually expressed relative to body weight, as ml of</a:t>
            </a:r>
            <a:br/>
            <a:r>
              <a:rPr lang="en-US" sz="2400">
                <a:latin typeface="Arial"/>
              </a:rPr>
              <a:t>O</a:t>
            </a:r>
            <a:r>
              <a:rPr lang="en-US" sz="2200">
                <a:latin typeface="Arial"/>
              </a:rPr>
              <a:t>2 </a:t>
            </a:r>
            <a:r>
              <a:rPr lang="en-US" sz="2400">
                <a:latin typeface="Arial"/>
              </a:rPr>
              <a:t>per kg of body weight per minute (ml/kg per</a:t>
            </a:r>
            <a:br/>
            <a:r>
              <a:rPr lang="en-US" sz="2400">
                <a:latin typeface="Arial"/>
              </a:rPr>
              <a:t>minute).</a:t>
            </a:r>
          </a:p>
          <a:p>
            <a:pPr indent="0" algn="just">
              <a:lnSpc>
                <a:spcPts val="2460"/>
              </a:lnSpc>
            </a:pPr>
            <a:r>
              <a:rPr lang="en-US" sz="2200">
                <a:latin typeface="Arial"/>
              </a:rPr>
              <a:t>Normal value of O2 consumption is </a:t>
            </a:r>
            <a:r>
              <a:rPr lang="en-US" sz="2200" b="1">
                <a:solidFill>
                  <a:srgbClr val="558ED5"/>
                </a:solidFill>
                <a:latin typeface="Arial"/>
              </a:rPr>
              <a:t>3.5ml/kg/minute</a:t>
            </a:r>
          </a:p>
        </p:txBody>
      </p:sp>
    </p:spTree>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197</TotalTime>
  <Words>3004</Words>
  <Application>Microsoft Office PowerPoint</Application>
  <PresentationFormat>Custom</PresentationFormat>
  <Paragraphs>250</Paragraphs>
  <Slides>64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64</vt:i4>
      </vt:variant>
    </vt:vector>
  </HeadingPairs>
  <TitlesOfParts>
    <vt:vector size="70" baseType="lpstr">
      <vt:lpstr>Arial</vt:lpstr>
      <vt:lpstr>Arial Black</vt:lpstr>
      <vt:lpstr>Calibri</vt:lpstr>
      <vt:lpstr>Courier New</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AEROBIC EXERCISE </dc:title>
  <dc:subject/>
  <dc:creator>Parth Devmurari</dc:creator>
  <cp:keywords/>
  <cp:lastModifiedBy>Poonam Devmurari</cp:lastModifiedBy>
  <cp:revision>43</cp:revision>
  <dcterms:modified xsi:type="dcterms:W3CDTF">2020-08-13T05:03:06Z</dcterms:modified>
</cp:coreProperties>
</file>