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5" r:id="rId9"/>
    <p:sldId id="266" r:id="rId10"/>
    <p:sldId id="267" r:id="rId11"/>
    <p:sldId id="268" r:id="rId12"/>
    <p:sldId id="269" r:id="rId13"/>
    <p:sldId id="271" r:id="rId14"/>
    <p:sldId id="272" r:id="rId15"/>
    <p:sldId id="273" r:id="rId16"/>
    <p:sldId id="274" r:id="rId17"/>
    <p:sldId id="275" r:id="rId18"/>
    <p:sldId id="276" r:id="rId19"/>
    <p:sldId id="277" r:id="rId20"/>
    <p:sldId id="278" r:id="rId21"/>
    <p:sldId id="280" r:id="rId22"/>
    <p:sldId id="279" r:id="rId23"/>
    <p:sldId id="294" r:id="rId24"/>
    <p:sldId id="295" r:id="rId25"/>
    <p:sldId id="281" r:id="rId26"/>
    <p:sldId id="282" r:id="rId27"/>
    <p:sldId id="283" r:id="rId28"/>
    <p:sldId id="284" r:id="rId29"/>
    <p:sldId id="285" r:id="rId30"/>
    <p:sldId id="286" r:id="rId31"/>
    <p:sldId id="287" r:id="rId32"/>
    <p:sldId id="296" r:id="rId33"/>
    <p:sldId id="288" r:id="rId34"/>
    <p:sldId id="289" r:id="rId35"/>
    <p:sldId id="290" r:id="rId36"/>
    <p:sldId id="297" r:id="rId37"/>
    <p:sldId id="291" r:id="rId38"/>
    <p:sldId id="292" r:id="rId39"/>
    <p:sldId id="298" r:id="rId40"/>
    <p:sldId id="299" r:id="rId41"/>
    <p:sldId id="300" r:id="rId42"/>
    <p:sldId id="301" r:id="rId43"/>
    <p:sldId id="302" r:id="rId44"/>
    <p:sldId id="293" r:id="rId45"/>
    <p:sldId id="303" r:id="rId46"/>
    <p:sldId id="306" r:id="rId47"/>
    <p:sldId id="307" r:id="rId48"/>
    <p:sldId id="308" r:id="rId49"/>
    <p:sldId id="309" r:id="rId50"/>
    <p:sldId id="313" r:id="rId51"/>
    <p:sldId id="310" r:id="rId52"/>
    <p:sldId id="314" r:id="rId53"/>
    <p:sldId id="315" r:id="rId54"/>
    <p:sldId id="316" r:id="rId55"/>
    <p:sldId id="317" r:id="rId56"/>
    <p:sldId id="311" r:id="rId57"/>
    <p:sldId id="312" r:id="rId58"/>
    <p:sldId id="318" r:id="rId59"/>
    <p:sldId id="319" r:id="rId60"/>
    <p:sldId id="320" r:id="rId61"/>
    <p:sldId id="321" r:id="rId62"/>
    <p:sldId id="322"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57233"/>
            <a:ext cx="7772400" cy="2743218"/>
          </a:xfrm>
        </p:spPr>
        <p:txBody>
          <a:bodyPr>
            <a:normAutofit fontScale="90000"/>
          </a:bodyPr>
          <a:lstStyle/>
          <a:p>
            <a:r>
              <a:rPr lang="en-IN" b="1" dirty="0" smtClean="0"/>
              <a:t/>
            </a:r>
            <a:br>
              <a:rPr lang="en-IN" b="1" dirty="0" smtClean="0"/>
            </a:br>
            <a:r>
              <a:rPr lang="en-IN" b="1" dirty="0" smtClean="0"/>
              <a:t>BIOMECHANICS </a:t>
            </a:r>
            <a:r>
              <a:rPr lang="en-IN" b="1" dirty="0"/>
              <a:t>OF </a:t>
            </a:r>
            <a:r>
              <a:rPr lang="en-IN" b="1" dirty="0" smtClean="0"/>
              <a:t>GAIT</a:t>
            </a:r>
            <a:br>
              <a:rPr lang="en-IN" b="1" dirty="0" smtClean="0"/>
            </a:br>
            <a:r>
              <a:rPr lang="en-IN" b="1" dirty="0" smtClean="0"/>
              <a:t/>
            </a:r>
            <a:br>
              <a:rPr lang="en-IN" b="1" dirty="0" smtClean="0"/>
            </a:br>
            <a:r>
              <a:rPr lang="en-IN" b="1" dirty="0" smtClean="0"/>
              <a:t/>
            </a:r>
            <a:br>
              <a:rPr lang="en-IN" b="1" dirty="0" smtClean="0"/>
            </a:br>
            <a:r>
              <a:rPr lang="en-IN" b="1" dirty="0" smtClean="0"/>
              <a:t/>
            </a:r>
            <a:br>
              <a:rPr lang="en-IN" b="1" dirty="0" smtClean="0"/>
            </a:br>
            <a:r>
              <a:rPr lang="en-IN" sz="3100" b="1" dirty="0" smtClean="0"/>
              <a:t>By – Dr Noel</a:t>
            </a:r>
            <a:endParaRPr lang="en-IN" b="1" dirty="0"/>
          </a:p>
        </p:txBody>
      </p:sp>
      <p:sp>
        <p:nvSpPr>
          <p:cNvPr id="3" name="Subtitle 2"/>
          <p:cNvSpPr>
            <a:spLocks noGrp="1"/>
          </p:cNvSpPr>
          <p:nvPr>
            <p:ph type="subTitle" idx="1"/>
          </p:nvPr>
        </p:nvSpPr>
        <p:spPr>
          <a:xfrm>
            <a:off x="5257800" y="4572000"/>
            <a:ext cx="3810000" cy="1752600"/>
          </a:xfrm>
        </p:spPr>
        <p:txBody>
          <a:bodyPr/>
          <a:lstStyle/>
          <a:p>
            <a:pPr algn="l"/>
            <a:r>
              <a:rPr lang="en-IN" dirty="0" smtClean="0"/>
              <a:t>   </a:t>
            </a:r>
            <a:endParaRPr lang="en-IN" dirty="0"/>
          </a:p>
        </p:txBody>
      </p:sp>
    </p:spTree>
    <p:extLst>
      <p:ext uri="{BB962C8B-B14F-4D97-AF65-F5344CB8AC3E}">
        <p14:creationId xmlns="" xmlns:p14="http://schemas.microsoft.com/office/powerpoint/2010/main" val="139947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smtClean="0"/>
              <a:t>TRADITIONAL STANCE PHASE</a:t>
            </a:r>
            <a:br>
              <a:rPr lang="en-IN" sz="1800" dirty="0" smtClean="0"/>
            </a:br>
            <a:r>
              <a:rPr lang="en-IN" sz="1800" dirty="0" smtClean="0"/>
              <a:t/>
            </a:r>
            <a:br>
              <a:rPr lang="en-IN" sz="1800" dirty="0" smtClean="0"/>
            </a:br>
            <a:r>
              <a:rPr lang="en-IN" sz="1800" dirty="0" smtClean="0"/>
              <a:t/>
            </a:r>
            <a:br>
              <a:rPr lang="en-IN" sz="1800" dirty="0" smtClean="0"/>
            </a:br>
            <a:endParaRPr lang="en-IN" sz="1800" dirty="0"/>
          </a:p>
        </p:txBody>
      </p:sp>
      <p:sp>
        <p:nvSpPr>
          <p:cNvPr id="3" name="Content Placeholder 2"/>
          <p:cNvSpPr>
            <a:spLocks noGrp="1"/>
          </p:cNvSpPr>
          <p:nvPr>
            <p:ph idx="1"/>
          </p:nvPr>
        </p:nvSpPr>
        <p:spPr/>
        <p:txBody>
          <a:bodyPr/>
          <a:lstStyle/>
          <a:p>
            <a:endParaRPr lang="en-IN" dirty="0"/>
          </a:p>
        </p:txBody>
      </p:sp>
      <p:sp>
        <p:nvSpPr>
          <p:cNvPr id="4" name="Text Placeholder 3"/>
          <p:cNvSpPr>
            <a:spLocks noGrp="1"/>
          </p:cNvSpPr>
          <p:nvPr>
            <p:ph type="body" sz="half" idx="2"/>
          </p:nvPr>
        </p:nvSpPr>
        <p:spPr/>
        <p:txBody>
          <a:bodyPr>
            <a:normAutofit/>
          </a:bodyPr>
          <a:lstStyle/>
          <a:p>
            <a:pPr lvl="0"/>
            <a:r>
              <a:rPr lang="en-IN" sz="2800" b="1" dirty="0" smtClean="0"/>
              <a:t>3. </a:t>
            </a:r>
            <a:r>
              <a:rPr lang="en-IN" sz="2800" b="1" dirty="0" err="1" smtClean="0"/>
              <a:t>Midstance</a:t>
            </a:r>
            <a:r>
              <a:rPr lang="en-IN" sz="2800" dirty="0" smtClean="0"/>
              <a:t> </a:t>
            </a:r>
            <a:endParaRPr lang="en-IN" sz="2800" dirty="0"/>
          </a:p>
          <a:p>
            <a:pPr marL="457200" lvl="0" indent="-457200">
              <a:buFont typeface="Arial" pitchFamily="34" charset="0"/>
              <a:buChar char="•"/>
            </a:pPr>
            <a:r>
              <a:rPr lang="en-IN" sz="2800" dirty="0" smtClean="0"/>
              <a:t>It is </a:t>
            </a:r>
            <a:r>
              <a:rPr lang="en-IN" sz="2800" dirty="0"/>
              <a:t>the point at which the body </a:t>
            </a:r>
            <a:r>
              <a:rPr lang="en-IN" sz="2800" dirty="0" smtClean="0"/>
              <a:t>weight is directly </a:t>
            </a:r>
            <a:r>
              <a:rPr lang="en-IN" sz="2800" dirty="0"/>
              <a:t>over the </a:t>
            </a:r>
            <a:r>
              <a:rPr lang="en-IN" sz="2800" dirty="0" smtClean="0"/>
              <a:t>supporting lower extremity.</a:t>
            </a:r>
            <a:endParaRPr lang="en-IN" sz="2800" b="1" dirty="0"/>
          </a:p>
          <a:p>
            <a:endParaRPr lang="en-IN" sz="2800" dirty="0"/>
          </a:p>
        </p:txBody>
      </p:sp>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114800" y="685800"/>
            <a:ext cx="3962400" cy="51816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40373936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smtClean="0"/>
              <a:t>TRADITIONAL STANCE PHASE</a:t>
            </a:r>
            <a:br>
              <a:rPr lang="en-IN" sz="1800" dirty="0" smtClean="0"/>
            </a:br>
            <a:r>
              <a:rPr lang="en-IN" sz="1800" dirty="0" smtClean="0"/>
              <a:t/>
            </a:r>
            <a:br>
              <a:rPr lang="en-IN" sz="1800" dirty="0" smtClean="0"/>
            </a:br>
            <a:r>
              <a:rPr lang="en-IN" sz="1800" dirty="0" smtClean="0"/>
              <a:t/>
            </a:r>
            <a:br>
              <a:rPr lang="en-IN" sz="1800" dirty="0" smtClean="0"/>
            </a:br>
            <a:endParaRPr lang="en-IN" sz="1800" dirty="0"/>
          </a:p>
        </p:txBody>
      </p:sp>
      <p:sp>
        <p:nvSpPr>
          <p:cNvPr id="3" name="Content Placeholder 2"/>
          <p:cNvSpPr>
            <a:spLocks noGrp="1"/>
          </p:cNvSpPr>
          <p:nvPr>
            <p:ph idx="1"/>
          </p:nvPr>
        </p:nvSpPr>
        <p:spPr/>
        <p:txBody>
          <a:bodyPr/>
          <a:lstStyle/>
          <a:p>
            <a:endParaRPr lang="en-IN" dirty="0"/>
          </a:p>
        </p:txBody>
      </p:sp>
      <p:sp>
        <p:nvSpPr>
          <p:cNvPr id="4" name="Text Placeholder 3"/>
          <p:cNvSpPr>
            <a:spLocks noGrp="1"/>
          </p:cNvSpPr>
          <p:nvPr>
            <p:ph type="body" sz="half" idx="2"/>
          </p:nvPr>
        </p:nvSpPr>
        <p:spPr/>
        <p:txBody>
          <a:bodyPr>
            <a:normAutofit/>
          </a:bodyPr>
          <a:lstStyle/>
          <a:p>
            <a:r>
              <a:rPr lang="en-IN" sz="2800" b="1" dirty="0" smtClean="0"/>
              <a:t>4. </a:t>
            </a:r>
            <a:r>
              <a:rPr lang="en-IN" sz="2800" b="1" dirty="0"/>
              <a:t>Heel-off </a:t>
            </a:r>
            <a:endParaRPr lang="en-IN" sz="2800" b="1" dirty="0" smtClean="0"/>
          </a:p>
          <a:p>
            <a:pPr marL="457200" indent="-457200">
              <a:buFont typeface="Arial" pitchFamily="34" charset="0"/>
              <a:buChar char="•"/>
            </a:pPr>
            <a:r>
              <a:rPr lang="en-IN" sz="2800" dirty="0" smtClean="0"/>
              <a:t>It is </a:t>
            </a:r>
            <a:r>
              <a:rPr lang="en-IN" sz="2800" dirty="0"/>
              <a:t>the point at which the heel of the </a:t>
            </a:r>
            <a:r>
              <a:rPr lang="en-IN" sz="2800" dirty="0" smtClean="0"/>
              <a:t>reference extremity </a:t>
            </a:r>
            <a:r>
              <a:rPr lang="en-IN" sz="2800" dirty="0"/>
              <a:t>leaves the ground</a:t>
            </a:r>
          </a:p>
        </p:txBody>
      </p:sp>
      <p:pic>
        <p:nvPicPr>
          <p:cNvPr id="4098"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343400" y="914400"/>
            <a:ext cx="3733800" cy="517613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6395378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smtClean="0"/>
              <a:t>TRADITIONAL STANCE PHASE</a:t>
            </a:r>
            <a:br>
              <a:rPr lang="en-IN" sz="1800" dirty="0" smtClean="0"/>
            </a:br>
            <a:r>
              <a:rPr lang="en-IN" sz="1800" dirty="0" smtClean="0"/>
              <a:t/>
            </a:r>
            <a:br>
              <a:rPr lang="en-IN" sz="1800" dirty="0" smtClean="0"/>
            </a:br>
            <a:r>
              <a:rPr lang="en-IN" sz="1800" dirty="0" smtClean="0"/>
              <a:t/>
            </a:r>
            <a:br>
              <a:rPr lang="en-IN" sz="1800" dirty="0" smtClean="0"/>
            </a:br>
            <a:endParaRPr lang="en-IN" sz="1800" dirty="0"/>
          </a:p>
        </p:txBody>
      </p:sp>
      <p:sp>
        <p:nvSpPr>
          <p:cNvPr id="3" name="Content Placeholder 2"/>
          <p:cNvSpPr>
            <a:spLocks noGrp="1"/>
          </p:cNvSpPr>
          <p:nvPr>
            <p:ph idx="1"/>
          </p:nvPr>
        </p:nvSpPr>
        <p:spPr/>
        <p:txBody>
          <a:bodyPr/>
          <a:lstStyle/>
          <a:p>
            <a:endParaRPr lang="en-IN" dirty="0"/>
          </a:p>
        </p:txBody>
      </p:sp>
      <p:sp>
        <p:nvSpPr>
          <p:cNvPr id="4" name="Text Placeholder 3"/>
          <p:cNvSpPr>
            <a:spLocks noGrp="1"/>
          </p:cNvSpPr>
          <p:nvPr>
            <p:ph type="body" sz="half" idx="2"/>
          </p:nvPr>
        </p:nvSpPr>
        <p:spPr/>
        <p:txBody>
          <a:bodyPr>
            <a:normAutofit/>
          </a:bodyPr>
          <a:lstStyle/>
          <a:p>
            <a:r>
              <a:rPr lang="en-IN" sz="2800" b="1" dirty="0" smtClean="0"/>
              <a:t>5. </a:t>
            </a:r>
            <a:r>
              <a:rPr lang="en-IN" sz="2800" b="1" dirty="0"/>
              <a:t>Toe-off</a:t>
            </a:r>
            <a:r>
              <a:rPr lang="en-IN" sz="2800" dirty="0"/>
              <a:t> </a:t>
            </a:r>
            <a:endParaRPr lang="en-IN" sz="2800" dirty="0" smtClean="0"/>
          </a:p>
          <a:p>
            <a:pPr marL="457200" indent="-457200">
              <a:buFont typeface="Arial" pitchFamily="34" charset="0"/>
              <a:buChar char="•"/>
            </a:pPr>
            <a:r>
              <a:rPr lang="en-IN" sz="2800" dirty="0" smtClean="0"/>
              <a:t>It is </a:t>
            </a:r>
            <a:r>
              <a:rPr lang="en-IN" sz="2800" dirty="0"/>
              <a:t>the instant at which the toe </a:t>
            </a:r>
            <a:r>
              <a:rPr lang="en-IN" sz="2800" dirty="0" smtClean="0"/>
              <a:t>of the </a:t>
            </a:r>
            <a:r>
              <a:rPr lang="en-IN" sz="2800" dirty="0"/>
              <a:t>foot leaves the </a:t>
            </a:r>
            <a:r>
              <a:rPr lang="en-IN" sz="2800" dirty="0" smtClean="0"/>
              <a:t>ground.</a:t>
            </a:r>
            <a:endParaRPr lang="en-IN" sz="2800" dirty="0"/>
          </a:p>
        </p:txBody>
      </p:sp>
      <p:pic>
        <p:nvPicPr>
          <p:cNvPr id="5122"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267200" y="685800"/>
            <a:ext cx="3886200" cy="4952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6395378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smtClean="0"/>
              <a:t>RLA STANCE PHASE</a:t>
            </a:r>
            <a:br>
              <a:rPr lang="en-IN" sz="1800" dirty="0" smtClean="0"/>
            </a:br>
            <a:r>
              <a:rPr lang="en-IN" sz="1800" dirty="0" smtClean="0"/>
              <a:t/>
            </a:r>
            <a:br>
              <a:rPr lang="en-IN" sz="1800" dirty="0" smtClean="0"/>
            </a:br>
            <a:r>
              <a:rPr lang="en-IN" sz="1800" dirty="0" smtClean="0"/>
              <a:t/>
            </a:r>
            <a:br>
              <a:rPr lang="en-IN" sz="1800" dirty="0" smtClean="0"/>
            </a:br>
            <a:endParaRPr lang="en-IN" sz="1800" dirty="0"/>
          </a:p>
        </p:txBody>
      </p:sp>
      <p:sp>
        <p:nvSpPr>
          <p:cNvPr id="3" name="Content Placeholder 2"/>
          <p:cNvSpPr>
            <a:spLocks noGrp="1"/>
          </p:cNvSpPr>
          <p:nvPr>
            <p:ph idx="1"/>
          </p:nvPr>
        </p:nvSpPr>
        <p:spPr/>
        <p:txBody>
          <a:bodyPr/>
          <a:lstStyle/>
          <a:p>
            <a:endParaRPr lang="en-IN" dirty="0"/>
          </a:p>
        </p:txBody>
      </p:sp>
      <p:sp>
        <p:nvSpPr>
          <p:cNvPr id="4" name="Text Placeholder 3"/>
          <p:cNvSpPr>
            <a:spLocks noGrp="1"/>
          </p:cNvSpPr>
          <p:nvPr>
            <p:ph type="body" sz="half" idx="2"/>
          </p:nvPr>
        </p:nvSpPr>
        <p:spPr/>
        <p:txBody>
          <a:bodyPr>
            <a:normAutofit/>
          </a:bodyPr>
          <a:lstStyle/>
          <a:p>
            <a:pPr marL="514350" indent="-514350">
              <a:buAutoNum type="arabicPeriod"/>
            </a:pPr>
            <a:r>
              <a:rPr lang="en-IN" sz="2800" b="1" dirty="0" smtClean="0"/>
              <a:t>Initial contact</a:t>
            </a:r>
          </a:p>
          <a:p>
            <a:pPr marL="457200" indent="-457200">
              <a:buFont typeface="Arial" pitchFamily="34" charset="0"/>
              <a:buChar char="•"/>
            </a:pPr>
            <a:r>
              <a:rPr lang="en-IN" sz="2800" dirty="0"/>
              <a:t>refers to </a:t>
            </a:r>
            <a:r>
              <a:rPr lang="en-IN" sz="2800" dirty="0" smtClean="0"/>
              <a:t>the instant </a:t>
            </a:r>
            <a:r>
              <a:rPr lang="en-IN" sz="2800" dirty="0"/>
              <a:t>the foot of the leading extremity </a:t>
            </a:r>
            <a:r>
              <a:rPr lang="en-IN" sz="2800"/>
              <a:t>strikes </a:t>
            </a:r>
            <a:r>
              <a:rPr lang="en-IN" sz="2800" smtClean="0"/>
              <a:t>the ground</a:t>
            </a:r>
            <a:endParaRPr lang="en-IN" sz="2800" dirty="0" smtClean="0"/>
          </a:p>
        </p:txBody>
      </p:sp>
    </p:spTree>
    <p:extLst>
      <p:ext uri="{BB962C8B-B14F-4D97-AF65-F5344CB8AC3E}">
        <p14:creationId xmlns="" xmlns:p14="http://schemas.microsoft.com/office/powerpoint/2010/main" val="7837291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smtClean="0"/>
              <a:t>RLA STANCE PHASE</a:t>
            </a:r>
            <a:br>
              <a:rPr lang="en-IN" sz="1800" dirty="0" smtClean="0"/>
            </a:br>
            <a:r>
              <a:rPr lang="en-IN" sz="1800" dirty="0" smtClean="0"/>
              <a:t/>
            </a:r>
            <a:br>
              <a:rPr lang="en-IN" sz="1800" dirty="0" smtClean="0"/>
            </a:br>
            <a:r>
              <a:rPr lang="en-IN" sz="1800" dirty="0" smtClean="0"/>
              <a:t/>
            </a:r>
            <a:br>
              <a:rPr lang="en-IN" sz="1800" dirty="0" smtClean="0"/>
            </a:br>
            <a:endParaRPr lang="en-IN" sz="1800" dirty="0"/>
          </a:p>
        </p:txBody>
      </p:sp>
      <p:sp>
        <p:nvSpPr>
          <p:cNvPr id="3" name="Content Placeholder 2"/>
          <p:cNvSpPr>
            <a:spLocks noGrp="1"/>
          </p:cNvSpPr>
          <p:nvPr>
            <p:ph idx="1"/>
          </p:nvPr>
        </p:nvSpPr>
        <p:spPr/>
        <p:txBody>
          <a:bodyPr/>
          <a:lstStyle/>
          <a:p>
            <a:endParaRPr lang="en-IN" dirty="0"/>
          </a:p>
        </p:txBody>
      </p:sp>
      <p:sp>
        <p:nvSpPr>
          <p:cNvPr id="4" name="Text Placeholder 3"/>
          <p:cNvSpPr>
            <a:spLocks noGrp="1"/>
          </p:cNvSpPr>
          <p:nvPr>
            <p:ph type="body" sz="half" idx="2"/>
          </p:nvPr>
        </p:nvSpPr>
        <p:spPr/>
        <p:txBody>
          <a:bodyPr>
            <a:normAutofit lnSpcReduction="10000"/>
          </a:bodyPr>
          <a:lstStyle/>
          <a:p>
            <a:r>
              <a:rPr lang="en-IN" sz="2800" b="1" dirty="0" smtClean="0"/>
              <a:t>2</a:t>
            </a:r>
            <a:r>
              <a:rPr lang="en-IN" sz="2800" dirty="0" smtClean="0"/>
              <a:t>. </a:t>
            </a:r>
            <a:r>
              <a:rPr lang="en-IN" sz="2800" b="1" dirty="0" smtClean="0"/>
              <a:t>Loading response</a:t>
            </a:r>
          </a:p>
          <a:p>
            <a:pPr marL="457200" indent="-457200">
              <a:buFont typeface="Arial" pitchFamily="34" charset="0"/>
              <a:buChar char="•"/>
            </a:pPr>
            <a:r>
              <a:rPr lang="en-IN" sz="2800" dirty="0"/>
              <a:t>begins at initial </a:t>
            </a:r>
            <a:r>
              <a:rPr lang="en-IN" sz="2800" dirty="0" smtClean="0"/>
              <a:t>contact and </a:t>
            </a:r>
            <a:r>
              <a:rPr lang="en-IN" sz="2800" dirty="0"/>
              <a:t>ends when </a:t>
            </a:r>
            <a:r>
              <a:rPr lang="en-IN" sz="2800" dirty="0" smtClean="0"/>
              <a:t>the </a:t>
            </a:r>
            <a:r>
              <a:rPr lang="en-IN" sz="2800" dirty="0"/>
              <a:t>contralateral extremity </a:t>
            </a:r>
            <a:r>
              <a:rPr lang="en-IN" sz="2800" dirty="0" smtClean="0"/>
              <a:t>lifts off </a:t>
            </a:r>
            <a:r>
              <a:rPr lang="en-IN" sz="2800" dirty="0"/>
              <a:t>the ground at the end of the </a:t>
            </a:r>
            <a:r>
              <a:rPr lang="en-IN" sz="2800" dirty="0" smtClean="0"/>
              <a:t>double-support phase.</a:t>
            </a:r>
          </a:p>
        </p:txBody>
      </p:sp>
    </p:spTree>
    <p:extLst>
      <p:ext uri="{BB962C8B-B14F-4D97-AF65-F5344CB8AC3E}">
        <p14:creationId xmlns="" xmlns:p14="http://schemas.microsoft.com/office/powerpoint/2010/main" val="21904745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smtClean="0"/>
              <a:t>RLA STANCE PHASE</a:t>
            </a:r>
            <a:br>
              <a:rPr lang="en-IN" sz="1800" dirty="0" smtClean="0"/>
            </a:br>
            <a:r>
              <a:rPr lang="en-IN" sz="1800" dirty="0" smtClean="0"/>
              <a:t/>
            </a:r>
            <a:br>
              <a:rPr lang="en-IN" sz="1800" dirty="0" smtClean="0"/>
            </a:br>
            <a:r>
              <a:rPr lang="en-IN" sz="1800" dirty="0" smtClean="0"/>
              <a:t/>
            </a:r>
            <a:br>
              <a:rPr lang="en-IN" sz="1800" dirty="0" smtClean="0"/>
            </a:br>
            <a:endParaRPr lang="en-IN" sz="1800" dirty="0"/>
          </a:p>
        </p:txBody>
      </p:sp>
      <p:sp>
        <p:nvSpPr>
          <p:cNvPr id="3" name="Content Placeholder 2"/>
          <p:cNvSpPr>
            <a:spLocks noGrp="1"/>
          </p:cNvSpPr>
          <p:nvPr>
            <p:ph idx="1"/>
          </p:nvPr>
        </p:nvSpPr>
        <p:spPr/>
        <p:txBody>
          <a:bodyPr/>
          <a:lstStyle/>
          <a:p>
            <a:endParaRPr lang="en-IN" dirty="0"/>
          </a:p>
        </p:txBody>
      </p:sp>
      <p:sp>
        <p:nvSpPr>
          <p:cNvPr id="4" name="Text Placeholder 3"/>
          <p:cNvSpPr>
            <a:spLocks noGrp="1"/>
          </p:cNvSpPr>
          <p:nvPr>
            <p:ph type="body" sz="half" idx="2"/>
          </p:nvPr>
        </p:nvSpPr>
        <p:spPr/>
        <p:txBody>
          <a:bodyPr>
            <a:normAutofit fontScale="92500" lnSpcReduction="10000"/>
          </a:bodyPr>
          <a:lstStyle/>
          <a:p>
            <a:r>
              <a:rPr lang="en-IN" sz="2800" b="1" dirty="0"/>
              <a:t>4</a:t>
            </a:r>
            <a:r>
              <a:rPr lang="en-IN" sz="2800" dirty="0" smtClean="0"/>
              <a:t>. </a:t>
            </a:r>
            <a:r>
              <a:rPr lang="en-IN" sz="2800" b="1" dirty="0"/>
              <a:t>Terminal stance </a:t>
            </a:r>
            <a:endParaRPr lang="en-IN" sz="2800" b="1" dirty="0" smtClean="0"/>
          </a:p>
          <a:p>
            <a:pPr marL="457200" indent="-457200">
              <a:buFont typeface="Arial" pitchFamily="34" charset="0"/>
              <a:buChar char="•"/>
            </a:pPr>
            <a:r>
              <a:rPr lang="en-IN" sz="2800" dirty="0"/>
              <a:t>B</a:t>
            </a:r>
            <a:r>
              <a:rPr lang="en-IN" sz="2800" dirty="0" smtClean="0"/>
              <a:t>egins </a:t>
            </a:r>
            <a:r>
              <a:rPr lang="en-IN" sz="2800" dirty="0"/>
              <a:t>when the body </a:t>
            </a:r>
            <a:r>
              <a:rPr lang="en-IN" sz="2800" dirty="0" smtClean="0"/>
              <a:t>is directly </a:t>
            </a:r>
            <a:r>
              <a:rPr lang="en-IN" sz="2800" dirty="0"/>
              <a:t>over the supporting limb </a:t>
            </a:r>
            <a:r>
              <a:rPr lang="en-IN" sz="2800" dirty="0" smtClean="0"/>
              <a:t>and </a:t>
            </a:r>
            <a:r>
              <a:rPr lang="en-IN" sz="2800" dirty="0"/>
              <a:t>ends a point just before </a:t>
            </a:r>
            <a:r>
              <a:rPr lang="en-IN" sz="2800" dirty="0" smtClean="0"/>
              <a:t>initial contact </a:t>
            </a:r>
            <a:r>
              <a:rPr lang="en-IN" sz="2800" dirty="0"/>
              <a:t>of the contralateral extremity at about </a:t>
            </a:r>
            <a:r>
              <a:rPr lang="en-IN" sz="2800" dirty="0" smtClean="0"/>
              <a:t>50% of </a:t>
            </a:r>
            <a:r>
              <a:rPr lang="en-IN" sz="2800" dirty="0"/>
              <a:t>the gait cycle.</a:t>
            </a:r>
            <a:endParaRPr lang="en-IN" sz="2800" dirty="0" smtClean="0"/>
          </a:p>
        </p:txBody>
      </p:sp>
    </p:spTree>
    <p:extLst>
      <p:ext uri="{BB962C8B-B14F-4D97-AF65-F5344CB8AC3E}">
        <p14:creationId xmlns="" xmlns:p14="http://schemas.microsoft.com/office/powerpoint/2010/main" val="21904745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smtClean="0"/>
              <a:t>RLA STANCE PHASE</a:t>
            </a:r>
            <a:br>
              <a:rPr lang="en-IN" sz="1800" dirty="0" smtClean="0"/>
            </a:br>
            <a:r>
              <a:rPr lang="en-IN" sz="1800" dirty="0" smtClean="0"/>
              <a:t/>
            </a:r>
            <a:br>
              <a:rPr lang="en-IN" sz="1800" dirty="0" smtClean="0"/>
            </a:br>
            <a:r>
              <a:rPr lang="en-IN" sz="1800" dirty="0" smtClean="0"/>
              <a:t/>
            </a:r>
            <a:br>
              <a:rPr lang="en-IN" sz="1800" dirty="0" smtClean="0"/>
            </a:br>
            <a:endParaRPr lang="en-IN" sz="1800" dirty="0"/>
          </a:p>
        </p:txBody>
      </p:sp>
      <p:sp>
        <p:nvSpPr>
          <p:cNvPr id="3" name="Content Placeholder 2"/>
          <p:cNvSpPr>
            <a:spLocks noGrp="1"/>
          </p:cNvSpPr>
          <p:nvPr>
            <p:ph idx="1"/>
          </p:nvPr>
        </p:nvSpPr>
        <p:spPr/>
        <p:txBody>
          <a:bodyPr/>
          <a:lstStyle/>
          <a:p>
            <a:endParaRPr lang="en-IN" dirty="0"/>
          </a:p>
        </p:txBody>
      </p:sp>
      <p:sp>
        <p:nvSpPr>
          <p:cNvPr id="4" name="Text Placeholder 3"/>
          <p:cNvSpPr>
            <a:spLocks noGrp="1"/>
          </p:cNvSpPr>
          <p:nvPr>
            <p:ph type="body" sz="half" idx="2"/>
          </p:nvPr>
        </p:nvSpPr>
        <p:spPr/>
        <p:txBody>
          <a:bodyPr>
            <a:normAutofit lnSpcReduction="10000"/>
          </a:bodyPr>
          <a:lstStyle/>
          <a:p>
            <a:r>
              <a:rPr lang="en-IN" sz="2800" b="1" dirty="0" smtClean="0"/>
              <a:t>5</a:t>
            </a:r>
            <a:r>
              <a:rPr lang="en-IN" sz="2800" dirty="0" smtClean="0"/>
              <a:t>. </a:t>
            </a:r>
            <a:r>
              <a:rPr lang="en-IN" sz="2800" b="1" dirty="0" err="1"/>
              <a:t>Preswing</a:t>
            </a:r>
            <a:r>
              <a:rPr lang="en-IN" sz="2800" dirty="0"/>
              <a:t> </a:t>
            </a:r>
            <a:endParaRPr lang="en-IN" sz="2800" dirty="0" smtClean="0"/>
          </a:p>
          <a:p>
            <a:pPr marL="457200" indent="-457200">
              <a:buFont typeface="Arial" pitchFamily="34" charset="0"/>
              <a:buChar char="•"/>
            </a:pPr>
            <a:r>
              <a:rPr lang="en-IN" sz="2800" dirty="0" smtClean="0"/>
              <a:t>It is </a:t>
            </a:r>
            <a:r>
              <a:rPr lang="en-IN" sz="2800" dirty="0"/>
              <a:t>the last 10% of stance phase </a:t>
            </a:r>
            <a:r>
              <a:rPr lang="en-IN" sz="2800" dirty="0" smtClean="0"/>
              <a:t>and begins </a:t>
            </a:r>
            <a:r>
              <a:rPr lang="en-IN" sz="2800" dirty="0"/>
              <a:t>with initial contact of </a:t>
            </a:r>
            <a:r>
              <a:rPr lang="en-IN" sz="2800" dirty="0" smtClean="0"/>
              <a:t>the contralateral foot (at </a:t>
            </a:r>
            <a:r>
              <a:rPr lang="en-IN" sz="2800" dirty="0"/>
              <a:t>50% of the gait cycle) and ends with toe-off</a:t>
            </a:r>
            <a:endParaRPr lang="en-IN" sz="2800" dirty="0" smtClean="0"/>
          </a:p>
        </p:txBody>
      </p:sp>
    </p:spTree>
    <p:extLst>
      <p:ext uri="{BB962C8B-B14F-4D97-AF65-F5344CB8AC3E}">
        <p14:creationId xmlns="" xmlns:p14="http://schemas.microsoft.com/office/powerpoint/2010/main" val="4455182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smtClean="0"/>
              <a:t>TRADITIONAL SWING PHASE</a:t>
            </a:r>
            <a:br>
              <a:rPr lang="en-IN" sz="1800" dirty="0" smtClean="0"/>
            </a:br>
            <a:r>
              <a:rPr lang="en-IN" sz="1800" dirty="0" smtClean="0"/>
              <a:t/>
            </a:r>
            <a:br>
              <a:rPr lang="en-IN" sz="1800" dirty="0" smtClean="0"/>
            </a:br>
            <a:r>
              <a:rPr lang="en-IN" sz="1800" dirty="0" smtClean="0"/>
              <a:t/>
            </a:r>
            <a:br>
              <a:rPr lang="en-IN" sz="1800" dirty="0" smtClean="0"/>
            </a:br>
            <a:endParaRPr lang="en-IN" sz="1800" dirty="0"/>
          </a:p>
        </p:txBody>
      </p:sp>
      <p:sp>
        <p:nvSpPr>
          <p:cNvPr id="3" name="Content Placeholder 2"/>
          <p:cNvSpPr>
            <a:spLocks noGrp="1"/>
          </p:cNvSpPr>
          <p:nvPr>
            <p:ph idx="1"/>
          </p:nvPr>
        </p:nvSpPr>
        <p:spPr/>
        <p:txBody>
          <a:bodyPr/>
          <a:lstStyle/>
          <a:p>
            <a:endParaRPr lang="en-IN" dirty="0"/>
          </a:p>
        </p:txBody>
      </p:sp>
      <p:sp>
        <p:nvSpPr>
          <p:cNvPr id="4" name="Text Placeholder 3"/>
          <p:cNvSpPr>
            <a:spLocks noGrp="1"/>
          </p:cNvSpPr>
          <p:nvPr>
            <p:ph type="body" sz="half" idx="2"/>
          </p:nvPr>
        </p:nvSpPr>
        <p:spPr/>
        <p:txBody>
          <a:bodyPr>
            <a:normAutofit fontScale="92500"/>
          </a:bodyPr>
          <a:lstStyle/>
          <a:p>
            <a:pPr marL="514350" indent="-514350">
              <a:buAutoNum type="arabicPeriod"/>
            </a:pPr>
            <a:r>
              <a:rPr lang="en-IN" sz="2800" b="1" dirty="0" smtClean="0"/>
              <a:t>Acceleration</a:t>
            </a:r>
          </a:p>
          <a:p>
            <a:pPr marL="457200" indent="-457200">
              <a:buFont typeface="Arial" pitchFamily="34" charset="0"/>
              <a:buChar char="•"/>
            </a:pPr>
            <a:r>
              <a:rPr lang="en-IN" sz="2800" dirty="0" smtClean="0"/>
              <a:t>begins </a:t>
            </a:r>
            <a:r>
              <a:rPr lang="en-IN" sz="2800" dirty="0"/>
              <a:t>once </a:t>
            </a:r>
            <a:r>
              <a:rPr lang="en-IN" sz="2800" dirty="0" smtClean="0"/>
              <a:t>the toe </a:t>
            </a:r>
            <a:r>
              <a:rPr lang="en-IN" sz="2800" dirty="0"/>
              <a:t>leaves the ground and continues until </a:t>
            </a:r>
            <a:r>
              <a:rPr lang="en-IN" sz="2800" dirty="0" err="1" smtClean="0"/>
              <a:t>midswing</a:t>
            </a:r>
            <a:r>
              <a:rPr lang="en-IN" sz="2800" dirty="0" smtClean="0"/>
              <a:t>, or </a:t>
            </a:r>
            <a:r>
              <a:rPr lang="en-IN" sz="2800" dirty="0"/>
              <a:t>the point at which the swinging extremity </a:t>
            </a:r>
            <a:r>
              <a:rPr lang="en-IN" sz="2800" dirty="0" smtClean="0"/>
              <a:t>is directly </a:t>
            </a:r>
            <a:r>
              <a:rPr lang="en-IN" sz="2800" dirty="0"/>
              <a:t>under the </a:t>
            </a:r>
            <a:r>
              <a:rPr lang="en-IN" sz="2800" dirty="0" smtClean="0"/>
              <a:t>body</a:t>
            </a:r>
            <a:endParaRPr lang="en-IN" sz="2800" dirty="0"/>
          </a:p>
        </p:txBody>
      </p:sp>
      <p:pic>
        <p:nvPicPr>
          <p:cNvPr id="2050"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800600" y="990600"/>
            <a:ext cx="2590800" cy="457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9633572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smtClean="0"/>
              <a:t>TRADITIONAL SWING PHASE</a:t>
            </a:r>
            <a:br>
              <a:rPr lang="en-IN" sz="1800" dirty="0" smtClean="0"/>
            </a:br>
            <a:r>
              <a:rPr lang="en-IN" sz="1800" dirty="0" smtClean="0"/>
              <a:t/>
            </a:r>
            <a:br>
              <a:rPr lang="en-IN" sz="1800" dirty="0" smtClean="0"/>
            </a:br>
            <a:r>
              <a:rPr lang="en-IN" sz="1800" dirty="0" smtClean="0"/>
              <a:t/>
            </a:r>
            <a:br>
              <a:rPr lang="en-IN" sz="1800" dirty="0" smtClean="0"/>
            </a:br>
            <a:endParaRPr lang="en-IN" sz="1800" dirty="0"/>
          </a:p>
        </p:txBody>
      </p:sp>
      <p:sp>
        <p:nvSpPr>
          <p:cNvPr id="3" name="Content Placeholder 2"/>
          <p:cNvSpPr>
            <a:spLocks noGrp="1"/>
          </p:cNvSpPr>
          <p:nvPr>
            <p:ph idx="1"/>
          </p:nvPr>
        </p:nvSpPr>
        <p:spPr/>
        <p:txBody>
          <a:bodyPr/>
          <a:lstStyle/>
          <a:p>
            <a:endParaRPr lang="en-IN" dirty="0"/>
          </a:p>
        </p:txBody>
      </p:sp>
      <p:sp>
        <p:nvSpPr>
          <p:cNvPr id="4" name="Text Placeholder 3"/>
          <p:cNvSpPr>
            <a:spLocks noGrp="1"/>
          </p:cNvSpPr>
          <p:nvPr>
            <p:ph type="body" sz="half" idx="2"/>
          </p:nvPr>
        </p:nvSpPr>
        <p:spPr/>
        <p:txBody>
          <a:bodyPr>
            <a:normAutofit fontScale="92500"/>
          </a:bodyPr>
          <a:lstStyle/>
          <a:p>
            <a:r>
              <a:rPr lang="en-IN" sz="2800" b="1" dirty="0" smtClean="0"/>
              <a:t>2. </a:t>
            </a:r>
            <a:r>
              <a:rPr lang="en-IN" sz="2800" b="1" dirty="0" err="1"/>
              <a:t>Midswing</a:t>
            </a:r>
            <a:r>
              <a:rPr lang="en-IN" sz="2800" b="1" dirty="0"/>
              <a:t> </a:t>
            </a:r>
            <a:endParaRPr lang="en-IN" sz="2800" b="1" dirty="0" smtClean="0"/>
          </a:p>
          <a:p>
            <a:pPr marL="457200" indent="-457200">
              <a:buFont typeface="Arial" pitchFamily="34" charset="0"/>
              <a:buChar char="•"/>
            </a:pPr>
            <a:r>
              <a:rPr lang="en-IN" sz="2800" dirty="0" smtClean="0"/>
              <a:t>occurs approximately </a:t>
            </a:r>
            <a:r>
              <a:rPr lang="en-IN" sz="2800" dirty="0"/>
              <a:t>when </a:t>
            </a:r>
            <a:r>
              <a:rPr lang="en-IN" sz="2800" dirty="0" smtClean="0"/>
              <a:t>the extremity </a:t>
            </a:r>
            <a:r>
              <a:rPr lang="en-IN" sz="2800" dirty="0"/>
              <a:t>passes directly beneath the body, or </a:t>
            </a:r>
            <a:r>
              <a:rPr lang="en-IN" sz="2800" dirty="0" smtClean="0"/>
              <a:t>from the </a:t>
            </a:r>
            <a:r>
              <a:rPr lang="en-IN" sz="2800" dirty="0"/>
              <a:t>end </a:t>
            </a:r>
            <a:r>
              <a:rPr lang="en-IN" sz="2800" dirty="0" smtClean="0"/>
              <a:t>of acceleration </a:t>
            </a:r>
            <a:r>
              <a:rPr lang="en-IN" sz="2800" dirty="0"/>
              <a:t>to the beginning of deceleration.</a:t>
            </a:r>
          </a:p>
        </p:txBody>
      </p:sp>
      <p:pic>
        <p:nvPicPr>
          <p:cNvPr id="1027"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953000" y="1295401"/>
            <a:ext cx="2362200" cy="419099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0496798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smtClean="0"/>
              <a:t>TRADITIONAL SWING PHASE</a:t>
            </a:r>
            <a:br>
              <a:rPr lang="en-IN" sz="1800" dirty="0" smtClean="0"/>
            </a:br>
            <a:r>
              <a:rPr lang="en-IN" sz="1800" dirty="0" smtClean="0"/>
              <a:t/>
            </a:r>
            <a:br>
              <a:rPr lang="en-IN" sz="1800" dirty="0" smtClean="0"/>
            </a:br>
            <a:r>
              <a:rPr lang="en-IN" sz="1800" dirty="0" smtClean="0"/>
              <a:t/>
            </a:r>
            <a:br>
              <a:rPr lang="en-IN" sz="1800" dirty="0" smtClean="0"/>
            </a:br>
            <a:endParaRPr lang="en-IN" sz="1800" dirty="0"/>
          </a:p>
        </p:txBody>
      </p:sp>
      <p:sp>
        <p:nvSpPr>
          <p:cNvPr id="3" name="Content Placeholder 2"/>
          <p:cNvSpPr>
            <a:spLocks noGrp="1"/>
          </p:cNvSpPr>
          <p:nvPr>
            <p:ph idx="1"/>
          </p:nvPr>
        </p:nvSpPr>
        <p:spPr/>
        <p:txBody>
          <a:bodyPr/>
          <a:lstStyle/>
          <a:p>
            <a:endParaRPr lang="en-IN" dirty="0"/>
          </a:p>
        </p:txBody>
      </p:sp>
      <p:sp>
        <p:nvSpPr>
          <p:cNvPr id="4" name="Text Placeholder 3"/>
          <p:cNvSpPr>
            <a:spLocks noGrp="1"/>
          </p:cNvSpPr>
          <p:nvPr>
            <p:ph type="body" sz="half" idx="2"/>
          </p:nvPr>
        </p:nvSpPr>
        <p:spPr/>
        <p:txBody>
          <a:bodyPr>
            <a:normAutofit/>
          </a:bodyPr>
          <a:lstStyle/>
          <a:p>
            <a:r>
              <a:rPr lang="en-IN" sz="2800" b="1" dirty="0" smtClean="0"/>
              <a:t>3. Deceleration</a:t>
            </a:r>
          </a:p>
          <a:p>
            <a:pPr marL="457200" indent="-457200">
              <a:buFont typeface="Arial" pitchFamily="34" charset="0"/>
              <a:buChar char="•"/>
            </a:pPr>
            <a:r>
              <a:rPr lang="en-IN" sz="2800" dirty="0" smtClean="0"/>
              <a:t>occurs after </a:t>
            </a:r>
            <a:r>
              <a:rPr lang="en-IN" sz="2800" dirty="0" err="1" smtClean="0"/>
              <a:t>midswing</a:t>
            </a:r>
            <a:r>
              <a:rPr lang="en-IN" sz="2800" dirty="0" smtClean="0"/>
              <a:t> </a:t>
            </a:r>
            <a:r>
              <a:rPr lang="en-IN" sz="2800" dirty="0"/>
              <a:t>when limb </a:t>
            </a:r>
            <a:r>
              <a:rPr lang="en-IN" sz="2800" dirty="0" smtClean="0"/>
              <a:t>is decelerating </a:t>
            </a:r>
            <a:r>
              <a:rPr lang="en-IN" sz="2800" dirty="0"/>
              <a:t>in </a:t>
            </a:r>
            <a:r>
              <a:rPr lang="en-IN" sz="2800" dirty="0" smtClean="0"/>
              <a:t>preparation for </a:t>
            </a:r>
            <a:r>
              <a:rPr lang="en-IN" sz="2800" dirty="0"/>
              <a:t>heel strike</a:t>
            </a:r>
          </a:p>
        </p:txBody>
      </p:sp>
      <p:pic>
        <p:nvPicPr>
          <p:cNvPr id="3074"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572000" y="1371600"/>
            <a:ext cx="3048000" cy="3886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3231632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Objectives of the Lecture</a:t>
            </a:r>
            <a:endParaRPr lang="en-IN" b="1" dirty="0"/>
          </a:p>
        </p:txBody>
      </p:sp>
      <p:sp>
        <p:nvSpPr>
          <p:cNvPr id="3" name="Content Placeholder 2"/>
          <p:cNvSpPr>
            <a:spLocks noGrp="1"/>
          </p:cNvSpPr>
          <p:nvPr>
            <p:ph idx="1"/>
          </p:nvPr>
        </p:nvSpPr>
        <p:spPr/>
        <p:txBody>
          <a:bodyPr/>
          <a:lstStyle/>
          <a:p>
            <a:r>
              <a:rPr lang="en-IN" dirty="0" smtClean="0"/>
              <a:t>At the end of the Lecture the students will be able to </a:t>
            </a:r>
          </a:p>
          <a:p>
            <a:r>
              <a:rPr lang="en-IN" dirty="0" smtClean="0"/>
              <a:t>Define Gait</a:t>
            </a:r>
          </a:p>
          <a:p>
            <a:r>
              <a:rPr lang="en-IN" dirty="0" smtClean="0"/>
              <a:t>Enumerate about types of Phases of Gait</a:t>
            </a:r>
          </a:p>
          <a:p>
            <a:r>
              <a:rPr lang="en-IN" dirty="0" smtClean="0"/>
              <a:t>Describe about different Phases of Gait.</a:t>
            </a:r>
            <a:endParaRPr lang="en-IN" dirty="0"/>
          </a:p>
        </p:txBody>
      </p:sp>
    </p:spTree>
    <p:extLst>
      <p:ext uri="{BB962C8B-B14F-4D97-AF65-F5344CB8AC3E}">
        <p14:creationId xmlns="" xmlns:p14="http://schemas.microsoft.com/office/powerpoint/2010/main" val="33175647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smtClean="0"/>
              <a:t>RLA SWING PHASE</a:t>
            </a:r>
            <a:br>
              <a:rPr lang="en-IN" sz="1800" dirty="0" smtClean="0"/>
            </a:br>
            <a:r>
              <a:rPr lang="en-IN" sz="1800" dirty="0" smtClean="0"/>
              <a:t/>
            </a:r>
            <a:br>
              <a:rPr lang="en-IN" sz="1800" dirty="0" smtClean="0"/>
            </a:br>
            <a:r>
              <a:rPr lang="en-IN" sz="1800" dirty="0" smtClean="0"/>
              <a:t/>
            </a:r>
            <a:br>
              <a:rPr lang="en-IN" sz="1800" dirty="0" smtClean="0"/>
            </a:br>
            <a:endParaRPr lang="en-IN" sz="1800" dirty="0"/>
          </a:p>
        </p:txBody>
      </p:sp>
      <p:sp>
        <p:nvSpPr>
          <p:cNvPr id="3" name="Content Placeholder 2"/>
          <p:cNvSpPr>
            <a:spLocks noGrp="1"/>
          </p:cNvSpPr>
          <p:nvPr>
            <p:ph idx="1"/>
          </p:nvPr>
        </p:nvSpPr>
        <p:spPr/>
        <p:txBody>
          <a:bodyPr/>
          <a:lstStyle/>
          <a:p>
            <a:endParaRPr lang="en-IN" dirty="0"/>
          </a:p>
        </p:txBody>
      </p:sp>
      <p:sp>
        <p:nvSpPr>
          <p:cNvPr id="4" name="Text Placeholder 3"/>
          <p:cNvSpPr>
            <a:spLocks noGrp="1"/>
          </p:cNvSpPr>
          <p:nvPr>
            <p:ph type="body" sz="half" idx="2"/>
          </p:nvPr>
        </p:nvSpPr>
        <p:spPr/>
        <p:txBody>
          <a:bodyPr>
            <a:normAutofit/>
          </a:bodyPr>
          <a:lstStyle/>
          <a:p>
            <a:pPr marL="514350" indent="-514350">
              <a:buAutoNum type="arabicPeriod"/>
            </a:pPr>
            <a:r>
              <a:rPr lang="en-IN" sz="2800" b="1" dirty="0" smtClean="0"/>
              <a:t>Initial </a:t>
            </a:r>
            <a:r>
              <a:rPr lang="en-IN" sz="2800" b="1" dirty="0"/>
              <a:t>swing </a:t>
            </a:r>
            <a:r>
              <a:rPr lang="en-IN" sz="2800" b="1" dirty="0" smtClean="0"/>
              <a:t> </a:t>
            </a:r>
          </a:p>
          <a:p>
            <a:pPr marL="457200" indent="-457200">
              <a:buFont typeface="Arial" pitchFamily="34" charset="0"/>
              <a:buChar char="•"/>
            </a:pPr>
            <a:r>
              <a:rPr lang="en-IN" sz="2800" dirty="0" smtClean="0"/>
              <a:t> begins </a:t>
            </a:r>
            <a:r>
              <a:rPr lang="en-IN" sz="2800" dirty="0"/>
              <a:t>when the toe leaves </a:t>
            </a:r>
            <a:r>
              <a:rPr lang="en-IN" sz="2800" dirty="0" smtClean="0"/>
              <a:t>the ground </a:t>
            </a:r>
            <a:r>
              <a:rPr lang="en-IN" sz="2800" dirty="0"/>
              <a:t>and continues until maximum knee </a:t>
            </a:r>
            <a:r>
              <a:rPr lang="en-IN" sz="2800" dirty="0" smtClean="0"/>
              <a:t>flexion occurs</a:t>
            </a:r>
            <a:r>
              <a:rPr lang="en-IN" sz="2800" dirty="0"/>
              <a:t>.</a:t>
            </a:r>
          </a:p>
        </p:txBody>
      </p:sp>
    </p:spTree>
    <p:extLst>
      <p:ext uri="{BB962C8B-B14F-4D97-AF65-F5344CB8AC3E}">
        <p14:creationId xmlns="" xmlns:p14="http://schemas.microsoft.com/office/powerpoint/2010/main" val="23601711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smtClean="0"/>
              <a:t>RLA SWING PHASE</a:t>
            </a:r>
            <a:br>
              <a:rPr lang="en-IN" sz="1800" dirty="0" smtClean="0"/>
            </a:br>
            <a:r>
              <a:rPr lang="en-IN" sz="1800" dirty="0" smtClean="0"/>
              <a:t/>
            </a:r>
            <a:br>
              <a:rPr lang="en-IN" sz="1800" dirty="0" smtClean="0"/>
            </a:br>
            <a:r>
              <a:rPr lang="en-IN" sz="1800" dirty="0" smtClean="0"/>
              <a:t/>
            </a:r>
            <a:br>
              <a:rPr lang="en-IN" sz="1800" dirty="0" smtClean="0"/>
            </a:br>
            <a:endParaRPr lang="en-IN" sz="1800" dirty="0"/>
          </a:p>
        </p:txBody>
      </p:sp>
      <p:sp>
        <p:nvSpPr>
          <p:cNvPr id="3" name="Content Placeholder 2"/>
          <p:cNvSpPr>
            <a:spLocks noGrp="1"/>
          </p:cNvSpPr>
          <p:nvPr>
            <p:ph idx="1"/>
          </p:nvPr>
        </p:nvSpPr>
        <p:spPr/>
        <p:txBody>
          <a:bodyPr/>
          <a:lstStyle/>
          <a:p>
            <a:endParaRPr lang="en-IN" dirty="0"/>
          </a:p>
        </p:txBody>
      </p:sp>
      <p:sp>
        <p:nvSpPr>
          <p:cNvPr id="4" name="Text Placeholder 3"/>
          <p:cNvSpPr>
            <a:spLocks noGrp="1"/>
          </p:cNvSpPr>
          <p:nvPr>
            <p:ph type="body" sz="half" idx="2"/>
          </p:nvPr>
        </p:nvSpPr>
        <p:spPr/>
        <p:txBody>
          <a:bodyPr>
            <a:normAutofit/>
          </a:bodyPr>
          <a:lstStyle/>
          <a:p>
            <a:r>
              <a:rPr lang="en-IN" sz="2800" b="1" dirty="0" smtClean="0"/>
              <a:t>3. Terminal </a:t>
            </a:r>
            <a:r>
              <a:rPr lang="en-IN" sz="2800" b="1" dirty="0"/>
              <a:t>swing </a:t>
            </a:r>
            <a:r>
              <a:rPr lang="en-IN" sz="2800" b="1" dirty="0" smtClean="0"/>
              <a:t> </a:t>
            </a:r>
          </a:p>
          <a:p>
            <a:pPr marL="457200" indent="-457200">
              <a:buFont typeface="Arial" pitchFamily="34" charset="0"/>
              <a:buChar char="•"/>
            </a:pPr>
            <a:r>
              <a:rPr lang="en-IN" sz="2800" dirty="0" smtClean="0"/>
              <a:t> </a:t>
            </a:r>
            <a:r>
              <a:rPr lang="en-IN" sz="2800" dirty="0"/>
              <a:t>period from the point at which the tibia is in the </a:t>
            </a:r>
            <a:r>
              <a:rPr lang="en-IN" sz="2800" dirty="0" smtClean="0"/>
              <a:t>vertical position </a:t>
            </a:r>
            <a:r>
              <a:rPr lang="en-IN" sz="2800" dirty="0"/>
              <a:t>to a point just before initial contact.</a:t>
            </a:r>
          </a:p>
        </p:txBody>
      </p:sp>
    </p:spTree>
    <p:extLst>
      <p:ext uri="{BB962C8B-B14F-4D97-AF65-F5344CB8AC3E}">
        <p14:creationId xmlns="" xmlns:p14="http://schemas.microsoft.com/office/powerpoint/2010/main" val="23601290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KINEMATICS OF GAIT</a:t>
            </a:r>
            <a:endParaRPr lang="en-IN" dirty="0"/>
          </a:p>
        </p:txBody>
      </p:sp>
      <p:sp>
        <p:nvSpPr>
          <p:cNvPr id="3" name="Content Placeholder 2"/>
          <p:cNvSpPr>
            <a:spLocks noGrp="1"/>
          </p:cNvSpPr>
          <p:nvPr>
            <p:ph idx="1"/>
          </p:nvPr>
        </p:nvSpPr>
        <p:spPr/>
        <p:txBody>
          <a:bodyPr>
            <a:normAutofit/>
          </a:bodyPr>
          <a:lstStyle/>
          <a:p>
            <a:r>
              <a:rPr lang="en-IN" b="1" u="sng" dirty="0" smtClean="0"/>
              <a:t>GAIT TERMINOLOGY</a:t>
            </a:r>
            <a:endParaRPr lang="en-IN" u="sng" dirty="0" smtClean="0"/>
          </a:p>
          <a:p>
            <a:r>
              <a:rPr lang="en-IN" dirty="0" smtClean="0"/>
              <a:t>Time </a:t>
            </a:r>
            <a:r>
              <a:rPr lang="en-IN" dirty="0"/>
              <a:t>and distance are two basic parameters of </a:t>
            </a:r>
            <a:r>
              <a:rPr lang="en-IN" dirty="0" smtClean="0"/>
              <a:t>motion, and </a:t>
            </a:r>
            <a:r>
              <a:rPr lang="en-IN" dirty="0"/>
              <a:t>measurements of these variables provide a </a:t>
            </a:r>
            <a:r>
              <a:rPr lang="en-IN" dirty="0" smtClean="0"/>
              <a:t>basic description </a:t>
            </a:r>
            <a:r>
              <a:rPr lang="en-IN" dirty="0"/>
              <a:t>of </a:t>
            </a:r>
            <a:r>
              <a:rPr lang="en-IN" dirty="0" smtClean="0"/>
              <a:t>gait.</a:t>
            </a:r>
          </a:p>
        </p:txBody>
      </p:sp>
    </p:spTree>
    <p:extLst>
      <p:ext uri="{BB962C8B-B14F-4D97-AF65-F5344CB8AC3E}">
        <p14:creationId xmlns="" xmlns:p14="http://schemas.microsoft.com/office/powerpoint/2010/main" val="2266418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Temporal variables</a:t>
            </a:r>
            <a:endParaRPr lang="en-IN" b="1" dirty="0"/>
          </a:p>
        </p:txBody>
      </p:sp>
      <p:sp>
        <p:nvSpPr>
          <p:cNvPr id="3" name="Content Placeholder 2"/>
          <p:cNvSpPr>
            <a:spLocks noGrp="1"/>
          </p:cNvSpPr>
          <p:nvPr>
            <p:ph idx="1"/>
          </p:nvPr>
        </p:nvSpPr>
        <p:spPr/>
        <p:txBody>
          <a:bodyPr/>
          <a:lstStyle/>
          <a:p>
            <a:pPr>
              <a:buNone/>
            </a:pPr>
            <a:r>
              <a:rPr lang="en-IN" dirty="0" smtClean="0"/>
              <a:t>Temporal variables include </a:t>
            </a:r>
          </a:p>
          <a:p>
            <a:r>
              <a:rPr lang="en-IN" dirty="0" smtClean="0"/>
              <a:t>Stance time, </a:t>
            </a:r>
          </a:p>
          <a:p>
            <a:r>
              <a:rPr lang="en-IN" dirty="0" smtClean="0"/>
              <a:t>Single-limb and double limb support time,</a:t>
            </a:r>
          </a:p>
          <a:p>
            <a:r>
              <a:rPr lang="en-IN" dirty="0" smtClean="0"/>
              <a:t>Swing time, </a:t>
            </a:r>
          </a:p>
          <a:p>
            <a:r>
              <a:rPr lang="en-IN" dirty="0" smtClean="0"/>
              <a:t>Stride and step time, </a:t>
            </a:r>
          </a:p>
          <a:p>
            <a:r>
              <a:rPr lang="en-IN" dirty="0" smtClean="0"/>
              <a:t>Cadence, and </a:t>
            </a:r>
          </a:p>
          <a:p>
            <a:r>
              <a:rPr lang="en-IN" dirty="0" smtClean="0"/>
              <a:t>Speed. </a:t>
            </a:r>
          </a:p>
          <a:p>
            <a:endParaRPr lang="en-IN"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Spatial Variables</a:t>
            </a:r>
            <a:endParaRPr lang="en-IN" b="1" dirty="0"/>
          </a:p>
        </p:txBody>
      </p:sp>
      <p:sp>
        <p:nvSpPr>
          <p:cNvPr id="3" name="Content Placeholder 2"/>
          <p:cNvSpPr>
            <a:spLocks noGrp="1"/>
          </p:cNvSpPr>
          <p:nvPr>
            <p:ph idx="1"/>
          </p:nvPr>
        </p:nvSpPr>
        <p:spPr>
          <a:xfrm>
            <a:off x="457200" y="1600200"/>
            <a:ext cx="8229600" cy="5257800"/>
          </a:xfrm>
        </p:spPr>
        <p:txBody>
          <a:bodyPr>
            <a:normAutofit/>
          </a:bodyPr>
          <a:lstStyle/>
          <a:p>
            <a:pPr>
              <a:buNone/>
            </a:pPr>
            <a:r>
              <a:rPr lang="en-IN" dirty="0" smtClean="0"/>
              <a:t>The Distance/Spatial variables include: </a:t>
            </a:r>
          </a:p>
          <a:p>
            <a:r>
              <a:rPr lang="en-IN" dirty="0" smtClean="0"/>
              <a:t>Stride length, </a:t>
            </a:r>
          </a:p>
          <a:p>
            <a:r>
              <a:rPr lang="en-IN" dirty="0" smtClean="0"/>
              <a:t>Step length,</a:t>
            </a:r>
          </a:p>
          <a:p>
            <a:r>
              <a:rPr lang="en-IN" dirty="0" smtClean="0"/>
              <a:t>Step width, and </a:t>
            </a:r>
          </a:p>
          <a:p>
            <a:r>
              <a:rPr lang="en-IN" dirty="0" smtClean="0"/>
              <a:t>Degree of toe-out.</a:t>
            </a:r>
          </a:p>
          <a:p>
            <a:endParaRPr lang="en-IN"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STANCE TIME</a:t>
            </a:r>
            <a:endParaRPr lang="en-IN" dirty="0"/>
          </a:p>
        </p:txBody>
      </p:sp>
      <p:sp>
        <p:nvSpPr>
          <p:cNvPr id="3" name="Content Placeholder 2"/>
          <p:cNvSpPr>
            <a:spLocks noGrp="1"/>
          </p:cNvSpPr>
          <p:nvPr>
            <p:ph idx="1"/>
          </p:nvPr>
        </p:nvSpPr>
        <p:spPr/>
        <p:txBody>
          <a:bodyPr/>
          <a:lstStyle/>
          <a:p>
            <a:r>
              <a:rPr lang="en-IN" dirty="0" smtClean="0"/>
              <a:t>Amount </a:t>
            </a:r>
            <a:r>
              <a:rPr lang="en-IN" dirty="0"/>
              <a:t>of time that elapses </a:t>
            </a:r>
            <a:r>
              <a:rPr lang="en-IN" dirty="0" smtClean="0"/>
              <a:t>during the </a:t>
            </a:r>
            <a:r>
              <a:rPr lang="en-IN" dirty="0"/>
              <a:t>stance phase of one extremity in a gait cycle</a:t>
            </a:r>
          </a:p>
        </p:txBody>
      </p:sp>
    </p:spTree>
    <p:extLst>
      <p:ext uri="{BB962C8B-B14F-4D97-AF65-F5344CB8AC3E}">
        <p14:creationId xmlns="" xmlns:p14="http://schemas.microsoft.com/office/powerpoint/2010/main" val="14075100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SINGLE-SUPPORT TIME</a:t>
            </a:r>
            <a:endParaRPr lang="en-IN" dirty="0"/>
          </a:p>
        </p:txBody>
      </p:sp>
      <p:sp>
        <p:nvSpPr>
          <p:cNvPr id="3" name="Content Placeholder 2"/>
          <p:cNvSpPr>
            <a:spLocks noGrp="1"/>
          </p:cNvSpPr>
          <p:nvPr>
            <p:ph idx="1"/>
          </p:nvPr>
        </p:nvSpPr>
        <p:spPr/>
        <p:txBody>
          <a:bodyPr/>
          <a:lstStyle/>
          <a:p>
            <a:r>
              <a:rPr lang="en-IN" dirty="0" smtClean="0"/>
              <a:t>Amount of time elapses </a:t>
            </a:r>
            <a:r>
              <a:rPr lang="en-IN" dirty="0"/>
              <a:t>during the period when only one extremity </a:t>
            </a:r>
            <a:r>
              <a:rPr lang="en-IN" dirty="0" smtClean="0"/>
              <a:t>is on </a:t>
            </a:r>
            <a:r>
              <a:rPr lang="en-IN" dirty="0"/>
              <a:t>the supporting surface in a gait cycle.</a:t>
            </a:r>
          </a:p>
        </p:txBody>
      </p:sp>
    </p:spTree>
    <p:extLst>
      <p:ext uri="{BB962C8B-B14F-4D97-AF65-F5344CB8AC3E}">
        <p14:creationId xmlns="" xmlns:p14="http://schemas.microsoft.com/office/powerpoint/2010/main" val="173429375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DOUBLE-SUPPORT TIME</a:t>
            </a:r>
            <a:endParaRPr lang="en-IN" dirty="0"/>
          </a:p>
        </p:txBody>
      </p:sp>
      <p:sp>
        <p:nvSpPr>
          <p:cNvPr id="3" name="Content Placeholder 2"/>
          <p:cNvSpPr>
            <a:spLocks noGrp="1"/>
          </p:cNvSpPr>
          <p:nvPr>
            <p:ph idx="1"/>
          </p:nvPr>
        </p:nvSpPr>
        <p:spPr/>
        <p:txBody>
          <a:bodyPr/>
          <a:lstStyle/>
          <a:p>
            <a:r>
              <a:rPr lang="en-IN" dirty="0"/>
              <a:t>A</a:t>
            </a:r>
            <a:r>
              <a:rPr lang="en-IN" dirty="0" smtClean="0"/>
              <a:t>mount </a:t>
            </a:r>
            <a:r>
              <a:rPr lang="en-IN" dirty="0"/>
              <a:t>of time </a:t>
            </a:r>
            <a:r>
              <a:rPr lang="en-IN" dirty="0" smtClean="0"/>
              <a:t>spent with </a:t>
            </a:r>
            <a:r>
              <a:rPr lang="en-IN" dirty="0"/>
              <a:t>both feet on the ground during one gait cycle. </a:t>
            </a:r>
          </a:p>
        </p:txBody>
      </p:sp>
    </p:spTree>
    <p:extLst>
      <p:ext uri="{BB962C8B-B14F-4D97-AF65-F5344CB8AC3E}">
        <p14:creationId xmlns="" xmlns:p14="http://schemas.microsoft.com/office/powerpoint/2010/main" val="238983218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STRIDE DURATION</a:t>
            </a:r>
            <a:endParaRPr lang="en-IN" dirty="0"/>
          </a:p>
        </p:txBody>
      </p:sp>
      <p:sp>
        <p:nvSpPr>
          <p:cNvPr id="3" name="Content Placeholder 2"/>
          <p:cNvSpPr>
            <a:spLocks noGrp="1"/>
          </p:cNvSpPr>
          <p:nvPr>
            <p:ph idx="1"/>
          </p:nvPr>
        </p:nvSpPr>
        <p:spPr/>
        <p:txBody>
          <a:bodyPr/>
          <a:lstStyle/>
          <a:p>
            <a:r>
              <a:rPr lang="en-IN" dirty="0" smtClean="0"/>
              <a:t>Amount </a:t>
            </a:r>
            <a:r>
              <a:rPr lang="en-IN" dirty="0"/>
              <a:t>of time it </a:t>
            </a:r>
            <a:r>
              <a:rPr lang="en-IN" dirty="0" smtClean="0"/>
              <a:t>takes to </a:t>
            </a:r>
            <a:r>
              <a:rPr lang="en-IN" dirty="0"/>
              <a:t>accomplish one </a:t>
            </a:r>
            <a:r>
              <a:rPr lang="en-IN" dirty="0" smtClean="0"/>
              <a:t>stride (</a:t>
            </a:r>
            <a:r>
              <a:rPr lang="en-IN" dirty="0"/>
              <a:t>linear distance between two </a:t>
            </a:r>
            <a:r>
              <a:rPr lang="en-IN" dirty="0" smtClean="0"/>
              <a:t>successive events </a:t>
            </a:r>
            <a:r>
              <a:rPr lang="en-IN" dirty="0"/>
              <a:t>that are accomplished by the same </a:t>
            </a:r>
            <a:r>
              <a:rPr lang="en-IN" dirty="0" smtClean="0"/>
              <a:t>lower extremity </a:t>
            </a:r>
            <a:r>
              <a:rPr lang="en-IN" dirty="0"/>
              <a:t>during gait</a:t>
            </a:r>
            <a:r>
              <a:rPr lang="en-IN" dirty="0" smtClean="0"/>
              <a:t>).</a:t>
            </a:r>
            <a:endParaRPr lang="en-IN" dirty="0"/>
          </a:p>
        </p:txBody>
      </p:sp>
    </p:spTree>
    <p:extLst>
      <p:ext uri="{BB962C8B-B14F-4D97-AF65-F5344CB8AC3E}">
        <p14:creationId xmlns="" xmlns:p14="http://schemas.microsoft.com/office/powerpoint/2010/main" val="288491223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STEP DURATION</a:t>
            </a:r>
            <a:endParaRPr lang="en-IN" dirty="0"/>
          </a:p>
        </p:txBody>
      </p:sp>
      <p:sp>
        <p:nvSpPr>
          <p:cNvPr id="3" name="Content Placeholder 2"/>
          <p:cNvSpPr>
            <a:spLocks noGrp="1"/>
          </p:cNvSpPr>
          <p:nvPr>
            <p:ph idx="1"/>
          </p:nvPr>
        </p:nvSpPr>
        <p:spPr/>
        <p:txBody>
          <a:bodyPr/>
          <a:lstStyle/>
          <a:p>
            <a:r>
              <a:rPr lang="en-IN" dirty="0" smtClean="0"/>
              <a:t>Amount </a:t>
            </a:r>
            <a:r>
              <a:rPr lang="en-IN" dirty="0"/>
              <a:t>of time </a:t>
            </a:r>
            <a:r>
              <a:rPr lang="en-IN" dirty="0" smtClean="0"/>
              <a:t>spent during </a:t>
            </a:r>
            <a:r>
              <a:rPr lang="en-IN" dirty="0"/>
              <a:t>a single </a:t>
            </a:r>
            <a:r>
              <a:rPr lang="en-IN" dirty="0" smtClean="0"/>
              <a:t>step.(</a:t>
            </a:r>
            <a:r>
              <a:rPr lang="en-IN" dirty="0"/>
              <a:t>linear distance between two </a:t>
            </a:r>
            <a:r>
              <a:rPr lang="en-IN" dirty="0" smtClean="0"/>
              <a:t>successive points </a:t>
            </a:r>
            <a:r>
              <a:rPr lang="en-IN" dirty="0"/>
              <a:t>of contact of opposite extremities</a:t>
            </a:r>
            <a:r>
              <a:rPr lang="en-IN" dirty="0" smtClean="0"/>
              <a:t>)</a:t>
            </a:r>
            <a:endParaRPr lang="en-IN" dirty="0"/>
          </a:p>
        </p:txBody>
      </p:sp>
    </p:spTree>
    <p:extLst>
      <p:ext uri="{BB962C8B-B14F-4D97-AF65-F5344CB8AC3E}">
        <p14:creationId xmlns="" xmlns:p14="http://schemas.microsoft.com/office/powerpoint/2010/main" val="721004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IN" b="1" dirty="0" smtClean="0"/>
              <a:t/>
            </a:r>
            <a:br>
              <a:rPr lang="en-IN" b="1" dirty="0" smtClean="0"/>
            </a:br>
            <a:r>
              <a:rPr lang="en-IN" b="1" dirty="0" smtClean="0"/>
              <a:t/>
            </a:r>
            <a:br>
              <a:rPr lang="en-IN" b="1" dirty="0" smtClean="0"/>
            </a:br>
            <a:r>
              <a:rPr lang="en-IN" b="1" dirty="0" smtClean="0"/>
              <a:t>DEFINITION</a:t>
            </a:r>
            <a:r>
              <a:rPr lang="en-IN" b="1" dirty="0"/>
              <a:t/>
            </a:r>
            <a:br>
              <a:rPr lang="en-IN" b="1" dirty="0"/>
            </a:br>
            <a:r>
              <a:rPr lang="en-IN" b="1" dirty="0" smtClean="0"/>
              <a:t/>
            </a:r>
            <a:br>
              <a:rPr lang="en-IN" b="1" dirty="0" smtClean="0"/>
            </a:br>
            <a:endParaRPr lang="en-IN" b="1" dirty="0"/>
          </a:p>
        </p:txBody>
      </p:sp>
      <p:sp>
        <p:nvSpPr>
          <p:cNvPr id="3" name="Content Placeholder 2"/>
          <p:cNvSpPr>
            <a:spLocks noGrp="1"/>
          </p:cNvSpPr>
          <p:nvPr>
            <p:ph idx="1"/>
          </p:nvPr>
        </p:nvSpPr>
        <p:spPr/>
        <p:txBody>
          <a:bodyPr>
            <a:normAutofit/>
          </a:bodyPr>
          <a:lstStyle/>
          <a:p>
            <a:endParaRPr lang="en-IN" dirty="0" smtClean="0"/>
          </a:p>
          <a:p>
            <a:endParaRPr lang="en-IN" dirty="0"/>
          </a:p>
          <a:p>
            <a:endParaRPr lang="en-IN" dirty="0" smtClean="0"/>
          </a:p>
          <a:p>
            <a:endParaRPr lang="en-IN" dirty="0"/>
          </a:p>
          <a:p>
            <a:r>
              <a:rPr lang="en-IN" dirty="0" smtClean="0"/>
              <a:t>Gait is described </a:t>
            </a:r>
            <a:r>
              <a:rPr lang="en-IN" dirty="0"/>
              <a:t>as </a:t>
            </a:r>
            <a:r>
              <a:rPr lang="en-IN" dirty="0" smtClean="0"/>
              <a:t>a </a:t>
            </a:r>
            <a:r>
              <a:rPr lang="en-IN" dirty="0" err="1" smtClean="0"/>
              <a:t>translatory</a:t>
            </a:r>
            <a:r>
              <a:rPr lang="en-IN" dirty="0" smtClean="0"/>
              <a:t> </a:t>
            </a:r>
            <a:r>
              <a:rPr lang="en-IN" dirty="0"/>
              <a:t>progression of the body as a whole, </a:t>
            </a:r>
            <a:r>
              <a:rPr lang="en-IN" dirty="0" smtClean="0"/>
              <a:t>produced by </a:t>
            </a:r>
            <a:r>
              <a:rPr lang="en-IN" dirty="0"/>
              <a:t>coordinated, rotatory movements of body segments.</a:t>
            </a:r>
          </a:p>
        </p:txBody>
      </p:sp>
      <p:pic>
        <p:nvPicPr>
          <p:cNvPr id="4099"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714750" y="1139312"/>
            <a:ext cx="1695450" cy="274688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8470924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CADENCE</a:t>
            </a:r>
            <a:endParaRPr lang="en-IN" dirty="0"/>
          </a:p>
        </p:txBody>
      </p:sp>
      <p:sp>
        <p:nvSpPr>
          <p:cNvPr id="3" name="Content Placeholder 2"/>
          <p:cNvSpPr>
            <a:spLocks noGrp="1"/>
          </p:cNvSpPr>
          <p:nvPr>
            <p:ph idx="1"/>
          </p:nvPr>
        </p:nvSpPr>
        <p:spPr/>
        <p:txBody>
          <a:bodyPr/>
          <a:lstStyle/>
          <a:p>
            <a:r>
              <a:rPr lang="en-IN" dirty="0" smtClean="0"/>
              <a:t>Number </a:t>
            </a:r>
            <a:r>
              <a:rPr lang="en-IN" dirty="0"/>
              <a:t>of steps taken by a </a:t>
            </a:r>
            <a:r>
              <a:rPr lang="en-IN" dirty="0" smtClean="0"/>
              <a:t>person per </a:t>
            </a:r>
            <a:r>
              <a:rPr lang="en-IN" dirty="0"/>
              <a:t>unit of time. Cadence may be measured as the </a:t>
            </a:r>
            <a:r>
              <a:rPr lang="en-IN" dirty="0" smtClean="0"/>
              <a:t>number of </a:t>
            </a:r>
            <a:r>
              <a:rPr lang="en-IN" dirty="0"/>
              <a:t>steps per second or per minute, but the latter </a:t>
            </a:r>
            <a:r>
              <a:rPr lang="en-IN" dirty="0" smtClean="0"/>
              <a:t>is more </a:t>
            </a:r>
            <a:r>
              <a:rPr lang="en-IN" dirty="0"/>
              <a:t>common:</a:t>
            </a:r>
          </a:p>
          <a:p>
            <a:r>
              <a:rPr lang="en-IN" dirty="0"/>
              <a:t>Cadence  number of steps/time</a:t>
            </a:r>
          </a:p>
        </p:txBody>
      </p:sp>
    </p:spTree>
    <p:extLst>
      <p:ext uri="{BB962C8B-B14F-4D97-AF65-F5344CB8AC3E}">
        <p14:creationId xmlns="" xmlns:p14="http://schemas.microsoft.com/office/powerpoint/2010/main" val="17401050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WALKING VELOCITY</a:t>
            </a:r>
            <a:endParaRPr lang="en-IN" dirty="0"/>
          </a:p>
        </p:txBody>
      </p:sp>
      <p:sp>
        <p:nvSpPr>
          <p:cNvPr id="3" name="Content Placeholder 2"/>
          <p:cNvSpPr>
            <a:spLocks noGrp="1"/>
          </p:cNvSpPr>
          <p:nvPr>
            <p:ph idx="1"/>
          </p:nvPr>
        </p:nvSpPr>
        <p:spPr/>
        <p:txBody>
          <a:bodyPr/>
          <a:lstStyle/>
          <a:p>
            <a:r>
              <a:rPr lang="en-IN" dirty="0"/>
              <a:t>T</a:t>
            </a:r>
            <a:r>
              <a:rPr lang="en-IN" dirty="0" smtClean="0"/>
              <a:t>he </a:t>
            </a:r>
            <a:r>
              <a:rPr lang="en-IN" dirty="0"/>
              <a:t>rate of linear </a:t>
            </a:r>
            <a:r>
              <a:rPr lang="en-IN" dirty="0" smtClean="0"/>
              <a:t>forward motion </a:t>
            </a:r>
            <a:r>
              <a:rPr lang="en-IN" dirty="0"/>
              <a:t>of the body, which can be measured in </a:t>
            </a:r>
            <a:r>
              <a:rPr lang="en-IN" dirty="0" smtClean="0"/>
              <a:t>meters or </a:t>
            </a:r>
            <a:r>
              <a:rPr lang="en-IN" dirty="0" err="1"/>
              <a:t>centimeters</a:t>
            </a:r>
            <a:r>
              <a:rPr lang="en-IN" dirty="0"/>
              <a:t> per second, meters per minute, or </a:t>
            </a:r>
            <a:r>
              <a:rPr lang="en-IN" dirty="0" smtClean="0"/>
              <a:t>miles per </a:t>
            </a:r>
            <a:r>
              <a:rPr lang="en-IN" dirty="0"/>
              <a:t>hour</a:t>
            </a:r>
            <a:r>
              <a:rPr lang="en-IN" dirty="0" smtClean="0"/>
              <a:t>.</a:t>
            </a:r>
          </a:p>
          <a:p>
            <a:r>
              <a:rPr lang="en-IN" dirty="0"/>
              <a:t>Walking velocity (meters/second</a:t>
            </a:r>
            <a:r>
              <a:rPr lang="en-IN" dirty="0" smtClean="0"/>
              <a:t>)  = distance walked (meters</a:t>
            </a:r>
            <a:r>
              <a:rPr lang="en-IN" dirty="0"/>
              <a:t>)/time (seconds)</a:t>
            </a:r>
          </a:p>
        </p:txBody>
      </p:sp>
    </p:spTree>
    <p:extLst>
      <p:ext uri="{BB962C8B-B14F-4D97-AF65-F5344CB8AC3E}">
        <p14:creationId xmlns="" xmlns:p14="http://schemas.microsoft.com/office/powerpoint/2010/main" val="293775454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IN" dirty="0"/>
          </a:p>
        </p:txBody>
      </p:sp>
      <p:sp>
        <p:nvSpPr>
          <p:cNvPr id="5" name="Content Placeholder 4"/>
          <p:cNvSpPr>
            <a:spLocks noGrp="1"/>
          </p:cNvSpPr>
          <p:nvPr>
            <p:ph idx="1"/>
          </p:nvPr>
        </p:nvSpPr>
        <p:spPr/>
        <p:txBody>
          <a:bodyPr/>
          <a:lstStyle/>
          <a:p>
            <a:pPr>
              <a:buNone/>
            </a:pPr>
            <a:r>
              <a:rPr lang="en-IN" dirty="0" smtClean="0"/>
              <a:t>  </a:t>
            </a:r>
            <a:endParaRPr lang="en-IN" dirty="0"/>
          </a:p>
        </p:txBody>
      </p:sp>
      <p:pic>
        <p:nvPicPr>
          <p:cNvPr id="1027" name="Picture 3"/>
          <p:cNvPicPr>
            <a:picLocks noChangeAspect="1" noChangeArrowheads="1"/>
          </p:cNvPicPr>
          <p:nvPr/>
        </p:nvPicPr>
        <p:blipFill>
          <a:blip r:embed="rId2"/>
          <a:srcRect/>
          <a:stretch>
            <a:fillRect/>
          </a:stretch>
        </p:blipFill>
        <p:spPr bwMode="auto">
          <a:xfrm>
            <a:off x="398944" y="1785926"/>
            <a:ext cx="8336197" cy="2428892"/>
          </a:xfrm>
          <a:prstGeom prst="rect">
            <a:avLst/>
          </a:prstGeom>
          <a:noFill/>
          <a:ln w="9525">
            <a:noFill/>
            <a:miter lim="800000"/>
            <a:headEnd/>
            <a:tailEnd/>
          </a:ln>
          <a:effectLst/>
        </p:spPr>
      </p:pic>
      <p:sp>
        <p:nvSpPr>
          <p:cNvPr id="7" name="TextBox 6"/>
          <p:cNvSpPr txBox="1"/>
          <p:nvPr/>
        </p:nvSpPr>
        <p:spPr>
          <a:xfrm>
            <a:off x="785786" y="4714884"/>
            <a:ext cx="7715304" cy="830997"/>
          </a:xfrm>
          <a:prstGeom prst="rect">
            <a:avLst/>
          </a:prstGeom>
          <a:noFill/>
        </p:spPr>
        <p:txBody>
          <a:bodyPr wrap="square" rtlCol="0">
            <a:spAutoFit/>
          </a:bodyPr>
          <a:lstStyle/>
          <a:p>
            <a:pPr algn="ctr"/>
            <a:r>
              <a:rPr lang="en-IN" sz="2400" b="1" dirty="0" smtClean="0"/>
              <a:t>Fig: Spatial Characteristics of Gait: Step Length, Step Width, Stride Length and Angle of Inclination</a:t>
            </a:r>
            <a:endParaRPr lang="en-IN" sz="2400" b="1"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STRIDE LENGTH</a:t>
            </a:r>
            <a:endParaRPr lang="en-IN" dirty="0"/>
          </a:p>
        </p:txBody>
      </p:sp>
      <p:sp>
        <p:nvSpPr>
          <p:cNvPr id="3" name="Content Placeholder 2"/>
          <p:cNvSpPr>
            <a:spLocks noGrp="1"/>
          </p:cNvSpPr>
          <p:nvPr>
            <p:ph idx="1"/>
          </p:nvPr>
        </p:nvSpPr>
        <p:spPr/>
        <p:txBody>
          <a:bodyPr/>
          <a:lstStyle/>
          <a:p>
            <a:r>
              <a:rPr lang="en-IN" dirty="0" smtClean="0"/>
              <a:t>It is </a:t>
            </a:r>
            <a:r>
              <a:rPr lang="en-IN" dirty="0"/>
              <a:t>the linear distance between </a:t>
            </a:r>
            <a:r>
              <a:rPr lang="en-IN" dirty="0" smtClean="0"/>
              <a:t>two successive</a:t>
            </a:r>
            <a:r>
              <a:rPr lang="en-IN" dirty="0"/>
              <a:t> </a:t>
            </a:r>
            <a:r>
              <a:rPr lang="en-IN" dirty="0" smtClean="0"/>
              <a:t>events </a:t>
            </a:r>
            <a:r>
              <a:rPr lang="en-IN" dirty="0"/>
              <a:t>that are accomplished by the same </a:t>
            </a:r>
            <a:r>
              <a:rPr lang="en-IN" dirty="0" smtClean="0"/>
              <a:t>lower extremity </a:t>
            </a:r>
            <a:r>
              <a:rPr lang="en-IN" dirty="0"/>
              <a:t>during gait.</a:t>
            </a:r>
          </a:p>
        </p:txBody>
      </p:sp>
    </p:spTree>
    <p:extLst>
      <p:ext uri="{BB962C8B-B14F-4D97-AF65-F5344CB8AC3E}">
        <p14:creationId xmlns="" xmlns:p14="http://schemas.microsoft.com/office/powerpoint/2010/main" val="352950240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STEP LENGTH</a:t>
            </a:r>
            <a:endParaRPr lang="en-IN" dirty="0"/>
          </a:p>
        </p:txBody>
      </p:sp>
      <p:sp>
        <p:nvSpPr>
          <p:cNvPr id="3" name="Content Placeholder 2"/>
          <p:cNvSpPr>
            <a:spLocks noGrp="1"/>
          </p:cNvSpPr>
          <p:nvPr>
            <p:ph idx="1"/>
          </p:nvPr>
        </p:nvSpPr>
        <p:spPr/>
        <p:txBody>
          <a:bodyPr/>
          <a:lstStyle/>
          <a:p>
            <a:r>
              <a:rPr lang="en-IN" dirty="0" smtClean="0"/>
              <a:t>It is </a:t>
            </a:r>
            <a:r>
              <a:rPr lang="en-IN" dirty="0"/>
              <a:t>the linear distance between two </a:t>
            </a:r>
            <a:r>
              <a:rPr lang="en-IN" dirty="0" smtClean="0"/>
              <a:t>successive points </a:t>
            </a:r>
            <a:r>
              <a:rPr lang="en-IN" dirty="0"/>
              <a:t>of contact of opposite extremities. It is </a:t>
            </a:r>
            <a:r>
              <a:rPr lang="en-IN" dirty="0" smtClean="0"/>
              <a:t>usually measured </a:t>
            </a:r>
            <a:r>
              <a:rPr lang="en-IN" dirty="0"/>
              <a:t>from the heel strike of one extremity </a:t>
            </a:r>
            <a:r>
              <a:rPr lang="en-IN" dirty="0" smtClean="0"/>
              <a:t>to the </a:t>
            </a:r>
            <a:r>
              <a:rPr lang="en-IN" dirty="0"/>
              <a:t>heel strike of the opposite </a:t>
            </a:r>
            <a:r>
              <a:rPr lang="en-IN" dirty="0" smtClean="0"/>
              <a:t>extremity.</a:t>
            </a:r>
            <a:endParaRPr lang="en-IN" dirty="0"/>
          </a:p>
        </p:txBody>
      </p:sp>
    </p:spTree>
    <p:extLst>
      <p:ext uri="{BB962C8B-B14F-4D97-AF65-F5344CB8AC3E}">
        <p14:creationId xmlns="" xmlns:p14="http://schemas.microsoft.com/office/powerpoint/2010/main" val="41883613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DEGREE OF TOE-OUT</a:t>
            </a:r>
            <a:endParaRPr lang="en-IN" dirty="0"/>
          </a:p>
        </p:txBody>
      </p:sp>
      <p:sp>
        <p:nvSpPr>
          <p:cNvPr id="3" name="Content Placeholder 2"/>
          <p:cNvSpPr>
            <a:spLocks noGrp="1"/>
          </p:cNvSpPr>
          <p:nvPr>
            <p:ph idx="1"/>
          </p:nvPr>
        </p:nvSpPr>
        <p:spPr/>
        <p:txBody>
          <a:bodyPr>
            <a:normAutofit/>
          </a:bodyPr>
          <a:lstStyle/>
          <a:p>
            <a:r>
              <a:rPr lang="en-IN" dirty="0"/>
              <a:t>A</a:t>
            </a:r>
            <a:r>
              <a:rPr lang="en-IN" dirty="0" smtClean="0"/>
              <a:t>ngle </a:t>
            </a:r>
            <a:r>
              <a:rPr lang="en-IN" dirty="0"/>
              <a:t>of </a:t>
            </a:r>
            <a:r>
              <a:rPr lang="en-IN" dirty="0" smtClean="0"/>
              <a:t>foot placement </a:t>
            </a:r>
            <a:r>
              <a:rPr lang="en-IN" dirty="0"/>
              <a:t>(FP) and may be found by measuring </a:t>
            </a:r>
            <a:r>
              <a:rPr lang="en-IN" dirty="0" smtClean="0"/>
              <a:t>the angle </a:t>
            </a:r>
            <a:r>
              <a:rPr lang="en-IN" dirty="0"/>
              <a:t>formed by each foot’s line of progression and </a:t>
            </a:r>
            <a:r>
              <a:rPr lang="en-IN" dirty="0" smtClean="0"/>
              <a:t>a line </a:t>
            </a:r>
            <a:r>
              <a:rPr lang="en-IN" dirty="0"/>
              <a:t>intersecting the </a:t>
            </a:r>
            <a:r>
              <a:rPr lang="en-IN" dirty="0" err="1"/>
              <a:t>center</a:t>
            </a:r>
            <a:r>
              <a:rPr lang="en-IN" dirty="0"/>
              <a:t> of the heel and the </a:t>
            </a:r>
            <a:r>
              <a:rPr lang="en-IN" dirty="0" smtClean="0"/>
              <a:t>second toe</a:t>
            </a:r>
            <a:r>
              <a:rPr lang="en-IN" dirty="0"/>
              <a:t>. The angle for men normally is about </a:t>
            </a:r>
            <a:r>
              <a:rPr lang="en-IN" dirty="0" smtClean="0"/>
              <a:t>7 degree </a:t>
            </a:r>
            <a:r>
              <a:rPr lang="en-IN" dirty="0"/>
              <a:t>from </a:t>
            </a:r>
            <a:r>
              <a:rPr lang="en-IN" dirty="0" smtClean="0"/>
              <a:t>the line </a:t>
            </a:r>
            <a:r>
              <a:rPr lang="en-IN" dirty="0"/>
              <a:t>of progression of each foot at free speed </a:t>
            </a:r>
            <a:r>
              <a:rPr lang="en-IN" dirty="0" smtClean="0"/>
              <a:t>walking.</a:t>
            </a:r>
            <a:endParaRPr lang="en-IN" dirty="0"/>
          </a:p>
        </p:txBody>
      </p:sp>
      <p:pic>
        <p:nvPicPr>
          <p:cNvPr id="1027"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057400" y="5286375"/>
            <a:ext cx="4733925" cy="7334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5072718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2050" name="Picture 2"/>
          <p:cNvPicPr>
            <a:picLocks noGrp="1" noChangeAspect="1" noChangeArrowheads="1"/>
          </p:cNvPicPr>
          <p:nvPr>
            <p:ph idx="1"/>
          </p:nvPr>
        </p:nvPicPr>
        <p:blipFill>
          <a:blip r:embed="rId2"/>
          <a:srcRect/>
          <a:stretch>
            <a:fillRect/>
          </a:stretch>
        </p:blipFill>
        <p:spPr bwMode="auto">
          <a:xfrm>
            <a:off x="857224" y="285728"/>
            <a:ext cx="7572428" cy="657227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KINETICS</a:t>
            </a:r>
            <a:endParaRPr lang="en-IN" dirty="0"/>
          </a:p>
        </p:txBody>
      </p:sp>
      <p:sp>
        <p:nvSpPr>
          <p:cNvPr id="3" name="Content Placeholder 2"/>
          <p:cNvSpPr>
            <a:spLocks noGrp="1"/>
          </p:cNvSpPr>
          <p:nvPr>
            <p:ph idx="1"/>
          </p:nvPr>
        </p:nvSpPr>
        <p:spPr/>
        <p:txBody>
          <a:bodyPr>
            <a:normAutofit/>
          </a:bodyPr>
          <a:lstStyle/>
          <a:p>
            <a:r>
              <a:rPr lang="en-IN" b="1" dirty="0" smtClean="0"/>
              <a:t>GROUND REACTION FORCE</a:t>
            </a:r>
          </a:p>
          <a:p>
            <a:r>
              <a:rPr lang="en-IN" dirty="0"/>
              <a:t>When a person takes a step, forces are applied to </a:t>
            </a:r>
            <a:r>
              <a:rPr lang="en-IN" dirty="0" smtClean="0"/>
              <a:t>the ground </a:t>
            </a:r>
            <a:r>
              <a:rPr lang="en-IN" dirty="0"/>
              <a:t>by the foot and by the ground to the </a:t>
            </a:r>
            <a:r>
              <a:rPr lang="en-IN" dirty="0" smtClean="0"/>
              <a:t>foot. These </a:t>
            </a:r>
            <a:r>
              <a:rPr lang="en-IN" dirty="0"/>
              <a:t>forces are equal in magnitude but opposite </a:t>
            </a:r>
            <a:r>
              <a:rPr lang="en-IN" dirty="0" smtClean="0"/>
              <a:t>in direction</a:t>
            </a:r>
            <a:r>
              <a:rPr lang="en-IN" dirty="0"/>
              <a:t>. We are usually </a:t>
            </a:r>
            <a:r>
              <a:rPr lang="en-IN" dirty="0" smtClean="0"/>
              <a:t>more interested </a:t>
            </a:r>
            <a:r>
              <a:rPr lang="en-IN" dirty="0"/>
              <a:t>in the </a:t>
            </a:r>
            <a:r>
              <a:rPr lang="en-IN" dirty="0" smtClean="0"/>
              <a:t>forces being </a:t>
            </a:r>
            <a:r>
              <a:rPr lang="en-IN" dirty="0"/>
              <a:t>applied to the foot, which are termed </a:t>
            </a:r>
            <a:r>
              <a:rPr lang="en-IN" dirty="0" smtClean="0"/>
              <a:t>ground reaction </a:t>
            </a:r>
            <a:r>
              <a:rPr lang="en-IN" dirty="0"/>
              <a:t>forces (GRFs).</a:t>
            </a:r>
          </a:p>
        </p:txBody>
      </p:sp>
    </p:spTree>
    <p:extLst>
      <p:ext uri="{BB962C8B-B14F-4D97-AF65-F5344CB8AC3E}">
        <p14:creationId xmlns="" xmlns:p14="http://schemas.microsoft.com/office/powerpoint/2010/main" val="1610142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4525963"/>
          </a:xfrm>
        </p:spPr>
        <p:txBody>
          <a:bodyPr/>
          <a:lstStyle/>
          <a:p>
            <a:r>
              <a:rPr lang="en-IN" b="1" dirty="0" smtClean="0"/>
              <a:t>CENTER OF PRESSURE</a:t>
            </a:r>
          </a:p>
          <a:p>
            <a:r>
              <a:rPr lang="en-IN" dirty="0" smtClean="0"/>
              <a:t>The </a:t>
            </a:r>
            <a:r>
              <a:rPr lang="en-IN" dirty="0" err="1"/>
              <a:t>CoP</a:t>
            </a:r>
            <a:r>
              <a:rPr lang="en-IN" dirty="0"/>
              <a:t> of the foot on the supporting surface </a:t>
            </a:r>
            <a:r>
              <a:rPr lang="en-IN" dirty="0" smtClean="0"/>
              <a:t>moves along </a:t>
            </a:r>
            <a:r>
              <a:rPr lang="en-IN" dirty="0"/>
              <a:t>a path during gait and produces a </a:t>
            </a:r>
            <a:r>
              <a:rPr lang="en-IN" dirty="0" smtClean="0"/>
              <a:t>characteristic pattern</a:t>
            </a:r>
            <a:endParaRPr lang="en-IN" dirty="0"/>
          </a:p>
        </p:txBody>
      </p:sp>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295400" y="2876550"/>
            <a:ext cx="6276975" cy="2838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7118797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MCQ’s</a:t>
            </a:r>
            <a:endParaRPr lang="en-IN" dirty="0"/>
          </a:p>
        </p:txBody>
      </p:sp>
      <p:sp>
        <p:nvSpPr>
          <p:cNvPr id="3" name="Content Placeholder 2"/>
          <p:cNvSpPr>
            <a:spLocks noGrp="1"/>
          </p:cNvSpPr>
          <p:nvPr>
            <p:ph idx="1"/>
          </p:nvPr>
        </p:nvSpPr>
        <p:spPr/>
        <p:txBody>
          <a:bodyPr/>
          <a:lstStyle/>
          <a:p>
            <a:pPr>
              <a:buNone/>
            </a:pPr>
            <a:r>
              <a:rPr lang="en-IN" dirty="0" smtClean="0"/>
              <a:t>1.  Which Phase of the Gait is not included in the Traditional Classification of Gait?</a:t>
            </a:r>
          </a:p>
          <a:p>
            <a:pPr>
              <a:buNone/>
            </a:pPr>
            <a:r>
              <a:rPr lang="en-IN" dirty="0" smtClean="0"/>
              <a:t>	A. Mid Stance</a:t>
            </a:r>
          </a:p>
          <a:p>
            <a:pPr>
              <a:buNone/>
            </a:pPr>
            <a:r>
              <a:rPr lang="en-IN" dirty="0" smtClean="0"/>
              <a:t>	B. Heel Strike</a:t>
            </a:r>
          </a:p>
          <a:p>
            <a:pPr>
              <a:buNone/>
            </a:pPr>
            <a:r>
              <a:rPr lang="en-IN" dirty="0" smtClean="0"/>
              <a:t>	C. Mid Swing</a:t>
            </a:r>
          </a:p>
          <a:p>
            <a:pPr>
              <a:buNone/>
            </a:pPr>
            <a:r>
              <a:rPr lang="en-IN" dirty="0" smtClean="0"/>
              <a:t>	D. Initial Swing</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IN" dirty="0"/>
              <a:t>The alternating movements of the </a:t>
            </a:r>
            <a:r>
              <a:rPr lang="en-IN" dirty="0" smtClean="0"/>
              <a:t>lower extremities </a:t>
            </a:r>
            <a:r>
              <a:rPr lang="en-IN" dirty="0"/>
              <a:t>essentially support and carry along the </a:t>
            </a:r>
            <a:r>
              <a:rPr lang="en-IN" dirty="0" smtClean="0"/>
              <a:t>head, arms</a:t>
            </a:r>
            <a:r>
              <a:rPr lang="en-IN" dirty="0"/>
              <a:t>, and trunk (HAT</a:t>
            </a:r>
            <a:r>
              <a:rPr lang="en-IN" dirty="0" smtClean="0"/>
              <a:t>).</a:t>
            </a:r>
          </a:p>
          <a:p>
            <a:r>
              <a:rPr lang="en-IN" dirty="0" smtClean="0"/>
              <a:t>Head</a:t>
            </a:r>
            <a:r>
              <a:rPr lang="en-IN" dirty="0"/>
              <a:t>, arms, and trunk</a:t>
            </a:r>
            <a:r>
              <a:rPr lang="en-IN" dirty="0" smtClean="0"/>
              <a:t> </a:t>
            </a:r>
            <a:r>
              <a:rPr lang="en-IN" dirty="0"/>
              <a:t>constitutes about 75% </a:t>
            </a:r>
            <a:r>
              <a:rPr lang="en-IN" dirty="0" smtClean="0"/>
              <a:t>of</a:t>
            </a:r>
            <a:r>
              <a:rPr lang="en-IN" dirty="0"/>
              <a:t> </a:t>
            </a:r>
            <a:r>
              <a:rPr lang="en-IN" dirty="0" smtClean="0"/>
              <a:t>total </a:t>
            </a:r>
            <a:r>
              <a:rPr lang="en-IN" dirty="0"/>
              <a:t>body weight, with the head and arms </a:t>
            </a:r>
            <a:r>
              <a:rPr lang="en-IN" dirty="0" smtClean="0"/>
              <a:t>contributing about </a:t>
            </a:r>
            <a:r>
              <a:rPr lang="en-IN" dirty="0"/>
              <a:t>25% of total body weight and the trunk </a:t>
            </a:r>
            <a:r>
              <a:rPr lang="en-IN" dirty="0" smtClean="0"/>
              <a:t>contributing the </a:t>
            </a:r>
            <a:r>
              <a:rPr lang="en-IN" dirty="0"/>
              <a:t>remaining 50</a:t>
            </a:r>
            <a:r>
              <a:rPr lang="en-IN" dirty="0" smtClean="0"/>
              <a:t>%.</a:t>
            </a:r>
            <a:endParaRPr lang="en-IN" dirty="0"/>
          </a:p>
        </p:txBody>
      </p:sp>
    </p:spTree>
    <p:extLst>
      <p:ext uri="{BB962C8B-B14F-4D97-AF65-F5344CB8AC3E}">
        <p14:creationId xmlns="" xmlns:p14="http://schemas.microsoft.com/office/powerpoint/2010/main" val="17717035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2. Which Phase of the Gait is not included in the Rancho Los Amigos Classification of Gait?	</a:t>
            </a:r>
          </a:p>
          <a:p>
            <a:pPr>
              <a:buNone/>
            </a:pPr>
            <a:r>
              <a:rPr lang="en-IN" dirty="0" smtClean="0"/>
              <a:t>	A. Mid Stance</a:t>
            </a:r>
          </a:p>
          <a:p>
            <a:pPr>
              <a:buNone/>
            </a:pPr>
            <a:r>
              <a:rPr lang="en-IN" dirty="0" smtClean="0"/>
              <a:t>	B. Heel Strike</a:t>
            </a:r>
          </a:p>
          <a:p>
            <a:pPr>
              <a:buNone/>
            </a:pPr>
            <a:r>
              <a:rPr lang="en-IN" dirty="0" smtClean="0"/>
              <a:t>	C. Mid Swing</a:t>
            </a:r>
          </a:p>
          <a:p>
            <a:pPr>
              <a:buNone/>
            </a:pPr>
            <a:r>
              <a:rPr lang="en-IN" dirty="0" smtClean="0"/>
              <a:t>	D. Initial Swing</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3. Temporal Components of Gait does not Include</a:t>
            </a:r>
          </a:p>
          <a:p>
            <a:pPr>
              <a:buNone/>
            </a:pPr>
            <a:r>
              <a:rPr lang="en-IN" dirty="0" smtClean="0"/>
              <a:t>	A. Stance time</a:t>
            </a:r>
          </a:p>
          <a:p>
            <a:pPr>
              <a:buNone/>
            </a:pPr>
            <a:r>
              <a:rPr lang="en-IN" dirty="0" smtClean="0"/>
              <a:t>	B. Step Length</a:t>
            </a:r>
          </a:p>
          <a:p>
            <a:pPr>
              <a:buNone/>
            </a:pPr>
            <a:r>
              <a:rPr lang="en-IN" dirty="0" smtClean="0"/>
              <a:t>	C. Single limb support time</a:t>
            </a:r>
          </a:p>
          <a:p>
            <a:pPr>
              <a:buNone/>
            </a:pPr>
            <a:r>
              <a:rPr lang="en-IN" dirty="0" smtClean="0"/>
              <a:t>	D. Swing time</a:t>
            </a:r>
          </a:p>
          <a:p>
            <a:pPr>
              <a:buNone/>
            </a:pPr>
            <a:endParaRPr lang="en-IN"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a:buNone/>
            </a:pPr>
            <a:r>
              <a:rPr lang="en-IN" dirty="0" smtClean="0"/>
              <a:t>4. Cadence is</a:t>
            </a:r>
          </a:p>
          <a:p>
            <a:pPr>
              <a:buNone/>
            </a:pPr>
            <a:r>
              <a:rPr lang="en-IN" dirty="0" smtClean="0"/>
              <a:t>	A. Time taken between Heel strike between Opposite lower limb</a:t>
            </a:r>
          </a:p>
          <a:p>
            <a:pPr>
              <a:buNone/>
            </a:pPr>
            <a:r>
              <a:rPr lang="en-IN" dirty="0" smtClean="0"/>
              <a:t>	B. Number of Steps taken in unit time</a:t>
            </a:r>
          </a:p>
          <a:p>
            <a:pPr>
              <a:buNone/>
            </a:pPr>
            <a:r>
              <a:rPr lang="en-IN" dirty="0" smtClean="0"/>
              <a:t>	C. Degree between line of Progression and 2</a:t>
            </a:r>
            <a:r>
              <a:rPr lang="en-IN" baseline="30000" dirty="0" smtClean="0"/>
              <a:t>nd</a:t>
            </a:r>
            <a:r>
              <a:rPr lang="en-IN" dirty="0" smtClean="0"/>
              <a:t> Toe</a:t>
            </a:r>
          </a:p>
          <a:p>
            <a:pPr>
              <a:buNone/>
            </a:pPr>
            <a:r>
              <a:rPr lang="en-IN" dirty="0" smtClean="0"/>
              <a:t>	D. Measurement of time when both lower limbs are on Floor</a:t>
            </a:r>
          </a:p>
          <a:p>
            <a:pPr>
              <a:buNone/>
            </a:pPr>
            <a:r>
              <a:rPr lang="en-IN" dirty="0" smtClean="0"/>
              <a:t> </a:t>
            </a:r>
          </a:p>
          <a:p>
            <a:pPr>
              <a:buNone/>
            </a:pPr>
            <a:endParaRPr lang="en-IN"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5. While Running Double Support time is</a:t>
            </a:r>
          </a:p>
          <a:p>
            <a:pPr>
              <a:buNone/>
            </a:pPr>
            <a:r>
              <a:rPr lang="en-IN" dirty="0" smtClean="0"/>
              <a:t>    A. Doubled</a:t>
            </a:r>
          </a:p>
          <a:p>
            <a:pPr>
              <a:buNone/>
            </a:pPr>
            <a:r>
              <a:rPr lang="en-IN" dirty="0" smtClean="0"/>
              <a:t>	B. Zero</a:t>
            </a:r>
          </a:p>
          <a:p>
            <a:pPr>
              <a:buNone/>
            </a:pPr>
            <a:r>
              <a:rPr lang="en-IN" dirty="0" smtClean="0"/>
              <a:t>	C. Becomes Three time</a:t>
            </a:r>
          </a:p>
          <a:p>
            <a:pPr>
              <a:buNone/>
            </a:pPr>
            <a:r>
              <a:rPr lang="en-IN" dirty="0" smtClean="0"/>
              <a:t>	D. None of </a:t>
            </a:r>
            <a:r>
              <a:rPr lang="en-IN" smtClean="0"/>
              <a:t>the Above</a:t>
            </a:r>
            <a:endParaRPr lang="en-IN" dirty="0" smtClean="0"/>
          </a:p>
          <a:p>
            <a:pPr>
              <a:buNone/>
            </a:pPr>
            <a:endParaRPr lang="en-IN"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lstStyle/>
          <a:p>
            <a:r>
              <a:rPr lang="en-IN" b="1" dirty="0" smtClean="0"/>
              <a:t>THANK YOU</a:t>
            </a:r>
            <a:endParaRPr lang="en-IN" b="1" dirty="0"/>
          </a:p>
        </p:txBody>
      </p:sp>
    </p:spTree>
    <p:extLst>
      <p:ext uri="{BB962C8B-B14F-4D97-AF65-F5344CB8AC3E}">
        <p14:creationId xmlns="" xmlns:p14="http://schemas.microsoft.com/office/powerpoint/2010/main" val="36307617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smtClean="0">
                <a:latin typeface="Times New Roman" pitchFamily="18" charset="0"/>
                <a:cs typeface="Times New Roman" pitchFamily="18" charset="0"/>
              </a:rPr>
              <a:t>PATHOMECHANICS OF GAIT</a:t>
            </a:r>
            <a:endParaRPr lang="en-IN" sz="3200" dirty="0">
              <a:latin typeface="Times New Roman" pitchFamily="18" charset="0"/>
              <a:cs typeface="Times New Roman"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smtClean="0">
                <a:latin typeface="Times New Roman" pitchFamily="18" charset="0"/>
                <a:cs typeface="Times New Roman" pitchFamily="18" charset="0"/>
              </a:rPr>
              <a:t>OBJECTIVES OF THE LECTURE</a:t>
            </a:r>
            <a:endParaRPr lang="en-IN"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IN" sz="2400" dirty="0" smtClean="0">
                <a:latin typeface="Times New Roman" pitchFamily="18" charset="0"/>
                <a:cs typeface="Times New Roman" pitchFamily="18" charset="0"/>
              </a:rPr>
              <a:t>At the end of the Lecture, the students will be able to:</a:t>
            </a:r>
          </a:p>
          <a:p>
            <a:r>
              <a:rPr lang="en-IN" sz="2400" dirty="0" smtClean="0">
                <a:latin typeface="Times New Roman" pitchFamily="18" charset="0"/>
                <a:cs typeface="Times New Roman" pitchFamily="18" charset="0"/>
              </a:rPr>
              <a:t>Enumerate different types of Gait Abnormalities</a:t>
            </a:r>
          </a:p>
          <a:p>
            <a:r>
              <a:rPr lang="en-IN" sz="2400" dirty="0" smtClean="0">
                <a:latin typeface="Times New Roman" pitchFamily="18" charset="0"/>
                <a:cs typeface="Times New Roman" pitchFamily="18" charset="0"/>
              </a:rPr>
              <a:t>Describe about different Abnormal gaits in brief</a:t>
            </a:r>
            <a:endParaRPr lang="en-IN" sz="2400"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2400" dirty="0" smtClean="0">
                <a:latin typeface="Times New Roman" pitchFamily="18" charset="0"/>
                <a:cs typeface="Times New Roman" pitchFamily="18" charset="0"/>
              </a:rPr>
              <a:t>In assessing an abnormal gait, it is helpful to classify the cause or causes of deviations into one or more of the following four causal categories: </a:t>
            </a:r>
          </a:p>
          <a:p>
            <a:r>
              <a:rPr lang="en-IN" sz="2400" dirty="0" smtClean="0">
                <a:latin typeface="Times New Roman" pitchFamily="18" charset="0"/>
                <a:cs typeface="Times New Roman" pitchFamily="18" charset="0"/>
              </a:rPr>
              <a:t>Structural impairment, </a:t>
            </a:r>
          </a:p>
          <a:p>
            <a:r>
              <a:rPr lang="en-IN" sz="2400" dirty="0" smtClean="0">
                <a:latin typeface="Times New Roman" pitchFamily="18" charset="0"/>
                <a:cs typeface="Times New Roman" pitchFamily="18" charset="0"/>
              </a:rPr>
              <a:t>Functional impairment, </a:t>
            </a:r>
          </a:p>
          <a:p>
            <a:r>
              <a:rPr lang="en-IN" sz="2400" dirty="0" smtClean="0">
                <a:latin typeface="Times New Roman" pitchFamily="18" charset="0"/>
                <a:cs typeface="Times New Roman" pitchFamily="18" charset="0"/>
              </a:rPr>
              <a:t>Functional pain,</a:t>
            </a:r>
          </a:p>
          <a:p>
            <a:r>
              <a:rPr lang="en-IN" sz="2400" dirty="0" smtClean="0">
                <a:latin typeface="Times New Roman" pitchFamily="18" charset="0"/>
                <a:cs typeface="Times New Roman" pitchFamily="18" charset="0"/>
              </a:rPr>
              <a:t>or Compensation/adaptation.</a:t>
            </a:r>
          </a:p>
          <a:p>
            <a:endParaRPr lang="en-IN"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smtClean="0">
                <a:latin typeface="Times New Roman" pitchFamily="18" charset="0"/>
                <a:cs typeface="Times New Roman" pitchFamily="18" charset="0"/>
              </a:rPr>
              <a:t>Structural impairment</a:t>
            </a:r>
            <a:endParaRPr lang="en-IN"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IN" sz="2400" dirty="0" smtClean="0">
                <a:latin typeface="Times New Roman" pitchFamily="18" charset="0"/>
                <a:cs typeface="Times New Roman" pitchFamily="18" charset="0"/>
              </a:rPr>
              <a:t>These are structural malformations that are congenital, caused by injury, or caused by structural changes occurring secondary to these.</a:t>
            </a:r>
          </a:p>
          <a:p>
            <a:r>
              <a:rPr lang="en-IN" sz="2400" dirty="0" smtClean="0">
                <a:latin typeface="Times New Roman" pitchFamily="18" charset="0"/>
                <a:cs typeface="Times New Roman" pitchFamily="18" charset="0"/>
              </a:rPr>
              <a:t>A common structural abnormality is leg length discrepancy.</a:t>
            </a:r>
          </a:p>
          <a:p>
            <a:r>
              <a:rPr lang="en-IN" sz="2400" dirty="0" smtClean="0">
                <a:latin typeface="Times New Roman" pitchFamily="18" charset="0"/>
                <a:cs typeface="Times New Roman" pitchFamily="18" charset="0"/>
              </a:rPr>
              <a:t>The authors concluded that a limb length discrepancy of 2.0 cm resulted in an asymmetrical gait and had the potential for causing changes in </a:t>
            </a:r>
            <a:r>
              <a:rPr lang="en-IN" sz="2400" dirty="0" err="1" smtClean="0">
                <a:latin typeface="Times New Roman" pitchFamily="18" charset="0"/>
                <a:cs typeface="Times New Roman" pitchFamily="18" charset="0"/>
              </a:rPr>
              <a:t>articular</a:t>
            </a:r>
            <a:r>
              <a:rPr lang="en-IN" sz="2400" dirty="0" smtClean="0">
                <a:latin typeface="Times New Roman" pitchFamily="18" charset="0"/>
                <a:cs typeface="Times New Roman" pitchFamily="18" charset="0"/>
              </a:rPr>
              <a:t> cartilage.</a:t>
            </a:r>
          </a:p>
          <a:p>
            <a:endParaRPr lang="en-IN" dirty="0" smtClean="0"/>
          </a:p>
          <a:p>
            <a:endParaRPr lang="en-IN"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2400" dirty="0" smtClean="0">
                <a:latin typeface="Times New Roman" pitchFamily="18" charset="0"/>
                <a:cs typeface="Times New Roman" pitchFamily="18" charset="0"/>
              </a:rPr>
              <a:t>Structural problems may be implicated in running injuries. </a:t>
            </a:r>
          </a:p>
          <a:p>
            <a:r>
              <a:rPr lang="en-IN" sz="2400" dirty="0" smtClean="0">
                <a:latin typeface="Times New Roman" pitchFamily="18" charset="0"/>
                <a:cs typeface="Times New Roman" pitchFamily="18" charset="0"/>
              </a:rPr>
              <a:t>Increases in the Q-angle, </a:t>
            </a:r>
            <a:r>
              <a:rPr lang="en-IN" sz="2400" dirty="0" err="1" smtClean="0">
                <a:latin typeface="Times New Roman" pitchFamily="18" charset="0"/>
                <a:cs typeface="Times New Roman" pitchFamily="18" charset="0"/>
              </a:rPr>
              <a:t>tibial</a:t>
            </a:r>
            <a:r>
              <a:rPr lang="en-IN" sz="2400" dirty="0" smtClean="0">
                <a:latin typeface="Times New Roman" pitchFamily="18" charset="0"/>
                <a:cs typeface="Times New Roman" pitchFamily="18" charset="0"/>
              </a:rPr>
              <a:t> torsion, and </a:t>
            </a:r>
            <a:r>
              <a:rPr lang="en-IN" sz="2400" dirty="0" err="1" smtClean="0">
                <a:latin typeface="Times New Roman" pitchFamily="18" charset="0"/>
                <a:cs typeface="Times New Roman" pitchFamily="18" charset="0"/>
              </a:rPr>
              <a:t>pronation</a:t>
            </a:r>
            <a:r>
              <a:rPr lang="en-IN" sz="2400" dirty="0" smtClean="0">
                <a:latin typeface="Times New Roman" pitchFamily="18" charset="0"/>
                <a:cs typeface="Times New Roman" pitchFamily="18" charset="0"/>
              </a:rPr>
              <a:t> of the foot may contribute causes to </a:t>
            </a:r>
            <a:r>
              <a:rPr lang="en-IN" sz="2400" dirty="0" err="1" smtClean="0">
                <a:latin typeface="Times New Roman" pitchFamily="18" charset="0"/>
                <a:cs typeface="Times New Roman" pitchFamily="18" charset="0"/>
              </a:rPr>
              <a:t>patellofemoral</a:t>
            </a:r>
            <a:r>
              <a:rPr lang="en-IN" sz="2400" dirty="0" smtClean="0">
                <a:latin typeface="Times New Roman" pitchFamily="18" charset="0"/>
                <a:cs typeface="Times New Roman" pitchFamily="18" charset="0"/>
              </a:rPr>
              <a:t> syndromes.</a:t>
            </a:r>
          </a:p>
          <a:p>
            <a:r>
              <a:rPr lang="en-IN" sz="2400" dirty="0" smtClean="0">
                <a:latin typeface="Times New Roman" pitchFamily="18" charset="0"/>
                <a:cs typeface="Times New Roman" pitchFamily="18" charset="0"/>
              </a:rPr>
              <a:t>At the foot, </a:t>
            </a:r>
            <a:r>
              <a:rPr lang="en-IN" sz="2400" dirty="0" err="1" smtClean="0">
                <a:latin typeface="Times New Roman" pitchFamily="18" charset="0"/>
                <a:cs typeface="Times New Roman" pitchFamily="18" charset="0"/>
              </a:rPr>
              <a:t>pes</a:t>
            </a:r>
            <a:r>
              <a:rPr lang="en-IN" sz="2400" dirty="0" smtClean="0">
                <a:latin typeface="Times New Roman" pitchFamily="18" charset="0"/>
                <a:cs typeface="Times New Roman" pitchFamily="18" charset="0"/>
              </a:rPr>
              <a:t> </a:t>
            </a:r>
            <a:r>
              <a:rPr lang="en-IN" sz="2400" dirty="0" err="1" smtClean="0">
                <a:latin typeface="Times New Roman" pitchFamily="18" charset="0"/>
                <a:cs typeface="Times New Roman" pitchFamily="18" charset="0"/>
              </a:rPr>
              <a:t>cavus</a:t>
            </a:r>
            <a:r>
              <a:rPr lang="en-IN" sz="2400" dirty="0" smtClean="0">
                <a:latin typeface="Times New Roman" pitchFamily="18" charset="0"/>
                <a:cs typeface="Times New Roman" pitchFamily="18" charset="0"/>
              </a:rPr>
              <a:t> and </a:t>
            </a:r>
            <a:r>
              <a:rPr lang="en-IN" sz="2400" dirty="0" err="1" smtClean="0">
                <a:latin typeface="Times New Roman" pitchFamily="18" charset="0"/>
                <a:cs typeface="Times New Roman" pitchFamily="18" charset="0"/>
              </a:rPr>
              <a:t>pes</a:t>
            </a:r>
            <a:r>
              <a:rPr lang="en-IN" sz="2400" dirty="0" smtClean="0">
                <a:latin typeface="Times New Roman" pitchFamily="18" charset="0"/>
                <a:cs typeface="Times New Roman" pitchFamily="18" charset="0"/>
              </a:rPr>
              <a:t> </a:t>
            </a:r>
            <a:r>
              <a:rPr lang="en-IN" sz="2400" dirty="0" err="1" smtClean="0">
                <a:latin typeface="Times New Roman" pitchFamily="18" charset="0"/>
                <a:cs typeface="Times New Roman" pitchFamily="18" charset="0"/>
              </a:rPr>
              <a:t>planus</a:t>
            </a:r>
            <a:r>
              <a:rPr lang="en-IN" sz="2400" dirty="0" smtClean="0">
                <a:latin typeface="Times New Roman" pitchFamily="18" charset="0"/>
                <a:cs typeface="Times New Roman" pitchFamily="18" charset="0"/>
              </a:rPr>
              <a:t> cause alterations in weight and may cause abnormal stresses at the hip or knee. </a:t>
            </a:r>
          </a:p>
          <a:p>
            <a:r>
              <a:rPr lang="en-IN" sz="2400" dirty="0" smtClean="0">
                <a:latin typeface="Times New Roman" pitchFamily="18" charset="0"/>
                <a:cs typeface="Times New Roman" pitchFamily="18" charset="0"/>
              </a:rPr>
              <a:t>In </a:t>
            </a:r>
            <a:r>
              <a:rPr lang="en-IN" sz="2400" dirty="0" err="1" smtClean="0">
                <a:latin typeface="Times New Roman" pitchFamily="18" charset="0"/>
                <a:cs typeface="Times New Roman" pitchFamily="18" charset="0"/>
              </a:rPr>
              <a:t>pes</a:t>
            </a:r>
            <a:r>
              <a:rPr lang="en-IN" sz="2400" dirty="0" smtClean="0">
                <a:latin typeface="Times New Roman" pitchFamily="18" charset="0"/>
                <a:cs typeface="Times New Roman" pitchFamily="18" charset="0"/>
              </a:rPr>
              <a:t> </a:t>
            </a:r>
            <a:r>
              <a:rPr lang="en-IN" sz="2400" dirty="0" err="1" smtClean="0">
                <a:latin typeface="Times New Roman" pitchFamily="18" charset="0"/>
                <a:cs typeface="Times New Roman" pitchFamily="18" charset="0"/>
              </a:rPr>
              <a:t>cavus</a:t>
            </a:r>
            <a:r>
              <a:rPr lang="en-IN" sz="2400" dirty="0" smtClean="0">
                <a:latin typeface="Times New Roman" pitchFamily="18" charset="0"/>
                <a:cs typeface="Times New Roman" pitchFamily="18" charset="0"/>
              </a:rPr>
              <a:t>, the weight is borne primarily on the </a:t>
            </a:r>
            <a:r>
              <a:rPr lang="en-IN" sz="2400" dirty="0" err="1" smtClean="0">
                <a:latin typeface="Times New Roman" pitchFamily="18" charset="0"/>
                <a:cs typeface="Times New Roman" pitchFamily="18" charset="0"/>
              </a:rPr>
              <a:t>hindfoot</a:t>
            </a:r>
            <a:r>
              <a:rPr lang="en-IN" sz="2400" dirty="0" smtClean="0">
                <a:latin typeface="Times New Roman" pitchFamily="18" charset="0"/>
                <a:cs typeface="Times New Roman" pitchFamily="18" charset="0"/>
              </a:rPr>
              <a:t> and metatarsal regions, and the </a:t>
            </a:r>
            <a:r>
              <a:rPr lang="en-IN" sz="2400" dirty="0" err="1" smtClean="0">
                <a:latin typeface="Times New Roman" pitchFamily="18" charset="0"/>
                <a:cs typeface="Times New Roman" pitchFamily="18" charset="0"/>
              </a:rPr>
              <a:t>midfoot</a:t>
            </a:r>
            <a:r>
              <a:rPr lang="en-IN" sz="2400" dirty="0" smtClean="0">
                <a:latin typeface="Times New Roman" pitchFamily="18" charset="0"/>
                <a:cs typeface="Times New Roman" pitchFamily="18" charset="0"/>
              </a:rPr>
              <a:t> provides only minimal support.</a:t>
            </a:r>
          </a:p>
          <a:p>
            <a:endParaRPr lang="en-IN" dirty="0" smtClean="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IN" b="1" dirty="0" smtClean="0"/>
              <a:t/>
            </a:r>
            <a:br>
              <a:rPr lang="en-IN" b="1" dirty="0" smtClean="0"/>
            </a:br>
            <a:r>
              <a:rPr lang="en-IN" b="1" dirty="0" smtClean="0"/>
              <a:t>KINEMATICS</a:t>
            </a:r>
            <a:br>
              <a:rPr lang="en-IN" b="1" dirty="0" smtClean="0"/>
            </a:br>
            <a:endParaRPr lang="en-IN" b="1" dirty="0"/>
          </a:p>
        </p:txBody>
      </p:sp>
      <p:sp>
        <p:nvSpPr>
          <p:cNvPr id="3" name="Content Placeholder 2"/>
          <p:cNvSpPr>
            <a:spLocks noGrp="1"/>
          </p:cNvSpPr>
          <p:nvPr>
            <p:ph idx="1"/>
          </p:nvPr>
        </p:nvSpPr>
        <p:spPr>
          <a:xfrm>
            <a:off x="457200" y="1600200"/>
            <a:ext cx="8229600" cy="4648200"/>
          </a:xfrm>
        </p:spPr>
        <p:txBody>
          <a:bodyPr>
            <a:normAutofit lnSpcReduction="10000"/>
          </a:bodyPr>
          <a:lstStyle/>
          <a:p>
            <a:r>
              <a:rPr lang="en-IN" dirty="0"/>
              <a:t>Phases of the Gait </a:t>
            </a:r>
            <a:r>
              <a:rPr lang="en-IN" dirty="0" smtClean="0"/>
              <a:t>Cycle</a:t>
            </a:r>
          </a:p>
          <a:p>
            <a:r>
              <a:rPr lang="en-IN" dirty="0" smtClean="0"/>
              <a:t>During </a:t>
            </a:r>
            <a:r>
              <a:rPr lang="en-IN" dirty="0"/>
              <a:t>one </a:t>
            </a:r>
            <a:r>
              <a:rPr lang="en-IN" dirty="0" smtClean="0"/>
              <a:t>gait cycle</a:t>
            </a:r>
            <a:r>
              <a:rPr lang="en-IN" dirty="0"/>
              <a:t>, each extremity passes through two major </a:t>
            </a:r>
            <a:r>
              <a:rPr lang="en-IN" dirty="0" smtClean="0"/>
              <a:t>phases: </a:t>
            </a:r>
          </a:p>
          <a:p>
            <a:pPr marL="514350" indent="-514350">
              <a:buFont typeface="+mj-lt"/>
              <a:buAutoNum type="arabicPeriod"/>
            </a:pPr>
            <a:r>
              <a:rPr lang="en-IN" dirty="0"/>
              <a:t>A</a:t>
            </a:r>
            <a:r>
              <a:rPr lang="en-IN" dirty="0" smtClean="0"/>
              <a:t> </a:t>
            </a:r>
            <a:r>
              <a:rPr lang="en-IN" dirty="0"/>
              <a:t>stance phase, when some part of the foot is in </a:t>
            </a:r>
            <a:r>
              <a:rPr lang="en-IN" dirty="0" smtClean="0"/>
              <a:t>contact with </a:t>
            </a:r>
            <a:r>
              <a:rPr lang="en-IN" dirty="0"/>
              <a:t>the floor, which makes up about 60% of the </a:t>
            </a:r>
            <a:r>
              <a:rPr lang="en-IN" dirty="0" smtClean="0"/>
              <a:t>gait cycle.</a:t>
            </a:r>
          </a:p>
          <a:p>
            <a:pPr marL="514350" indent="-514350">
              <a:buFont typeface="+mj-lt"/>
              <a:buAutoNum type="arabicPeriod"/>
            </a:pPr>
            <a:r>
              <a:rPr lang="en-IN" dirty="0"/>
              <a:t>A</a:t>
            </a:r>
            <a:r>
              <a:rPr lang="en-IN" dirty="0" smtClean="0"/>
              <a:t> </a:t>
            </a:r>
            <a:r>
              <a:rPr lang="en-IN" dirty="0"/>
              <a:t>swing phase, when the foot is not in </a:t>
            </a:r>
            <a:r>
              <a:rPr lang="en-IN" dirty="0" smtClean="0"/>
              <a:t>contact with </a:t>
            </a:r>
            <a:r>
              <a:rPr lang="en-IN" dirty="0"/>
              <a:t>the floor, which makes up the </a:t>
            </a:r>
            <a:r>
              <a:rPr lang="en-IN" dirty="0" smtClean="0"/>
              <a:t>remaining  40%.</a:t>
            </a:r>
            <a:endParaRPr lang="en-IN" dirty="0"/>
          </a:p>
        </p:txBody>
      </p:sp>
    </p:spTree>
    <p:extLst>
      <p:ext uri="{BB962C8B-B14F-4D97-AF65-F5344CB8AC3E}">
        <p14:creationId xmlns="" xmlns:p14="http://schemas.microsoft.com/office/powerpoint/2010/main" val="334968219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IN" sz="2400" dirty="0" smtClean="0">
                <a:latin typeface="Times New Roman" pitchFamily="18" charset="0"/>
                <a:cs typeface="Times New Roman" pitchFamily="18" charset="0"/>
              </a:rPr>
              <a:t>Disturbances in the normal gait pattern usually cause increases in the energy cost of walking because the normal patterns of transformation from potential to kinetic energy and redistribution between segments are disturbed</a:t>
            </a:r>
            <a:r>
              <a:rPr lang="en-IN" dirty="0" smtClean="0"/>
              <a:t>.</a:t>
            </a:r>
          </a:p>
          <a:p>
            <a:endParaRPr lang="en-IN" dirty="0" smtClean="0"/>
          </a:p>
          <a:p>
            <a:endParaRPr lang="en-IN"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smtClean="0">
                <a:latin typeface="Times New Roman" pitchFamily="18" charset="0"/>
                <a:cs typeface="Times New Roman" pitchFamily="18" charset="0"/>
              </a:rPr>
              <a:t>Functional impairment</a:t>
            </a:r>
            <a:endParaRPr lang="en-IN"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IN" sz="2400" dirty="0" smtClean="0">
                <a:latin typeface="Times New Roman" pitchFamily="18" charset="0"/>
                <a:cs typeface="Times New Roman" pitchFamily="18" charset="0"/>
              </a:rPr>
              <a:t>This group includes all causes in which the timing and/or amplitude of muscle activity is abnormal.</a:t>
            </a:r>
          </a:p>
          <a:p>
            <a:r>
              <a:rPr lang="en-IN" sz="2400" dirty="0" smtClean="0">
                <a:latin typeface="Times New Roman" pitchFamily="18" charset="0"/>
                <a:cs typeface="Times New Roman" pitchFamily="18" charset="0"/>
              </a:rPr>
              <a:t>Certain disease conditions produce characteristic gaits that are easily recognized by a trained observer.</a:t>
            </a:r>
          </a:p>
          <a:p>
            <a:endParaRPr lang="en-IN" dirty="0" smtClean="0"/>
          </a:p>
          <a:p>
            <a:endParaRPr lang="en-IN"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r>
              <a:rPr lang="en-IN" sz="2600" dirty="0" smtClean="0">
                <a:latin typeface="Times New Roman" pitchFamily="18" charset="0"/>
                <a:cs typeface="Times New Roman" pitchFamily="18" charset="0"/>
              </a:rPr>
              <a:t>The </a:t>
            </a:r>
            <a:r>
              <a:rPr lang="en-IN" sz="2600" dirty="0" err="1" smtClean="0">
                <a:latin typeface="Times New Roman" pitchFamily="18" charset="0"/>
                <a:cs typeface="Times New Roman" pitchFamily="18" charset="0"/>
              </a:rPr>
              <a:t>parkinsonian</a:t>
            </a:r>
            <a:r>
              <a:rPr lang="en-IN" sz="2600" dirty="0" smtClean="0">
                <a:latin typeface="Times New Roman" pitchFamily="18" charset="0"/>
                <a:cs typeface="Times New Roman" pitchFamily="18" charset="0"/>
              </a:rPr>
              <a:t> gait is characterized by an increased cadence, shortened stride, lack of heel strike and toe-off, and diminished arm swinging. </a:t>
            </a:r>
          </a:p>
          <a:p>
            <a:r>
              <a:rPr lang="en-IN" sz="2600" dirty="0" smtClean="0">
                <a:latin typeface="Times New Roman" pitchFamily="18" charset="0"/>
                <a:cs typeface="Times New Roman" pitchFamily="18" charset="0"/>
              </a:rPr>
              <a:t>The muscle rigidity that characterizes this disease interferes with normal reciprocal patterns of movement.</a:t>
            </a:r>
          </a:p>
          <a:p>
            <a:r>
              <a:rPr lang="en-IN" sz="2600" dirty="0" smtClean="0">
                <a:latin typeface="Times New Roman" pitchFamily="18" charset="0"/>
                <a:cs typeface="Times New Roman" pitchFamily="18" charset="0"/>
              </a:rPr>
              <a:t>Paralysis or paresis of the </a:t>
            </a:r>
            <a:r>
              <a:rPr lang="en-IN" sz="2600" dirty="0" err="1" smtClean="0">
                <a:latin typeface="Times New Roman" pitchFamily="18" charset="0"/>
                <a:cs typeface="Times New Roman" pitchFamily="18" charset="0"/>
              </a:rPr>
              <a:t>plantarflexors</a:t>
            </a:r>
            <a:r>
              <a:rPr lang="en-IN" sz="2600" dirty="0" smtClean="0">
                <a:latin typeface="Times New Roman" pitchFamily="18" charset="0"/>
                <a:cs typeface="Times New Roman" pitchFamily="18" charset="0"/>
              </a:rPr>
              <a:t> (</a:t>
            </a:r>
            <a:r>
              <a:rPr lang="en-IN" sz="2600" dirty="0" err="1" smtClean="0">
                <a:latin typeface="Times New Roman" pitchFamily="18" charset="0"/>
                <a:cs typeface="Times New Roman" pitchFamily="18" charset="0"/>
              </a:rPr>
              <a:t>gastrocnemius</a:t>
            </a:r>
            <a:r>
              <a:rPr lang="en-IN" sz="2600" dirty="0" smtClean="0">
                <a:latin typeface="Times New Roman" pitchFamily="18" charset="0"/>
                <a:cs typeface="Times New Roman" pitchFamily="18" charset="0"/>
              </a:rPr>
              <a:t>, </a:t>
            </a:r>
            <a:r>
              <a:rPr lang="pt-BR" sz="2600" dirty="0" smtClean="0">
                <a:latin typeface="Times New Roman" pitchFamily="18" charset="0"/>
                <a:cs typeface="Times New Roman" pitchFamily="18" charset="0"/>
              </a:rPr>
              <a:t>soleus, flexor digitorum longus, tibialis posterior, </a:t>
            </a:r>
            <a:r>
              <a:rPr lang="en-IN" sz="2600" dirty="0" err="1" smtClean="0">
                <a:latin typeface="Times New Roman" pitchFamily="18" charset="0"/>
                <a:cs typeface="Times New Roman" pitchFamily="18" charset="0"/>
              </a:rPr>
              <a:t>plantaris</a:t>
            </a:r>
            <a:r>
              <a:rPr lang="en-IN" sz="2600" dirty="0" smtClean="0">
                <a:latin typeface="Times New Roman" pitchFamily="18" charset="0"/>
                <a:cs typeface="Times New Roman" pitchFamily="18" charset="0"/>
              </a:rPr>
              <a:t>, and flexor </a:t>
            </a:r>
            <a:r>
              <a:rPr lang="en-IN" sz="2600" dirty="0" err="1" smtClean="0">
                <a:latin typeface="Times New Roman" pitchFamily="18" charset="0"/>
                <a:cs typeface="Times New Roman" pitchFamily="18" charset="0"/>
              </a:rPr>
              <a:t>hallucis</a:t>
            </a:r>
            <a:r>
              <a:rPr lang="en-IN" sz="2600" dirty="0" smtClean="0">
                <a:latin typeface="Times New Roman" pitchFamily="18" charset="0"/>
                <a:cs typeface="Times New Roman" pitchFamily="18" charset="0"/>
              </a:rPr>
              <a:t> </a:t>
            </a:r>
            <a:r>
              <a:rPr lang="en-IN" sz="2600" dirty="0" err="1" smtClean="0">
                <a:latin typeface="Times New Roman" pitchFamily="18" charset="0"/>
                <a:cs typeface="Times New Roman" pitchFamily="18" charset="0"/>
              </a:rPr>
              <a:t>longus</a:t>
            </a:r>
            <a:r>
              <a:rPr lang="en-IN" sz="2600" dirty="0" smtClean="0">
                <a:latin typeface="Times New Roman" pitchFamily="18" charset="0"/>
                <a:cs typeface="Times New Roman" pitchFamily="18" charset="0"/>
              </a:rPr>
              <a:t> muscles) results in a </a:t>
            </a:r>
            <a:r>
              <a:rPr lang="en-IN" sz="2600" b="1" dirty="0" err="1" smtClean="0">
                <a:latin typeface="Times New Roman" pitchFamily="18" charset="0"/>
                <a:cs typeface="Times New Roman" pitchFamily="18" charset="0"/>
              </a:rPr>
              <a:t>calcaneal</a:t>
            </a:r>
            <a:r>
              <a:rPr lang="en-IN" sz="2600" b="1" dirty="0" smtClean="0">
                <a:latin typeface="Times New Roman" pitchFamily="18" charset="0"/>
                <a:cs typeface="Times New Roman" pitchFamily="18" charset="0"/>
              </a:rPr>
              <a:t> gait pattern.</a:t>
            </a:r>
          </a:p>
          <a:p>
            <a:r>
              <a:rPr lang="en-IN" sz="2600" dirty="0" smtClean="0">
                <a:latin typeface="Times New Roman" pitchFamily="18" charset="0"/>
                <a:cs typeface="Times New Roman" pitchFamily="18" charset="0"/>
              </a:rPr>
              <a:t>This pattern is characterized by greater than normal amounts of ankle </a:t>
            </a:r>
            <a:r>
              <a:rPr lang="en-IN" sz="2600" dirty="0" err="1" smtClean="0">
                <a:latin typeface="Times New Roman" pitchFamily="18" charset="0"/>
                <a:cs typeface="Times New Roman" pitchFamily="18" charset="0"/>
              </a:rPr>
              <a:t>dorsiflexion</a:t>
            </a:r>
            <a:r>
              <a:rPr lang="en-IN" sz="2600" dirty="0" smtClean="0">
                <a:latin typeface="Times New Roman" pitchFamily="18" charset="0"/>
                <a:cs typeface="Times New Roman" pitchFamily="18" charset="0"/>
              </a:rPr>
              <a:t> and knee flexion during stance and a shorter-than-normal step length on the affected side.</a:t>
            </a:r>
          </a:p>
          <a:p>
            <a:endParaRPr lang="en-IN"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r>
              <a:rPr lang="en-IN" sz="2600" dirty="0" smtClean="0">
                <a:latin typeface="Times New Roman" pitchFamily="18" charset="0"/>
                <a:cs typeface="Times New Roman" pitchFamily="18" charset="0"/>
              </a:rPr>
              <a:t>Sometimes an isolated weakness or paralysis of a single muscle will produce a characteristic gait. </a:t>
            </a:r>
          </a:p>
          <a:p>
            <a:r>
              <a:rPr lang="en-IN" sz="2600" dirty="0" smtClean="0">
                <a:latin typeface="Times New Roman" pitchFamily="18" charset="0"/>
                <a:cs typeface="Times New Roman" pitchFamily="18" charset="0"/>
              </a:rPr>
              <a:t>For example, a unilateral paralysis of the gluteus </a:t>
            </a:r>
            <a:r>
              <a:rPr lang="en-IN" sz="2600" dirty="0" err="1" smtClean="0">
                <a:latin typeface="Times New Roman" pitchFamily="18" charset="0"/>
                <a:cs typeface="Times New Roman" pitchFamily="18" charset="0"/>
              </a:rPr>
              <a:t>medius</a:t>
            </a:r>
            <a:r>
              <a:rPr lang="en-IN" sz="2600" dirty="0" smtClean="0">
                <a:latin typeface="Times New Roman" pitchFamily="18" charset="0"/>
                <a:cs typeface="Times New Roman" pitchFamily="18" charset="0"/>
              </a:rPr>
              <a:t> results in a typical gait pattern called a </a:t>
            </a:r>
            <a:r>
              <a:rPr lang="en-IN" sz="2600" b="1" dirty="0" smtClean="0">
                <a:latin typeface="Times New Roman" pitchFamily="18" charset="0"/>
                <a:cs typeface="Times New Roman" pitchFamily="18" charset="0"/>
              </a:rPr>
              <a:t>gluteus </a:t>
            </a:r>
            <a:r>
              <a:rPr lang="en-IN" sz="2600" b="1" dirty="0" err="1" smtClean="0">
                <a:latin typeface="Times New Roman" pitchFamily="18" charset="0"/>
                <a:cs typeface="Times New Roman" pitchFamily="18" charset="0"/>
              </a:rPr>
              <a:t>medius</a:t>
            </a:r>
            <a:r>
              <a:rPr lang="en-IN" sz="2600" b="1" dirty="0" smtClean="0">
                <a:latin typeface="Times New Roman" pitchFamily="18" charset="0"/>
                <a:cs typeface="Times New Roman" pitchFamily="18" charset="0"/>
              </a:rPr>
              <a:t> gait. </a:t>
            </a:r>
          </a:p>
          <a:p>
            <a:r>
              <a:rPr lang="en-IN" sz="2600" b="1" dirty="0" smtClean="0">
                <a:latin typeface="Times New Roman" pitchFamily="18" charset="0"/>
                <a:cs typeface="Times New Roman" pitchFamily="18" charset="0"/>
              </a:rPr>
              <a:t>The characteristics of this gait pattern can be </a:t>
            </a:r>
            <a:r>
              <a:rPr lang="en-IN" sz="2600" dirty="0" smtClean="0">
                <a:latin typeface="Times New Roman" pitchFamily="18" charset="0"/>
                <a:cs typeface="Times New Roman" pitchFamily="18" charset="0"/>
              </a:rPr>
              <a:t>deduced by reviewing the function of the gluteus </a:t>
            </a:r>
            <a:r>
              <a:rPr lang="en-IN" sz="2600" dirty="0" err="1" smtClean="0">
                <a:latin typeface="Times New Roman" pitchFamily="18" charset="0"/>
                <a:cs typeface="Times New Roman" pitchFamily="18" charset="0"/>
              </a:rPr>
              <a:t>medius</a:t>
            </a:r>
            <a:r>
              <a:rPr lang="en-IN" sz="2600" dirty="0" smtClean="0">
                <a:latin typeface="Times New Roman" pitchFamily="18" charset="0"/>
                <a:cs typeface="Times New Roman" pitchFamily="18" charset="0"/>
              </a:rPr>
              <a:t> during normal gait. </a:t>
            </a:r>
          </a:p>
          <a:p>
            <a:r>
              <a:rPr lang="en-IN" sz="2600" dirty="0" smtClean="0">
                <a:latin typeface="Times New Roman" pitchFamily="18" charset="0"/>
                <a:cs typeface="Times New Roman" pitchFamily="18" charset="0"/>
              </a:rPr>
              <a:t>Normally, the gluteus </a:t>
            </a:r>
            <a:r>
              <a:rPr lang="en-IN" sz="2600" dirty="0" err="1" smtClean="0">
                <a:latin typeface="Times New Roman" pitchFamily="18" charset="0"/>
                <a:cs typeface="Times New Roman" pitchFamily="18" charset="0"/>
              </a:rPr>
              <a:t>medius</a:t>
            </a:r>
            <a:r>
              <a:rPr lang="en-IN" sz="2600" dirty="0" smtClean="0">
                <a:latin typeface="Times New Roman" pitchFamily="18" charset="0"/>
                <a:cs typeface="Times New Roman" pitchFamily="18" charset="0"/>
              </a:rPr>
              <a:t> stabilizes the hip and pelvis by controlling the drop of the pelvis during single-limb support, especially during the first part of the stance phase.</a:t>
            </a:r>
          </a:p>
          <a:p>
            <a:endParaRPr lang="en-IN" dirty="0" smtClean="0"/>
          </a:p>
          <a:p>
            <a:endParaRPr lang="en-IN" dirty="0" smtClean="0"/>
          </a:p>
          <a:p>
            <a:endParaRPr lang="en-IN"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10000"/>
          </a:bodyPr>
          <a:lstStyle/>
          <a:p>
            <a:r>
              <a:rPr lang="en-IN" dirty="0" smtClean="0"/>
              <a:t>When the gluteus </a:t>
            </a:r>
            <a:r>
              <a:rPr lang="en-IN" dirty="0" err="1" smtClean="0"/>
              <a:t>maximus</a:t>
            </a:r>
            <a:r>
              <a:rPr lang="en-IN" dirty="0" smtClean="0"/>
              <a:t> is paralyzed, the trunk must be thrown </a:t>
            </a:r>
            <a:r>
              <a:rPr lang="en-IN" dirty="0" err="1" smtClean="0"/>
              <a:t>posteriorly</a:t>
            </a:r>
            <a:r>
              <a:rPr lang="en-IN" dirty="0" smtClean="0"/>
              <a:t> at heel strike, to prevent the trunk from falling forward when there is an external flexion moment at the hip. </a:t>
            </a:r>
          </a:p>
          <a:p>
            <a:r>
              <a:rPr lang="en-IN" dirty="0" smtClean="0"/>
              <a:t>The backward lean is typical of a </a:t>
            </a:r>
            <a:r>
              <a:rPr lang="en-IN" b="1" dirty="0" smtClean="0"/>
              <a:t>gluteus </a:t>
            </a:r>
            <a:r>
              <a:rPr lang="en-IN" b="1" dirty="0" err="1" smtClean="0"/>
              <a:t>maximus</a:t>
            </a:r>
            <a:r>
              <a:rPr lang="en-IN" b="1" dirty="0" smtClean="0"/>
              <a:t> gait.</a:t>
            </a:r>
          </a:p>
          <a:p>
            <a:r>
              <a:rPr lang="en-IN" dirty="0" smtClean="0"/>
              <a:t>If both the quadriceps and the gluteus </a:t>
            </a:r>
            <a:r>
              <a:rPr lang="en-IN" dirty="0" err="1" smtClean="0"/>
              <a:t>maximus</a:t>
            </a:r>
            <a:r>
              <a:rPr lang="en-IN" dirty="0" smtClean="0"/>
              <a:t> are paralyzed, a person may compensate for the loss by pushing the femur </a:t>
            </a:r>
            <a:r>
              <a:rPr lang="en-IN" dirty="0" err="1" smtClean="0"/>
              <a:t>posteriorly</a:t>
            </a:r>
            <a:r>
              <a:rPr lang="en-IN" dirty="0" smtClean="0"/>
              <a:t> with his or her hand at initial contact. The arm supports the trunk; it prevents hip flexion and also thrusts the knee into extension.</a:t>
            </a:r>
          </a:p>
          <a:p>
            <a:endParaRPr lang="en-IN" b="1" dirty="0" smtClean="0"/>
          </a:p>
          <a:p>
            <a:endParaRPr lang="en-IN"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2400" dirty="0" smtClean="0">
                <a:latin typeface="Times New Roman" pitchFamily="18" charset="0"/>
                <a:cs typeface="Times New Roman" pitchFamily="18" charset="0"/>
              </a:rPr>
              <a:t>In patients with bilateral lower extremity paralysis, walking usually involves the use of long leg braces and crutches.</a:t>
            </a:r>
          </a:p>
          <a:p>
            <a:r>
              <a:rPr lang="en-IN" sz="2400" dirty="0" smtClean="0">
                <a:latin typeface="Times New Roman" pitchFamily="18" charset="0"/>
                <a:cs typeface="Times New Roman" pitchFamily="18" charset="0"/>
              </a:rPr>
              <a:t>In this form of gait, the trunk and upper extremity muscles must perform all of the work of walking, and the energy cost of walking is much greater than normal.</a:t>
            </a:r>
          </a:p>
          <a:p>
            <a:endParaRPr lang="en-IN"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smtClean="0">
                <a:latin typeface="Times New Roman" pitchFamily="18" charset="0"/>
                <a:cs typeface="Times New Roman" pitchFamily="18" charset="0"/>
              </a:rPr>
              <a:t>Functional pain</a:t>
            </a:r>
            <a:endParaRPr lang="en-IN"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IN" sz="2400" dirty="0" smtClean="0">
                <a:latin typeface="Times New Roman" pitchFamily="18" charset="0"/>
                <a:cs typeface="Times New Roman" pitchFamily="18" charset="0"/>
              </a:rPr>
              <a:t>This group includes all causes of variations that are attributable primarily to pain. </a:t>
            </a:r>
          </a:p>
          <a:p>
            <a:r>
              <a:rPr lang="en-IN" sz="2400" dirty="0" smtClean="0">
                <a:latin typeface="Times New Roman" pitchFamily="18" charset="0"/>
                <a:cs typeface="Times New Roman" pitchFamily="18" charset="0"/>
              </a:rPr>
              <a:t>All overuse injuries fall into this category.</a:t>
            </a:r>
          </a:p>
          <a:p>
            <a:r>
              <a:rPr lang="en-IN" sz="2400" dirty="0" err="1" smtClean="0">
                <a:latin typeface="Times New Roman" pitchFamily="18" charset="0"/>
                <a:cs typeface="Times New Roman" pitchFamily="18" charset="0"/>
              </a:rPr>
              <a:t>Iliotibial</a:t>
            </a:r>
            <a:r>
              <a:rPr lang="en-IN" sz="2400" dirty="0" smtClean="0">
                <a:latin typeface="Times New Roman" pitchFamily="18" charset="0"/>
                <a:cs typeface="Times New Roman" pitchFamily="18" charset="0"/>
              </a:rPr>
              <a:t> band syndrome and </a:t>
            </a:r>
            <a:r>
              <a:rPr lang="en-IN" sz="2400" dirty="0" err="1" smtClean="0">
                <a:latin typeface="Times New Roman" pitchFamily="18" charset="0"/>
                <a:cs typeface="Times New Roman" pitchFamily="18" charset="0"/>
              </a:rPr>
              <a:t>popliteal</a:t>
            </a:r>
            <a:r>
              <a:rPr lang="en-IN" sz="2400" dirty="0" smtClean="0">
                <a:latin typeface="Times New Roman" pitchFamily="18" charset="0"/>
                <a:cs typeface="Times New Roman" pitchFamily="18" charset="0"/>
              </a:rPr>
              <a:t> tendonitis experienced by runners are common. </a:t>
            </a:r>
          </a:p>
          <a:p>
            <a:r>
              <a:rPr lang="en-IN" sz="2400" dirty="0" smtClean="0">
                <a:latin typeface="Times New Roman" pitchFamily="18" charset="0"/>
                <a:cs typeface="Times New Roman" pitchFamily="18" charset="0"/>
              </a:rPr>
              <a:t>Plantar fasciitis, caused by repetitive stretching of the planter fascia between its origin at the plantar rim of the </a:t>
            </a:r>
            <a:r>
              <a:rPr lang="en-IN" sz="2400" dirty="0" err="1" smtClean="0">
                <a:latin typeface="Times New Roman" pitchFamily="18" charset="0"/>
                <a:cs typeface="Times New Roman" pitchFamily="18" charset="0"/>
              </a:rPr>
              <a:t>calcaneous</a:t>
            </a:r>
            <a:r>
              <a:rPr lang="en-IN" sz="2400" dirty="0" smtClean="0">
                <a:latin typeface="Times New Roman" pitchFamily="18" charset="0"/>
                <a:cs typeface="Times New Roman" pitchFamily="18" charset="0"/>
              </a:rPr>
              <a:t> and its insertion into the metatarsal heads, is a common overuse syndrome seen in young athletes.</a:t>
            </a:r>
          </a:p>
          <a:p>
            <a:r>
              <a:rPr lang="en-IN" sz="2400" dirty="0" smtClean="0">
                <a:latin typeface="Times New Roman" pitchFamily="18" charset="0"/>
                <a:cs typeface="Times New Roman" pitchFamily="18" charset="0"/>
              </a:rPr>
              <a:t>Many gait variations can be seen in osteoarthritis</a:t>
            </a:r>
          </a:p>
          <a:p>
            <a:endParaRPr lang="en-IN" dirty="0" smtClean="0"/>
          </a:p>
          <a:p>
            <a:endParaRPr lang="en-IN"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smtClean="0">
                <a:latin typeface="Times New Roman" pitchFamily="18" charset="0"/>
                <a:cs typeface="Times New Roman" pitchFamily="18" charset="0"/>
              </a:rPr>
              <a:t>Compensation/adaptation</a:t>
            </a:r>
            <a:endParaRPr lang="en-IN"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r>
              <a:rPr lang="en-IN" sz="2600" dirty="0" smtClean="0">
                <a:latin typeface="Times New Roman" pitchFamily="18" charset="0"/>
                <a:cs typeface="Times New Roman" pitchFamily="18" charset="0"/>
              </a:rPr>
              <a:t>This group includes all causes of variations that occur when one lower extremity has a structural or functional impairment and the other (normal) extremity compensates by adapting its gait pattern.</a:t>
            </a:r>
          </a:p>
          <a:p>
            <a:r>
              <a:rPr lang="en-IN" sz="2600" dirty="0" smtClean="0">
                <a:latin typeface="Times New Roman" pitchFamily="18" charset="0"/>
                <a:cs typeface="Times New Roman" pitchFamily="18" charset="0"/>
              </a:rPr>
              <a:t>Most of the compensations that are made are performed unconsciously, and if the disturbance is slight, such as occurs in excessive </a:t>
            </a:r>
            <a:r>
              <a:rPr lang="en-IN" sz="2600" dirty="0" err="1" smtClean="0">
                <a:latin typeface="Times New Roman" pitchFamily="18" charset="0"/>
                <a:cs typeface="Times New Roman" pitchFamily="18" charset="0"/>
              </a:rPr>
              <a:t>pronation</a:t>
            </a:r>
            <a:r>
              <a:rPr lang="en-IN" sz="2600" dirty="0" smtClean="0">
                <a:latin typeface="Times New Roman" pitchFamily="18" charset="0"/>
                <a:cs typeface="Times New Roman" pitchFamily="18" charset="0"/>
              </a:rPr>
              <a:t> of the foot, the individual may not be aware that the gait pattern is in any way unusual.</a:t>
            </a:r>
          </a:p>
          <a:p>
            <a:r>
              <a:rPr lang="en-IN" sz="2600" dirty="0" smtClean="0">
                <a:latin typeface="Times New Roman" pitchFamily="18" charset="0"/>
                <a:cs typeface="Times New Roman" pitchFamily="18" charset="0"/>
              </a:rPr>
              <a:t>Asymmetries of the lower extremities that result in gait adaptations may have structural or functional primary causes, such as contractures of soft tissues around the joints, bony </a:t>
            </a:r>
            <a:r>
              <a:rPr lang="en-IN" sz="2600" dirty="0" err="1" smtClean="0">
                <a:latin typeface="Times New Roman" pitchFamily="18" charset="0"/>
                <a:cs typeface="Times New Roman" pitchFamily="18" charset="0"/>
              </a:rPr>
              <a:t>ankylosis</a:t>
            </a:r>
            <a:r>
              <a:rPr lang="en-IN" sz="2600" dirty="0" smtClean="0">
                <a:latin typeface="Times New Roman" pitchFamily="18" charset="0"/>
                <a:cs typeface="Times New Roman" pitchFamily="18" charset="0"/>
              </a:rPr>
              <a:t>, and muscle weakness or spasticity.</a:t>
            </a:r>
          </a:p>
          <a:p>
            <a:endParaRPr lang="en-IN" dirty="0" smtClean="0"/>
          </a:p>
          <a:p>
            <a:endParaRPr lang="en-IN" dirty="0" smtClean="0"/>
          </a:p>
          <a:p>
            <a:endParaRPr lang="en-IN"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MCQ’S</a:t>
            </a:r>
            <a:endParaRPr lang="en-IN" dirty="0"/>
          </a:p>
        </p:txBody>
      </p:sp>
      <p:sp>
        <p:nvSpPr>
          <p:cNvPr id="3" name="Content Placeholder 2"/>
          <p:cNvSpPr>
            <a:spLocks noGrp="1"/>
          </p:cNvSpPr>
          <p:nvPr>
            <p:ph idx="1"/>
          </p:nvPr>
        </p:nvSpPr>
        <p:spPr/>
        <p:txBody>
          <a:bodyPr/>
          <a:lstStyle/>
          <a:p>
            <a:pPr>
              <a:buNone/>
            </a:pPr>
            <a:r>
              <a:rPr lang="en-IN" dirty="0" smtClean="0"/>
              <a:t>1. </a:t>
            </a:r>
            <a:r>
              <a:rPr lang="en-IN" dirty="0" smtClean="0">
                <a:latin typeface="Times New Roman" pitchFamily="18" charset="0"/>
                <a:cs typeface="Times New Roman" pitchFamily="18" charset="0"/>
              </a:rPr>
              <a:t>Limb length discrepancy of _______ </a:t>
            </a:r>
            <a:r>
              <a:rPr lang="en-IN" smtClean="0">
                <a:latin typeface="Times New Roman" pitchFamily="18" charset="0"/>
                <a:cs typeface="Times New Roman" pitchFamily="18" charset="0"/>
              </a:rPr>
              <a:t>cm results </a:t>
            </a:r>
            <a:r>
              <a:rPr lang="en-IN" dirty="0" smtClean="0">
                <a:latin typeface="Times New Roman" pitchFamily="18" charset="0"/>
                <a:cs typeface="Times New Roman" pitchFamily="18" charset="0"/>
              </a:rPr>
              <a:t>in an asymmetrical gait</a:t>
            </a:r>
          </a:p>
          <a:p>
            <a:pPr marL="514350" indent="-514350">
              <a:buFont typeface="+mj-lt"/>
              <a:buAutoNum type="alphaUcPeriod"/>
            </a:pPr>
            <a:r>
              <a:rPr lang="en-IN" dirty="0" smtClean="0"/>
              <a:t>0</a:t>
            </a:r>
          </a:p>
          <a:p>
            <a:pPr marL="514350" indent="-514350">
              <a:buFont typeface="+mj-lt"/>
              <a:buAutoNum type="alphaUcPeriod"/>
            </a:pPr>
            <a:r>
              <a:rPr lang="en-IN" dirty="0" smtClean="0"/>
              <a:t>1</a:t>
            </a:r>
          </a:p>
          <a:p>
            <a:pPr marL="514350" indent="-514350">
              <a:buFont typeface="+mj-lt"/>
              <a:buAutoNum type="alphaUcPeriod"/>
            </a:pPr>
            <a:r>
              <a:rPr lang="en-IN" dirty="0" smtClean="0"/>
              <a:t>2</a:t>
            </a:r>
          </a:p>
          <a:p>
            <a:pPr marL="514350" indent="-514350">
              <a:buFont typeface="+mj-lt"/>
              <a:buAutoNum type="alphaUcPeriod"/>
            </a:pPr>
            <a:r>
              <a:rPr lang="en-IN" dirty="0" smtClean="0"/>
              <a:t>None of the Above</a:t>
            </a:r>
            <a:endParaRPr lang="en-IN"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2. The Characteristic of </a:t>
            </a:r>
            <a:r>
              <a:rPr lang="en-IN" dirty="0" err="1" smtClean="0"/>
              <a:t>Parkinsonian</a:t>
            </a:r>
            <a:r>
              <a:rPr lang="en-IN" dirty="0" smtClean="0"/>
              <a:t> Gait is</a:t>
            </a:r>
            <a:endParaRPr lang="en-IN" dirty="0" smtClean="0">
              <a:latin typeface="Times New Roman" pitchFamily="18" charset="0"/>
              <a:cs typeface="Times New Roman" pitchFamily="18" charset="0"/>
            </a:endParaRPr>
          </a:p>
          <a:p>
            <a:pPr marL="514350" indent="-514350">
              <a:buFont typeface="+mj-lt"/>
              <a:buAutoNum type="alphaUcPeriod"/>
            </a:pPr>
            <a:r>
              <a:rPr lang="en-IN" dirty="0" smtClean="0"/>
              <a:t>Increased Step Length</a:t>
            </a:r>
          </a:p>
          <a:p>
            <a:pPr marL="514350" indent="-514350">
              <a:buFont typeface="+mj-lt"/>
              <a:buAutoNum type="alphaUcPeriod"/>
            </a:pPr>
            <a:r>
              <a:rPr lang="en-IN" dirty="0" smtClean="0"/>
              <a:t>Increased Stride Length</a:t>
            </a:r>
          </a:p>
          <a:p>
            <a:pPr marL="514350" indent="-514350">
              <a:buFont typeface="+mj-lt"/>
              <a:buAutoNum type="alphaUcPeriod"/>
            </a:pPr>
            <a:r>
              <a:rPr lang="en-IN" dirty="0" smtClean="0"/>
              <a:t>Increased Cadence</a:t>
            </a:r>
          </a:p>
          <a:p>
            <a:pPr marL="514350" indent="-514350">
              <a:buFont typeface="+mj-lt"/>
              <a:buAutoNum type="alphaUcPeriod"/>
            </a:pPr>
            <a:r>
              <a:rPr lang="en-IN" dirty="0" smtClean="0"/>
              <a:t>None of the Above</a:t>
            </a:r>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4525963"/>
          </a:xfrm>
        </p:spPr>
        <p:txBody>
          <a:bodyPr>
            <a:normAutofit/>
          </a:bodyPr>
          <a:lstStyle/>
          <a:p>
            <a:r>
              <a:rPr lang="en-IN" dirty="0"/>
              <a:t>The two most common terminologies for the </a:t>
            </a:r>
            <a:r>
              <a:rPr lang="en-IN" dirty="0" smtClean="0"/>
              <a:t>further division </a:t>
            </a:r>
            <a:r>
              <a:rPr lang="en-IN" dirty="0"/>
              <a:t>of these major phases into sub phases </a:t>
            </a:r>
            <a:r>
              <a:rPr lang="en-IN" dirty="0" smtClean="0"/>
              <a:t>are referred as </a:t>
            </a:r>
          </a:p>
          <a:p>
            <a:pPr marL="514350" indent="-514350">
              <a:buAutoNum type="arabicPeriod"/>
            </a:pPr>
            <a:r>
              <a:rPr lang="en-IN" dirty="0"/>
              <a:t>T</a:t>
            </a:r>
            <a:r>
              <a:rPr lang="en-IN" dirty="0" smtClean="0"/>
              <a:t>raditional </a:t>
            </a:r>
            <a:r>
              <a:rPr lang="en-IN" dirty="0"/>
              <a:t>(T), </a:t>
            </a:r>
            <a:endParaRPr lang="en-IN" dirty="0" smtClean="0"/>
          </a:p>
          <a:p>
            <a:pPr marL="514350" indent="-514350">
              <a:buAutoNum type="arabicPeriod"/>
            </a:pPr>
            <a:r>
              <a:rPr lang="en-IN" dirty="0" smtClean="0"/>
              <a:t>Rancho </a:t>
            </a:r>
            <a:r>
              <a:rPr lang="en-IN" dirty="0"/>
              <a:t>Los Amigos (RLA</a:t>
            </a:r>
            <a:r>
              <a:rPr lang="en-IN" dirty="0" smtClean="0"/>
              <a:t>)</a:t>
            </a:r>
            <a:endParaRPr lang="en-IN" dirty="0"/>
          </a:p>
        </p:txBody>
      </p:sp>
    </p:spTree>
    <p:extLst>
      <p:ext uri="{BB962C8B-B14F-4D97-AF65-F5344CB8AC3E}">
        <p14:creationId xmlns="" xmlns:p14="http://schemas.microsoft.com/office/powerpoint/2010/main" val="110457873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t>3. </a:t>
            </a:r>
            <a:r>
              <a:rPr lang="en-IN" dirty="0" smtClean="0">
                <a:latin typeface="Times New Roman" pitchFamily="18" charset="0"/>
                <a:cs typeface="Times New Roman" pitchFamily="18" charset="0"/>
              </a:rPr>
              <a:t>High </a:t>
            </a:r>
            <a:r>
              <a:rPr lang="en-IN" dirty="0" err="1" smtClean="0">
                <a:latin typeface="Times New Roman" pitchFamily="18" charset="0"/>
                <a:cs typeface="Times New Roman" pitchFamily="18" charset="0"/>
              </a:rPr>
              <a:t>Steppage</a:t>
            </a:r>
            <a:r>
              <a:rPr lang="en-IN" dirty="0" smtClean="0">
                <a:latin typeface="Times New Roman" pitchFamily="18" charset="0"/>
                <a:cs typeface="Times New Roman" pitchFamily="18" charset="0"/>
              </a:rPr>
              <a:t> gait is characterized by Paralysis of which muscles? </a:t>
            </a:r>
          </a:p>
          <a:p>
            <a:pPr marL="514350" indent="-514350">
              <a:buFont typeface="+mj-lt"/>
              <a:buAutoNum type="alphaUcPeriod"/>
            </a:pPr>
            <a:r>
              <a:rPr lang="en-IN" dirty="0" smtClean="0"/>
              <a:t>Ankle </a:t>
            </a:r>
            <a:r>
              <a:rPr lang="en-IN" dirty="0" err="1" smtClean="0"/>
              <a:t>Plantarflexors</a:t>
            </a:r>
            <a:endParaRPr lang="en-IN" dirty="0" smtClean="0"/>
          </a:p>
          <a:p>
            <a:pPr marL="514350" indent="-514350">
              <a:buFont typeface="+mj-lt"/>
              <a:buAutoNum type="alphaUcPeriod"/>
            </a:pPr>
            <a:r>
              <a:rPr lang="en-IN" dirty="0" smtClean="0"/>
              <a:t>Ankle </a:t>
            </a:r>
            <a:r>
              <a:rPr lang="en-IN" dirty="0" err="1" smtClean="0"/>
              <a:t>Dorsiflexors</a:t>
            </a:r>
            <a:endParaRPr lang="en-IN" dirty="0" smtClean="0"/>
          </a:p>
          <a:p>
            <a:pPr marL="514350" indent="-514350">
              <a:buFont typeface="+mj-lt"/>
              <a:buAutoNum type="alphaUcPeriod"/>
            </a:pPr>
            <a:r>
              <a:rPr lang="en-IN" dirty="0" smtClean="0"/>
              <a:t>Knee Extensors</a:t>
            </a:r>
          </a:p>
          <a:p>
            <a:pPr marL="514350" indent="-514350">
              <a:buFont typeface="+mj-lt"/>
              <a:buAutoNum type="alphaUcPeriod"/>
            </a:pPr>
            <a:r>
              <a:rPr lang="en-IN" dirty="0" smtClean="0"/>
              <a:t>None of the Above</a:t>
            </a:r>
          </a:p>
          <a:p>
            <a:endParaRPr lang="en-IN"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latin typeface="Times New Roman" pitchFamily="18" charset="0"/>
                <a:cs typeface="Times New Roman" pitchFamily="18" charset="0"/>
              </a:rPr>
              <a:t>4. Paralysis of Unilateral Hip Abductors lead to? </a:t>
            </a:r>
          </a:p>
          <a:p>
            <a:pPr marL="514350" indent="-514350">
              <a:buFont typeface="+mj-lt"/>
              <a:buAutoNum type="alphaUcPeriod"/>
            </a:pPr>
            <a:r>
              <a:rPr lang="en-IN" dirty="0" smtClean="0"/>
              <a:t>Hand to Knee gait</a:t>
            </a:r>
          </a:p>
          <a:p>
            <a:pPr marL="514350" indent="-514350">
              <a:buFont typeface="+mj-lt"/>
              <a:buAutoNum type="alphaUcPeriod"/>
            </a:pPr>
            <a:r>
              <a:rPr lang="en-IN" dirty="0" smtClean="0"/>
              <a:t>Lurching Gait</a:t>
            </a:r>
          </a:p>
          <a:p>
            <a:pPr marL="514350" indent="-514350">
              <a:buFont typeface="+mj-lt"/>
              <a:buAutoNum type="alphaUcPeriod"/>
            </a:pPr>
            <a:r>
              <a:rPr lang="en-IN" dirty="0" smtClean="0"/>
              <a:t>High </a:t>
            </a:r>
            <a:r>
              <a:rPr lang="en-IN" dirty="0" err="1" smtClean="0"/>
              <a:t>Steppage</a:t>
            </a:r>
            <a:r>
              <a:rPr lang="en-IN" dirty="0" smtClean="0"/>
              <a:t> gait</a:t>
            </a:r>
          </a:p>
          <a:p>
            <a:pPr marL="514350" indent="-514350">
              <a:buFont typeface="+mj-lt"/>
              <a:buAutoNum type="alphaUcPeriod"/>
            </a:pPr>
            <a:r>
              <a:rPr lang="en-IN" dirty="0" smtClean="0"/>
              <a:t>None of the Above</a:t>
            </a:r>
            <a:endParaRPr lang="en-IN"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buNone/>
            </a:pPr>
            <a:r>
              <a:rPr lang="en-IN" dirty="0" smtClean="0">
                <a:latin typeface="Times New Roman" pitchFamily="18" charset="0"/>
                <a:cs typeface="Times New Roman" pitchFamily="18" charset="0"/>
              </a:rPr>
              <a:t>5. Plantar fasciitis caused by repetitive stretching of the planter fascia is an example of gait deviation under which category? </a:t>
            </a:r>
          </a:p>
          <a:p>
            <a:pPr marL="514350" indent="-514350">
              <a:buFont typeface="+mj-lt"/>
              <a:buAutoNum type="alphaUcPeriod"/>
            </a:pPr>
            <a:r>
              <a:rPr lang="en-IN" dirty="0" smtClean="0">
                <a:latin typeface="Times New Roman" pitchFamily="18" charset="0"/>
                <a:cs typeface="Times New Roman" pitchFamily="18" charset="0"/>
              </a:rPr>
              <a:t>Structural impairment</a:t>
            </a:r>
          </a:p>
          <a:p>
            <a:pPr marL="514350" indent="-514350">
              <a:buFont typeface="+mj-lt"/>
              <a:buAutoNum type="alphaUcPeriod"/>
            </a:pPr>
            <a:r>
              <a:rPr lang="en-IN" dirty="0" smtClean="0">
                <a:latin typeface="Times New Roman" pitchFamily="18" charset="0"/>
                <a:cs typeface="Times New Roman" pitchFamily="18" charset="0"/>
              </a:rPr>
              <a:t>Functional impairment </a:t>
            </a:r>
          </a:p>
          <a:p>
            <a:pPr marL="514350" indent="-514350">
              <a:buFont typeface="+mj-lt"/>
              <a:buAutoNum type="alphaUcPeriod"/>
            </a:pPr>
            <a:r>
              <a:rPr lang="en-IN" dirty="0" smtClean="0">
                <a:latin typeface="Times New Roman" pitchFamily="18" charset="0"/>
                <a:cs typeface="Times New Roman" pitchFamily="18" charset="0"/>
              </a:rPr>
              <a:t>Functional pain</a:t>
            </a:r>
          </a:p>
          <a:p>
            <a:pPr marL="514350" indent="-514350">
              <a:buFont typeface="+mj-lt"/>
              <a:buAutoNum type="alphaUcPeriod"/>
            </a:pPr>
            <a:r>
              <a:rPr lang="en-IN" dirty="0" smtClean="0">
                <a:latin typeface="Times New Roman" pitchFamily="18" charset="0"/>
                <a:cs typeface="Times New Roman" pitchFamily="18" charset="0"/>
              </a:rPr>
              <a:t>Compensation/adaptation</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534400" cy="1143000"/>
          </a:xfrm>
        </p:spPr>
        <p:txBody>
          <a:bodyPr>
            <a:normAutofit fontScale="90000"/>
          </a:bodyPr>
          <a:lstStyle/>
          <a:p>
            <a:r>
              <a:rPr lang="en-IN" b="1" dirty="0" smtClean="0"/>
              <a:t>COMPARISION OF GAIT TERMINOLOGY</a:t>
            </a:r>
            <a:endParaRPr lang="en-IN" b="1" dirty="0"/>
          </a:p>
        </p:txBody>
      </p:sp>
      <p:graphicFrame>
        <p:nvGraphicFramePr>
          <p:cNvPr id="4" name="Table 3"/>
          <p:cNvGraphicFramePr>
            <a:graphicFrameLocks noGrp="1"/>
          </p:cNvGraphicFramePr>
          <p:nvPr>
            <p:extLst>
              <p:ext uri="{D42A27DB-BD31-4B8C-83A1-F6EECF244321}">
                <p14:modId xmlns="" xmlns:p14="http://schemas.microsoft.com/office/powerpoint/2010/main" val="3934539595"/>
              </p:ext>
            </p:extLst>
          </p:nvPr>
        </p:nvGraphicFramePr>
        <p:xfrm>
          <a:off x="457200" y="1234443"/>
          <a:ext cx="8305800" cy="5090157"/>
        </p:xfrm>
        <a:graphic>
          <a:graphicData uri="http://schemas.openxmlformats.org/drawingml/2006/table">
            <a:tbl>
              <a:tblPr firstRow="1" bandRow="1">
                <a:tableStyleId>{5C22544A-7EE6-4342-B048-85BDC9FD1C3A}</a:tableStyleId>
              </a:tblPr>
              <a:tblGrid>
                <a:gridCol w="1453515"/>
                <a:gridCol w="4083685"/>
                <a:gridCol w="2768600"/>
              </a:tblGrid>
              <a:tr h="565573">
                <a:tc>
                  <a:txBody>
                    <a:bodyPr/>
                    <a:lstStyle/>
                    <a:p>
                      <a:pPr lvl="0" algn="ctr"/>
                      <a:r>
                        <a:rPr lang="en-IN" b="1" dirty="0" smtClean="0"/>
                        <a:t>PHASE</a:t>
                      </a:r>
                      <a:endParaRPr lang="en-IN" b="1" dirty="0"/>
                    </a:p>
                  </a:txBody>
                  <a:tcPr/>
                </a:tc>
                <a:tc>
                  <a:txBody>
                    <a:bodyPr/>
                    <a:lstStyle/>
                    <a:p>
                      <a:pPr lvl="0" algn="ctr"/>
                      <a:r>
                        <a:rPr lang="en-IN" b="1" dirty="0" smtClean="0"/>
                        <a:t>TRADITIONAL</a:t>
                      </a:r>
                      <a:endParaRPr lang="en-IN" b="1" dirty="0"/>
                    </a:p>
                  </a:txBody>
                  <a:tcPr/>
                </a:tc>
                <a:tc>
                  <a:txBody>
                    <a:bodyPr/>
                    <a:lstStyle/>
                    <a:p>
                      <a:pPr lvl="0" algn="ctr"/>
                      <a:r>
                        <a:rPr lang="en-IN" b="1" dirty="0" smtClean="0"/>
                        <a:t>RANCHO</a:t>
                      </a:r>
                      <a:r>
                        <a:rPr lang="en-IN" b="1" baseline="0" dirty="0" smtClean="0"/>
                        <a:t> </a:t>
                      </a:r>
                      <a:r>
                        <a:rPr lang="en-IN" b="1" dirty="0" smtClean="0"/>
                        <a:t>LOS AMIGOS</a:t>
                      </a:r>
                      <a:endParaRPr lang="en-IN" b="1" dirty="0"/>
                    </a:p>
                  </a:txBody>
                  <a:tcPr/>
                </a:tc>
              </a:tr>
              <a:tr h="5655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smtClean="0"/>
                        <a:t>Stance</a:t>
                      </a:r>
                    </a:p>
                  </a:txBody>
                  <a:tcPr/>
                </a:tc>
                <a:tc>
                  <a:txBody>
                    <a:bodyPr/>
                    <a:lstStyle/>
                    <a:p>
                      <a:pPr lvl="0"/>
                      <a:r>
                        <a:rPr lang="en-IN" b="1" dirty="0" smtClean="0"/>
                        <a:t>Heel strike</a:t>
                      </a:r>
                    </a:p>
                  </a:txBody>
                  <a:tcPr/>
                </a:tc>
                <a:tc>
                  <a:txBody>
                    <a:bodyPr/>
                    <a:lstStyle/>
                    <a:p>
                      <a:pPr lvl="0"/>
                      <a:r>
                        <a:rPr lang="en-IN" b="1" dirty="0" smtClean="0"/>
                        <a:t>Initial contact</a:t>
                      </a:r>
                      <a:endParaRPr lang="en-IN" b="1" dirty="0"/>
                    </a:p>
                  </a:txBody>
                  <a:tcPr/>
                </a:tc>
              </a:tr>
              <a:tr h="565573">
                <a:tc>
                  <a:txBody>
                    <a:bodyPr/>
                    <a:lstStyle/>
                    <a:p>
                      <a:pPr lvl="0"/>
                      <a:endParaRPr lang="en-IN" b="1" dirty="0"/>
                    </a:p>
                  </a:txBody>
                  <a:tcPr/>
                </a:tc>
                <a:tc>
                  <a:txBody>
                    <a:bodyPr/>
                    <a:lstStyle/>
                    <a:p>
                      <a:pPr lvl="0"/>
                      <a:r>
                        <a:rPr lang="en-IN" b="1" dirty="0" smtClean="0"/>
                        <a:t>Foot flat</a:t>
                      </a:r>
                      <a:endParaRPr lang="en-IN" b="1" dirty="0"/>
                    </a:p>
                  </a:txBody>
                  <a:tcPr/>
                </a:tc>
                <a:tc>
                  <a:txBody>
                    <a:bodyPr/>
                    <a:lstStyle/>
                    <a:p>
                      <a:pPr lvl="0"/>
                      <a:r>
                        <a:rPr lang="en-IN" b="1" dirty="0" smtClean="0"/>
                        <a:t>Loading</a:t>
                      </a:r>
                      <a:r>
                        <a:rPr lang="en-IN" b="1" baseline="0" dirty="0" smtClean="0"/>
                        <a:t> response</a:t>
                      </a:r>
                      <a:endParaRPr lang="en-IN" b="1" dirty="0"/>
                    </a:p>
                  </a:txBody>
                  <a:tcPr/>
                </a:tc>
              </a:tr>
              <a:tr h="565573">
                <a:tc>
                  <a:txBody>
                    <a:bodyPr/>
                    <a:lstStyle/>
                    <a:p>
                      <a:pPr lvl="0"/>
                      <a:endParaRPr lang="en-IN" b="1" dirty="0"/>
                    </a:p>
                  </a:txBody>
                  <a:tcPr/>
                </a:tc>
                <a:tc>
                  <a:txBody>
                    <a:bodyPr/>
                    <a:lstStyle/>
                    <a:p>
                      <a:pPr lvl="0"/>
                      <a:r>
                        <a:rPr lang="en-IN" b="1" dirty="0" smtClean="0"/>
                        <a:t>Mid stance</a:t>
                      </a:r>
                      <a:endParaRPr lang="en-IN"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b="1" dirty="0" smtClean="0"/>
                        <a:t>Mid stance</a:t>
                      </a:r>
                    </a:p>
                  </a:txBody>
                  <a:tcPr/>
                </a:tc>
              </a:tr>
              <a:tr h="565573">
                <a:tc>
                  <a:txBody>
                    <a:bodyPr/>
                    <a:lstStyle/>
                    <a:p>
                      <a:pPr lvl="0"/>
                      <a:endParaRPr lang="en-IN" b="1"/>
                    </a:p>
                  </a:txBody>
                  <a:tcPr/>
                </a:tc>
                <a:tc>
                  <a:txBody>
                    <a:bodyPr/>
                    <a:lstStyle/>
                    <a:p>
                      <a:pPr lvl="0"/>
                      <a:r>
                        <a:rPr lang="en-IN" b="1" dirty="0" smtClean="0"/>
                        <a:t>Heel off</a:t>
                      </a:r>
                      <a:endParaRPr lang="en-IN" b="1" dirty="0"/>
                    </a:p>
                  </a:txBody>
                  <a:tcPr/>
                </a:tc>
                <a:tc>
                  <a:txBody>
                    <a:bodyPr/>
                    <a:lstStyle/>
                    <a:p>
                      <a:pPr lvl="0"/>
                      <a:r>
                        <a:rPr lang="en-IN" b="1" dirty="0" smtClean="0"/>
                        <a:t>Terminal stance</a:t>
                      </a:r>
                      <a:endParaRPr lang="en-IN" b="1" dirty="0"/>
                    </a:p>
                  </a:txBody>
                  <a:tcPr/>
                </a:tc>
              </a:tr>
              <a:tr h="565573">
                <a:tc>
                  <a:txBody>
                    <a:bodyPr/>
                    <a:lstStyle/>
                    <a:p>
                      <a:pPr lvl="0"/>
                      <a:endParaRPr lang="en-IN" b="1" dirty="0"/>
                    </a:p>
                  </a:txBody>
                  <a:tcPr/>
                </a:tc>
                <a:tc>
                  <a:txBody>
                    <a:bodyPr/>
                    <a:lstStyle/>
                    <a:p>
                      <a:pPr lvl="0"/>
                      <a:r>
                        <a:rPr lang="en-IN" b="1" dirty="0" smtClean="0"/>
                        <a:t>Toe off</a:t>
                      </a:r>
                      <a:endParaRPr lang="en-IN" b="1" dirty="0"/>
                    </a:p>
                  </a:txBody>
                  <a:tcPr/>
                </a:tc>
                <a:tc>
                  <a:txBody>
                    <a:bodyPr/>
                    <a:lstStyle/>
                    <a:p>
                      <a:pPr lvl="0"/>
                      <a:r>
                        <a:rPr lang="en-IN" b="1" dirty="0" smtClean="0"/>
                        <a:t>Pre swing phase</a:t>
                      </a:r>
                      <a:endParaRPr lang="en-IN" b="1" dirty="0"/>
                    </a:p>
                  </a:txBody>
                  <a:tcPr/>
                </a:tc>
              </a:tr>
              <a:tr h="565573">
                <a:tc>
                  <a:txBody>
                    <a:bodyPr/>
                    <a:lstStyle/>
                    <a:p>
                      <a:pPr lvl="0"/>
                      <a:r>
                        <a:rPr lang="en-IN" b="1" dirty="0" smtClean="0"/>
                        <a:t>Swing</a:t>
                      </a:r>
                      <a:endParaRPr lang="en-IN" b="1" dirty="0"/>
                    </a:p>
                  </a:txBody>
                  <a:tcPr/>
                </a:tc>
                <a:tc>
                  <a:txBody>
                    <a:bodyPr/>
                    <a:lstStyle/>
                    <a:p>
                      <a:pPr lvl="0"/>
                      <a:r>
                        <a:rPr lang="en-IN" b="1" dirty="0" smtClean="0"/>
                        <a:t>Acceleration</a:t>
                      </a:r>
                      <a:endParaRPr lang="en-IN" b="1" dirty="0"/>
                    </a:p>
                  </a:txBody>
                  <a:tcPr/>
                </a:tc>
                <a:tc>
                  <a:txBody>
                    <a:bodyPr/>
                    <a:lstStyle/>
                    <a:p>
                      <a:pPr lvl="0"/>
                      <a:r>
                        <a:rPr lang="en-IN" b="1" dirty="0" smtClean="0"/>
                        <a:t>Initial swing</a:t>
                      </a:r>
                      <a:endParaRPr lang="en-IN" b="1" dirty="0"/>
                    </a:p>
                  </a:txBody>
                  <a:tcPr/>
                </a:tc>
              </a:tr>
              <a:tr h="565573">
                <a:tc>
                  <a:txBody>
                    <a:bodyPr/>
                    <a:lstStyle/>
                    <a:p>
                      <a:pPr lvl="0"/>
                      <a:endParaRPr lang="en-IN" b="1"/>
                    </a:p>
                  </a:txBody>
                  <a:tcPr/>
                </a:tc>
                <a:tc>
                  <a:txBody>
                    <a:bodyPr/>
                    <a:lstStyle/>
                    <a:p>
                      <a:pPr lvl="0"/>
                      <a:r>
                        <a:rPr lang="en-IN" b="1" dirty="0" smtClean="0"/>
                        <a:t>Mid swing</a:t>
                      </a:r>
                    </a:p>
                  </a:txBody>
                  <a:tcPr/>
                </a:tc>
                <a:tc>
                  <a:txBody>
                    <a:bodyPr/>
                    <a:lstStyle/>
                    <a:p>
                      <a:pPr lvl="0"/>
                      <a:r>
                        <a:rPr lang="en-IN" b="1" dirty="0" smtClean="0"/>
                        <a:t>Mid</a:t>
                      </a:r>
                      <a:r>
                        <a:rPr lang="en-IN" b="1" baseline="0" dirty="0" smtClean="0"/>
                        <a:t> swing</a:t>
                      </a:r>
                      <a:endParaRPr lang="en-IN" b="1" dirty="0"/>
                    </a:p>
                  </a:txBody>
                  <a:tcPr/>
                </a:tc>
              </a:tr>
              <a:tr h="565573">
                <a:tc>
                  <a:txBody>
                    <a:bodyPr/>
                    <a:lstStyle/>
                    <a:p>
                      <a:pPr lvl="0"/>
                      <a:endParaRPr lang="en-IN" b="1"/>
                    </a:p>
                  </a:txBody>
                  <a:tcPr/>
                </a:tc>
                <a:tc>
                  <a:txBody>
                    <a:bodyPr/>
                    <a:lstStyle/>
                    <a:p>
                      <a:pPr lvl="0"/>
                      <a:r>
                        <a:rPr lang="en-IN" b="1" dirty="0" smtClean="0"/>
                        <a:t>Deceleration</a:t>
                      </a:r>
                      <a:endParaRPr lang="en-IN" b="1" dirty="0"/>
                    </a:p>
                  </a:txBody>
                  <a:tcPr/>
                </a:tc>
                <a:tc>
                  <a:txBody>
                    <a:bodyPr/>
                    <a:lstStyle/>
                    <a:p>
                      <a:pPr lvl="0"/>
                      <a:r>
                        <a:rPr lang="en-IN" b="1" dirty="0" smtClean="0"/>
                        <a:t>Terminal swing</a:t>
                      </a:r>
                      <a:endParaRPr lang="en-IN" b="1" dirty="0"/>
                    </a:p>
                  </a:txBody>
                  <a:tcPr/>
                </a:tc>
              </a:tr>
            </a:tbl>
          </a:graphicData>
        </a:graphic>
      </p:graphicFrame>
    </p:spTree>
    <p:extLst>
      <p:ext uri="{BB962C8B-B14F-4D97-AF65-F5344CB8AC3E}">
        <p14:creationId xmlns="" xmlns:p14="http://schemas.microsoft.com/office/powerpoint/2010/main" val="6090586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a:t/>
            </a:r>
            <a:br>
              <a:rPr lang="en-IN" sz="1800" dirty="0"/>
            </a:br>
            <a:r>
              <a:rPr lang="en-IN" sz="1800" dirty="0" smtClean="0"/>
              <a:t/>
            </a:r>
            <a:br>
              <a:rPr lang="en-IN" sz="1800" dirty="0" smtClean="0"/>
            </a:br>
            <a:r>
              <a:rPr lang="en-IN" sz="1800" dirty="0" smtClean="0"/>
              <a:t>TRADITIONAL STANCE PHASE</a:t>
            </a:r>
            <a:br>
              <a:rPr lang="en-IN" sz="1800" dirty="0" smtClean="0"/>
            </a:br>
            <a:r>
              <a:rPr lang="en-IN" sz="1800" dirty="0" smtClean="0"/>
              <a:t/>
            </a:r>
            <a:br>
              <a:rPr lang="en-IN" sz="1800" dirty="0" smtClean="0"/>
            </a:br>
            <a:r>
              <a:rPr lang="en-IN" sz="1800" dirty="0" smtClean="0"/>
              <a:t/>
            </a:r>
            <a:br>
              <a:rPr lang="en-IN" sz="1800" dirty="0" smtClean="0"/>
            </a:br>
            <a:endParaRPr lang="en-IN" sz="1800" dirty="0"/>
          </a:p>
        </p:txBody>
      </p:sp>
      <p:sp>
        <p:nvSpPr>
          <p:cNvPr id="3" name="Content Placeholder 2"/>
          <p:cNvSpPr>
            <a:spLocks noGrp="1"/>
          </p:cNvSpPr>
          <p:nvPr>
            <p:ph idx="1"/>
          </p:nvPr>
        </p:nvSpPr>
        <p:spPr/>
        <p:txBody>
          <a:bodyPr/>
          <a:lstStyle/>
          <a:p>
            <a:endParaRPr lang="en-IN" dirty="0"/>
          </a:p>
        </p:txBody>
      </p:sp>
      <p:sp>
        <p:nvSpPr>
          <p:cNvPr id="4" name="Text Placeholder 3"/>
          <p:cNvSpPr>
            <a:spLocks noGrp="1"/>
          </p:cNvSpPr>
          <p:nvPr>
            <p:ph type="body" sz="half" idx="2"/>
          </p:nvPr>
        </p:nvSpPr>
        <p:spPr/>
        <p:txBody>
          <a:bodyPr>
            <a:normAutofit/>
          </a:bodyPr>
          <a:lstStyle/>
          <a:p>
            <a:pPr marL="342900" lvl="0" indent="-342900">
              <a:buAutoNum type="arabicPeriod"/>
            </a:pPr>
            <a:r>
              <a:rPr lang="en-IN" sz="2800" b="1" dirty="0" smtClean="0"/>
              <a:t>Heel strike </a:t>
            </a:r>
          </a:p>
          <a:p>
            <a:pPr marL="285750" indent="-285750">
              <a:buFont typeface="Arial" pitchFamily="34" charset="0"/>
              <a:buChar char="•"/>
            </a:pPr>
            <a:r>
              <a:rPr lang="en-IN" sz="2800" dirty="0"/>
              <a:t>Heel contact or heel strike (T) refers to the instant </a:t>
            </a:r>
            <a:r>
              <a:rPr lang="en-IN" sz="2800" dirty="0" smtClean="0"/>
              <a:t>at which </a:t>
            </a:r>
            <a:r>
              <a:rPr lang="en-IN" sz="2800" dirty="0"/>
              <a:t>the heel of the leading extremity strikes </a:t>
            </a:r>
            <a:r>
              <a:rPr lang="en-IN" sz="2800" dirty="0" smtClean="0"/>
              <a:t>the ground</a:t>
            </a:r>
            <a:endParaRPr lang="en-IN" sz="2800" b="1" dirty="0" smtClean="0"/>
          </a:p>
          <a:p>
            <a:pPr marL="285750" lvl="0" indent="-285750">
              <a:buFont typeface="Arial" pitchFamily="34" charset="0"/>
              <a:buChar char="•"/>
            </a:pPr>
            <a:endParaRPr lang="en-IN" sz="2800" b="1" dirty="0"/>
          </a:p>
          <a:p>
            <a:endParaRPr lang="en-IN" sz="2800" dirty="0"/>
          </a:p>
        </p:txBody>
      </p:sp>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191000" y="533400"/>
            <a:ext cx="4114800" cy="5410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11448024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IN" sz="1800" dirty="0" smtClean="0"/>
              <a:t>TRADITIONAL STANCE PHASE</a:t>
            </a:r>
            <a:br>
              <a:rPr lang="en-IN" sz="1800" dirty="0" smtClean="0"/>
            </a:br>
            <a:r>
              <a:rPr lang="en-IN" sz="1800" dirty="0" smtClean="0"/>
              <a:t/>
            </a:r>
            <a:br>
              <a:rPr lang="en-IN" sz="1800" dirty="0" smtClean="0"/>
            </a:br>
            <a:r>
              <a:rPr lang="en-IN" sz="1800" dirty="0" smtClean="0"/>
              <a:t/>
            </a:r>
            <a:br>
              <a:rPr lang="en-IN" sz="1800" dirty="0" smtClean="0"/>
            </a:br>
            <a:endParaRPr lang="en-IN" sz="1800" dirty="0"/>
          </a:p>
        </p:txBody>
      </p:sp>
      <p:sp>
        <p:nvSpPr>
          <p:cNvPr id="3" name="Content Placeholder 2"/>
          <p:cNvSpPr>
            <a:spLocks noGrp="1"/>
          </p:cNvSpPr>
          <p:nvPr>
            <p:ph idx="1"/>
          </p:nvPr>
        </p:nvSpPr>
        <p:spPr/>
        <p:txBody>
          <a:bodyPr/>
          <a:lstStyle/>
          <a:p>
            <a:endParaRPr lang="en-IN" dirty="0"/>
          </a:p>
        </p:txBody>
      </p:sp>
      <p:sp>
        <p:nvSpPr>
          <p:cNvPr id="4" name="Text Placeholder 3"/>
          <p:cNvSpPr>
            <a:spLocks noGrp="1"/>
          </p:cNvSpPr>
          <p:nvPr>
            <p:ph type="body" sz="half" idx="2"/>
          </p:nvPr>
        </p:nvSpPr>
        <p:spPr/>
        <p:txBody>
          <a:bodyPr>
            <a:normAutofit/>
          </a:bodyPr>
          <a:lstStyle/>
          <a:p>
            <a:pPr lvl="0"/>
            <a:r>
              <a:rPr lang="en-IN" sz="2800" b="1" dirty="0" smtClean="0"/>
              <a:t>2. Foot </a:t>
            </a:r>
            <a:r>
              <a:rPr lang="en-IN" sz="2800" b="1" dirty="0"/>
              <a:t>flat</a:t>
            </a:r>
          </a:p>
          <a:p>
            <a:pPr marL="457200" indent="-457200">
              <a:buFont typeface="Arial" pitchFamily="34" charset="0"/>
              <a:buChar char="•"/>
            </a:pPr>
            <a:r>
              <a:rPr lang="en-IN" sz="2800" dirty="0" smtClean="0"/>
              <a:t>occurs after initial contact of the gait cycle. It is the first instant during stance when the foot is flat on the ground.</a:t>
            </a:r>
            <a:endParaRPr lang="en-IN" sz="2800" b="1" dirty="0" smtClean="0"/>
          </a:p>
          <a:p>
            <a:endParaRPr lang="en-IN" sz="2800" dirty="0"/>
          </a:p>
        </p:txBody>
      </p:sp>
      <p:pic>
        <p:nvPicPr>
          <p:cNvPr id="3074"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4038600" y="533400"/>
            <a:ext cx="4114800" cy="5105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818779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547</TotalTime>
  <Words>2081</Words>
  <Application>Microsoft Office PowerPoint</Application>
  <PresentationFormat>On-screen Show (4:3)</PresentationFormat>
  <Paragraphs>235</Paragraphs>
  <Slides>62</Slides>
  <Notes>0</Notes>
  <HiddenSlides>0</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Office Theme</vt:lpstr>
      <vt:lpstr> BIOMECHANICS OF GAIT    By – Dr Noel</vt:lpstr>
      <vt:lpstr>Objectives of the Lecture</vt:lpstr>
      <vt:lpstr>  DEFINITION  </vt:lpstr>
      <vt:lpstr>Slide 4</vt:lpstr>
      <vt:lpstr> KINEMATICS </vt:lpstr>
      <vt:lpstr>Slide 6</vt:lpstr>
      <vt:lpstr>COMPARISION OF GAIT TERMINOLOGY</vt:lpstr>
      <vt:lpstr>                                               TRADITIONAL STANCE PHASE   </vt:lpstr>
      <vt:lpstr>TRADITIONAL STANCE PHASE   </vt:lpstr>
      <vt:lpstr>                                               TRADITIONAL STANCE PHASE   </vt:lpstr>
      <vt:lpstr>                                               TRADITIONAL STANCE PHASE   </vt:lpstr>
      <vt:lpstr>                                               TRADITIONAL STANCE PHASE   </vt:lpstr>
      <vt:lpstr>                                               RLA STANCE PHASE   </vt:lpstr>
      <vt:lpstr>                                               RLA STANCE PHASE   </vt:lpstr>
      <vt:lpstr>                                               RLA STANCE PHASE   </vt:lpstr>
      <vt:lpstr>                                               RLA STANCE PHASE   </vt:lpstr>
      <vt:lpstr>                                               TRADITIONAL SWING PHASE   </vt:lpstr>
      <vt:lpstr>                                               TRADITIONAL SWING PHASE   </vt:lpstr>
      <vt:lpstr>                                               TRADITIONAL SWING PHASE   </vt:lpstr>
      <vt:lpstr>                                               RLA SWING PHASE   </vt:lpstr>
      <vt:lpstr>                                               RLA SWING PHASE   </vt:lpstr>
      <vt:lpstr>KINEMATICS OF GAIT</vt:lpstr>
      <vt:lpstr>Temporal variables</vt:lpstr>
      <vt:lpstr>Spatial Variables</vt:lpstr>
      <vt:lpstr>STANCE TIME</vt:lpstr>
      <vt:lpstr>SINGLE-SUPPORT TIME</vt:lpstr>
      <vt:lpstr>DOUBLE-SUPPORT TIME</vt:lpstr>
      <vt:lpstr>STRIDE DURATION</vt:lpstr>
      <vt:lpstr>STEP DURATION</vt:lpstr>
      <vt:lpstr>CADENCE</vt:lpstr>
      <vt:lpstr>WALKING VELOCITY</vt:lpstr>
      <vt:lpstr>   </vt:lpstr>
      <vt:lpstr>STRIDE LENGTH</vt:lpstr>
      <vt:lpstr>STEP LENGTH</vt:lpstr>
      <vt:lpstr>DEGREE OF TOE-OUT</vt:lpstr>
      <vt:lpstr>Slide 36</vt:lpstr>
      <vt:lpstr>KINETICS</vt:lpstr>
      <vt:lpstr>Slide 38</vt:lpstr>
      <vt:lpstr>MCQ’s</vt:lpstr>
      <vt:lpstr>Slide 40</vt:lpstr>
      <vt:lpstr>Slide 41</vt:lpstr>
      <vt:lpstr>Slide 42</vt:lpstr>
      <vt:lpstr>Slide 43</vt:lpstr>
      <vt:lpstr>THANK YOU</vt:lpstr>
      <vt:lpstr>PATHOMECHANICS OF GAIT</vt:lpstr>
      <vt:lpstr>OBJECTIVES OF THE LECTURE</vt:lpstr>
      <vt:lpstr>Slide 47</vt:lpstr>
      <vt:lpstr>Structural impairment</vt:lpstr>
      <vt:lpstr>Slide 49</vt:lpstr>
      <vt:lpstr>Slide 50</vt:lpstr>
      <vt:lpstr>Functional impairment</vt:lpstr>
      <vt:lpstr>Slide 52</vt:lpstr>
      <vt:lpstr>Slide 53</vt:lpstr>
      <vt:lpstr>Slide 54</vt:lpstr>
      <vt:lpstr>Slide 55</vt:lpstr>
      <vt:lpstr>Functional pain</vt:lpstr>
      <vt:lpstr>Compensation/adaptation</vt:lpstr>
      <vt:lpstr>MCQ’S</vt:lpstr>
      <vt:lpstr>Slide 59</vt:lpstr>
      <vt:lpstr>Slide 60</vt:lpstr>
      <vt:lpstr>Slide 61</vt:lpstr>
      <vt:lpstr>Slide 62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BIOMECHANICS OF GAIT</dc:title>
  <dc:creator>HP</dc:creator>
  <cp:lastModifiedBy>Dr. Krina Ved</cp:lastModifiedBy>
  <cp:revision>41</cp:revision>
  <dcterms:created xsi:type="dcterms:W3CDTF">2006-08-16T00:00:00Z</dcterms:created>
  <dcterms:modified xsi:type="dcterms:W3CDTF">2020-08-16T22:05:28Z</dcterms:modified>
</cp:coreProperties>
</file>