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9" r:id="rId2"/>
    <p:sldId id="257" r:id="rId3"/>
    <p:sldId id="268" r:id="rId4"/>
    <p:sldId id="394" r:id="rId5"/>
    <p:sldId id="258" r:id="rId6"/>
    <p:sldId id="305" r:id="rId7"/>
    <p:sldId id="274" r:id="rId8"/>
    <p:sldId id="259" r:id="rId9"/>
    <p:sldId id="262" r:id="rId10"/>
    <p:sldId id="308" r:id="rId11"/>
    <p:sldId id="291" r:id="rId12"/>
    <p:sldId id="310" r:id="rId13"/>
    <p:sldId id="264" r:id="rId14"/>
    <p:sldId id="306" r:id="rId15"/>
    <p:sldId id="334" r:id="rId16"/>
    <p:sldId id="295" r:id="rId17"/>
    <p:sldId id="293" r:id="rId18"/>
    <p:sldId id="326" r:id="rId19"/>
    <p:sldId id="327" r:id="rId20"/>
    <p:sldId id="312" r:id="rId21"/>
    <p:sldId id="313" r:id="rId22"/>
    <p:sldId id="314" r:id="rId23"/>
    <p:sldId id="315" r:id="rId24"/>
    <p:sldId id="316" r:id="rId25"/>
    <p:sldId id="317" r:id="rId26"/>
    <p:sldId id="318" r:id="rId27"/>
    <p:sldId id="319" r:id="rId28"/>
    <p:sldId id="320" r:id="rId29"/>
    <p:sldId id="321" r:id="rId30"/>
    <p:sldId id="322" r:id="rId31"/>
    <p:sldId id="266" r:id="rId32"/>
    <p:sldId id="335" r:id="rId33"/>
    <p:sldId id="324" r:id="rId34"/>
    <p:sldId id="270" r:id="rId35"/>
    <p:sldId id="271" r:id="rId36"/>
    <p:sldId id="272" r:id="rId37"/>
    <p:sldId id="328" r:id="rId38"/>
    <p:sldId id="392" r:id="rId39"/>
    <p:sldId id="388" r:id="rId40"/>
    <p:sldId id="39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6600"/>
    <a:srgbClr val="9966FF"/>
    <a:srgbClr val="FF99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265" autoAdjust="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A51005-38D1-4DE5-9701-E9C8B16B2D8C}"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21213C9C-462B-43E3-AE52-48EC7FBD2F7B}">
      <dgm:prSet phldrT="[Text]" custT="1"/>
      <dgm:spPr>
        <a:solidFill>
          <a:schemeClr val="tx2"/>
        </a:solidFill>
        <a:ln w="66675">
          <a:solidFill>
            <a:schemeClr val="bg1"/>
          </a:solidFill>
        </a:ln>
      </dgm:spPr>
      <dgm:t>
        <a:bodyPr/>
        <a:lstStyle/>
        <a:p>
          <a:r>
            <a:rPr lang="en-US" sz="3600" b="1" dirty="0"/>
            <a:t>Principles of Tooth Preparation</a:t>
          </a:r>
        </a:p>
      </dgm:t>
    </dgm:pt>
    <dgm:pt modelId="{60B2B6D3-F89F-4214-B476-7A2B950D5DD3}" type="parTrans" cxnId="{8C47D995-DABB-41DF-8108-4A1478B554A8}">
      <dgm:prSet/>
      <dgm:spPr/>
      <dgm:t>
        <a:bodyPr/>
        <a:lstStyle/>
        <a:p>
          <a:endParaRPr lang="en-US"/>
        </a:p>
      </dgm:t>
    </dgm:pt>
    <dgm:pt modelId="{54F02A96-D636-405A-B52F-96AFDBA908F1}" type="sibTrans" cxnId="{8C47D995-DABB-41DF-8108-4A1478B554A8}">
      <dgm:prSet/>
      <dgm:spPr/>
      <dgm:t>
        <a:bodyPr/>
        <a:lstStyle/>
        <a:p>
          <a:endParaRPr lang="en-US"/>
        </a:p>
      </dgm:t>
    </dgm:pt>
    <dgm:pt modelId="{BCF0106F-0BF4-4DDA-819F-5E40A167D89E}">
      <dgm:prSet phldrT="[Text]" custT="1"/>
      <dgm:spPr/>
      <dgm:t>
        <a:bodyPr/>
        <a:lstStyle/>
        <a:p>
          <a:r>
            <a:rPr lang="en-US" sz="2400" b="1" dirty="0"/>
            <a:t>Biologic Consideration</a:t>
          </a:r>
        </a:p>
      </dgm:t>
    </dgm:pt>
    <dgm:pt modelId="{E2199560-875A-488E-A85E-28AA5178A766}" type="parTrans" cxnId="{CE70A989-7EAB-4E69-B311-6026F4AB8C31}">
      <dgm:prSet/>
      <dgm:spPr/>
      <dgm:t>
        <a:bodyPr/>
        <a:lstStyle/>
        <a:p>
          <a:endParaRPr lang="en-US"/>
        </a:p>
      </dgm:t>
    </dgm:pt>
    <dgm:pt modelId="{C3335A48-FB7E-45A1-9A13-3DCB99210F33}" type="sibTrans" cxnId="{CE70A989-7EAB-4E69-B311-6026F4AB8C31}">
      <dgm:prSet/>
      <dgm:spPr/>
      <dgm:t>
        <a:bodyPr/>
        <a:lstStyle/>
        <a:p>
          <a:endParaRPr lang="en-US"/>
        </a:p>
      </dgm:t>
    </dgm:pt>
    <dgm:pt modelId="{1965492F-0AB8-4D30-A7A3-A1E89BCECB67}">
      <dgm:prSet phldrT="[Text]" custT="1"/>
      <dgm:spPr/>
      <dgm:t>
        <a:bodyPr/>
        <a:lstStyle/>
        <a:p>
          <a:r>
            <a:rPr lang="en-US" sz="2400" b="1" dirty="0"/>
            <a:t>Mechanical Consideration</a:t>
          </a:r>
        </a:p>
      </dgm:t>
    </dgm:pt>
    <dgm:pt modelId="{B49B0055-F03D-430C-A391-4E9B61204734}" type="parTrans" cxnId="{F0F40D95-4516-448A-B15A-D479BE155CA9}">
      <dgm:prSet/>
      <dgm:spPr/>
      <dgm:t>
        <a:bodyPr/>
        <a:lstStyle/>
        <a:p>
          <a:endParaRPr lang="en-US"/>
        </a:p>
      </dgm:t>
    </dgm:pt>
    <dgm:pt modelId="{190FF8EC-F27A-4A02-ADA4-9FBE45EDA4B5}" type="sibTrans" cxnId="{F0F40D95-4516-448A-B15A-D479BE155CA9}">
      <dgm:prSet/>
      <dgm:spPr/>
      <dgm:t>
        <a:bodyPr/>
        <a:lstStyle/>
        <a:p>
          <a:endParaRPr lang="en-US"/>
        </a:p>
      </dgm:t>
    </dgm:pt>
    <dgm:pt modelId="{BFADF936-CA24-4329-BBDD-3C6E46F1F2A3}">
      <dgm:prSet phldrT="[Text]" custT="1"/>
      <dgm:spPr/>
      <dgm:t>
        <a:bodyPr/>
        <a:lstStyle/>
        <a:p>
          <a:r>
            <a:rPr lang="en-US" sz="2400" b="1" dirty="0"/>
            <a:t>Esthetic Consideration</a:t>
          </a:r>
        </a:p>
      </dgm:t>
    </dgm:pt>
    <dgm:pt modelId="{24531BD8-2848-4B32-9B84-17514A5586CC}" type="parTrans" cxnId="{D7167EEA-18FE-437C-A7F5-2C235768DB00}">
      <dgm:prSet/>
      <dgm:spPr/>
      <dgm:t>
        <a:bodyPr/>
        <a:lstStyle/>
        <a:p>
          <a:endParaRPr lang="en-US"/>
        </a:p>
      </dgm:t>
    </dgm:pt>
    <dgm:pt modelId="{DCD3EAA5-5843-43B9-BA66-1151DF382B74}" type="sibTrans" cxnId="{D7167EEA-18FE-437C-A7F5-2C235768DB00}">
      <dgm:prSet/>
      <dgm:spPr/>
      <dgm:t>
        <a:bodyPr/>
        <a:lstStyle/>
        <a:p>
          <a:endParaRPr lang="en-US"/>
        </a:p>
      </dgm:t>
    </dgm:pt>
    <dgm:pt modelId="{6B15A7E5-CFD3-423E-8320-22C67AB6105E}" type="pres">
      <dgm:prSet presAssocID="{96A51005-38D1-4DE5-9701-E9C8B16B2D8C}" presName="hierChild1" presStyleCnt="0">
        <dgm:presLayoutVars>
          <dgm:orgChart val="1"/>
          <dgm:chPref val="1"/>
          <dgm:dir/>
          <dgm:animOne val="branch"/>
          <dgm:animLvl val="lvl"/>
          <dgm:resizeHandles/>
        </dgm:presLayoutVars>
      </dgm:prSet>
      <dgm:spPr/>
    </dgm:pt>
    <dgm:pt modelId="{FE5020A7-8458-4175-9110-E1C8334F46B6}" type="pres">
      <dgm:prSet presAssocID="{21213C9C-462B-43E3-AE52-48EC7FBD2F7B}" presName="hierRoot1" presStyleCnt="0">
        <dgm:presLayoutVars>
          <dgm:hierBranch val="init"/>
        </dgm:presLayoutVars>
      </dgm:prSet>
      <dgm:spPr/>
    </dgm:pt>
    <dgm:pt modelId="{AF930500-F0D6-4369-837B-B547EF14C9C1}" type="pres">
      <dgm:prSet presAssocID="{21213C9C-462B-43E3-AE52-48EC7FBD2F7B}" presName="rootComposite1" presStyleCnt="0"/>
      <dgm:spPr/>
    </dgm:pt>
    <dgm:pt modelId="{9481F0E6-E9A0-4FCD-961E-3587DD9F0CB4}" type="pres">
      <dgm:prSet presAssocID="{21213C9C-462B-43E3-AE52-48EC7FBD2F7B}" presName="rootText1" presStyleLbl="node0" presStyleIdx="0" presStyleCnt="1" custScaleX="285038" custScaleY="88381" custLinFactY="-18541" custLinFactNeighborY="-100000">
        <dgm:presLayoutVars>
          <dgm:chPref val="3"/>
        </dgm:presLayoutVars>
      </dgm:prSet>
      <dgm:spPr/>
    </dgm:pt>
    <dgm:pt modelId="{65021680-0B4F-4B14-9F5D-5C26D2AC69F6}" type="pres">
      <dgm:prSet presAssocID="{21213C9C-462B-43E3-AE52-48EC7FBD2F7B}" presName="rootConnector1" presStyleLbl="node1" presStyleIdx="0" presStyleCnt="0"/>
      <dgm:spPr/>
    </dgm:pt>
    <dgm:pt modelId="{90F4C5CE-7530-4F47-BFBE-D9571E303CD7}" type="pres">
      <dgm:prSet presAssocID="{21213C9C-462B-43E3-AE52-48EC7FBD2F7B}" presName="hierChild2" presStyleCnt="0"/>
      <dgm:spPr/>
    </dgm:pt>
    <dgm:pt modelId="{E8408451-52A2-40B5-94C1-7130927A9075}" type="pres">
      <dgm:prSet presAssocID="{E2199560-875A-488E-A85E-28AA5178A766}" presName="Name37" presStyleLbl="parChTrans1D2" presStyleIdx="0" presStyleCnt="3"/>
      <dgm:spPr/>
    </dgm:pt>
    <dgm:pt modelId="{B4ECC123-9D2C-4F01-82D6-EA016055BB41}" type="pres">
      <dgm:prSet presAssocID="{BCF0106F-0BF4-4DDA-819F-5E40A167D89E}" presName="hierRoot2" presStyleCnt="0">
        <dgm:presLayoutVars>
          <dgm:hierBranch val="init"/>
        </dgm:presLayoutVars>
      </dgm:prSet>
      <dgm:spPr/>
    </dgm:pt>
    <dgm:pt modelId="{AD1082E6-24DF-481F-A077-BAEF16A0902D}" type="pres">
      <dgm:prSet presAssocID="{BCF0106F-0BF4-4DDA-819F-5E40A167D89E}" presName="rootComposite" presStyleCnt="0"/>
      <dgm:spPr/>
    </dgm:pt>
    <dgm:pt modelId="{C3C4743A-BA86-4FD7-8231-342C0D47A97D}" type="pres">
      <dgm:prSet presAssocID="{BCF0106F-0BF4-4DDA-819F-5E40A167D89E}" presName="rootText" presStyleLbl="node2" presStyleIdx="0" presStyleCnt="3" custLinFactNeighborX="13992" custLinFactNeighborY="-12577">
        <dgm:presLayoutVars>
          <dgm:chPref val="3"/>
        </dgm:presLayoutVars>
      </dgm:prSet>
      <dgm:spPr/>
    </dgm:pt>
    <dgm:pt modelId="{9EE0995F-32A7-468C-B62D-07D9EA9BDB57}" type="pres">
      <dgm:prSet presAssocID="{BCF0106F-0BF4-4DDA-819F-5E40A167D89E}" presName="rootConnector" presStyleLbl="node2" presStyleIdx="0" presStyleCnt="3"/>
      <dgm:spPr/>
    </dgm:pt>
    <dgm:pt modelId="{C61890F2-A0A0-43C3-A883-19459CA149C7}" type="pres">
      <dgm:prSet presAssocID="{BCF0106F-0BF4-4DDA-819F-5E40A167D89E}" presName="hierChild4" presStyleCnt="0"/>
      <dgm:spPr/>
    </dgm:pt>
    <dgm:pt modelId="{FEB5655D-CA99-4AA8-B2A2-8DFC4D1AA71C}" type="pres">
      <dgm:prSet presAssocID="{BCF0106F-0BF4-4DDA-819F-5E40A167D89E}" presName="hierChild5" presStyleCnt="0"/>
      <dgm:spPr/>
    </dgm:pt>
    <dgm:pt modelId="{B7F91750-5987-4EB0-8885-1AFE8EFEE059}" type="pres">
      <dgm:prSet presAssocID="{B49B0055-F03D-430C-A391-4E9B61204734}" presName="Name37" presStyleLbl="parChTrans1D2" presStyleIdx="1" presStyleCnt="3"/>
      <dgm:spPr/>
    </dgm:pt>
    <dgm:pt modelId="{E4FDEBA2-7F22-4AA6-85AE-840C2E83E3A3}" type="pres">
      <dgm:prSet presAssocID="{1965492F-0AB8-4D30-A7A3-A1E89BCECB67}" presName="hierRoot2" presStyleCnt="0">
        <dgm:presLayoutVars>
          <dgm:hierBranch val="init"/>
        </dgm:presLayoutVars>
      </dgm:prSet>
      <dgm:spPr/>
    </dgm:pt>
    <dgm:pt modelId="{26E5B389-6703-4FD6-95D4-4E6FC24F40F6}" type="pres">
      <dgm:prSet presAssocID="{1965492F-0AB8-4D30-A7A3-A1E89BCECB67}" presName="rootComposite" presStyleCnt="0"/>
      <dgm:spPr/>
    </dgm:pt>
    <dgm:pt modelId="{468EEB85-79BC-42B9-A7BB-667BD08928B5}" type="pres">
      <dgm:prSet presAssocID="{1965492F-0AB8-4D30-A7A3-A1E89BCECB67}" presName="rootText" presStyleLbl="node2" presStyleIdx="1" presStyleCnt="3" custLinFactY="18541" custLinFactNeighborX="-1307" custLinFactNeighborY="100000">
        <dgm:presLayoutVars>
          <dgm:chPref val="3"/>
        </dgm:presLayoutVars>
      </dgm:prSet>
      <dgm:spPr/>
    </dgm:pt>
    <dgm:pt modelId="{BAE254A8-098D-456E-B28A-169F1978A13A}" type="pres">
      <dgm:prSet presAssocID="{1965492F-0AB8-4D30-A7A3-A1E89BCECB67}" presName="rootConnector" presStyleLbl="node2" presStyleIdx="1" presStyleCnt="3"/>
      <dgm:spPr/>
    </dgm:pt>
    <dgm:pt modelId="{E09E6229-0DA9-4D9A-906B-6B2707CE9898}" type="pres">
      <dgm:prSet presAssocID="{1965492F-0AB8-4D30-A7A3-A1E89BCECB67}" presName="hierChild4" presStyleCnt="0"/>
      <dgm:spPr/>
    </dgm:pt>
    <dgm:pt modelId="{705AC362-9C1B-4463-ABBC-E61E497DD25E}" type="pres">
      <dgm:prSet presAssocID="{1965492F-0AB8-4D30-A7A3-A1E89BCECB67}" presName="hierChild5" presStyleCnt="0"/>
      <dgm:spPr/>
    </dgm:pt>
    <dgm:pt modelId="{59959D4F-71C4-459B-965D-36994F8E70A3}" type="pres">
      <dgm:prSet presAssocID="{24531BD8-2848-4B32-9B84-17514A5586CC}" presName="Name37" presStyleLbl="parChTrans1D2" presStyleIdx="2" presStyleCnt="3"/>
      <dgm:spPr/>
    </dgm:pt>
    <dgm:pt modelId="{59BBB73E-8D49-487E-9CB8-A5F0037EE5B1}" type="pres">
      <dgm:prSet presAssocID="{BFADF936-CA24-4329-BBDD-3C6E46F1F2A3}" presName="hierRoot2" presStyleCnt="0">
        <dgm:presLayoutVars>
          <dgm:hierBranch val="init"/>
        </dgm:presLayoutVars>
      </dgm:prSet>
      <dgm:spPr/>
    </dgm:pt>
    <dgm:pt modelId="{E4A28C16-EC35-4451-81D8-356807B6D9E5}" type="pres">
      <dgm:prSet presAssocID="{BFADF936-CA24-4329-BBDD-3C6E46F1F2A3}" presName="rootComposite" presStyleCnt="0"/>
      <dgm:spPr/>
    </dgm:pt>
    <dgm:pt modelId="{60CC12BF-A937-4612-BA4B-4ACE179F515D}" type="pres">
      <dgm:prSet presAssocID="{BFADF936-CA24-4329-BBDD-3C6E46F1F2A3}" presName="rootText" presStyleLbl="node2" presStyleIdx="2" presStyleCnt="3" custLinFactNeighborX="-13992" custLinFactNeighborY="-12577">
        <dgm:presLayoutVars>
          <dgm:chPref val="3"/>
        </dgm:presLayoutVars>
      </dgm:prSet>
      <dgm:spPr/>
    </dgm:pt>
    <dgm:pt modelId="{E6EA3D74-882B-46E1-BE0D-400451ED327F}" type="pres">
      <dgm:prSet presAssocID="{BFADF936-CA24-4329-BBDD-3C6E46F1F2A3}" presName="rootConnector" presStyleLbl="node2" presStyleIdx="2" presStyleCnt="3"/>
      <dgm:spPr/>
    </dgm:pt>
    <dgm:pt modelId="{FE999B4C-58BC-4864-822E-786634771BA5}" type="pres">
      <dgm:prSet presAssocID="{BFADF936-CA24-4329-BBDD-3C6E46F1F2A3}" presName="hierChild4" presStyleCnt="0"/>
      <dgm:spPr/>
    </dgm:pt>
    <dgm:pt modelId="{9686BCE8-B8F1-4F0E-8213-FCF897B565BC}" type="pres">
      <dgm:prSet presAssocID="{BFADF936-CA24-4329-BBDD-3C6E46F1F2A3}" presName="hierChild5" presStyleCnt="0"/>
      <dgm:spPr/>
    </dgm:pt>
    <dgm:pt modelId="{4360B713-AFB7-4F98-906B-91B26C4872F3}" type="pres">
      <dgm:prSet presAssocID="{21213C9C-462B-43E3-AE52-48EC7FBD2F7B}" presName="hierChild3" presStyleCnt="0"/>
      <dgm:spPr/>
    </dgm:pt>
  </dgm:ptLst>
  <dgm:cxnLst>
    <dgm:cxn modelId="{75278A08-7AD2-4012-B9B8-D23B7D9FC487}" type="presOf" srcId="{E2199560-875A-488E-A85E-28AA5178A766}" destId="{E8408451-52A2-40B5-94C1-7130927A9075}" srcOrd="0" destOrd="0" presId="urn:microsoft.com/office/officeart/2005/8/layout/orgChart1"/>
    <dgm:cxn modelId="{399BB60E-6D53-463B-A4BD-5E2DB696E3CD}" type="presOf" srcId="{BCF0106F-0BF4-4DDA-819F-5E40A167D89E}" destId="{C3C4743A-BA86-4FD7-8231-342C0D47A97D}" srcOrd="0" destOrd="0" presId="urn:microsoft.com/office/officeart/2005/8/layout/orgChart1"/>
    <dgm:cxn modelId="{F3208914-67CB-4705-AE19-A6F9C381B721}" type="presOf" srcId="{BCF0106F-0BF4-4DDA-819F-5E40A167D89E}" destId="{9EE0995F-32A7-468C-B62D-07D9EA9BDB57}" srcOrd="1" destOrd="0" presId="urn:microsoft.com/office/officeart/2005/8/layout/orgChart1"/>
    <dgm:cxn modelId="{FDCD3427-6A9B-49B3-880B-2ACFF6624770}" type="presOf" srcId="{1965492F-0AB8-4D30-A7A3-A1E89BCECB67}" destId="{468EEB85-79BC-42B9-A7BB-667BD08928B5}" srcOrd="0" destOrd="0" presId="urn:microsoft.com/office/officeart/2005/8/layout/orgChart1"/>
    <dgm:cxn modelId="{282B5E27-3E2B-4926-8F14-CC4BFBB2EF69}" type="presOf" srcId="{B49B0055-F03D-430C-A391-4E9B61204734}" destId="{B7F91750-5987-4EB0-8885-1AFE8EFEE059}" srcOrd="0" destOrd="0" presId="urn:microsoft.com/office/officeart/2005/8/layout/orgChart1"/>
    <dgm:cxn modelId="{8FC65439-75CE-438C-978D-412576959119}" type="presOf" srcId="{21213C9C-462B-43E3-AE52-48EC7FBD2F7B}" destId="{65021680-0B4F-4B14-9F5D-5C26D2AC69F6}" srcOrd="1" destOrd="0" presId="urn:microsoft.com/office/officeart/2005/8/layout/orgChart1"/>
    <dgm:cxn modelId="{F0D0AF5B-A57A-4E3D-AD89-AE9D6346DA3B}" type="presOf" srcId="{96A51005-38D1-4DE5-9701-E9C8B16B2D8C}" destId="{6B15A7E5-CFD3-423E-8320-22C67AB6105E}" srcOrd="0" destOrd="0" presId="urn:microsoft.com/office/officeart/2005/8/layout/orgChart1"/>
    <dgm:cxn modelId="{E10C7351-D4BF-4A56-B447-7906F143B662}" type="presOf" srcId="{BFADF936-CA24-4329-BBDD-3C6E46F1F2A3}" destId="{E6EA3D74-882B-46E1-BE0D-400451ED327F}" srcOrd="1" destOrd="0" presId="urn:microsoft.com/office/officeart/2005/8/layout/orgChart1"/>
    <dgm:cxn modelId="{CE70A989-7EAB-4E69-B311-6026F4AB8C31}" srcId="{21213C9C-462B-43E3-AE52-48EC7FBD2F7B}" destId="{BCF0106F-0BF4-4DDA-819F-5E40A167D89E}" srcOrd="0" destOrd="0" parTransId="{E2199560-875A-488E-A85E-28AA5178A766}" sibTransId="{C3335A48-FB7E-45A1-9A13-3DCB99210F33}"/>
    <dgm:cxn modelId="{002A7C8A-0459-4976-A491-EEEA132B9910}" type="presOf" srcId="{1965492F-0AB8-4D30-A7A3-A1E89BCECB67}" destId="{BAE254A8-098D-456E-B28A-169F1978A13A}" srcOrd="1" destOrd="0" presId="urn:microsoft.com/office/officeart/2005/8/layout/orgChart1"/>
    <dgm:cxn modelId="{F0F40D95-4516-448A-B15A-D479BE155CA9}" srcId="{21213C9C-462B-43E3-AE52-48EC7FBD2F7B}" destId="{1965492F-0AB8-4D30-A7A3-A1E89BCECB67}" srcOrd="1" destOrd="0" parTransId="{B49B0055-F03D-430C-A391-4E9B61204734}" sibTransId="{190FF8EC-F27A-4A02-ADA4-9FBE45EDA4B5}"/>
    <dgm:cxn modelId="{8C47D995-DABB-41DF-8108-4A1478B554A8}" srcId="{96A51005-38D1-4DE5-9701-E9C8B16B2D8C}" destId="{21213C9C-462B-43E3-AE52-48EC7FBD2F7B}" srcOrd="0" destOrd="0" parTransId="{60B2B6D3-F89F-4214-B476-7A2B950D5DD3}" sibTransId="{54F02A96-D636-405A-B52F-96AFDBA908F1}"/>
    <dgm:cxn modelId="{2BF3889D-1520-4685-B222-964C490B5844}" type="presOf" srcId="{24531BD8-2848-4B32-9B84-17514A5586CC}" destId="{59959D4F-71C4-459B-965D-36994F8E70A3}" srcOrd="0" destOrd="0" presId="urn:microsoft.com/office/officeart/2005/8/layout/orgChart1"/>
    <dgm:cxn modelId="{CBDBEDB7-6D3C-44C0-A5DE-624616305A02}" type="presOf" srcId="{21213C9C-462B-43E3-AE52-48EC7FBD2F7B}" destId="{9481F0E6-E9A0-4FCD-961E-3587DD9F0CB4}" srcOrd="0" destOrd="0" presId="urn:microsoft.com/office/officeart/2005/8/layout/orgChart1"/>
    <dgm:cxn modelId="{D48210E5-4C55-4F7A-AEE5-50FCA700741C}" type="presOf" srcId="{BFADF936-CA24-4329-BBDD-3C6E46F1F2A3}" destId="{60CC12BF-A937-4612-BA4B-4ACE179F515D}" srcOrd="0" destOrd="0" presId="urn:microsoft.com/office/officeart/2005/8/layout/orgChart1"/>
    <dgm:cxn modelId="{D7167EEA-18FE-437C-A7F5-2C235768DB00}" srcId="{21213C9C-462B-43E3-AE52-48EC7FBD2F7B}" destId="{BFADF936-CA24-4329-BBDD-3C6E46F1F2A3}" srcOrd="2" destOrd="0" parTransId="{24531BD8-2848-4B32-9B84-17514A5586CC}" sibTransId="{DCD3EAA5-5843-43B9-BA66-1151DF382B74}"/>
    <dgm:cxn modelId="{C861F9A0-8D0A-4F94-8331-856863F701DB}" type="presParOf" srcId="{6B15A7E5-CFD3-423E-8320-22C67AB6105E}" destId="{FE5020A7-8458-4175-9110-E1C8334F46B6}" srcOrd="0" destOrd="0" presId="urn:microsoft.com/office/officeart/2005/8/layout/orgChart1"/>
    <dgm:cxn modelId="{953601E9-DE49-4089-93DB-1EF250D91375}" type="presParOf" srcId="{FE5020A7-8458-4175-9110-E1C8334F46B6}" destId="{AF930500-F0D6-4369-837B-B547EF14C9C1}" srcOrd="0" destOrd="0" presId="urn:microsoft.com/office/officeart/2005/8/layout/orgChart1"/>
    <dgm:cxn modelId="{BB812904-E8D7-4912-9C91-E905330EFF35}" type="presParOf" srcId="{AF930500-F0D6-4369-837B-B547EF14C9C1}" destId="{9481F0E6-E9A0-4FCD-961E-3587DD9F0CB4}" srcOrd="0" destOrd="0" presId="urn:microsoft.com/office/officeart/2005/8/layout/orgChart1"/>
    <dgm:cxn modelId="{CCBA7A00-5ABB-429B-94BF-19C96E60C1E1}" type="presParOf" srcId="{AF930500-F0D6-4369-837B-B547EF14C9C1}" destId="{65021680-0B4F-4B14-9F5D-5C26D2AC69F6}" srcOrd="1" destOrd="0" presId="urn:microsoft.com/office/officeart/2005/8/layout/orgChart1"/>
    <dgm:cxn modelId="{FCFBC4F5-DE9F-47B1-ACD1-AA511CC3ADCA}" type="presParOf" srcId="{FE5020A7-8458-4175-9110-E1C8334F46B6}" destId="{90F4C5CE-7530-4F47-BFBE-D9571E303CD7}" srcOrd="1" destOrd="0" presId="urn:microsoft.com/office/officeart/2005/8/layout/orgChart1"/>
    <dgm:cxn modelId="{4EB1EEE7-EE23-4F14-A4CF-1A2D94EB99FF}" type="presParOf" srcId="{90F4C5CE-7530-4F47-BFBE-D9571E303CD7}" destId="{E8408451-52A2-40B5-94C1-7130927A9075}" srcOrd="0" destOrd="0" presId="urn:microsoft.com/office/officeart/2005/8/layout/orgChart1"/>
    <dgm:cxn modelId="{BCC49E07-0D36-49B3-AC61-6EEC63A3D3B3}" type="presParOf" srcId="{90F4C5CE-7530-4F47-BFBE-D9571E303CD7}" destId="{B4ECC123-9D2C-4F01-82D6-EA016055BB41}" srcOrd="1" destOrd="0" presId="urn:microsoft.com/office/officeart/2005/8/layout/orgChart1"/>
    <dgm:cxn modelId="{B0A78774-3C38-4DF9-9EA5-2335547A7989}" type="presParOf" srcId="{B4ECC123-9D2C-4F01-82D6-EA016055BB41}" destId="{AD1082E6-24DF-481F-A077-BAEF16A0902D}" srcOrd="0" destOrd="0" presId="urn:microsoft.com/office/officeart/2005/8/layout/orgChart1"/>
    <dgm:cxn modelId="{0D01E7CB-A840-4BDF-9F1E-9751B978F270}" type="presParOf" srcId="{AD1082E6-24DF-481F-A077-BAEF16A0902D}" destId="{C3C4743A-BA86-4FD7-8231-342C0D47A97D}" srcOrd="0" destOrd="0" presId="urn:microsoft.com/office/officeart/2005/8/layout/orgChart1"/>
    <dgm:cxn modelId="{F78BE6EA-5BF4-49FE-8356-A6FC345EB4A7}" type="presParOf" srcId="{AD1082E6-24DF-481F-A077-BAEF16A0902D}" destId="{9EE0995F-32A7-468C-B62D-07D9EA9BDB57}" srcOrd="1" destOrd="0" presId="urn:microsoft.com/office/officeart/2005/8/layout/orgChart1"/>
    <dgm:cxn modelId="{9C318B94-164F-419E-97DC-F897E08A2FE7}" type="presParOf" srcId="{B4ECC123-9D2C-4F01-82D6-EA016055BB41}" destId="{C61890F2-A0A0-43C3-A883-19459CA149C7}" srcOrd="1" destOrd="0" presId="urn:microsoft.com/office/officeart/2005/8/layout/orgChart1"/>
    <dgm:cxn modelId="{70DBB3F5-4833-4AD5-A591-FFC749785D1E}" type="presParOf" srcId="{B4ECC123-9D2C-4F01-82D6-EA016055BB41}" destId="{FEB5655D-CA99-4AA8-B2A2-8DFC4D1AA71C}" srcOrd="2" destOrd="0" presId="urn:microsoft.com/office/officeart/2005/8/layout/orgChart1"/>
    <dgm:cxn modelId="{7744C7B4-6C2D-4842-B856-3579ED14F19F}" type="presParOf" srcId="{90F4C5CE-7530-4F47-BFBE-D9571E303CD7}" destId="{B7F91750-5987-4EB0-8885-1AFE8EFEE059}" srcOrd="2" destOrd="0" presId="urn:microsoft.com/office/officeart/2005/8/layout/orgChart1"/>
    <dgm:cxn modelId="{9C6CD7C9-4DD6-429B-984D-D95468ACCA73}" type="presParOf" srcId="{90F4C5CE-7530-4F47-BFBE-D9571E303CD7}" destId="{E4FDEBA2-7F22-4AA6-85AE-840C2E83E3A3}" srcOrd="3" destOrd="0" presId="urn:microsoft.com/office/officeart/2005/8/layout/orgChart1"/>
    <dgm:cxn modelId="{6D8B7B68-0AE7-4B09-972A-CB959AB3B0AA}" type="presParOf" srcId="{E4FDEBA2-7F22-4AA6-85AE-840C2E83E3A3}" destId="{26E5B389-6703-4FD6-95D4-4E6FC24F40F6}" srcOrd="0" destOrd="0" presId="urn:microsoft.com/office/officeart/2005/8/layout/orgChart1"/>
    <dgm:cxn modelId="{C21D98A2-68CC-4BF8-BD41-C8FA42F862BC}" type="presParOf" srcId="{26E5B389-6703-4FD6-95D4-4E6FC24F40F6}" destId="{468EEB85-79BC-42B9-A7BB-667BD08928B5}" srcOrd="0" destOrd="0" presId="urn:microsoft.com/office/officeart/2005/8/layout/orgChart1"/>
    <dgm:cxn modelId="{E1C10E69-9E97-4269-9EA4-8F0ED6AC70F4}" type="presParOf" srcId="{26E5B389-6703-4FD6-95D4-4E6FC24F40F6}" destId="{BAE254A8-098D-456E-B28A-169F1978A13A}" srcOrd="1" destOrd="0" presId="urn:microsoft.com/office/officeart/2005/8/layout/orgChart1"/>
    <dgm:cxn modelId="{36390B4C-639A-4C1B-8CCB-EE4447BCB2B1}" type="presParOf" srcId="{E4FDEBA2-7F22-4AA6-85AE-840C2E83E3A3}" destId="{E09E6229-0DA9-4D9A-906B-6B2707CE9898}" srcOrd="1" destOrd="0" presId="urn:microsoft.com/office/officeart/2005/8/layout/orgChart1"/>
    <dgm:cxn modelId="{9D7679E4-762D-44EC-A383-EAE3FA1088DB}" type="presParOf" srcId="{E4FDEBA2-7F22-4AA6-85AE-840C2E83E3A3}" destId="{705AC362-9C1B-4463-ABBC-E61E497DD25E}" srcOrd="2" destOrd="0" presId="urn:microsoft.com/office/officeart/2005/8/layout/orgChart1"/>
    <dgm:cxn modelId="{4E008FD9-A273-45F6-9E8F-DD1935778134}" type="presParOf" srcId="{90F4C5CE-7530-4F47-BFBE-D9571E303CD7}" destId="{59959D4F-71C4-459B-965D-36994F8E70A3}" srcOrd="4" destOrd="0" presId="urn:microsoft.com/office/officeart/2005/8/layout/orgChart1"/>
    <dgm:cxn modelId="{90B8A9C9-6807-42E8-BBB7-4B7458786D4C}" type="presParOf" srcId="{90F4C5CE-7530-4F47-BFBE-D9571E303CD7}" destId="{59BBB73E-8D49-487E-9CB8-A5F0037EE5B1}" srcOrd="5" destOrd="0" presId="urn:microsoft.com/office/officeart/2005/8/layout/orgChart1"/>
    <dgm:cxn modelId="{D46FEBD5-1A30-46DF-9B1D-A4AEFC508894}" type="presParOf" srcId="{59BBB73E-8D49-487E-9CB8-A5F0037EE5B1}" destId="{E4A28C16-EC35-4451-81D8-356807B6D9E5}" srcOrd="0" destOrd="0" presId="urn:microsoft.com/office/officeart/2005/8/layout/orgChart1"/>
    <dgm:cxn modelId="{444EDD0B-8B0F-4041-97AC-523A48E8809F}" type="presParOf" srcId="{E4A28C16-EC35-4451-81D8-356807B6D9E5}" destId="{60CC12BF-A937-4612-BA4B-4ACE179F515D}" srcOrd="0" destOrd="0" presId="urn:microsoft.com/office/officeart/2005/8/layout/orgChart1"/>
    <dgm:cxn modelId="{EFE7168D-6F5A-4349-AB22-88E16E56EA5C}" type="presParOf" srcId="{E4A28C16-EC35-4451-81D8-356807B6D9E5}" destId="{E6EA3D74-882B-46E1-BE0D-400451ED327F}" srcOrd="1" destOrd="0" presId="urn:microsoft.com/office/officeart/2005/8/layout/orgChart1"/>
    <dgm:cxn modelId="{EA1556AF-6FDD-4CBF-BEDC-264B3921C5C0}" type="presParOf" srcId="{59BBB73E-8D49-487E-9CB8-A5F0037EE5B1}" destId="{FE999B4C-58BC-4864-822E-786634771BA5}" srcOrd="1" destOrd="0" presId="urn:microsoft.com/office/officeart/2005/8/layout/orgChart1"/>
    <dgm:cxn modelId="{02C4DA78-4EDC-4CD0-8EFD-B597ADB6CA68}" type="presParOf" srcId="{59BBB73E-8D49-487E-9CB8-A5F0037EE5B1}" destId="{9686BCE8-B8F1-4F0E-8213-FCF897B565BC}" srcOrd="2" destOrd="0" presId="urn:microsoft.com/office/officeart/2005/8/layout/orgChart1"/>
    <dgm:cxn modelId="{47945172-F199-40E5-9F24-5A5B83BA5B50}" type="presParOf" srcId="{FE5020A7-8458-4175-9110-E1C8334F46B6}" destId="{4360B713-AFB7-4F98-906B-91B26C4872F3}" srcOrd="2" destOrd="0" presId="urn:microsoft.com/office/officeart/2005/8/layout/orgChart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59D4F-71C4-459B-965D-36994F8E70A3}">
      <dsp:nvSpPr>
        <dsp:cNvPr id="0" name=""/>
        <dsp:cNvSpPr/>
      </dsp:nvSpPr>
      <dsp:spPr>
        <a:xfrm>
          <a:off x="4572000" y="1181355"/>
          <a:ext cx="2860671" cy="1901577"/>
        </a:xfrm>
        <a:custGeom>
          <a:avLst/>
          <a:gdLst/>
          <a:ahLst/>
          <a:cxnLst/>
          <a:rect l="0" t="0" r="0" b="0"/>
          <a:pathLst>
            <a:path>
              <a:moveTo>
                <a:pt x="0" y="0"/>
              </a:moveTo>
              <a:lnTo>
                <a:pt x="0" y="1620878"/>
              </a:lnTo>
              <a:lnTo>
                <a:pt x="2860671" y="1620878"/>
              </a:lnTo>
              <a:lnTo>
                <a:pt x="2860671" y="190157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F91750-5987-4EB0-8885-1AFE8EFEE059}">
      <dsp:nvSpPr>
        <dsp:cNvPr id="0" name=""/>
        <dsp:cNvSpPr/>
      </dsp:nvSpPr>
      <dsp:spPr>
        <a:xfrm>
          <a:off x="4491339" y="1181355"/>
          <a:ext cx="91440" cy="3577980"/>
        </a:xfrm>
        <a:custGeom>
          <a:avLst/>
          <a:gdLst/>
          <a:ahLst/>
          <a:cxnLst/>
          <a:rect l="0" t="0" r="0" b="0"/>
          <a:pathLst>
            <a:path>
              <a:moveTo>
                <a:pt x="80660" y="0"/>
              </a:moveTo>
              <a:lnTo>
                <a:pt x="80660" y="3297281"/>
              </a:lnTo>
              <a:lnTo>
                <a:pt x="45720" y="3297281"/>
              </a:lnTo>
              <a:lnTo>
                <a:pt x="45720" y="35779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408451-52A2-40B5-94C1-7130927A9075}">
      <dsp:nvSpPr>
        <dsp:cNvPr id="0" name=""/>
        <dsp:cNvSpPr/>
      </dsp:nvSpPr>
      <dsp:spPr>
        <a:xfrm>
          <a:off x="1711328" y="1181355"/>
          <a:ext cx="2860671" cy="1901577"/>
        </a:xfrm>
        <a:custGeom>
          <a:avLst/>
          <a:gdLst/>
          <a:ahLst/>
          <a:cxnLst/>
          <a:rect l="0" t="0" r="0" b="0"/>
          <a:pathLst>
            <a:path>
              <a:moveTo>
                <a:pt x="2860671" y="0"/>
              </a:moveTo>
              <a:lnTo>
                <a:pt x="2860671" y="1620878"/>
              </a:lnTo>
              <a:lnTo>
                <a:pt x="0" y="1620878"/>
              </a:lnTo>
              <a:lnTo>
                <a:pt x="0" y="190157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81F0E6-E9A0-4FCD-961E-3587DD9F0CB4}">
      <dsp:nvSpPr>
        <dsp:cNvPr id="0" name=""/>
        <dsp:cNvSpPr/>
      </dsp:nvSpPr>
      <dsp:spPr>
        <a:xfrm>
          <a:off x="762003" y="0"/>
          <a:ext cx="7619992" cy="1181355"/>
        </a:xfrm>
        <a:prstGeom prst="rect">
          <a:avLst/>
        </a:prstGeom>
        <a:solidFill>
          <a:schemeClr val="tx2"/>
        </a:solidFill>
        <a:ln w="666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a:t>Principles of Tooth Preparation</a:t>
          </a:r>
        </a:p>
      </dsp:txBody>
      <dsp:txXfrm>
        <a:off x="762003" y="0"/>
        <a:ext cx="7619992" cy="1181355"/>
      </dsp:txXfrm>
    </dsp:sp>
    <dsp:sp modelId="{C3C4743A-BA86-4FD7-8231-342C0D47A97D}">
      <dsp:nvSpPr>
        <dsp:cNvPr id="0" name=""/>
        <dsp:cNvSpPr/>
      </dsp:nvSpPr>
      <dsp:spPr>
        <a:xfrm>
          <a:off x="374665" y="3082933"/>
          <a:ext cx="2673325" cy="133666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Biologic Consideration</a:t>
          </a:r>
        </a:p>
      </dsp:txBody>
      <dsp:txXfrm>
        <a:off x="374665" y="3082933"/>
        <a:ext cx="2673325" cy="1336662"/>
      </dsp:txXfrm>
    </dsp:sp>
    <dsp:sp modelId="{468EEB85-79BC-42B9-A7BB-667BD08928B5}">
      <dsp:nvSpPr>
        <dsp:cNvPr id="0" name=""/>
        <dsp:cNvSpPr/>
      </dsp:nvSpPr>
      <dsp:spPr>
        <a:xfrm>
          <a:off x="3200397" y="4759336"/>
          <a:ext cx="2673325" cy="133666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Mechanical Consideration</a:t>
          </a:r>
        </a:p>
      </dsp:txBody>
      <dsp:txXfrm>
        <a:off x="3200397" y="4759336"/>
        <a:ext cx="2673325" cy="1336662"/>
      </dsp:txXfrm>
    </dsp:sp>
    <dsp:sp modelId="{60CC12BF-A937-4612-BA4B-4ACE179F515D}">
      <dsp:nvSpPr>
        <dsp:cNvPr id="0" name=""/>
        <dsp:cNvSpPr/>
      </dsp:nvSpPr>
      <dsp:spPr>
        <a:xfrm>
          <a:off x="6096009" y="3082933"/>
          <a:ext cx="2673325" cy="133666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Esthetic Consideration</a:t>
          </a:r>
        </a:p>
      </dsp:txBody>
      <dsp:txXfrm>
        <a:off x="6096009" y="3082933"/>
        <a:ext cx="2673325" cy="133666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AA5DC-BC98-47DB-9DC9-257C56F029E9}" type="datetimeFigureOut">
              <a:rPr lang="en-US" smtClean="0"/>
              <a:pPr/>
              <a:t>8/25/2020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534F76-243D-4EDF-B010-4AD7716D7EF5}" type="slidenum">
              <a:rPr lang="en-US" smtClean="0"/>
              <a:pPr/>
              <a:t>‹#›</a:t>
            </a:fld>
            <a:endParaRPr lang="en-US"/>
          </a:p>
        </p:txBody>
      </p:sp>
    </p:spTree>
    <p:extLst>
      <p:ext uri="{BB962C8B-B14F-4D97-AF65-F5344CB8AC3E}">
        <p14:creationId xmlns:p14="http://schemas.microsoft.com/office/powerpoint/2010/main" val="95698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34F76-243D-4EDF-B010-4AD7716D7EF5}" type="slidenum">
              <a:rPr lang="en-US" smtClean="0"/>
              <a:pPr/>
              <a:t>2</a:t>
            </a:fld>
            <a:endParaRPr lang="en-US"/>
          </a:p>
        </p:txBody>
      </p:sp>
    </p:spTree>
    <p:extLst>
      <p:ext uri="{BB962C8B-B14F-4D97-AF65-F5344CB8AC3E}">
        <p14:creationId xmlns:p14="http://schemas.microsoft.com/office/powerpoint/2010/main" val="135672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Resistance-Prevents rotation of casting about a fixed point </a:t>
            </a:r>
          </a:p>
        </p:txBody>
      </p:sp>
      <p:sp>
        <p:nvSpPr>
          <p:cNvPr id="4" name="Slide Number Placeholder 3"/>
          <p:cNvSpPr>
            <a:spLocks noGrp="1"/>
          </p:cNvSpPr>
          <p:nvPr>
            <p:ph type="sldNum" sz="quarter" idx="10"/>
          </p:nvPr>
        </p:nvSpPr>
        <p:spPr/>
        <p:txBody>
          <a:bodyPr/>
          <a:lstStyle/>
          <a:p>
            <a:fld id="{E91F0D42-47D6-46A0-9A0D-4875A595AE49}" type="slidenum">
              <a:rPr lang="en-IN" smtClean="0"/>
              <a:pPr/>
              <a:t>6</a:t>
            </a:fld>
            <a:endParaRPr lang="en-IN"/>
          </a:p>
        </p:txBody>
      </p:sp>
    </p:spTree>
    <p:extLst>
      <p:ext uri="{BB962C8B-B14F-4D97-AF65-F5344CB8AC3E}">
        <p14:creationId xmlns:p14="http://schemas.microsoft.com/office/powerpoint/2010/main" val="1343962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534F76-243D-4EDF-B010-4AD7716D7EF5}" type="slidenum">
              <a:rPr lang="en-US" smtClean="0"/>
              <a:pPr/>
              <a:t>8</a:t>
            </a:fld>
            <a:endParaRPr lang="en-US"/>
          </a:p>
        </p:txBody>
      </p:sp>
    </p:spTree>
    <p:extLst>
      <p:ext uri="{BB962C8B-B14F-4D97-AF65-F5344CB8AC3E}">
        <p14:creationId xmlns:p14="http://schemas.microsoft.com/office/powerpoint/2010/main" val="344581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534F76-243D-4EDF-B010-4AD7716D7EF5}" type="slidenum">
              <a:rPr lang="en-US" smtClean="0"/>
              <a:pPr/>
              <a:t>11</a:t>
            </a:fld>
            <a:endParaRPr lang="en-US"/>
          </a:p>
        </p:txBody>
      </p:sp>
    </p:spTree>
    <p:extLst>
      <p:ext uri="{BB962C8B-B14F-4D97-AF65-F5344CB8AC3E}">
        <p14:creationId xmlns:p14="http://schemas.microsoft.com/office/powerpoint/2010/main" val="335823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itchFamily="34" charset="0"/>
              </a:rPr>
              <a:t>Determined before the preparation.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itchFamily="34" charset="0"/>
              </a:rPr>
              <a:t>Tipped tooth- </a:t>
            </a:r>
            <a:r>
              <a:rPr lang="en-US" sz="1200" dirty="0" err="1">
                <a:cs typeface="Arial" pitchFamily="34" charset="0"/>
              </a:rPr>
              <a:t>perpen</a:t>
            </a:r>
            <a:r>
              <a:rPr lang="en-US" sz="1200" dirty="0">
                <a:cs typeface="Arial" pitchFamily="34" charset="0"/>
              </a:rPr>
              <a:t> to the </a:t>
            </a:r>
            <a:r>
              <a:rPr lang="en-US" sz="1200" dirty="0" err="1">
                <a:cs typeface="Arial" pitchFamily="34" charset="0"/>
              </a:rPr>
              <a:t>occlusal</a:t>
            </a:r>
            <a:r>
              <a:rPr lang="en-US" sz="1200" dirty="0">
                <a:cs typeface="Arial" pitchFamily="34" charset="0"/>
              </a:rPr>
              <a:t> plane</a:t>
            </a:r>
          </a:p>
        </p:txBody>
      </p:sp>
      <p:sp>
        <p:nvSpPr>
          <p:cNvPr id="4" name="Slide Number Placeholder 3"/>
          <p:cNvSpPr>
            <a:spLocks noGrp="1"/>
          </p:cNvSpPr>
          <p:nvPr>
            <p:ph type="sldNum" sz="quarter" idx="10"/>
          </p:nvPr>
        </p:nvSpPr>
        <p:spPr/>
        <p:txBody>
          <a:bodyPr/>
          <a:lstStyle/>
          <a:p>
            <a:fld id="{E91F0D42-47D6-46A0-9A0D-4875A595AE49}" type="slidenum">
              <a:rPr lang="en-IN" smtClean="0"/>
              <a:pPr/>
              <a:t>21</a:t>
            </a:fld>
            <a:endParaRPr lang="en-IN"/>
          </a:p>
        </p:txBody>
      </p:sp>
    </p:spTree>
    <p:extLst>
      <p:ext uri="{BB962C8B-B14F-4D97-AF65-F5344CB8AC3E}">
        <p14:creationId xmlns:p14="http://schemas.microsoft.com/office/powerpoint/2010/main" val="227385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91F0D42-47D6-46A0-9A0D-4875A595AE49}" type="slidenum">
              <a:rPr lang="en-IN" smtClean="0"/>
              <a:pPr/>
              <a:t>23</a:t>
            </a:fld>
            <a:endParaRPr lang="en-IN"/>
          </a:p>
        </p:txBody>
      </p:sp>
    </p:spTree>
    <p:extLst>
      <p:ext uri="{BB962C8B-B14F-4D97-AF65-F5344CB8AC3E}">
        <p14:creationId xmlns:p14="http://schemas.microsoft.com/office/powerpoint/2010/main" val="1828347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91F0D42-47D6-46A0-9A0D-4875A595AE49}" type="slidenum">
              <a:rPr lang="en-IN" smtClean="0"/>
              <a:pPr/>
              <a:t>27</a:t>
            </a:fld>
            <a:endParaRPr lang="en-IN"/>
          </a:p>
        </p:txBody>
      </p:sp>
    </p:spTree>
    <p:extLst>
      <p:ext uri="{BB962C8B-B14F-4D97-AF65-F5344CB8AC3E}">
        <p14:creationId xmlns:p14="http://schemas.microsoft.com/office/powerpoint/2010/main" val="562204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19FF86-D49C-4CEE-A22B-F581C6BF3D32}"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19FF86-D49C-4CEE-A22B-F581C6BF3D32}"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19FF86-D49C-4CEE-A22B-F581C6BF3D32}"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1325" y="252413"/>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00050" y="2286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1050" y="2286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522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19FF86-D49C-4CEE-A22B-F581C6BF3D32}"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9FF86-D49C-4CEE-A22B-F581C6BF3D32}"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19FF86-D49C-4CEE-A22B-F581C6BF3D32}"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19FF86-D49C-4CEE-A22B-F581C6BF3D32}" type="datetimeFigureOut">
              <a:rPr lang="en-US" smtClean="0"/>
              <a:pPr/>
              <a:t>8/25/2020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19FF86-D49C-4CEE-A22B-F581C6BF3D32}" type="datetimeFigureOut">
              <a:rPr lang="en-US" smtClean="0"/>
              <a:pPr/>
              <a:t>8/25/2020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9FF86-D49C-4CEE-A22B-F581C6BF3D32}" type="datetimeFigureOut">
              <a:rPr lang="en-US" smtClean="0"/>
              <a:pPr/>
              <a:t>8/25/2020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19FF86-D49C-4CEE-A22B-F581C6BF3D32}"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19FF86-D49C-4CEE-A22B-F581C6BF3D32}"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E9CB0-E162-4252-875B-F86C0786DF7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9FF86-D49C-4CEE-A22B-F581C6BF3D32}" type="datetimeFigureOut">
              <a:rPr lang="en-US" smtClean="0"/>
              <a:pPr/>
              <a:t>8/25/2020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E9CB0-E162-4252-875B-F86C0786DF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15.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oleObject" Target="../embeddings/oleObject1.bin"/><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notesSlide" Target="../notesSlides/notesSlide1.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2.png"/><Relationship Id="rId2" Type="http://schemas.microsoft.com/office/2007/relationships/media" Target="../media/media30.m4a"/><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5.m4a"/><Relationship Id="rId7" Type="http://schemas.openxmlformats.org/officeDocument/2006/relationships/image" Target="../media/image41.jpeg"/><Relationship Id="rId2" Type="http://schemas.microsoft.com/office/2007/relationships/media" Target="../media/media35.m4a"/><Relationship Id="rId1" Type="http://schemas.openxmlformats.org/officeDocument/2006/relationships/tags" Target="../tags/tag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hree\Desktop\maxresdefault.jpg"/>
          <p:cNvPicPr>
            <a:picLocks noChangeAspect="1" noChangeArrowheads="1"/>
          </p:cNvPicPr>
          <p:nvPr/>
        </p:nvPicPr>
        <p:blipFill>
          <a:blip r:embed="rId4"/>
          <a:srcRect/>
          <a:stretch>
            <a:fillRect/>
          </a:stretch>
        </p:blipFill>
        <p:spPr bwMode="auto">
          <a:xfrm>
            <a:off x="2345" y="-152400"/>
            <a:ext cx="9144000" cy="6858000"/>
          </a:xfrm>
          <a:prstGeom prst="rect">
            <a:avLst/>
          </a:prstGeom>
          <a:noFill/>
        </p:spPr>
      </p:pic>
      <p:sp>
        <p:nvSpPr>
          <p:cNvPr id="2" name="Title 1"/>
          <p:cNvSpPr>
            <a:spLocks noGrp="1"/>
          </p:cNvSpPr>
          <p:nvPr>
            <p:ph type="title"/>
          </p:nvPr>
        </p:nvSpPr>
        <p:spPr>
          <a:xfrm>
            <a:off x="457200" y="533400"/>
            <a:ext cx="8229600" cy="3962400"/>
          </a:xfrm>
        </p:spPr>
        <p:txBody>
          <a:bodyPr>
            <a:normAutofit/>
          </a:bodyPr>
          <a:lstStyle/>
          <a:p>
            <a:pPr lvl="0"/>
            <a:r>
              <a:rPr lang="en-US" b="1" dirty="0">
                <a:solidFill>
                  <a:srgbClr val="C00000"/>
                </a:solidFill>
              </a:rPr>
              <a:t>Mechanical Principles of Tooth Preparation - Retention form</a:t>
            </a:r>
            <a:endParaRPr lang="en-US" dirty="0">
              <a:solidFill>
                <a:srgbClr val="C00000"/>
              </a:solidFill>
            </a:endParaRPr>
          </a:p>
        </p:txBody>
      </p:sp>
      <p:pic>
        <p:nvPicPr>
          <p:cNvPr id="3" name="Audio 2">
            <a:hlinkClick r:id="" action="ppaction://media"/>
            <a:extLst>
              <a:ext uri="{FF2B5EF4-FFF2-40B4-BE49-F238E27FC236}">
                <a16:creationId xmlns:a16="http://schemas.microsoft.com/office/drawing/2014/main" id="{96A089B4-23D7-494B-B49F-503E79F35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86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lvl="1" algn="ctr" rtl="0">
              <a:spcBef>
                <a:spcPct val="0"/>
              </a:spcBef>
            </a:pPr>
            <a:r>
              <a:rPr lang="en-US" sz="3600" dirty="0">
                <a:solidFill>
                  <a:srgbClr val="C00000"/>
                </a:solidFill>
                <a:latin typeface="Arial" pitchFamily="34" charset="0"/>
                <a:cs typeface="Arial" pitchFamily="34" charset="0"/>
              </a:rPr>
              <a:t>Geometry of the tooth preparation</a:t>
            </a:r>
            <a:endParaRPr lang="en-IN" sz="3600"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601215" y="2083664"/>
            <a:ext cx="7715201" cy="4297664"/>
          </a:xfrm>
        </p:spPr>
        <p:txBody>
          <a:bodyPr>
            <a:normAutofit/>
          </a:bodyPr>
          <a:lstStyle/>
          <a:p>
            <a:pPr>
              <a:lnSpc>
                <a:spcPct val="90000"/>
              </a:lnSpc>
            </a:pPr>
            <a:r>
              <a:rPr lang="en-US" sz="2400" dirty="0">
                <a:latin typeface="Arial" pitchFamily="34" charset="0"/>
                <a:cs typeface="Arial" pitchFamily="34" charset="0"/>
              </a:rPr>
              <a:t>Restrained movement (</a:t>
            </a:r>
            <a:r>
              <a:rPr lang="en-US" sz="2400" dirty="0" err="1">
                <a:latin typeface="Arial" pitchFamily="34" charset="0"/>
                <a:cs typeface="Arial" pitchFamily="34" charset="0"/>
              </a:rPr>
              <a:t>eg</a:t>
            </a:r>
            <a:r>
              <a:rPr lang="en-US" sz="2400" dirty="0">
                <a:latin typeface="Arial" pitchFamily="34" charset="0"/>
                <a:cs typeface="Arial" pitchFamily="34" charset="0"/>
              </a:rPr>
              <a:t>. Nut and bolt )</a:t>
            </a:r>
          </a:p>
          <a:p>
            <a:pPr>
              <a:lnSpc>
                <a:spcPct val="90000"/>
              </a:lnSpc>
            </a:pPr>
            <a:endParaRPr lang="en-US" sz="2400" dirty="0">
              <a:latin typeface="Arial" pitchFamily="34" charset="0"/>
              <a:cs typeface="Arial" pitchFamily="34" charset="0"/>
            </a:endParaRPr>
          </a:p>
          <a:p>
            <a:pPr>
              <a:lnSpc>
                <a:spcPct val="90000"/>
              </a:lnSpc>
            </a:pPr>
            <a:r>
              <a:rPr lang="en-US" sz="2400" dirty="0">
                <a:latin typeface="Arial" pitchFamily="34" charset="0"/>
                <a:cs typeface="Arial" pitchFamily="34" charset="0"/>
              </a:rPr>
              <a:t>Sliding pair – two cylindrical surfaces constrained to slide along one another</a:t>
            </a:r>
          </a:p>
          <a:p>
            <a:pPr>
              <a:lnSpc>
                <a:spcPct val="90000"/>
              </a:lnSpc>
            </a:pPr>
            <a:endParaRPr lang="en-US" sz="2400" dirty="0">
              <a:latin typeface="Arial" pitchFamily="34" charset="0"/>
              <a:cs typeface="Arial" pitchFamily="34" charset="0"/>
            </a:endParaRPr>
          </a:p>
          <a:p>
            <a:pPr>
              <a:lnSpc>
                <a:spcPct val="90000"/>
              </a:lnSpc>
            </a:pPr>
            <a:endParaRPr lang="en-IN" sz="2400" dirty="0">
              <a:latin typeface="Arial" pitchFamily="34" charset="0"/>
              <a:cs typeface="Arial" pitchFamily="34" charset="0"/>
            </a:endParaRPr>
          </a:p>
        </p:txBody>
      </p:sp>
      <p:pic>
        <p:nvPicPr>
          <p:cNvPr id="5" name="Picture 4"/>
          <p:cNvPicPr/>
          <p:nvPr/>
        </p:nvPicPr>
        <p:blipFill>
          <a:blip r:embed="rId4" cstate="print"/>
          <a:srcRect l="4340" t="40957" r="40902" b="12693"/>
          <a:stretch>
            <a:fillRect/>
          </a:stretch>
        </p:blipFill>
        <p:spPr bwMode="auto">
          <a:xfrm>
            <a:off x="1331640" y="3881149"/>
            <a:ext cx="3888432" cy="2356163"/>
          </a:xfrm>
          <a:prstGeom prst="rect">
            <a:avLst/>
          </a:prstGeom>
          <a:noFill/>
          <a:ln w="28575">
            <a:solidFill>
              <a:schemeClr val="accent2">
                <a:lumMod val="40000"/>
                <a:lumOff val="60000"/>
              </a:schemeClr>
            </a:solidFill>
            <a:miter lim="800000"/>
            <a:headEnd/>
            <a:tailEnd/>
          </a:ln>
        </p:spPr>
      </p:pic>
      <p:pic>
        <p:nvPicPr>
          <p:cNvPr id="6" name="Picture 5"/>
          <p:cNvPicPr/>
          <p:nvPr/>
        </p:nvPicPr>
        <p:blipFill>
          <a:blip r:embed="rId4" cstate="print"/>
          <a:srcRect l="71618" t="10638"/>
          <a:stretch>
            <a:fillRect/>
          </a:stretch>
        </p:blipFill>
        <p:spPr bwMode="auto">
          <a:xfrm>
            <a:off x="5652120" y="3898839"/>
            <a:ext cx="1872208" cy="2338473"/>
          </a:xfrm>
          <a:prstGeom prst="rect">
            <a:avLst/>
          </a:prstGeom>
          <a:noFill/>
          <a:ln w="28575">
            <a:solidFill>
              <a:schemeClr val="accent2">
                <a:lumMod val="40000"/>
                <a:lumOff val="60000"/>
              </a:schemeClr>
            </a:solidFill>
            <a:miter lim="800000"/>
            <a:headEnd/>
            <a:tailEnd/>
          </a:ln>
        </p:spPr>
      </p:pic>
      <p:pic>
        <p:nvPicPr>
          <p:cNvPr id="4" name="Audio 3">
            <a:hlinkClick r:id="" action="ppaction://media"/>
            <a:extLst>
              <a:ext uri="{FF2B5EF4-FFF2-40B4-BE49-F238E27FC236}">
                <a16:creationId xmlns:a16="http://schemas.microsoft.com/office/drawing/2014/main" id="{A82985E9-B3D3-4654-80B6-4B6F16A52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2151171"/>
      </p:ext>
    </p:extLst>
  </p:cSld>
  <p:clrMapOvr>
    <a:masterClrMapping/>
  </p:clrMapOvr>
  <mc:AlternateContent xmlns:mc="http://schemas.openxmlformats.org/markup-compatibility/2006">
    <mc:Choice xmlns:p14="http://schemas.microsoft.com/office/powerpoint/2010/main" Requires="p14">
      <p:transition spd="slow" p14:dur="2000" advTm="27691"/>
    </mc:Choice>
    <mc:Fallback>
      <p:transition spd="slow" advTm="2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194" name="Picture 2" descr="C:\Users\shree\Desktop\fvcfinal.jpg"/>
          <p:cNvPicPr>
            <a:picLocks noChangeAspect="1" noChangeArrowheads="1"/>
          </p:cNvPicPr>
          <p:nvPr/>
        </p:nvPicPr>
        <p:blipFill>
          <a:blip r:embed="rId6"/>
          <a:srcRect/>
          <a:stretch>
            <a:fillRect/>
          </a:stretch>
        </p:blipFill>
        <p:spPr bwMode="auto">
          <a:xfrm>
            <a:off x="5562600" y="1828800"/>
            <a:ext cx="2795337" cy="2590800"/>
          </a:xfrm>
          <a:prstGeom prst="rect">
            <a:avLst/>
          </a:prstGeom>
          <a:noFill/>
        </p:spPr>
      </p:pic>
      <p:sp>
        <p:nvSpPr>
          <p:cNvPr id="2" name="Title 1"/>
          <p:cNvSpPr>
            <a:spLocks noGrp="1"/>
          </p:cNvSpPr>
          <p:nvPr>
            <p:ph type="title"/>
          </p:nvPr>
        </p:nvSpPr>
        <p:spPr>
          <a:solidFill>
            <a:schemeClr val="accent2">
              <a:lumMod val="50000"/>
            </a:schemeClr>
          </a:solidFill>
        </p:spPr>
        <p:txBody>
          <a:bodyPr>
            <a:normAutofit/>
          </a:bodyPr>
          <a:lstStyle/>
          <a:p>
            <a:r>
              <a:rPr lang="en-US" sz="3600" b="1" dirty="0">
                <a:solidFill>
                  <a:schemeClr val="accent2">
                    <a:lumMod val="20000"/>
                    <a:lumOff val="80000"/>
                  </a:schemeClr>
                </a:solidFill>
                <a:latin typeface="Andalus" pitchFamily="18" charset="-78"/>
                <a:cs typeface="Andalus" pitchFamily="18" charset="-78"/>
              </a:rPr>
              <a:t>Geometry of the tooth preparation</a:t>
            </a:r>
            <a:endParaRPr lang="en-US" sz="3600" dirty="0">
              <a:solidFill>
                <a:schemeClr val="accent2">
                  <a:lumMod val="20000"/>
                  <a:lumOff val="80000"/>
                </a:schemeClr>
              </a:solidFill>
            </a:endParaRPr>
          </a:p>
        </p:txBody>
      </p:sp>
      <p:sp>
        <p:nvSpPr>
          <p:cNvPr id="3" name="Content Placeholder 2"/>
          <p:cNvSpPr>
            <a:spLocks noGrp="1"/>
          </p:cNvSpPr>
          <p:nvPr>
            <p:ph idx="1"/>
          </p:nvPr>
        </p:nvSpPr>
        <p:spPr>
          <a:xfrm>
            <a:off x="457200" y="2057400"/>
            <a:ext cx="8229600" cy="4525963"/>
          </a:xfrm>
        </p:spPr>
        <p:txBody>
          <a:bodyPr>
            <a:normAutofit fontScale="62500" lnSpcReduction="20000"/>
          </a:bodyPr>
          <a:lstStyle/>
          <a:p>
            <a:pPr>
              <a:lnSpc>
                <a:spcPct val="150000"/>
              </a:lnSpc>
              <a:buClr>
                <a:srgbClr val="00B050"/>
              </a:buClr>
            </a:pPr>
            <a:r>
              <a:rPr lang="en-US" sz="4400" dirty="0">
                <a:latin typeface="Arial" pitchFamily="34" charset="0"/>
                <a:cs typeface="Arial" pitchFamily="34" charset="0"/>
              </a:rPr>
              <a:t>Taper / Total Occlusal Convergence (TOC)</a:t>
            </a:r>
          </a:p>
          <a:p>
            <a:pPr>
              <a:lnSpc>
                <a:spcPct val="150000"/>
              </a:lnSpc>
              <a:buClr>
                <a:srgbClr val="00B050"/>
              </a:buClr>
            </a:pPr>
            <a:r>
              <a:rPr lang="en-US" sz="4400" dirty="0">
                <a:latin typeface="Arial" pitchFamily="34" charset="0"/>
                <a:cs typeface="Arial" pitchFamily="34" charset="0"/>
              </a:rPr>
              <a:t>Substitution of internal features</a:t>
            </a:r>
          </a:p>
          <a:p>
            <a:pPr>
              <a:lnSpc>
                <a:spcPct val="150000"/>
              </a:lnSpc>
              <a:buClr>
                <a:srgbClr val="00B050"/>
              </a:buClr>
            </a:pPr>
            <a:r>
              <a:rPr lang="en-US" sz="4400" dirty="0">
                <a:latin typeface="Arial" pitchFamily="34" charset="0"/>
                <a:cs typeface="Arial" pitchFamily="34" charset="0"/>
              </a:rPr>
              <a:t>Path of insertion</a:t>
            </a:r>
          </a:p>
          <a:p>
            <a:pPr>
              <a:lnSpc>
                <a:spcPct val="150000"/>
              </a:lnSpc>
              <a:buClr>
                <a:srgbClr val="00B050"/>
              </a:buClr>
            </a:pPr>
            <a:r>
              <a:rPr lang="en-US" sz="4400" dirty="0">
                <a:latin typeface="Arial" pitchFamily="34" charset="0"/>
                <a:cs typeface="Arial" pitchFamily="34" charset="0"/>
              </a:rPr>
              <a:t>Freedom of displacement</a:t>
            </a:r>
          </a:p>
          <a:p>
            <a:pPr lvl="0">
              <a:lnSpc>
                <a:spcPct val="150000"/>
              </a:lnSpc>
              <a:buClr>
                <a:srgbClr val="00B050"/>
              </a:buClr>
            </a:pPr>
            <a:r>
              <a:rPr lang="en-US" sz="4400" dirty="0">
                <a:latin typeface="Arial" pitchFamily="34" charset="0"/>
                <a:cs typeface="Arial" pitchFamily="34" charset="0"/>
              </a:rPr>
              <a:t>Length and Surface area</a:t>
            </a:r>
          </a:p>
          <a:p>
            <a:pPr>
              <a:lnSpc>
                <a:spcPct val="150000"/>
              </a:lnSpc>
              <a:buClr>
                <a:srgbClr val="00B050"/>
              </a:buClr>
            </a:pPr>
            <a:r>
              <a:rPr lang="en-US" sz="4400" dirty="0">
                <a:latin typeface="Arial" pitchFamily="34" charset="0"/>
                <a:cs typeface="Arial" pitchFamily="34" charset="0"/>
              </a:rPr>
              <a:t>Stress concentration</a:t>
            </a:r>
          </a:p>
          <a:p>
            <a:pPr>
              <a:lnSpc>
                <a:spcPct val="150000"/>
              </a:lnSpc>
              <a:buClr>
                <a:srgbClr val="00B050"/>
              </a:buClr>
            </a:pPr>
            <a:r>
              <a:rPr lang="en-US" sz="4400" dirty="0">
                <a:latin typeface="Arial" pitchFamily="34" charset="0"/>
                <a:cs typeface="Arial" pitchFamily="34" charset="0"/>
              </a:rPr>
              <a:t>Type of preparation</a:t>
            </a:r>
            <a:endParaRPr lang="en-IN" sz="4400" dirty="0">
              <a:latin typeface="Arial" pitchFamily="34" charset="0"/>
              <a:cs typeface="Arial" pitchFamily="34" charset="0"/>
            </a:endParaRPr>
          </a:p>
        </p:txBody>
      </p:sp>
      <p:pic>
        <p:nvPicPr>
          <p:cNvPr id="4" name="Audio 3">
            <a:hlinkClick r:id="" action="ppaction://media"/>
            <a:extLst>
              <a:ext uri="{FF2B5EF4-FFF2-40B4-BE49-F238E27FC236}">
                <a16:creationId xmlns:a16="http://schemas.microsoft.com/office/drawing/2014/main" id="{F4AFAADF-9E8A-4FEF-8527-2B36AAF5958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00366855"/>
      </p:ext>
    </p:extLst>
  </p:cSld>
  <p:clrMapOvr>
    <a:masterClrMapping/>
  </p:clrMapOvr>
  <mc:AlternateContent xmlns:mc="http://schemas.openxmlformats.org/markup-compatibility/2006">
    <mc:Choice xmlns:p14="http://schemas.microsoft.com/office/powerpoint/2010/main" Requires="p14">
      <p:transition spd="slow" p14:dur="2000" advTm="18332"/>
    </mc:Choice>
    <mc:Fallback>
      <p:transition spd="slow" advTm="18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ox(i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ox(in)">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ox(i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ox(in)">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1216" y="404664"/>
            <a:ext cx="7715200" cy="1066800"/>
          </a:xfrm>
          <a:noFill/>
        </p:spPr>
        <p:txBody>
          <a:bodyPr>
            <a:noAutofit/>
          </a:bodyPr>
          <a:lstStyle/>
          <a:p>
            <a:pPr lvl="1" algn="ctr" rtl="0">
              <a:spcBef>
                <a:spcPct val="0"/>
              </a:spcBef>
            </a:pPr>
            <a:r>
              <a:rPr lang="en-US" sz="3600" dirty="0">
                <a:solidFill>
                  <a:srgbClr val="C00000"/>
                </a:solidFill>
              </a:rPr>
              <a:t>Taper</a:t>
            </a:r>
            <a:r>
              <a:rPr lang="en-US" sz="3600" dirty="0">
                <a:solidFill>
                  <a:srgbClr val="FFFF00"/>
                </a:solidFill>
              </a:rPr>
              <a:t> </a:t>
            </a:r>
            <a:endParaRPr lang="en-IN" sz="3600" dirty="0">
              <a:solidFill>
                <a:srgbClr val="FFFF00"/>
              </a:solidFill>
            </a:endParaRPr>
          </a:p>
        </p:txBody>
      </p:sp>
      <p:sp>
        <p:nvSpPr>
          <p:cNvPr id="3" name="Content Placeholder 2"/>
          <p:cNvSpPr>
            <a:spLocks noGrp="1"/>
          </p:cNvSpPr>
          <p:nvPr>
            <p:ph idx="1"/>
          </p:nvPr>
        </p:nvSpPr>
        <p:spPr>
          <a:xfrm>
            <a:off x="683568" y="1295400"/>
            <a:ext cx="8064895" cy="5289758"/>
          </a:xfrm>
        </p:spPr>
        <p:txBody>
          <a:bodyPr>
            <a:normAutofit/>
          </a:bodyPr>
          <a:lstStyle/>
          <a:p>
            <a:pPr marL="0" indent="0">
              <a:lnSpc>
                <a:spcPct val="150000"/>
              </a:lnSpc>
              <a:buNone/>
            </a:pPr>
            <a:r>
              <a:rPr lang="en-US" sz="2400" u="sng" dirty="0">
                <a:latin typeface="Arial" pitchFamily="34" charset="0"/>
                <a:cs typeface="Arial" pitchFamily="34" charset="0"/>
              </a:rPr>
              <a:t>  Inclination</a:t>
            </a:r>
            <a:r>
              <a:rPr lang="en-US" sz="2400" dirty="0">
                <a:latin typeface="Arial" pitchFamily="34" charset="0"/>
                <a:cs typeface="Arial" pitchFamily="34" charset="0"/>
              </a:rPr>
              <a:t> - relationship of one wall of </a:t>
            </a:r>
          </a:p>
          <a:p>
            <a:pPr marL="0" indent="0">
              <a:lnSpc>
                <a:spcPct val="150000"/>
              </a:lnSpc>
              <a:buNone/>
            </a:pPr>
            <a:r>
              <a:rPr lang="en-US" sz="2400" dirty="0">
                <a:latin typeface="Arial" pitchFamily="34" charset="0"/>
                <a:cs typeface="Arial" pitchFamily="34" charset="0"/>
              </a:rPr>
              <a:t>a preparation to the long axis of that preparation</a:t>
            </a:r>
          </a:p>
          <a:p>
            <a:pPr>
              <a:lnSpc>
                <a:spcPct val="150000"/>
              </a:lnSpc>
            </a:pPr>
            <a:r>
              <a:rPr lang="en-US" sz="2400" dirty="0">
                <a:latin typeface="Arial" pitchFamily="34" charset="0"/>
                <a:cs typeface="Arial" pitchFamily="34" charset="0"/>
              </a:rPr>
              <a:t>Tapered diamond bur: 2-3</a:t>
            </a:r>
            <a:r>
              <a:rPr lang="en-IN" sz="2400" dirty="0">
                <a:latin typeface="Arial" pitchFamily="34" charset="0"/>
                <a:cs typeface="Arial" pitchFamily="34" charset="0"/>
              </a:rPr>
              <a:t>° inclination</a:t>
            </a:r>
          </a:p>
          <a:p>
            <a:pPr>
              <a:lnSpc>
                <a:spcPct val="150000"/>
              </a:lnSpc>
            </a:pPr>
            <a:r>
              <a:rPr lang="en-US" sz="2400" dirty="0">
                <a:latin typeface="Arial" pitchFamily="34" charset="0"/>
                <a:cs typeface="Arial" pitchFamily="34" charset="0"/>
              </a:rPr>
              <a:t>Opposing surfaces with 3</a:t>
            </a:r>
            <a:r>
              <a:rPr lang="en-IN" sz="2400" dirty="0">
                <a:latin typeface="Arial" pitchFamily="34" charset="0"/>
                <a:cs typeface="Arial" pitchFamily="34" charset="0"/>
              </a:rPr>
              <a:t>° inclination= 6° taper</a:t>
            </a:r>
          </a:p>
        </p:txBody>
      </p:sp>
      <p:pic>
        <p:nvPicPr>
          <p:cNvPr id="7" name="Picture 6" descr="tooth pre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981207"/>
            <a:ext cx="2942431" cy="1968073"/>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tooth -pre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933324"/>
            <a:ext cx="2880321" cy="1967805"/>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p:cNvSpPr txBox="1"/>
          <p:nvPr/>
        </p:nvSpPr>
        <p:spPr>
          <a:xfrm>
            <a:off x="1475656" y="5877272"/>
            <a:ext cx="2304256" cy="707886"/>
          </a:xfrm>
          <a:prstGeom prst="rect">
            <a:avLst/>
          </a:prstGeom>
          <a:noFill/>
        </p:spPr>
        <p:txBody>
          <a:bodyPr wrap="square" rtlCol="0">
            <a:spAutoFit/>
          </a:bodyPr>
          <a:lstStyle/>
          <a:p>
            <a:pPr algn="ctr"/>
            <a:r>
              <a:rPr lang="en-US" sz="2000" dirty="0">
                <a:solidFill>
                  <a:srgbClr val="002060"/>
                </a:solidFill>
              </a:rPr>
              <a:t>External walls (converge)</a:t>
            </a:r>
            <a:endParaRPr lang="en-IN" sz="2000" dirty="0">
              <a:solidFill>
                <a:srgbClr val="002060"/>
              </a:solidFill>
            </a:endParaRPr>
          </a:p>
        </p:txBody>
      </p:sp>
      <p:sp>
        <p:nvSpPr>
          <p:cNvPr id="10" name="TextBox 9"/>
          <p:cNvSpPr txBox="1"/>
          <p:nvPr/>
        </p:nvSpPr>
        <p:spPr>
          <a:xfrm>
            <a:off x="5076056" y="5877272"/>
            <a:ext cx="2376264" cy="707886"/>
          </a:xfrm>
          <a:prstGeom prst="rect">
            <a:avLst/>
          </a:prstGeom>
          <a:noFill/>
        </p:spPr>
        <p:txBody>
          <a:bodyPr wrap="square" rtlCol="0">
            <a:spAutoFit/>
          </a:bodyPr>
          <a:lstStyle/>
          <a:p>
            <a:pPr algn="ctr"/>
            <a:r>
              <a:rPr lang="en-US" sz="2000" dirty="0">
                <a:solidFill>
                  <a:srgbClr val="002060"/>
                </a:solidFill>
              </a:rPr>
              <a:t>Internal walls (diverge)</a:t>
            </a:r>
            <a:endParaRPr lang="en-IN" sz="2000" dirty="0">
              <a:solidFill>
                <a:srgbClr val="002060"/>
              </a:solidFill>
            </a:endParaRPr>
          </a:p>
        </p:txBody>
      </p:sp>
      <p:pic>
        <p:nvPicPr>
          <p:cNvPr id="4" name="Audio 3">
            <a:hlinkClick r:id="" action="ppaction://media"/>
            <a:extLst>
              <a:ext uri="{FF2B5EF4-FFF2-40B4-BE49-F238E27FC236}">
                <a16:creationId xmlns:a16="http://schemas.microsoft.com/office/drawing/2014/main" id="{83F9E2F2-BBF5-4279-BCDA-E5D25FD5E0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0735485"/>
      </p:ext>
    </p:extLst>
  </p:cSld>
  <p:clrMapOvr>
    <a:masterClrMapping/>
  </p:clrMapOvr>
  <mc:AlternateContent xmlns:mc="http://schemas.openxmlformats.org/markup-compatibility/2006">
    <mc:Choice xmlns:p14="http://schemas.microsoft.com/office/powerpoint/2010/main" Requires="p14">
      <p:transition spd="slow" p14:dur="2000" advTm="1482"/>
    </mc:Choice>
    <mc:Fallback>
      <p:transition spd="slow" advTm="1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66FF"/>
          </a:solidFill>
        </p:spPr>
        <p:txBody>
          <a:bodyPr>
            <a:normAutofit/>
          </a:bodyPr>
          <a:lstStyle/>
          <a:p>
            <a:r>
              <a:rPr lang="en-US" sz="3600" b="1" dirty="0">
                <a:effectLst>
                  <a:outerShdw blurRad="38100" dist="38100" dir="2700000" algn="tl">
                    <a:srgbClr val="000000">
                      <a:alpha val="43137"/>
                    </a:srgbClr>
                  </a:outerShdw>
                </a:effectLst>
                <a:latin typeface="Andalus" pitchFamily="18" charset="-78"/>
                <a:cs typeface="Andalus" pitchFamily="18" charset="-78"/>
              </a:rPr>
              <a:t>Taper</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just">
              <a:buFont typeface="Wingdings" pitchFamily="2" charset="2"/>
              <a:buChar char="§"/>
            </a:pPr>
            <a:endParaRPr lang="en-US" sz="2800" dirty="0">
              <a:solidFill>
                <a:schemeClr val="accent2">
                  <a:lumMod val="20000"/>
                  <a:lumOff val="80000"/>
                </a:schemeClr>
              </a:solidFill>
            </a:endParaRPr>
          </a:p>
          <a:p>
            <a:pPr>
              <a:spcBef>
                <a:spcPct val="50000"/>
              </a:spcBef>
              <a:buFont typeface="Wingdings" pitchFamily="2" charset="2"/>
              <a:buChar char="ü"/>
            </a:pPr>
            <a:r>
              <a:rPr lang="en-US" sz="2800" dirty="0">
                <a:solidFill>
                  <a:schemeClr val="accent2">
                    <a:lumMod val="20000"/>
                    <a:lumOff val="80000"/>
                  </a:schemeClr>
                </a:solidFill>
              </a:rPr>
              <a:t>Less taper         more retention </a:t>
            </a:r>
          </a:p>
          <a:p>
            <a:pPr>
              <a:spcBef>
                <a:spcPct val="50000"/>
              </a:spcBef>
              <a:buFont typeface="Wingdings" pitchFamily="2" charset="2"/>
              <a:buChar char="ü"/>
            </a:pPr>
            <a:r>
              <a:rPr lang="en-US" sz="2800" dirty="0">
                <a:solidFill>
                  <a:schemeClr val="accent2">
                    <a:lumMod val="20000"/>
                    <a:lumOff val="80000"/>
                  </a:schemeClr>
                </a:solidFill>
              </a:rPr>
              <a:t>More taper        less retention</a:t>
            </a:r>
          </a:p>
          <a:p>
            <a:pPr algn="just">
              <a:buFont typeface="Wingdings" pitchFamily="2" charset="2"/>
              <a:buChar char="§"/>
            </a:pPr>
            <a:endParaRPr lang="en-US" sz="2800" dirty="0">
              <a:solidFill>
                <a:schemeClr val="accent2">
                  <a:lumMod val="20000"/>
                  <a:lumOff val="80000"/>
                </a:schemeClr>
              </a:solidFill>
            </a:endParaRPr>
          </a:p>
        </p:txBody>
      </p:sp>
      <p:sp>
        <p:nvSpPr>
          <p:cNvPr id="7" name="Right Arrow 6"/>
          <p:cNvSpPr/>
          <p:nvPr/>
        </p:nvSpPr>
        <p:spPr>
          <a:xfrm>
            <a:off x="2438400" y="2514600"/>
            <a:ext cx="533400" cy="457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511757" y="3131981"/>
            <a:ext cx="533400" cy="457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shree\Desktop\download.jpg"/>
          <p:cNvPicPr>
            <a:picLocks noChangeAspect="1" noChangeArrowheads="1"/>
          </p:cNvPicPr>
          <p:nvPr/>
        </p:nvPicPr>
        <p:blipFill>
          <a:blip r:embed="rId6" cstate="print"/>
          <a:srcRect/>
          <a:stretch>
            <a:fillRect/>
          </a:stretch>
        </p:blipFill>
        <p:spPr bwMode="auto">
          <a:xfrm>
            <a:off x="5867400" y="2514600"/>
            <a:ext cx="2525780" cy="3244588"/>
          </a:xfrm>
          <a:prstGeom prst="rect">
            <a:avLst/>
          </a:prstGeom>
          <a:noFill/>
        </p:spPr>
      </p:pic>
      <p:pic>
        <p:nvPicPr>
          <p:cNvPr id="4" name="Audio 3">
            <a:hlinkClick r:id="" action="ppaction://media"/>
            <a:extLst>
              <a:ext uri="{FF2B5EF4-FFF2-40B4-BE49-F238E27FC236}">
                <a16:creationId xmlns:a16="http://schemas.microsoft.com/office/drawing/2014/main" id="{A38C40B4-6E55-4188-8007-F9CA728379E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285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heckerboard(across)">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6120680" cy="4657704"/>
          </a:xfrm>
        </p:spPr>
        <p:txBody>
          <a:bodyPr>
            <a:normAutofit fontScale="92500" lnSpcReduction="20000"/>
          </a:bodyPr>
          <a:lstStyle/>
          <a:p>
            <a:r>
              <a:rPr lang="en-IN" dirty="0">
                <a:latin typeface="Arial" pitchFamily="34" charset="0"/>
                <a:cs typeface="Arial" pitchFamily="34" charset="0"/>
              </a:rPr>
              <a:t>Parallel walls – maximum retention</a:t>
            </a:r>
          </a:p>
          <a:p>
            <a:endParaRPr lang="en-IN" dirty="0">
              <a:latin typeface="Arial" pitchFamily="34" charset="0"/>
              <a:cs typeface="Arial" pitchFamily="34" charset="0"/>
            </a:endParaRPr>
          </a:p>
          <a:p>
            <a:r>
              <a:rPr lang="en-US" dirty="0">
                <a:latin typeface="Arial" pitchFamily="34" charset="0"/>
                <a:cs typeface="Arial" pitchFamily="34" charset="0"/>
              </a:rPr>
              <a:t>Taper </a:t>
            </a:r>
          </a:p>
          <a:p>
            <a:pPr lvl="1"/>
            <a:r>
              <a:rPr lang="en-US" dirty="0">
                <a:latin typeface="Arial" pitchFamily="34" charset="0"/>
                <a:cs typeface="Arial" pitchFamily="34" charset="0"/>
              </a:rPr>
              <a:t>visualize preparation walls</a:t>
            </a:r>
          </a:p>
          <a:p>
            <a:pPr lvl="1"/>
            <a:r>
              <a:rPr lang="en-US" dirty="0">
                <a:latin typeface="Arial" pitchFamily="34" charset="0"/>
                <a:cs typeface="Arial" pitchFamily="34" charset="0"/>
              </a:rPr>
              <a:t>prevent undercuts</a:t>
            </a:r>
          </a:p>
          <a:p>
            <a:pPr lvl="1"/>
            <a:r>
              <a:rPr lang="en-US" dirty="0">
                <a:latin typeface="Arial" pitchFamily="34" charset="0"/>
                <a:cs typeface="Arial" pitchFamily="34" charset="0"/>
              </a:rPr>
              <a:t>permit more nearly complete seating of restorations during cementation</a:t>
            </a:r>
            <a:endParaRPr lang="en-IN" dirty="0">
              <a:latin typeface="Arial" pitchFamily="34" charset="0"/>
              <a:cs typeface="Arial" pitchFamily="34" charset="0"/>
            </a:endParaRPr>
          </a:p>
          <a:p>
            <a:endParaRPr lang="en-IN" dirty="0">
              <a:latin typeface="Arial" pitchFamily="34" charset="0"/>
              <a:cs typeface="Arial" pitchFamily="34" charset="0"/>
            </a:endParaRPr>
          </a:p>
          <a:p>
            <a:r>
              <a:rPr lang="en-IN" dirty="0">
                <a:latin typeface="Arial" pitchFamily="34" charset="0"/>
                <a:cs typeface="Arial" pitchFamily="34" charset="0"/>
              </a:rPr>
              <a:t>Ideal taper: 6°</a:t>
            </a:r>
          </a:p>
          <a:p>
            <a:endParaRPr lang="en-IN" dirty="0">
              <a:latin typeface="Arial" pitchFamily="34" charset="0"/>
              <a:cs typeface="Arial" pitchFamily="34" charset="0"/>
            </a:endParaRPr>
          </a:p>
        </p:txBody>
      </p:sp>
      <p:pic>
        <p:nvPicPr>
          <p:cNvPr id="6" name="Picture 2"/>
          <p:cNvPicPr>
            <a:picLocks noChangeAspect="1" noChangeArrowheads="1"/>
          </p:cNvPicPr>
          <p:nvPr/>
        </p:nvPicPr>
        <p:blipFill>
          <a:blip r:embed="rId4" cstate="print"/>
          <a:srcRect t="9836"/>
          <a:stretch>
            <a:fillRect/>
          </a:stretch>
        </p:blipFill>
        <p:spPr bwMode="auto">
          <a:xfrm>
            <a:off x="6545504" y="1844824"/>
            <a:ext cx="2058944" cy="4104456"/>
          </a:xfrm>
          <a:prstGeom prst="rect">
            <a:avLst/>
          </a:prstGeom>
          <a:noFill/>
          <a:ln w="28575">
            <a:solidFill>
              <a:srgbClr val="0070C0"/>
            </a:solidFill>
            <a:miter lim="800000"/>
            <a:headEnd/>
            <a:tailEnd/>
          </a:ln>
          <a:effectLst/>
        </p:spPr>
      </p:pic>
      <p:pic>
        <p:nvPicPr>
          <p:cNvPr id="2" name="Audio 1">
            <a:hlinkClick r:id="" action="ppaction://media"/>
            <a:extLst>
              <a:ext uri="{FF2B5EF4-FFF2-40B4-BE49-F238E27FC236}">
                <a16:creationId xmlns:a16="http://schemas.microsoft.com/office/drawing/2014/main" id="{6BC0419F-EE11-427A-B836-3B25A4EF35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7061891"/>
      </p:ext>
    </p:extLst>
  </p:cSld>
  <p:clrMapOvr>
    <a:masterClrMapping/>
  </p:clrMapOvr>
  <mc:AlternateContent xmlns:mc="http://schemas.openxmlformats.org/markup-compatibility/2006">
    <mc:Choice xmlns:p14="http://schemas.microsoft.com/office/powerpoint/2010/main" Requires="p14">
      <p:transition spd="slow" p14:dur="2000" advTm="827"/>
    </mc:Choice>
    <mc:Fallback>
      <p:transition spd="slow" advTm="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1326869251"/>
              </p:ext>
            </p:extLst>
          </p:nvPr>
        </p:nvGraphicFramePr>
        <p:xfrm>
          <a:off x="304800" y="152400"/>
          <a:ext cx="8229600" cy="643020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tblGrid>
              <a:tr h="618212">
                <a:tc>
                  <a:txBody>
                    <a:bodyPr/>
                    <a:lstStyle/>
                    <a:p>
                      <a:r>
                        <a:rPr lang="en-IN" dirty="0"/>
                        <a:t>Title</a:t>
                      </a:r>
                    </a:p>
                  </a:txBody>
                  <a:tcPr/>
                </a:tc>
                <a:tc>
                  <a:txBody>
                    <a:bodyPr/>
                    <a:lstStyle/>
                    <a:p>
                      <a:r>
                        <a:rPr lang="en-IN" dirty="0"/>
                        <a:t>source</a:t>
                      </a:r>
                    </a:p>
                  </a:txBody>
                  <a:tcPr/>
                </a:tc>
                <a:tc>
                  <a:txBody>
                    <a:bodyPr/>
                    <a:lstStyle/>
                    <a:p>
                      <a:r>
                        <a:rPr lang="en-IN" dirty="0"/>
                        <a:t>Materials and Method</a:t>
                      </a:r>
                    </a:p>
                  </a:txBody>
                  <a:tcPr/>
                </a:tc>
                <a:tc>
                  <a:txBody>
                    <a:bodyPr/>
                    <a:lstStyle/>
                    <a:p>
                      <a:r>
                        <a:rPr lang="en-IN" dirty="0"/>
                        <a:t>result</a:t>
                      </a:r>
                    </a:p>
                  </a:txBody>
                  <a:tcPr/>
                </a:tc>
                <a:tc>
                  <a:txBody>
                    <a:bodyPr/>
                    <a:lstStyle/>
                    <a:p>
                      <a:r>
                        <a:rPr lang="en-IN" dirty="0"/>
                        <a:t>conclusion</a:t>
                      </a:r>
                    </a:p>
                  </a:txBody>
                  <a:tcPr/>
                </a:tc>
                <a:tc>
                  <a:txBody>
                    <a:bodyPr/>
                    <a:lstStyle/>
                    <a:p>
                      <a:r>
                        <a:rPr lang="en-IN" dirty="0"/>
                        <a:t>Level of Evidence</a:t>
                      </a:r>
                    </a:p>
                  </a:txBody>
                  <a:tcPr/>
                </a:tc>
                <a:extLst>
                  <a:ext uri="{0D108BD9-81ED-4DB2-BD59-A6C34878D82A}">
                    <a16:rowId xmlns:a16="http://schemas.microsoft.com/office/drawing/2014/main" val="10000"/>
                  </a:ext>
                </a:extLst>
              </a:tr>
              <a:tr h="5790124">
                <a:tc>
                  <a:txBody>
                    <a:bodyPr/>
                    <a:lstStyle/>
                    <a:p>
                      <a:r>
                        <a:rPr lang="en-IN" sz="1400" dirty="0"/>
                        <a:t>The taper of clinical preparations for fixed prosthodontics </a:t>
                      </a:r>
                    </a:p>
                  </a:txBody>
                  <a:tcPr/>
                </a:tc>
                <a:tc>
                  <a:txBody>
                    <a:bodyPr/>
                    <a:lstStyle/>
                    <a:p>
                      <a:r>
                        <a:rPr lang="en-IN" sz="1400" dirty="0"/>
                        <a:t>J </a:t>
                      </a:r>
                      <a:r>
                        <a:rPr lang="en-IN" sz="1400" dirty="0" err="1"/>
                        <a:t>Prosth</a:t>
                      </a:r>
                      <a:r>
                        <a:rPr lang="en-IN" sz="1400" dirty="0"/>
                        <a:t> Dent</a:t>
                      </a:r>
                    </a:p>
                    <a:p>
                      <a:r>
                        <a:rPr lang="en-IN" sz="1400" dirty="0"/>
                        <a:t>August 1988 Vol 60 No 2 </a:t>
                      </a:r>
                    </a:p>
                    <a:p>
                      <a:r>
                        <a:rPr lang="en-IN" sz="1400" dirty="0" err="1"/>
                        <a:t>Pg</a:t>
                      </a:r>
                      <a:r>
                        <a:rPr lang="en-IN" sz="1400" dirty="0"/>
                        <a:t> no 148-151</a:t>
                      </a:r>
                    </a:p>
                  </a:txBody>
                  <a:tcPr/>
                </a:tc>
                <a:tc>
                  <a:txBody>
                    <a:bodyPr/>
                    <a:lstStyle/>
                    <a:p>
                      <a:r>
                        <a:rPr lang="en-IN" sz="1400" dirty="0"/>
                        <a:t>A total of 88 working dies including full-coverage preparations by eight general practice residents (GPRs) and 120 dies by two prosthodontists (specializing in fixed prosthodontics) were included. The dies were sorted into maxillary and mandibular groups and further divided into anterior,</a:t>
                      </a:r>
                      <a:r>
                        <a:rPr lang="en-IN" sz="1400" baseline="0" dirty="0"/>
                        <a:t> </a:t>
                      </a:r>
                      <a:r>
                        <a:rPr lang="en-IN" sz="1400" dirty="0"/>
                        <a:t>premolar, and molar categories. It was noted whether the preparations were for single crowns or fixed partial denture retainers. </a:t>
                      </a:r>
                    </a:p>
                  </a:txBody>
                  <a:tcPr/>
                </a:tc>
                <a:tc>
                  <a:txBody>
                    <a:bodyPr/>
                    <a:lstStyle/>
                    <a:p>
                      <a:r>
                        <a:rPr lang="en-IN" sz="1400" dirty="0"/>
                        <a:t>The mean convergence angles of the two groups of investigators’ preparations show no statistically significant difference (19.6 degrees and 20.1 degrees; p &gt; .37)</a:t>
                      </a:r>
                    </a:p>
                  </a:txBody>
                  <a:tcPr/>
                </a:tc>
                <a:tc>
                  <a:txBody>
                    <a:bodyPr/>
                    <a:lstStyle/>
                    <a:p>
                      <a:pPr marL="0" indent="0">
                        <a:buNone/>
                      </a:pPr>
                      <a:r>
                        <a:rPr lang="en-IN" sz="1400" dirty="0"/>
                        <a:t>The ideal convergence angle of 4 to 10 degrees is seldom achieved in clinical practice.</a:t>
                      </a:r>
                    </a:p>
                    <a:p>
                      <a:pPr marL="0" indent="0">
                        <a:buNone/>
                      </a:pPr>
                      <a:r>
                        <a:rPr lang="en-IN" sz="1400" dirty="0"/>
                        <a:t> 2. Mean convergence angles for mandibular preparations were greater than mean maxillary convergence angles.</a:t>
                      </a:r>
                    </a:p>
                    <a:p>
                      <a:pPr marL="0" indent="0">
                        <a:buNone/>
                      </a:pPr>
                      <a:r>
                        <a:rPr lang="en-IN" sz="1400" dirty="0"/>
                        <a:t> 3. Premolar convergence angles tended to be smaller than anterior convergence angles. Both were smaller than molar convergence angles. </a:t>
                      </a:r>
                    </a:p>
                  </a:txBody>
                  <a:tcPr/>
                </a:tc>
                <a:tc>
                  <a:txBody>
                    <a:bodyPr/>
                    <a:lstStyle/>
                    <a:p>
                      <a:r>
                        <a:rPr lang="en-IN" sz="1400" dirty="0"/>
                        <a:t>Level 2</a:t>
                      </a:r>
                    </a:p>
                  </a:txBody>
                  <a:tcPr/>
                </a:tc>
                <a:extLst>
                  <a:ext uri="{0D108BD9-81ED-4DB2-BD59-A6C34878D82A}">
                    <a16:rowId xmlns:a16="http://schemas.microsoft.com/office/drawing/2014/main" val="10001"/>
                  </a:ext>
                </a:extLst>
              </a:tr>
            </a:tbl>
          </a:graphicData>
        </a:graphic>
      </p:graphicFrame>
      <p:pic>
        <p:nvPicPr>
          <p:cNvPr id="2" name="Audio 1">
            <a:hlinkClick r:id="" action="ppaction://media"/>
            <a:extLst>
              <a:ext uri="{FF2B5EF4-FFF2-40B4-BE49-F238E27FC236}">
                <a16:creationId xmlns:a16="http://schemas.microsoft.com/office/drawing/2014/main" id="{909C210F-69D5-4008-8A31-766F1D7FD4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4474007"/>
      </p:ext>
    </p:extLst>
  </p:cSld>
  <p:clrMapOvr>
    <a:masterClrMapping/>
  </p:clrMapOvr>
  <mc:AlternateContent xmlns:mc="http://schemas.openxmlformats.org/markup-compatibility/2006">
    <mc:Choice xmlns:p14="http://schemas.microsoft.com/office/powerpoint/2010/main" Requires="p14">
      <p:transition spd="slow" p14:dur="2000" advTm="73652"/>
    </mc:Choice>
    <mc:Fallback>
      <p:transition spd="slow" advTm="73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88930" name="Picture 2" descr="loknath-1"/>
          <p:cNvPicPr>
            <a:picLocks noChangeAspect="1" noChangeArrowheads="1"/>
          </p:cNvPicPr>
          <p:nvPr/>
        </p:nvPicPr>
        <p:blipFill>
          <a:blip r:embed="rId4">
            <a:lum bright="-42000" contrast="82000"/>
            <a:extLst>
              <a:ext uri="{28A0092B-C50C-407E-A947-70E740481C1C}">
                <a14:useLocalDpi xmlns:a14="http://schemas.microsoft.com/office/drawing/2010/main" val="0"/>
              </a:ext>
            </a:extLst>
          </a:blip>
          <a:srcRect l="12766" t="9427" r="12767" b="16814"/>
          <a:stretch>
            <a:fillRect/>
          </a:stretch>
        </p:blipFill>
        <p:spPr bwMode="auto">
          <a:xfrm>
            <a:off x="1439863" y="1200859"/>
            <a:ext cx="6335712" cy="4679950"/>
          </a:xfrm>
          <a:prstGeom prst="rect">
            <a:avLst/>
          </a:prstGeom>
          <a:noFill/>
          <a:extLst>
            <a:ext uri="{909E8E84-426E-40DD-AFC4-6F175D3DCCD1}">
              <a14:hiddenFill xmlns:a14="http://schemas.microsoft.com/office/drawing/2010/main">
                <a:solidFill>
                  <a:srgbClr val="FFFFFF"/>
                </a:solidFill>
              </a14:hiddenFill>
            </a:ext>
          </a:extLst>
        </p:spPr>
      </p:pic>
      <p:sp>
        <p:nvSpPr>
          <p:cNvPr id="1788931" name="WordArt 3"/>
          <p:cNvSpPr>
            <a:spLocks noChangeArrowheads="1" noChangeShapeType="1" noTextEdit="1"/>
          </p:cNvSpPr>
          <p:nvPr/>
        </p:nvSpPr>
        <p:spPr bwMode="auto">
          <a:xfrm>
            <a:off x="304800" y="191379"/>
            <a:ext cx="8839200" cy="953209"/>
          </a:xfrm>
          <a:prstGeom prst="rect">
            <a:avLst/>
          </a:prstGeom>
        </p:spPr>
        <p:txBody>
          <a:bodyPr wrap="none" fromWordArt="1">
            <a:prstTxWarp prst="textPlain">
              <a:avLst>
                <a:gd name="adj" fmla="val 47968"/>
              </a:avLst>
            </a:prstTxWarp>
          </a:bodyPr>
          <a:lstStyle/>
          <a:p>
            <a:pPr algn="ctr"/>
            <a:r>
              <a:rPr lang="en-US" sz="3600" kern="10" dirty="0">
                <a:ln w="9525">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algn="ctr" rotWithShape="0">
                    <a:srgbClr val="808080">
                      <a:alpha val="80000"/>
                    </a:srgbClr>
                  </a:outerShdw>
                </a:effectLst>
                <a:latin typeface="Arial Black" panose="020B0A04020102020204" pitchFamily="34" charset="0"/>
              </a:rPr>
              <a:t>RETENTION DECREASES WITH</a:t>
            </a:r>
          </a:p>
          <a:p>
            <a:pPr algn="ctr"/>
            <a:r>
              <a:rPr lang="en-US" sz="3600" kern="10" dirty="0">
                <a:ln w="9525">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algn="ctr" rotWithShape="0">
                    <a:srgbClr val="808080">
                      <a:alpha val="80000"/>
                    </a:srgbClr>
                  </a:outerShdw>
                </a:effectLst>
                <a:latin typeface="Arial Black" panose="020B0A04020102020204" pitchFamily="34" charset="0"/>
              </a:rPr>
              <a:t>INCREASE IN TAPER</a:t>
            </a:r>
          </a:p>
        </p:txBody>
      </p:sp>
      <p:sp>
        <p:nvSpPr>
          <p:cNvPr id="2" name="Rectangle 1"/>
          <p:cNvSpPr/>
          <p:nvPr/>
        </p:nvSpPr>
        <p:spPr>
          <a:xfrm>
            <a:off x="614363" y="6075145"/>
            <a:ext cx="7986712" cy="646331"/>
          </a:xfrm>
          <a:prstGeom prst="rect">
            <a:avLst/>
          </a:prstGeom>
        </p:spPr>
        <p:txBody>
          <a:bodyPr wrap="square">
            <a:spAutoFit/>
          </a:bodyPr>
          <a:lstStyle/>
          <a:p>
            <a:r>
              <a:rPr lang="en-US" dirty="0">
                <a:solidFill>
                  <a:srgbClr val="0070C0"/>
                </a:solidFill>
                <a:latin typeface="Arial" pitchFamily="34" charset="0"/>
                <a:cs typeface="Arial" pitchFamily="34" charset="0"/>
              </a:rPr>
              <a:t>Jorgenson KD. The relationship between retention and convergence angle in cemented veneer crowns. </a:t>
            </a:r>
            <a:r>
              <a:rPr lang="en-US" dirty="0" err="1">
                <a:solidFill>
                  <a:srgbClr val="0070C0"/>
                </a:solidFill>
                <a:latin typeface="Arial" pitchFamily="34" charset="0"/>
                <a:cs typeface="Arial" pitchFamily="34" charset="0"/>
              </a:rPr>
              <a:t>Acta</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Odontol</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Scand</a:t>
            </a:r>
            <a:r>
              <a:rPr lang="en-US" dirty="0">
                <a:solidFill>
                  <a:srgbClr val="0070C0"/>
                </a:solidFill>
                <a:latin typeface="Arial" pitchFamily="34" charset="0"/>
                <a:cs typeface="Arial" pitchFamily="34" charset="0"/>
              </a:rPr>
              <a:t> 1955 Feb;59(2):94-8.</a:t>
            </a:r>
            <a:endParaRPr lang="en-IN" dirty="0">
              <a:solidFill>
                <a:srgbClr val="0070C0"/>
              </a:solidFill>
              <a:latin typeface="Arial" pitchFamily="34" charset="0"/>
              <a:cs typeface="Arial" pitchFamily="34" charset="0"/>
            </a:endParaRPr>
          </a:p>
        </p:txBody>
      </p:sp>
      <p:pic>
        <p:nvPicPr>
          <p:cNvPr id="3" name="Audio 2">
            <a:hlinkClick r:id="" action="ppaction://media"/>
            <a:extLst>
              <a:ext uri="{FF2B5EF4-FFF2-40B4-BE49-F238E27FC236}">
                <a16:creationId xmlns:a16="http://schemas.microsoft.com/office/drawing/2014/main" id="{55F61615-B842-452A-A036-568ADAC784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8764037"/>
      </p:ext>
    </p:extLst>
  </p:cSld>
  <p:clrMapOvr>
    <a:masterClrMapping/>
  </p:clrMapOvr>
  <mc:AlternateContent xmlns:mc="http://schemas.openxmlformats.org/markup-compatibility/2006">
    <mc:Choice xmlns:p14="http://schemas.microsoft.com/office/powerpoint/2010/main" Requires="p14">
      <p:transition spd="slow" p14:dur="2000" advTm="12369"/>
    </mc:Choice>
    <mc:Fallback>
      <p:transition spd="slow" advTm="1236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1788930"/>
                                        </p:tgtEl>
                                      </p:cBhvr>
                                      <p:by x="150000" y="150000"/>
                                    </p:animScale>
                                  </p:childTnLst>
                                </p:cTn>
                              </p:par>
                              <p:par>
                                <p:cTn id="10" presetID="29" presetClass="entr" presetSubtype="0" fill="hold" grpId="0" nodeType="withEffect">
                                  <p:stCondLst>
                                    <p:cond delay="0"/>
                                  </p:stCondLst>
                                  <p:childTnLst>
                                    <p:set>
                                      <p:cBhvr>
                                        <p:cTn id="11" dur="1" fill="hold">
                                          <p:stCondLst>
                                            <p:cond delay="0"/>
                                          </p:stCondLst>
                                        </p:cTn>
                                        <p:tgtEl>
                                          <p:spTgt spid="1788931"/>
                                        </p:tgtEl>
                                        <p:attrNameLst>
                                          <p:attrName>style.visibility</p:attrName>
                                        </p:attrNameLst>
                                      </p:cBhvr>
                                      <p:to>
                                        <p:strVal val="visible"/>
                                      </p:to>
                                    </p:set>
                                    <p:anim calcmode="lin" valueType="num">
                                      <p:cBhvr>
                                        <p:cTn id="12" dur="3000" fill="hold"/>
                                        <p:tgtEl>
                                          <p:spTgt spid="1788931"/>
                                        </p:tgtEl>
                                        <p:attrNameLst>
                                          <p:attrName>ppt_x</p:attrName>
                                        </p:attrNameLst>
                                      </p:cBhvr>
                                      <p:tavLst>
                                        <p:tav tm="0">
                                          <p:val>
                                            <p:strVal val="#ppt_x-.2"/>
                                          </p:val>
                                        </p:tav>
                                        <p:tav tm="100000">
                                          <p:val>
                                            <p:strVal val="#ppt_x"/>
                                          </p:val>
                                        </p:tav>
                                      </p:tavLst>
                                    </p:anim>
                                    <p:anim calcmode="lin" valueType="num">
                                      <p:cBhvr>
                                        <p:cTn id="13" dur="3000" fill="hold"/>
                                        <p:tgtEl>
                                          <p:spTgt spid="1788931"/>
                                        </p:tgtEl>
                                        <p:attrNameLst>
                                          <p:attrName>ppt_y</p:attrName>
                                        </p:attrNameLst>
                                      </p:cBhvr>
                                      <p:tavLst>
                                        <p:tav tm="0">
                                          <p:val>
                                            <p:strVal val="#ppt_y"/>
                                          </p:val>
                                        </p:tav>
                                        <p:tav tm="100000">
                                          <p:val>
                                            <p:strVal val="#ppt_y"/>
                                          </p:val>
                                        </p:tav>
                                      </p:tavLst>
                                    </p:anim>
                                    <p:animEffect transition="in" filter="wipe(right)" prLst="gradientSize: 0.1">
                                      <p:cBhvr>
                                        <p:cTn id="14" dur="3000"/>
                                        <p:tgtEl>
                                          <p:spTgt spid="17889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7889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a:xfrm>
            <a:off x="441325" y="252413"/>
            <a:ext cx="8229600" cy="660400"/>
          </a:xfrm>
        </p:spPr>
        <p:txBody>
          <a:bodyPr>
            <a:normAutofit fontScale="90000"/>
          </a:bodyPr>
          <a:lstStyle/>
          <a:p>
            <a:r>
              <a:rPr lang="en-US" altLang="en-US" sz="4400">
                <a:latin typeface="Monotype Corsiva" panose="03010101010201010101" pitchFamily="66" charset="0"/>
              </a:rPr>
              <a:t>TAPER</a:t>
            </a:r>
          </a:p>
        </p:txBody>
      </p:sp>
      <p:sp>
        <p:nvSpPr>
          <p:cNvPr id="1699843" name="Rectangle 3"/>
          <p:cNvSpPr>
            <a:spLocks noGrp="1" noChangeArrowheads="1"/>
          </p:cNvSpPr>
          <p:nvPr>
            <p:ph type="body" idx="1"/>
          </p:nvPr>
        </p:nvSpPr>
        <p:spPr>
          <a:xfrm>
            <a:off x="400050" y="1139825"/>
            <a:ext cx="8229600" cy="5260975"/>
          </a:xfrm>
        </p:spPr>
        <p:txBody>
          <a:bodyPr/>
          <a:lstStyle/>
          <a:p>
            <a:r>
              <a:rPr lang="en-US" altLang="en-US" sz="2800" i="1">
                <a:solidFill>
                  <a:srgbClr val="00FFFF"/>
                </a:solidFill>
              </a:rPr>
              <a:t>Parallel walls</a:t>
            </a:r>
            <a:r>
              <a:rPr lang="en-US" altLang="en-US" sz="2800"/>
              <a:t> were advocated for inlay restorations</a:t>
            </a:r>
          </a:p>
          <a:p>
            <a:endParaRPr lang="en-US" altLang="en-US" sz="2800"/>
          </a:p>
          <a:p>
            <a:r>
              <a:rPr lang="en-US" altLang="en-US" sz="2800" i="1">
                <a:solidFill>
                  <a:srgbClr val="00FFFF"/>
                </a:solidFill>
              </a:rPr>
              <a:t>3 to 5</a:t>
            </a:r>
            <a:r>
              <a:rPr lang="en-US" altLang="en-US" sz="2800"/>
              <a:t> degrees</a:t>
            </a:r>
            <a:endParaRPr lang="en-US" altLang="en-US" sz="3600"/>
          </a:p>
          <a:p>
            <a:endParaRPr lang="en-US" altLang="en-US" sz="2800"/>
          </a:p>
          <a:p>
            <a:r>
              <a:rPr lang="en-US" altLang="en-US" sz="2800" i="1">
                <a:solidFill>
                  <a:srgbClr val="00FFFF"/>
                </a:solidFill>
              </a:rPr>
              <a:t>6</a:t>
            </a:r>
            <a:r>
              <a:rPr lang="en-US" altLang="en-US" sz="2800"/>
              <a:t> degrees</a:t>
            </a:r>
            <a:endParaRPr lang="en-US" altLang="en-US" sz="3600"/>
          </a:p>
          <a:p>
            <a:endParaRPr lang="en-US" altLang="en-US" sz="2800"/>
          </a:p>
          <a:p>
            <a:r>
              <a:rPr lang="en-US" altLang="en-US" sz="2800" i="1">
                <a:solidFill>
                  <a:srgbClr val="00FFFF"/>
                </a:solidFill>
              </a:rPr>
              <a:t>10 to 14</a:t>
            </a:r>
            <a:r>
              <a:rPr lang="en-US" altLang="en-US" sz="2800"/>
              <a:t> degrees</a:t>
            </a:r>
          </a:p>
        </p:txBody>
      </p:sp>
      <p:sp>
        <p:nvSpPr>
          <p:cNvPr id="1699845" name="Text Box 5"/>
          <p:cNvSpPr txBox="1">
            <a:spLocks noChangeArrowheads="1"/>
          </p:cNvSpPr>
          <p:nvPr/>
        </p:nvSpPr>
        <p:spPr bwMode="auto">
          <a:xfrm>
            <a:off x="5427663" y="1814513"/>
            <a:ext cx="3294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rPr>
              <a:t>Conzett; Dent Cosmos 1910</a:t>
            </a:r>
          </a:p>
        </p:txBody>
      </p:sp>
      <p:sp>
        <p:nvSpPr>
          <p:cNvPr id="1699846" name="Text Box 6"/>
          <p:cNvSpPr txBox="1">
            <a:spLocks noChangeArrowheads="1"/>
          </p:cNvSpPr>
          <p:nvPr/>
        </p:nvSpPr>
        <p:spPr bwMode="auto">
          <a:xfrm>
            <a:off x="7415213" y="3087688"/>
            <a:ext cx="10747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rPr>
              <a:t>Dykema</a:t>
            </a:r>
          </a:p>
        </p:txBody>
      </p:sp>
      <p:sp>
        <p:nvSpPr>
          <p:cNvPr id="1699847" name="Text Box 7"/>
          <p:cNvSpPr txBox="1">
            <a:spLocks noChangeArrowheads="1"/>
          </p:cNvSpPr>
          <p:nvPr/>
        </p:nvSpPr>
        <p:spPr bwMode="auto">
          <a:xfrm>
            <a:off x="4033838" y="3787775"/>
            <a:ext cx="45418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rPr>
              <a:t>Shillingberg;  Wilson, J Prosthod 1994</a:t>
            </a:r>
          </a:p>
        </p:txBody>
      </p:sp>
      <p:sp>
        <p:nvSpPr>
          <p:cNvPr id="1699848" name="Text Box 8"/>
          <p:cNvSpPr txBox="1">
            <a:spLocks noChangeArrowheads="1"/>
          </p:cNvSpPr>
          <p:nvPr/>
        </p:nvSpPr>
        <p:spPr bwMode="auto">
          <a:xfrm>
            <a:off x="7343775" y="4770438"/>
            <a:ext cx="12192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buClr>
                <a:srgbClr val="FFFF00"/>
              </a:buClr>
              <a:buSzPct val="65000"/>
              <a:buFont typeface="Wingdings" panose="05000000000000000000" pitchFamily="2" charset="2"/>
              <a:buNone/>
            </a:pPr>
            <a:r>
              <a:rPr lang="en-US" altLang="en-US" b="1">
                <a:solidFill>
                  <a:srgbClr val="FFFF00"/>
                </a:solidFill>
              </a:rPr>
              <a:t>Tylman</a:t>
            </a:r>
            <a:endParaRPr lang="en-US" altLang="en-US" b="1"/>
          </a:p>
          <a:p>
            <a:pPr>
              <a:spcBef>
                <a:spcPct val="50000"/>
              </a:spcBef>
            </a:pPr>
            <a:endParaRPr lang="en-US" altLang="en-US"/>
          </a:p>
        </p:txBody>
      </p:sp>
      <p:sp>
        <p:nvSpPr>
          <p:cNvPr id="1699849" name="Text Box 9"/>
          <p:cNvSpPr txBox="1">
            <a:spLocks noChangeArrowheads="1"/>
          </p:cNvSpPr>
          <p:nvPr/>
        </p:nvSpPr>
        <p:spPr bwMode="auto">
          <a:xfrm>
            <a:off x="8062913" y="6510338"/>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6600"/>
                </a:solidFill>
                <a:latin typeface="Monotype Corsiva" panose="03010101010201010101" pitchFamily="66" charset="0"/>
              </a:rPr>
              <a:t>Contd….</a:t>
            </a:r>
          </a:p>
        </p:txBody>
      </p:sp>
      <p:pic>
        <p:nvPicPr>
          <p:cNvPr id="2" name="Audio 1">
            <a:hlinkClick r:id="" action="ppaction://media"/>
            <a:extLst>
              <a:ext uri="{FF2B5EF4-FFF2-40B4-BE49-F238E27FC236}">
                <a16:creationId xmlns:a16="http://schemas.microsoft.com/office/drawing/2014/main" id="{A4E1ECDB-4BA2-460F-9FAF-CF8F34D371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7063904"/>
      </p:ext>
    </p:extLst>
  </p:cSld>
  <p:clrMapOvr>
    <a:masterClrMapping/>
  </p:clrMapOvr>
  <mc:AlternateContent xmlns:mc="http://schemas.openxmlformats.org/markup-compatibility/2006">
    <mc:Choice xmlns:p14="http://schemas.microsoft.com/office/powerpoint/2010/main" Requires="p14">
      <p:transition spd="slow" p14:dur="2000" advTm="22432"/>
    </mc:Choice>
    <mc:Fallback>
      <p:transition spd="slow" advTm="2243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699845"/>
                                        </p:tgtEl>
                                        <p:attrNameLst>
                                          <p:attrName>style.visibility</p:attrName>
                                        </p:attrNameLst>
                                      </p:cBhvr>
                                      <p:to>
                                        <p:strVal val="visible"/>
                                      </p:to>
                                    </p:set>
                                    <p:anim by="(-#ppt_w*2)" calcmode="lin" valueType="num">
                                      <p:cBhvr rctx="PPT">
                                        <p:cTn id="9" dur="250" autoRev="1" fill="hold">
                                          <p:stCondLst>
                                            <p:cond delay="0"/>
                                          </p:stCondLst>
                                        </p:cTn>
                                        <p:tgtEl>
                                          <p:spTgt spid="1699845"/>
                                        </p:tgtEl>
                                        <p:attrNameLst>
                                          <p:attrName>ppt_w</p:attrName>
                                        </p:attrNameLst>
                                      </p:cBhvr>
                                    </p:anim>
                                    <p:anim by="(#ppt_w*0.50)" calcmode="lin" valueType="num">
                                      <p:cBhvr>
                                        <p:cTn id="10" dur="250" decel="50000" autoRev="1" fill="hold">
                                          <p:stCondLst>
                                            <p:cond delay="0"/>
                                          </p:stCondLst>
                                        </p:cTn>
                                        <p:tgtEl>
                                          <p:spTgt spid="1699845"/>
                                        </p:tgtEl>
                                        <p:attrNameLst>
                                          <p:attrName>ppt_x</p:attrName>
                                        </p:attrNameLst>
                                      </p:cBhvr>
                                    </p:anim>
                                    <p:anim from="(-#ppt_h/2)" to="(#ppt_y)" calcmode="lin" valueType="num">
                                      <p:cBhvr>
                                        <p:cTn id="11" dur="500" fill="hold">
                                          <p:stCondLst>
                                            <p:cond delay="0"/>
                                          </p:stCondLst>
                                        </p:cTn>
                                        <p:tgtEl>
                                          <p:spTgt spid="1699845"/>
                                        </p:tgtEl>
                                        <p:attrNameLst>
                                          <p:attrName>ppt_y</p:attrName>
                                        </p:attrNameLst>
                                      </p:cBhvr>
                                    </p:anim>
                                    <p:animRot by="21600000">
                                      <p:cBhvr>
                                        <p:cTn id="12" dur="500" fill="hold">
                                          <p:stCondLst>
                                            <p:cond delay="0"/>
                                          </p:stCondLst>
                                        </p:cTn>
                                        <p:tgtEl>
                                          <p:spTgt spid="1699845"/>
                                        </p:tgtEl>
                                        <p:attrNameLst>
                                          <p:attrName>r</p:attrName>
                                        </p:attrNameLst>
                                      </p:cBhvr>
                                    </p:animRot>
                                  </p:childTnLst>
                                </p:cTn>
                              </p:par>
                            </p:childTnLst>
                          </p:cTn>
                        </p:par>
                        <p:par>
                          <p:cTn id="13" fill="hold" nodeType="afterGroup">
                            <p:stCondLst>
                              <p:cond delay="155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99846"/>
                                        </p:tgtEl>
                                        <p:attrNameLst>
                                          <p:attrName>style.visibility</p:attrName>
                                        </p:attrNameLst>
                                      </p:cBhvr>
                                      <p:to>
                                        <p:strVal val="visible"/>
                                      </p:to>
                                    </p:set>
                                    <p:anim by="(-#ppt_w*2)" calcmode="lin" valueType="num">
                                      <p:cBhvr rctx="PPT">
                                        <p:cTn id="16" dur="250" autoRev="1" fill="hold">
                                          <p:stCondLst>
                                            <p:cond delay="0"/>
                                          </p:stCondLst>
                                        </p:cTn>
                                        <p:tgtEl>
                                          <p:spTgt spid="1699846"/>
                                        </p:tgtEl>
                                        <p:attrNameLst>
                                          <p:attrName>ppt_w</p:attrName>
                                        </p:attrNameLst>
                                      </p:cBhvr>
                                    </p:anim>
                                    <p:anim by="(#ppt_w*0.50)" calcmode="lin" valueType="num">
                                      <p:cBhvr>
                                        <p:cTn id="17" dur="250" decel="50000" autoRev="1" fill="hold">
                                          <p:stCondLst>
                                            <p:cond delay="0"/>
                                          </p:stCondLst>
                                        </p:cTn>
                                        <p:tgtEl>
                                          <p:spTgt spid="1699846"/>
                                        </p:tgtEl>
                                        <p:attrNameLst>
                                          <p:attrName>ppt_x</p:attrName>
                                        </p:attrNameLst>
                                      </p:cBhvr>
                                    </p:anim>
                                    <p:anim from="(-#ppt_h/2)" to="(#ppt_y)" calcmode="lin" valueType="num">
                                      <p:cBhvr>
                                        <p:cTn id="18" dur="500" fill="hold">
                                          <p:stCondLst>
                                            <p:cond delay="0"/>
                                          </p:stCondLst>
                                        </p:cTn>
                                        <p:tgtEl>
                                          <p:spTgt spid="1699846"/>
                                        </p:tgtEl>
                                        <p:attrNameLst>
                                          <p:attrName>ppt_y</p:attrName>
                                        </p:attrNameLst>
                                      </p:cBhvr>
                                    </p:anim>
                                    <p:animRot by="21600000">
                                      <p:cBhvr>
                                        <p:cTn id="19" dur="500" fill="hold">
                                          <p:stCondLst>
                                            <p:cond delay="0"/>
                                          </p:stCondLst>
                                        </p:cTn>
                                        <p:tgtEl>
                                          <p:spTgt spid="1699846"/>
                                        </p:tgtEl>
                                        <p:attrNameLst>
                                          <p:attrName>r</p:attrName>
                                        </p:attrNameLst>
                                      </p:cBhvr>
                                    </p:animRot>
                                  </p:childTnLst>
                                </p:cTn>
                              </p:par>
                            </p:childTnLst>
                          </p:cTn>
                        </p:par>
                        <p:par>
                          <p:cTn id="20" fill="hold" nodeType="afterGroup">
                            <p:stCondLst>
                              <p:cond delay="23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699847"/>
                                        </p:tgtEl>
                                        <p:attrNameLst>
                                          <p:attrName>style.visibility</p:attrName>
                                        </p:attrNameLst>
                                      </p:cBhvr>
                                      <p:to>
                                        <p:strVal val="visible"/>
                                      </p:to>
                                    </p:set>
                                    <p:anim by="(-#ppt_w*2)" calcmode="lin" valueType="num">
                                      <p:cBhvr rctx="PPT">
                                        <p:cTn id="23" dur="250" autoRev="1" fill="hold">
                                          <p:stCondLst>
                                            <p:cond delay="0"/>
                                          </p:stCondLst>
                                        </p:cTn>
                                        <p:tgtEl>
                                          <p:spTgt spid="1699847"/>
                                        </p:tgtEl>
                                        <p:attrNameLst>
                                          <p:attrName>ppt_w</p:attrName>
                                        </p:attrNameLst>
                                      </p:cBhvr>
                                    </p:anim>
                                    <p:anim by="(#ppt_w*0.50)" calcmode="lin" valueType="num">
                                      <p:cBhvr>
                                        <p:cTn id="24" dur="250" decel="50000" autoRev="1" fill="hold">
                                          <p:stCondLst>
                                            <p:cond delay="0"/>
                                          </p:stCondLst>
                                        </p:cTn>
                                        <p:tgtEl>
                                          <p:spTgt spid="1699847"/>
                                        </p:tgtEl>
                                        <p:attrNameLst>
                                          <p:attrName>ppt_x</p:attrName>
                                        </p:attrNameLst>
                                      </p:cBhvr>
                                    </p:anim>
                                    <p:anim from="(-#ppt_h/2)" to="(#ppt_y)" calcmode="lin" valueType="num">
                                      <p:cBhvr>
                                        <p:cTn id="25" dur="500" fill="hold">
                                          <p:stCondLst>
                                            <p:cond delay="0"/>
                                          </p:stCondLst>
                                        </p:cTn>
                                        <p:tgtEl>
                                          <p:spTgt spid="1699847"/>
                                        </p:tgtEl>
                                        <p:attrNameLst>
                                          <p:attrName>ppt_y</p:attrName>
                                        </p:attrNameLst>
                                      </p:cBhvr>
                                    </p:anim>
                                    <p:animRot by="21600000">
                                      <p:cBhvr>
                                        <p:cTn id="26" dur="500" fill="hold">
                                          <p:stCondLst>
                                            <p:cond delay="0"/>
                                          </p:stCondLst>
                                        </p:cTn>
                                        <p:tgtEl>
                                          <p:spTgt spid="1699847"/>
                                        </p:tgtEl>
                                        <p:attrNameLst>
                                          <p:attrName>r</p:attrName>
                                        </p:attrNameLst>
                                      </p:cBhvr>
                                    </p:animRot>
                                  </p:childTnLst>
                                </p:cTn>
                              </p:par>
                            </p:childTnLst>
                          </p:cTn>
                        </p:par>
                        <p:par>
                          <p:cTn id="27" fill="hold" nodeType="afterGroup">
                            <p:stCondLst>
                              <p:cond delay="440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1699848"/>
                                        </p:tgtEl>
                                        <p:attrNameLst>
                                          <p:attrName>style.visibility</p:attrName>
                                        </p:attrNameLst>
                                      </p:cBhvr>
                                      <p:to>
                                        <p:strVal val="visible"/>
                                      </p:to>
                                    </p:set>
                                    <p:anim by="(-#ppt_w*2)" calcmode="lin" valueType="num">
                                      <p:cBhvr rctx="PPT">
                                        <p:cTn id="30" dur="250" autoRev="1" fill="hold">
                                          <p:stCondLst>
                                            <p:cond delay="0"/>
                                          </p:stCondLst>
                                        </p:cTn>
                                        <p:tgtEl>
                                          <p:spTgt spid="1699848"/>
                                        </p:tgtEl>
                                        <p:attrNameLst>
                                          <p:attrName>ppt_w</p:attrName>
                                        </p:attrNameLst>
                                      </p:cBhvr>
                                    </p:anim>
                                    <p:anim by="(#ppt_w*0.50)" calcmode="lin" valueType="num">
                                      <p:cBhvr>
                                        <p:cTn id="31" dur="250" decel="50000" autoRev="1" fill="hold">
                                          <p:stCondLst>
                                            <p:cond delay="0"/>
                                          </p:stCondLst>
                                        </p:cTn>
                                        <p:tgtEl>
                                          <p:spTgt spid="1699848"/>
                                        </p:tgtEl>
                                        <p:attrNameLst>
                                          <p:attrName>ppt_x</p:attrName>
                                        </p:attrNameLst>
                                      </p:cBhvr>
                                    </p:anim>
                                    <p:anim from="(-#ppt_h/2)" to="(#ppt_y)" calcmode="lin" valueType="num">
                                      <p:cBhvr>
                                        <p:cTn id="32" dur="500" fill="hold">
                                          <p:stCondLst>
                                            <p:cond delay="0"/>
                                          </p:stCondLst>
                                        </p:cTn>
                                        <p:tgtEl>
                                          <p:spTgt spid="1699848"/>
                                        </p:tgtEl>
                                        <p:attrNameLst>
                                          <p:attrName>ppt_y</p:attrName>
                                        </p:attrNameLst>
                                      </p:cBhvr>
                                    </p:anim>
                                    <p:animRot by="21600000">
                                      <p:cBhvr>
                                        <p:cTn id="33" dur="500" fill="hold">
                                          <p:stCondLst>
                                            <p:cond delay="0"/>
                                          </p:stCondLst>
                                        </p:cTn>
                                        <p:tgtEl>
                                          <p:spTgt spid="1699848"/>
                                        </p:tgtEl>
                                        <p:attrNameLst>
                                          <p:attrName>r</p:attrName>
                                        </p:attrNameLst>
                                      </p:cBhvr>
                                    </p:animRot>
                                  </p:childTnLst>
                                </p:cTn>
                              </p:par>
                            </p:childTnLst>
                          </p:cTn>
                        </p:par>
                        <p:par>
                          <p:cTn id="34" fill="hold" nodeType="afterGroup">
                            <p:stCondLst>
                              <p:cond delay="5150"/>
                            </p:stCondLst>
                            <p:childTnLst>
                              <p:par>
                                <p:cTn id="35" presetID="27" presetClass="entr" presetSubtype="0" fill="hold" grpId="1" nodeType="afterEffect">
                                  <p:stCondLst>
                                    <p:cond delay="0"/>
                                  </p:stCondLst>
                                  <p:iterate type="lt">
                                    <p:tmPct val="50000"/>
                                  </p:iterate>
                                  <p:childTnLst>
                                    <p:set>
                                      <p:cBhvr>
                                        <p:cTn id="36" dur="1" fill="hold">
                                          <p:stCondLst>
                                            <p:cond delay="0"/>
                                          </p:stCondLst>
                                        </p:cTn>
                                        <p:tgtEl>
                                          <p:spTgt spid="1699845"/>
                                        </p:tgtEl>
                                        <p:attrNameLst>
                                          <p:attrName>style.visibility</p:attrName>
                                        </p:attrNameLst>
                                      </p:cBhvr>
                                      <p:to>
                                        <p:strVal val="visible"/>
                                      </p:to>
                                    </p:set>
                                    <p:anim calcmode="discrete" valueType="clr">
                                      <p:cBhvr override="childStyle">
                                        <p:cTn id="37" dur="80"/>
                                        <p:tgtEl>
                                          <p:spTgt spid="1699845"/>
                                        </p:tgtEl>
                                        <p:attrNameLst>
                                          <p:attrName>style.color</p:attrName>
                                        </p:attrNameLst>
                                      </p:cBhvr>
                                      <p:tavLst>
                                        <p:tav tm="0">
                                          <p:val>
                                            <p:clrVal>
                                              <a:srgbClr val="00FF00"/>
                                            </p:clrVal>
                                          </p:val>
                                        </p:tav>
                                        <p:tav tm="50000">
                                          <p:val>
                                            <p:clrVal>
                                              <a:srgbClr val="FF0000"/>
                                            </p:clrVal>
                                          </p:val>
                                        </p:tav>
                                      </p:tavLst>
                                    </p:anim>
                                    <p:anim calcmode="discrete" valueType="clr">
                                      <p:cBhvr>
                                        <p:cTn id="38" dur="80"/>
                                        <p:tgtEl>
                                          <p:spTgt spid="1699845"/>
                                        </p:tgtEl>
                                        <p:attrNameLst>
                                          <p:attrName>fillcolor</p:attrName>
                                        </p:attrNameLst>
                                      </p:cBhvr>
                                      <p:tavLst>
                                        <p:tav tm="0">
                                          <p:val>
                                            <p:clrVal>
                                              <a:schemeClr val="accent2"/>
                                            </p:clrVal>
                                          </p:val>
                                        </p:tav>
                                        <p:tav tm="50000">
                                          <p:val>
                                            <p:clrVal>
                                              <a:schemeClr val="hlink"/>
                                            </p:clrVal>
                                          </p:val>
                                        </p:tav>
                                      </p:tavLst>
                                    </p:anim>
                                    <p:set>
                                      <p:cBhvr>
                                        <p:cTn id="39" dur="80"/>
                                        <p:tgtEl>
                                          <p:spTgt spid="1699845"/>
                                        </p:tgtEl>
                                        <p:attrNameLst>
                                          <p:attrName>fill.type</p:attrName>
                                        </p:attrNameLst>
                                      </p:cBhvr>
                                      <p:to>
                                        <p:strVal val="solid"/>
                                      </p:to>
                                    </p:set>
                                  </p:childTnLst>
                                </p:cTn>
                              </p:par>
                            </p:childTnLst>
                          </p:cTn>
                        </p:par>
                        <p:par>
                          <p:cTn id="40" fill="hold" nodeType="afterGroup">
                            <p:stCondLst>
                              <p:cond delay="6070"/>
                            </p:stCondLst>
                            <p:childTnLst>
                              <p:par>
                                <p:cTn id="41" presetID="27" presetClass="entr" presetSubtype="0" fill="hold" grpId="1" nodeType="afterEffect">
                                  <p:stCondLst>
                                    <p:cond delay="0"/>
                                  </p:stCondLst>
                                  <p:iterate type="lt">
                                    <p:tmPct val="50000"/>
                                  </p:iterate>
                                  <p:childTnLst>
                                    <p:set>
                                      <p:cBhvr>
                                        <p:cTn id="42" dur="1" fill="hold">
                                          <p:stCondLst>
                                            <p:cond delay="0"/>
                                          </p:stCondLst>
                                        </p:cTn>
                                        <p:tgtEl>
                                          <p:spTgt spid="1699846"/>
                                        </p:tgtEl>
                                        <p:attrNameLst>
                                          <p:attrName>style.visibility</p:attrName>
                                        </p:attrNameLst>
                                      </p:cBhvr>
                                      <p:to>
                                        <p:strVal val="visible"/>
                                      </p:to>
                                    </p:set>
                                    <p:anim calcmode="discrete" valueType="clr">
                                      <p:cBhvr override="childStyle">
                                        <p:cTn id="43" dur="80"/>
                                        <p:tgtEl>
                                          <p:spTgt spid="1699846"/>
                                        </p:tgtEl>
                                        <p:attrNameLst>
                                          <p:attrName>style.color</p:attrName>
                                        </p:attrNameLst>
                                      </p:cBhvr>
                                      <p:tavLst>
                                        <p:tav tm="0">
                                          <p:val>
                                            <p:clrVal>
                                              <a:srgbClr val="00FF00"/>
                                            </p:clrVal>
                                          </p:val>
                                        </p:tav>
                                        <p:tav tm="50000">
                                          <p:val>
                                            <p:clrVal>
                                              <a:srgbClr val="FF0000"/>
                                            </p:clrVal>
                                          </p:val>
                                        </p:tav>
                                      </p:tavLst>
                                    </p:anim>
                                    <p:anim calcmode="discrete" valueType="clr">
                                      <p:cBhvr>
                                        <p:cTn id="44" dur="80"/>
                                        <p:tgtEl>
                                          <p:spTgt spid="1699846"/>
                                        </p:tgtEl>
                                        <p:attrNameLst>
                                          <p:attrName>fillcolor</p:attrName>
                                        </p:attrNameLst>
                                      </p:cBhvr>
                                      <p:tavLst>
                                        <p:tav tm="0">
                                          <p:val>
                                            <p:clrVal>
                                              <a:schemeClr val="accent2"/>
                                            </p:clrVal>
                                          </p:val>
                                        </p:tav>
                                        <p:tav tm="50000">
                                          <p:val>
                                            <p:clrVal>
                                              <a:schemeClr val="hlink"/>
                                            </p:clrVal>
                                          </p:val>
                                        </p:tav>
                                      </p:tavLst>
                                    </p:anim>
                                    <p:set>
                                      <p:cBhvr>
                                        <p:cTn id="45" dur="80"/>
                                        <p:tgtEl>
                                          <p:spTgt spid="1699846"/>
                                        </p:tgtEl>
                                        <p:attrNameLst>
                                          <p:attrName>fill.type</p:attrName>
                                        </p:attrNameLst>
                                      </p:cBhvr>
                                      <p:to>
                                        <p:strVal val="solid"/>
                                      </p:to>
                                    </p:set>
                                  </p:childTnLst>
                                </p:cTn>
                              </p:par>
                            </p:childTnLst>
                          </p:cTn>
                        </p:par>
                        <p:par>
                          <p:cTn id="46" fill="hold" nodeType="afterGroup">
                            <p:stCondLst>
                              <p:cond delay="6350"/>
                            </p:stCondLst>
                            <p:childTnLst>
                              <p:par>
                                <p:cTn id="47" presetID="27" presetClass="entr" presetSubtype="0" fill="hold" grpId="1" nodeType="afterEffect">
                                  <p:stCondLst>
                                    <p:cond delay="0"/>
                                  </p:stCondLst>
                                  <p:iterate type="lt">
                                    <p:tmPct val="50000"/>
                                  </p:iterate>
                                  <p:childTnLst>
                                    <p:set>
                                      <p:cBhvr>
                                        <p:cTn id="48" dur="1" fill="hold">
                                          <p:stCondLst>
                                            <p:cond delay="0"/>
                                          </p:stCondLst>
                                        </p:cTn>
                                        <p:tgtEl>
                                          <p:spTgt spid="1699847"/>
                                        </p:tgtEl>
                                        <p:attrNameLst>
                                          <p:attrName>style.visibility</p:attrName>
                                        </p:attrNameLst>
                                      </p:cBhvr>
                                      <p:to>
                                        <p:strVal val="visible"/>
                                      </p:to>
                                    </p:set>
                                    <p:anim calcmode="discrete" valueType="clr">
                                      <p:cBhvr override="childStyle">
                                        <p:cTn id="49" dur="80"/>
                                        <p:tgtEl>
                                          <p:spTgt spid="1699847"/>
                                        </p:tgtEl>
                                        <p:attrNameLst>
                                          <p:attrName>style.color</p:attrName>
                                        </p:attrNameLst>
                                      </p:cBhvr>
                                      <p:tavLst>
                                        <p:tav tm="0">
                                          <p:val>
                                            <p:clrVal>
                                              <a:srgbClr val="00FF00"/>
                                            </p:clrVal>
                                          </p:val>
                                        </p:tav>
                                        <p:tav tm="50000">
                                          <p:val>
                                            <p:clrVal>
                                              <a:srgbClr val="FF0000"/>
                                            </p:clrVal>
                                          </p:val>
                                        </p:tav>
                                      </p:tavLst>
                                    </p:anim>
                                    <p:anim calcmode="discrete" valueType="clr">
                                      <p:cBhvr>
                                        <p:cTn id="50" dur="80"/>
                                        <p:tgtEl>
                                          <p:spTgt spid="1699847"/>
                                        </p:tgtEl>
                                        <p:attrNameLst>
                                          <p:attrName>fillcolor</p:attrName>
                                        </p:attrNameLst>
                                      </p:cBhvr>
                                      <p:tavLst>
                                        <p:tav tm="0">
                                          <p:val>
                                            <p:clrVal>
                                              <a:schemeClr val="accent2"/>
                                            </p:clrVal>
                                          </p:val>
                                        </p:tav>
                                        <p:tav tm="50000">
                                          <p:val>
                                            <p:clrVal>
                                              <a:schemeClr val="hlink"/>
                                            </p:clrVal>
                                          </p:val>
                                        </p:tav>
                                      </p:tavLst>
                                    </p:anim>
                                    <p:set>
                                      <p:cBhvr>
                                        <p:cTn id="51" dur="80"/>
                                        <p:tgtEl>
                                          <p:spTgt spid="1699847"/>
                                        </p:tgtEl>
                                        <p:attrNameLst>
                                          <p:attrName>fill.type</p:attrName>
                                        </p:attrNameLst>
                                      </p:cBhvr>
                                      <p:to>
                                        <p:strVal val="solid"/>
                                      </p:to>
                                    </p:set>
                                  </p:childTnLst>
                                </p:cTn>
                              </p:par>
                            </p:childTnLst>
                          </p:cTn>
                        </p:par>
                        <p:par>
                          <p:cTn id="52" fill="hold" nodeType="afterGroup">
                            <p:stCondLst>
                              <p:cond delay="7710"/>
                            </p:stCondLst>
                            <p:childTnLst>
                              <p:par>
                                <p:cTn id="53" presetID="27" presetClass="entr" presetSubtype="0" fill="hold" grpId="1" nodeType="afterEffect">
                                  <p:stCondLst>
                                    <p:cond delay="0"/>
                                  </p:stCondLst>
                                  <p:iterate type="lt">
                                    <p:tmPct val="50000"/>
                                  </p:iterate>
                                  <p:childTnLst>
                                    <p:set>
                                      <p:cBhvr>
                                        <p:cTn id="54" dur="1" fill="hold">
                                          <p:stCondLst>
                                            <p:cond delay="0"/>
                                          </p:stCondLst>
                                        </p:cTn>
                                        <p:tgtEl>
                                          <p:spTgt spid="1699848"/>
                                        </p:tgtEl>
                                        <p:attrNameLst>
                                          <p:attrName>style.visibility</p:attrName>
                                        </p:attrNameLst>
                                      </p:cBhvr>
                                      <p:to>
                                        <p:strVal val="visible"/>
                                      </p:to>
                                    </p:set>
                                    <p:anim calcmode="discrete" valueType="clr">
                                      <p:cBhvr override="childStyle">
                                        <p:cTn id="55" dur="80"/>
                                        <p:tgtEl>
                                          <p:spTgt spid="1699848"/>
                                        </p:tgtEl>
                                        <p:attrNameLst>
                                          <p:attrName>style.color</p:attrName>
                                        </p:attrNameLst>
                                      </p:cBhvr>
                                      <p:tavLst>
                                        <p:tav tm="0">
                                          <p:val>
                                            <p:clrVal>
                                              <a:srgbClr val="00FF00"/>
                                            </p:clrVal>
                                          </p:val>
                                        </p:tav>
                                        <p:tav tm="50000">
                                          <p:val>
                                            <p:clrVal>
                                              <a:srgbClr val="FF0000"/>
                                            </p:clrVal>
                                          </p:val>
                                        </p:tav>
                                      </p:tavLst>
                                    </p:anim>
                                    <p:anim calcmode="discrete" valueType="clr">
                                      <p:cBhvr>
                                        <p:cTn id="56" dur="80"/>
                                        <p:tgtEl>
                                          <p:spTgt spid="1699848"/>
                                        </p:tgtEl>
                                        <p:attrNameLst>
                                          <p:attrName>fillcolor</p:attrName>
                                        </p:attrNameLst>
                                      </p:cBhvr>
                                      <p:tavLst>
                                        <p:tav tm="0">
                                          <p:val>
                                            <p:clrVal>
                                              <a:schemeClr val="accent2"/>
                                            </p:clrVal>
                                          </p:val>
                                        </p:tav>
                                        <p:tav tm="50000">
                                          <p:val>
                                            <p:clrVal>
                                              <a:schemeClr val="hlink"/>
                                            </p:clrVal>
                                          </p:val>
                                        </p:tav>
                                      </p:tavLst>
                                    </p:anim>
                                    <p:set>
                                      <p:cBhvr>
                                        <p:cTn id="57" dur="80"/>
                                        <p:tgtEl>
                                          <p:spTgt spid="16998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2"/>
                </p:tgtEl>
              </p:cMediaNode>
            </p:audio>
          </p:childTnLst>
        </p:cTn>
      </p:par>
    </p:tnLst>
    <p:bldLst>
      <p:bldP spid="1699845" grpId="0"/>
      <p:bldP spid="1699845" grpId="1"/>
      <p:bldP spid="1699846" grpId="0"/>
      <p:bldP spid="1699846" grpId="1"/>
      <p:bldP spid="1699847" grpId="0"/>
      <p:bldP spid="1699847" grpId="1"/>
      <p:bldP spid="1699848" grpId="0"/>
      <p:bldP spid="169984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normAutofit/>
          </a:bodyPr>
          <a:lstStyle/>
          <a:p>
            <a:r>
              <a:rPr lang="en-US" sz="3600" b="1" dirty="0">
                <a:solidFill>
                  <a:schemeClr val="bg1"/>
                </a:solidFill>
                <a:latin typeface="Andalus" pitchFamily="18" charset="-78"/>
                <a:cs typeface="Andalus" pitchFamily="18" charset="-78"/>
              </a:rPr>
              <a:t>Surface area</a:t>
            </a:r>
            <a:endParaRPr lang="en-US" sz="3600" dirty="0">
              <a:solidFill>
                <a:schemeClr val="bg1"/>
              </a:solidFill>
            </a:endParaRPr>
          </a:p>
        </p:txBody>
      </p:sp>
      <p:sp>
        <p:nvSpPr>
          <p:cNvPr id="3" name="Content Placeholder 2"/>
          <p:cNvSpPr>
            <a:spLocks noGrp="1"/>
          </p:cNvSpPr>
          <p:nvPr>
            <p:ph idx="1"/>
          </p:nvPr>
        </p:nvSpPr>
        <p:spPr>
          <a:solidFill>
            <a:schemeClr val="tx2">
              <a:lumMod val="60000"/>
              <a:lumOff val="40000"/>
            </a:schemeClr>
          </a:solidFill>
        </p:spPr>
        <p:txBody>
          <a:bodyPr>
            <a:normAutofit fontScale="92500" lnSpcReduction="10000"/>
          </a:bodyPr>
          <a:lstStyle/>
          <a:p>
            <a:r>
              <a:rPr lang="en-US" altLang="en-US" sz="2800" dirty="0"/>
              <a:t>More the surface area covered more the retention </a:t>
            </a:r>
          </a:p>
          <a:p>
            <a:endParaRPr lang="en-US" altLang="en-US" sz="2800" dirty="0"/>
          </a:p>
          <a:p>
            <a:r>
              <a:rPr lang="en-US" altLang="en-US" sz="2800" dirty="0"/>
              <a:t>Long axial walls are more retentive than short walls</a:t>
            </a:r>
          </a:p>
          <a:p>
            <a:pPr algn="just"/>
            <a:endParaRPr lang="en-US" sz="2800" dirty="0"/>
          </a:p>
          <a:p>
            <a:pPr algn="just"/>
            <a:r>
              <a:rPr lang="en-US" sz="2800" dirty="0"/>
              <a:t>Provided the restoration has a limited path of withdrawal, its retention is dependent on the length of this path or more precisely on the surface area in sliding contact.</a:t>
            </a:r>
          </a:p>
          <a:p>
            <a:pPr algn="just"/>
            <a:endParaRPr lang="en-US" sz="2800" dirty="0"/>
          </a:p>
          <a:p>
            <a:pPr algn="just"/>
            <a:r>
              <a:rPr lang="en-US" sz="2800" dirty="0"/>
              <a:t>Crowns with long axial walls are more retentive than those with short axial walls.</a:t>
            </a:r>
          </a:p>
          <a:p>
            <a:pPr algn="just"/>
            <a:endParaRPr lang="en-US" sz="2800" dirty="0"/>
          </a:p>
        </p:txBody>
      </p:sp>
      <p:pic>
        <p:nvPicPr>
          <p:cNvPr id="4" name="Audio 3">
            <a:hlinkClick r:id="" action="ppaction://media"/>
            <a:extLst>
              <a:ext uri="{FF2B5EF4-FFF2-40B4-BE49-F238E27FC236}">
                <a16:creationId xmlns:a16="http://schemas.microsoft.com/office/drawing/2014/main" id="{B461726D-B8A9-408E-97CB-3ACC5173E2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2116702"/>
      </p:ext>
    </p:extLst>
  </p:cSld>
  <p:clrMapOvr>
    <a:masterClrMapping/>
  </p:clrMapOvr>
  <p:transition advTm="2276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403" name="Rectangle 3"/>
          <p:cNvSpPr>
            <a:spLocks noGrp="1" noChangeArrowheads="1"/>
          </p:cNvSpPr>
          <p:nvPr>
            <p:ph type="body" sz="half" idx="1"/>
          </p:nvPr>
        </p:nvSpPr>
        <p:spPr>
          <a:xfrm>
            <a:off x="400050" y="615950"/>
            <a:ext cx="4038600" cy="5784850"/>
          </a:xfrm>
        </p:spPr>
        <p:txBody>
          <a:bodyPr/>
          <a:lstStyle/>
          <a:p>
            <a:r>
              <a:rPr lang="en-US" altLang="en-US" sz="3200"/>
              <a:t>Features such as </a:t>
            </a:r>
            <a:r>
              <a:rPr lang="en-US" altLang="en-US" sz="3200" i="1">
                <a:solidFill>
                  <a:srgbClr val="00FF00"/>
                </a:solidFill>
              </a:rPr>
              <a:t>grooves &amp; boxes</a:t>
            </a:r>
            <a:r>
              <a:rPr lang="en-US" altLang="en-US" sz="3200"/>
              <a:t> that are placed in the preparation increase the surface area thereby </a:t>
            </a:r>
            <a:r>
              <a:rPr lang="en-US" altLang="en-US" sz="3200" i="1">
                <a:solidFill>
                  <a:srgbClr val="00FF00"/>
                </a:solidFill>
              </a:rPr>
              <a:t>increasing retention</a:t>
            </a:r>
          </a:p>
        </p:txBody>
      </p:sp>
      <p:graphicFrame>
        <p:nvGraphicFramePr>
          <p:cNvPr id="1766404" name="Object 4"/>
          <p:cNvGraphicFramePr>
            <a:graphicFrameLocks noGrp="1" noChangeAspect="1"/>
          </p:cNvGraphicFramePr>
          <p:nvPr>
            <p:ph sz="half" idx="2"/>
          </p:nvPr>
        </p:nvGraphicFramePr>
        <p:xfrm>
          <a:off x="5207000" y="879475"/>
          <a:ext cx="2879725" cy="4557713"/>
        </p:xfrm>
        <a:graphic>
          <a:graphicData uri="http://schemas.openxmlformats.org/presentationml/2006/ole">
            <mc:AlternateContent xmlns:mc="http://schemas.openxmlformats.org/markup-compatibility/2006">
              <mc:Choice xmlns:v="urn:schemas-microsoft-com:vml" Requires="v">
                <p:oleObj spid="_x0000_s3106" name="Bitmap Image" r:id="rId5" imgW="1848108" imgH="2924583" progId="PBrush">
                  <p:embed/>
                </p:oleObj>
              </mc:Choice>
              <mc:Fallback>
                <p:oleObj name="Bitmap Image" r:id="rId5" imgW="1848108" imgH="2924583" progId="PBrush">
                  <p:embed/>
                  <p:pic>
                    <p:nvPicPr>
                      <p:cNvPr id="0" name="Picture 17"/>
                      <p:cNvPicPr>
                        <a:picLocks noGrp="1" noChangeAspect="1" noChangeArrowheads="1"/>
                      </p:cNvPicPr>
                      <p:nvPr/>
                    </p:nvPicPr>
                    <p:blipFill>
                      <a:blip r:embed="rId6">
                        <a:lum bright="-18000" contrast="36000"/>
                        <a:extLst>
                          <a:ext uri="{28A0092B-C50C-407E-A947-70E740481C1C}">
                            <a14:useLocalDpi xmlns:a14="http://schemas.microsoft.com/office/drawing/2010/main" val="0"/>
                          </a:ext>
                        </a:extLst>
                      </a:blip>
                      <a:srcRect/>
                      <a:stretch>
                        <a:fillRect/>
                      </a:stretch>
                    </p:blipFill>
                    <p:spPr bwMode="auto">
                      <a:xfrm>
                        <a:off x="5207000" y="879475"/>
                        <a:ext cx="2879725" cy="455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6407" name="Text Box 7"/>
          <p:cNvSpPr txBox="1">
            <a:spLocks noChangeArrowheads="1"/>
          </p:cNvSpPr>
          <p:nvPr/>
        </p:nvSpPr>
        <p:spPr bwMode="auto">
          <a:xfrm>
            <a:off x="5167313" y="5630863"/>
            <a:ext cx="294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solidFill>
                  <a:srgbClr val="FFFF00"/>
                </a:solidFill>
                <a:latin typeface="Arial Black" panose="020B0A04020102020204" pitchFamily="34" charset="0"/>
              </a:rPr>
              <a:t>GROOVES &amp; PIN HOLES FOR RETENTION </a:t>
            </a:r>
          </a:p>
        </p:txBody>
      </p:sp>
      <p:sp>
        <p:nvSpPr>
          <p:cNvPr id="1766408" name="AutoShape 8"/>
          <p:cNvSpPr>
            <a:spLocks noChangeArrowheads="1"/>
          </p:cNvSpPr>
          <p:nvPr/>
        </p:nvSpPr>
        <p:spPr bwMode="auto">
          <a:xfrm rot="7628241">
            <a:off x="6376988" y="2284413"/>
            <a:ext cx="939800" cy="406400"/>
          </a:xfrm>
          <a:prstGeom prst="lightningBolt">
            <a:avLst/>
          </a:prstGeom>
          <a:gradFill rotWithShape="1">
            <a:gsLst>
              <a:gs pos="0">
                <a:srgbClr val="FF6600"/>
              </a:gs>
              <a:gs pos="100000">
                <a:srgbClr val="000000"/>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6409" name="AutoShape 9"/>
          <p:cNvSpPr>
            <a:spLocks noChangeArrowheads="1"/>
          </p:cNvSpPr>
          <p:nvPr/>
        </p:nvSpPr>
        <p:spPr bwMode="auto">
          <a:xfrm>
            <a:off x="4808538" y="2125663"/>
            <a:ext cx="887412" cy="581025"/>
          </a:xfrm>
          <a:prstGeom prst="lightningBolt">
            <a:avLst/>
          </a:prstGeom>
          <a:gradFill rotWithShape="1">
            <a:gsLst>
              <a:gs pos="0">
                <a:srgbClr val="FF6600"/>
              </a:gs>
              <a:gs pos="100000">
                <a:srgbClr val="000000"/>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6410" name="AutoShape 10"/>
          <p:cNvSpPr>
            <a:spLocks noChangeArrowheads="1"/>
          </p:cNvSpPr>
          <p:nvPr/>
        </p:nvSpPr>
        <p:spPr bwMode="auto">
          <a:xfrm rot="5881425">
            <a:off x="6955632" y="2915444"/>
            <a:ext cx="1001712" cy="406400"/>
          </a:xfrm>
          <a:prstGeom prst="lightningBolt">
            <a:avLst/>
          </a:prstGeom>
          <a:gradFill rotWithShape="1">
            <a:gsLst>
              <a:gs pos="0">
                <a:srgbClr val="FF6600"/>
              </a:gs>
              <a:gs pos="100000">
                <a:srgbClr val="000000"/>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6411" name="Text Box 11"/>
          <p:cNvSpPr txBox="1">
            <a:spLocks noChangeArrowheads="1"/>
          </p:cNvSpPr>
          <p:nvPr/>
        </p:nvSpPr>
        <p:spPr bwMode="auto">
          <a:xfrm>
            <a:off x="8062913" y="6510338"/>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6600"/>
                </a:solidFill>
                <a:latin typeface="Monotype Corsiva" panose="03010101010201010101" pitchFamily="66" charset="0"/>
              </a:rPr>
              <a:t>Contd….</a:t>
            </a:r>
          </a:p>
        </p:txBody>
      </p:sp>
      <p:pic>
        <p:nvPicPr>
          <p:cNvPr id="2" name="Audio 1">
            <a:hlinkClick r:id="" action="ppaction://media"/>
            <a:extLst>
              <a:ext uri="{FF2B5EF4-FFF2-40B4-BE49-F238E27FC236}">
                <a16:creationId xmlns:a16="http://schemas.microsoft.com/office/drawing/2014/main" id="{C87C558D-3D4E-4339-82A2-D07C7BCF806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1535271"/>
      </p:ext>
    </p:extLst>
  </p:cSld>
  <p:clrMapOvr>
    <a:masterClrMapping/>
  </p:clrMapOvr>
  <mc:AlternateContent xmlns:mc="http://schemas.openxmlformats.org/markup-compatibility/2006">
    <mc:Choice xmlns:p14="http://schemas.microsoft.com/office/powerpoint/2010/main" Requires="p14">
      <p:transition spd="slow" p14:dur="2000" advTm="7226"/>
    </mc:Choice>
    <mc:Fallback>
      <p:transition spd="slow" advTm="722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repeatCount="indefinite" fill="hold" grpId="0" nodeType="withEffect">
                                  <p:stCondLst>
                                    <p:cond delay="0"/>
                                  </p:stCondLst>
                                  <p:endCondLst>
                                    <p:cond evt="onNext" delay="0">
                                      <p:tgtEl>
                                        <p:sldTgt/>
                                      </p:tgtEl>
                                    </p:cond>
                                  </p:endCondLst>
                                  <p:childTnLst>
                                    <p:animEffect transition="out" filter="fade">
                                      <p:cBhvr>
                                        <p:cTn id="8" dur="2000" tmFilter="0, 0; .2, .5; .8, .5; 1, 0"/>
                                        <p:tgtEl>
                                          <p:spTgt spid="1766409"/>
                                        </p:tgtEl>
                                      </p:cBhvr>
                                    </p:animEffect>
                                    <p:animScale>
                                      <p:cBhvr>
                                        <p:cTn id="9" dur="1000" autoRev="1" fill="hold"/>
                                        <p:tgtEl>
                                          <p:spTgt spid="1766409"/>
                                        </p:tgtEl>
                                      </p:cBhvr>
                                      <p:by x="105000" y="105000"/>
                                    </p:animScale>
                                  </p:childTnLst>
                                </p:cTn>
                              </p:par>
                              <p:par>
                                <p:cTn id="10" presetID="26" presetClass="emph" presetSubtype="0" repeatCount="indefinite" fill="hold" grpId="0" nodeType="withEffect">
                                  <p:stCondLst>
                                    <p:cond delay="0"/>
                                  </p:stCondLst>
                                  <p:endCondLst>
                                    <p:cond evt="onNext" delay="0">
                                      <p:tgtEl>
                                        <p:sldTgt/>
                                      </p:tgtEl>
                                    </p:cond>
                                  </p:endCondLst>
                                  <p:childTnLst>
                                    <p:animEffect transition="out" filter="fade">
                                      <p:cBhvr>
                                        <p:cTn id="11" dur="2000" tmFilter="0, 0; .2, .5; .8, .5; 1, 0"/>
                                        <p:tgtEl>
                                          <p:spTgt spid="1766408"/>
                                        </p:tgtEl>
                                      </p:cBhvr>
                                    </p:animEffect>
                                    <p:animScale>
                                      <p:cBhvr>
                                        <p:cTn id="12" dur="1000" autoRev="1" fill="hold"/>
                                        <p:tgtEl>
                                          <p:spTgt spid="1766408"/>
                                        </p:tgtEl>
                                      </p:cBhvr>
                                      <p:by x="105000" y="105000"/>
                                    </p:animScale>
                                  </p:childTnLst>
                                </p:cTn>
                              </p:par>
                              <p:par>
                                <p:cTn id="13" presetID="26" presetClass="emph" presetSubtype="0" repeatCount="indefinite" fill="hold" grpId="0" nodeType="withEffect">
                                  <p:stCondLst>
                                    <p:cond delay="0"/>
                                  </p:stCondLst>
                                  <p:endCondLst>
                                    <p:cond evt="onNext" delay="0">
                                      <p:tgtEl>
                                        <p:sldTgt/>
                                      </p:tgtEl>
                                    </p:cond>
                                  </p:endCondLst>
                                  <p:childTnLst>
                                    <p:animEffect transition="out" filter="fade">
                                      <p:cBhvr>
                                        <p:cTn id="14" dur="2000" tmFilter="0, 0; .2, .5; .8, .5; 1, 0"/>
                                        <p:tgtEl>
                                          <p:spTgt spid="1766410"/>
                                        </p:tgtEl>
                                      </p:cBhvr>
                                    </p:animEffect>
                                    <p:animScale>
                                      <p:cBhvr>
                                        <p:cTn id="15" dur="1000" autoRev="1" fill="hold"/>
                                        <p:tgtEl>
                                          <p:spTgt spid="17664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1766408" grpId="0" animBg="1"/>
      <p:bldP spid="1766409" grpId="0" animBg="1"/>
      <p:bldP spid="17664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ree\Desktop\prepared_tooth_shape.jpg"/>
          <p:cNvPicPr>
            <a:picLocks noChangeAspect="1" noChangeArrowheads="1"/>
          </p:cNvPicPr>
          <p:nvPr/>
        </p:nvPicPr>
        <p:blipFill>
          <a:blip r:embed="rId5"/>
          <a:srcRect/>
          <a:stretch>
            <a:fillRect/>
          </a:stretch>
        </p:blipFill>
        <p:spPr bwMode="auto">
          <a:xfrm rot="10800000">
            <a:off x="0" y="1524000"/>
            <a:ext cx="9144000" cy="5334000"/>
          </a:xfrm>
          <a:prstGeom prst="rect">
            <a:avLst/>
          </a:prstGeom>
          <a:noFill/>
        </p:spPr>
      </p:pic>
      <p:graphicFrame>
        <p:nvGraphicFramePr>
          <p:cNvPr id="4" name="Content Placeholder 3"/>
          <p:cNvGraphicFramePr>
            <a:graphicFrameLocks noGrp="1"/>
          </p:cNvGraphicFramePr>
          <p:nvPr>
            <p:ph idx="1"/>
          </p:nvPr>
        </p:nvGraphicFramePr>
        <p:xfrm>
          <a:off x="0" y="228600"/>
          <a:ext cx="9144000" cy="60959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2C0706BC-E844-48D0-ACA7-3B9823107C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p:transition advTm="12595">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US" sz="3600" dirty="0">
                <a:solidFill>
                  <a:srgbClr val="0070C0"/>
                </a:solidFill>
              </a:rPr>
              <a:t>Substitution of internal features</a:t>
            </a:r>
            <a:endParaRPr lang="en-IN" sz="3600" dirty="0">
              <a:solidFill>
                <a:srgbClr val="0070C0"/>
              </a:solidFill>
            </a:endParaRPr>
          </a:p>
        </p:txBody>
      </p:sp>
      <p:sp>
        <p:nvSpPr>
          <p:cNvPr id="3" name="Content Placeholder 2"/>
          <p:cNvSpPr>
            <a:spLocks noGrp="1"/>
          </p:cNvSpPr>
          <p:nvPr>
            <p:ph idx="1"/>
          </p:nvPr>
        </p:nvSpPr>
        <p:spPr>
          <a:xfrm>
            <a:off x="395536" y="1772816"/>
            <a:ext cx="8496944" cy="4657704"/>
          </a:xfrm>
        </p:spPr>
        <p:txBody>
          <a:bodyPr>
            <a:normAutofit/>
          </a:bodyPr>
          <a:lstStyle/>
          <a:p>
            <a:pPr marL="609600" indent="-609600"/>
            <a:r>
              <a:rPr lang="en-US" sz="2400" dirty="0">
                <a:latin typeface="Arial" pitchFamily="34" charset="0"/>
                <a:cs typeface="Arial" pitchFamily="34" charset="0"/>
              </a:rPr>
              <a:t>Basic unit of retention-opposing walls with minimal taper </a:t>
            </a:r>
          </a:p>
          <a:p>
            <a:pPr marL="609600" indent="-609600"/>
            <a:endParaRPr lang="en-US" sz="1400" dirty="0">
              <a:latin typeface="Arial" pitchFamily="34" charset="0"/>
              <a:cs typeface="Arial" pitchFamily="34" charset="0"/>
            </a:endParaRPr>
          </a:p>
          <a:p>
            <a:pPr marL="609600" indent="-609600"/>
            <a:r>
              <a:rPr lang="en-US" sz="2400" dirty="0">
                <a:latin typeface="Arial" pitchFamily="34" charset="0"/>
                <a:cs typeface="Arial" pitchFamily="34" charset="0"/>
              </a:rPr>
              <a:t>Opposing walls not available for use-</a:t>
            </a:r>
          </a:p>
          <a:p>
            <a:pPr marL="902208" lvl="1" indent="-609600"/>
            <a:r>
              <a:rPr lang="en-US" sz="2200" dirty="0">
                <a:latin typeface="Arial" pitchFamily="34" charset="0"/>
                <a:cs typeface="Arial" pitchFamily="34" charset="0"/>
              </a:rPr>
              <a:t>Destroyed previously (severe attrition)</a:t>
            </a:r>
          </a:p>
          <a:p>
            <a:pPr marL="902208" lvl="1" indent="-609600"/>
            <a:r>
              <a:rPr lang="en-US" sz="2200" dirty="0">
                <a:latin typeface="Arial" pitchFamily="34" charset="0"/>
                <a:cs typeface="Arial" pitchFamily="34" charset="0"/>
              </a:rPr>
              <a:t>Partial veneer restorations</a:t>
            </a:r>
          </a:p>
          <a:p>
            <a:pPr marL="902208" lvl="1" indent="-609600"/>
            <a:r>
              <a:rPr lang="en-US" sz="2200" dirty="0">
                <a:latin typeface="Arial" pitchFamily="34" charset="0"/>
                <a:cs typeface="Arial" pitchFamily="34" charset="0"/>
              </a:rPr>
              <a:t>Greater than desirable inclination</a:t>
            </a:r>
          </a:p>
          <a:p>
            <a:pPr marL="902208" lvl="1" indent="-609600"/>
            <a:endParaRPr lang="en-US" sz="1800" dirty="0">
              <a:latin typeface="Arial" pitchFamily="34" charset="0"/>
              <a:cs typeface="Arial" pitchFamily="34" charset="0"/>
            </a:endParaRPr>
          </a:p>
          <a:p>
            <a:pPr marL="902208" lvl="1" indent="-609600"/>
            <a:endParaRPr lang="en-US" sz="1800" dirty="0">
              <a:latin typeface="Arial" pitchFamily="34" charset="0"/>
              <a:cs typeface="Arial" pitchFamily="34" charset="0"/>
            </a:endParaRPr>
          </a:p>
        </p:txBody>
      </p:sp>
      <p:pic>
        <p:nvPicPr>
          <p:cNvPr id="6" name="Picture 2"/>
          <p:cNvPicPr>
            <a:picLocks noChangeAspect="1" noChangeArrowheads="1"/>
          </p:cNvPicPr>
          <p:nvPr/>
        </p:nvPicPr>
        <p:blipFill>
          <a:blip r:embed="rId4" cstate="print"/>
          <a:srcRect l="4857" t="6927" r="8683"/>
          <a:stretch>
            <a:fillRect/>
          </a:stretch>
        </p:blipFill>
        <p:spPr bwMode="auto">
          <a:xfrm>
            <a:off x="1835696" y="4325393"/>
            <a:ext cx="5616624" cy="1695895"/>
          </a:xfrm>
          <a:prstGeom prst="rect">
            <a:avLst/>
          </a:prstGeom>
          <a:noFill/>
          <a:ln w="19050">
            <a:solidFill>
              <a:srgbClr val="0070C0"/>
            </a:solidFill>
            <a:miter lim="800000"/>
            <a:headEnd/>
            <a:tailEnd/>
          </a:ln>
          <a:effectLst/>
        </p:spPr>
      </p:pic>
      <p:sp>
        <p:nvSpPr>
          <p:cNvPr id="7" name="TextBox 6"/>
          <p:cNvSpPr txBox="1"/>
          <p:nvPr/>
        </p:nvSpPr>
        <p:spPr>
          <a:xfrm>
            <a:off x="1346688" y="6021288"/>
            <a:ext cx="6465672" cy="430887"/>
          </a:xfrm>
          <a:prstGeom prst="rect">
            <a:avLst/>
          </a:prstGeom>
          <a:noFill/>
        </p:spPr>
        <p:txBody>
          <a:bodyPr wrap="square" rtlCol="0">
            <a:spAutoFit/>
          </a:bodyPr>
          <a:lstStyle/>
          <a:p>
            <a:pPr marL="557784" lvl="2">
              <a:buClr>
                <a:schemeClr val="tx1"/>
              </a:buClr>
              <a:buSzPct val="90000"/>
            </a:pPr>
            <a:r>
              <a:rPr lang="en-US" sz="2200" dirty="0">
                <a:solidFill>
                  <a:srgbClr val="0070C0"/>
                </a:solidFill>
                <a:latin typeface="Arial" pitchFamily="34" charset="0"/>
                <a:cs typeface="Arial" pitchFamily="34" charset="0"/>
              </a:rPr>
              <a:t>Groove                   Box                     Pinhole</a:t>
            </a:r>
            <a:endParaRPr lang="en-IN" dirty="0">
              <a:solidFill>
                <a:srgbClr val="0070C0"/>
              </a:solidFill>
            </a:endParaRPr>
          </a:p>
        </p:txBody>
      </p:sp>
      <p:pic>
        <p:nvPicPr>
          <p:cNvPr id="4" name="Audio 3">
            <a:hlinkClick r:id="" action="ppaction://media"/>
            <a:extLst>
              <a:ext uri="{FF2B5EF4-FFF2-40B4-BE49-F238E27FC236}">
                <a16:creationId xmlns:a16="http://schemas.microsoft.com/office/drawing/2014/main" id="{11C7B9DF-5D6F-4849-A485-A0F9F2144F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3231116"/>
      </p:ext>
    </p:extLst>
  </p:cSld>
  <p:clrMapOvr>
    <a:masterClrMapping/>
  </p:clrMapOvr>
  <mc:AlternateContent xmlns:mc="http://schemas.openxmlformats.org/markup-compatibility/2006">
    <mc:Choice xmlns:p14="http://schemas.microsoft.com/office/powerpoint/2010/main" Requires="p14">
      <p:transition spd="slow" p14:dur="2000" advTm="29705"/>
    </mc:Choice>
    <mc:Fallback>
      <p:transition spd="slow" advTm="2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066800"/>
          </a:xfrm>
        </p:spPr>
        <p:txBody>
          <a:bodyPr>
            <a:noAutofit/>
          </a:bodyPr>
          <a:lstStyle/>
          <a:p>
            <a:pPr lvl="1" algn="ctr" rtl="0">
              <a:spcBef>
                <a:spcPct val="0"/>
              </a:spcBef>
            </a:pPr>
            <a:r>
              <a:rPr lang="en-US" sz="3600" dirty="0">
                <a:solidFill>
                  <a:srgbClr val="0070C0"/>
                </a:solidFill>
              </a:rPr>
              <a:t>Path of insertion</a:t>
            </a:r>
            <a:endParaRPr lang="en-IN" sz="3600" dirty="0">
              <a:solidFill>
                <a:srgbClr val="0070C0"/>
              </a:solidFill>
            </a:endParaRPr>
          </a:p>
        </p:txBody>
      </p:sp>
      <p:sp>
        <p:nvSpPr>
          <p:cNvPr id="3" name="Content Placeholder 2"/>
          <p:cNvSpPr>
            <a:spLocks noGrp="1"/>
          </p:cNvSpPr>
          <p:nvPr>
            <p:ph idx="1"/>
          </p:nvPr>
        </p:nvSpPr>
        <p:spPr>
          <a:xfrm>
            <a:off x="457200" y="1772816"/>
            <a:ext cx="8229600" cy="4801720"/>
          </a:xfrm>
        </p:spPr>
        <p:txBody>
          <a:bodyPr>
            <a:normAutofit/>
          </a:bodyPr>
          <a:lstStyle/>
          <a:p>
            <a:pPr>
              <a:lnSpc>
                <a:spcPct val="150000"/>
              </a:lnSpc>
            </a:pPr>
            <a:r>
              <a:rPr lang="en-US" sz="2400" dirty="0">
                <a:latin typeface="Arial" pitchFamily="34" charset="0"/>
                <a:cs typeface="Arial" pitchFamily="34" charset="0"/>
              </a:rPr>
              <a:t>Imaginary line along which the restoration will be placed onto and removed from the preparation</a:t>
            </a:r>
          </a:p>
          <a:p>
            <a:pPr>
              <a:lnSpc>
                <a:spcPct val="150000"/>
              </a:lnSpc>
            </a:pPr>
            <a:r>
              <a:rPr lang="en-US" sz="2400" dirty="0">
                <a:latin typeface="Arial" pitchFamily="34" charset="0"/>
                <a:cs typeface="Arial" pitchFamily="34" charset="0"/>
              </a:rPr>
              <a:t>Paths of all FPD abutments must parallel each other</a:t>
            </a:r>
          </a:p>
          <a:p>
            <a:endParaRPr lang="en-IN" sz="24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5" cstate="print"/>
          <a:srcRect l="14973" r="12531"/>
          <a:stretch/>
        </p:blipFill>
        <p:spPr bwMode="auto">
          <a:xfrm>
            <a:off x="1763688" y="3737380"/>
            <a:ext cx="2520280" cy="2728522"/>
          </a:xfrm>
          <a:prstGeom prst="rect">
            <a:avLst/>
          </a:prstGeom>
          <a:ln w="19050">
            <a:solidFill>
              <a:srgbClr val="0070C0"/>
            </a:solidFill>
          </a:ln>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924"/>
          <a:stretch/>
        </p:blipFill>
        <p:spPr bwMode="auto">
          <a:xfrm>
            <a:off x="4644008" y="3717032"/>
            <a:ext cx="2433194" cy="2722041"/>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23BAE07D-5BAC-47E0-B5E0-B1EEBE51BF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9809088"/>
      </p:ext>
    </p:extLst>
  </p:cSld>
  <p:clrMapOvr>
    <a:masterClrMapping/>
  </p:clrMapOvr>
  <mc:AlternateContent xmlns:mc="http://schemas.openxmlformats.org/markup-compatibility/2006">
    <mc:Choice xmlns:p14="http://schemas.microsoft.com/office/powerpoint/2010/main" Requires="p14">
      <p:transition spd="slow" p14:dur="2000" advTm="12042"/>
    </mc:Choice>
    <mc:Fallback>
      <p:transition spd="slow" advTm="12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36" y="1700808"/>
            <a:ext cx="5760132" cy="4420600"/>
          </a:xfrm>
        </p:spPr>
        <p:txBody>
          <a:bodyPr>
            <a:normAutofit/>
          </a:bodyPr>
          <a:lstStyle/>
          <a:p>
            <a:r>
              <a:rPr lang="en-US" sz="2400" dirty="0">
                <a:latin typeface="Arial" pitchFamily="34" charset="0"/>
                <a:cs typeface="Arial" pitchFamily="34" charset="0"/>
              </a:rPr>
              <a:t>Visual survey - ensures preparation is neither having undercut or over tapered</a:t>
            </a:r>
          </a:p>
          <a:p>
            <a:endParaRPr lang="en-US" sz="2400" dirty="0">
              <a:latin typeface="Arial" pitchFamily="34" charset="0"/>
              <a:cs typeface="Arial" pitchFamily="34" charset="0"/>
            </a:endParaRPr>
          </a:p>
          <a:p>
            <a:r>
              <a:rPr lang="en-US" sz="2400" dirty="0">
                <a:latin typeface="Arial" pitchFamily="34" charset="0"/>
                <a:cs typeface="Arial" pitchFamily="34" charset="0"/>
              </a:rPr>
              <a:t>Center of the </a:t>
            </a:r>
            <a:r>
              <a:rPr lang="en-US" sz="2400" dirty="0" err="1">
                <a:latin typeface="Arial" pitchFamily="34" charset="0"/>
                <a:cs typeface="Arial" pitchFamily="34" charset="0"/>
              </a:rPr>
              <a:t>occlusal</a:t>
            </a:r>
            <a:r>
              <a:rPr lang="en-US" sz="2400" dirty="0">
                <a:latin typeface="Arial" pitchFamily="34" charset="0"/>
                <a:cs typeface="Arial" pitchFamily="34" charset="0"/>
              </a:rPr>
              <a:t> surface of the preparation is viewed with one eye from a distance of 30 cm (12”)</a:t>
            </a:r>
          </a:p>
          <a:p>
            <a:endParaRPr lang="en-US" sz="2400" dirty="0">
              <a:latin typeface="Arial" pitchFamily="34" charset="0"/>
              <a:cs typeface="Arial" pitchFamily="34" charset="0"/>
            </a:endParaRPr>
          </a:p>
          <a:p>
            <a:r>
              <a:rPr lang="en-US" sz="2400" dirty="0">
                <a:latin typeface="Arial" pitchFamily="34" charset="0"/>
                <a:cs typeface="Arial" pitchFamily="34" charset="0"/>
              </a:rPr>
              <a:t>Binocular vision avoided- undercut preparation can appear to have an acceptable taper</a:t>
            </a:r>
            <a:endParaRPr lang="en-IN" sz="2400" dirty="0">
              <a:latin typeface="Arial" pitchFamily="34" charset="0"/>
              <a:cs typeface="Arial" pitchFamily="34" charset="0"/>
            </a:endParaRPr>
          </a:p>
        </p:txBody>
      </p:sp>
      <p:pic>
        <p:nvPicPr>
          <p:cNvPr id="5" name="Picture 2"/>
          <p:cNvPicPr>
            <a:picLocks noChangeAspect="1" noChangeArrowheads="1"/>
          </p:cNvPicPr>
          <p:nvPr/>
        </p:nvPicPr>
        <p:blipFill>
          <a:blip r:embed="rId4" cstate="print"/>
          <a:srcRect/>
          <a:stretch>
            <a:fillRect/>
          </a:stretch>
        </p:blipFill>
        <p:spPr bwMode="auto">
          <a:xfrm>
            <a:off x="5976155" y="1700808"/>
            <a:ext cx="2826909" cy="4104456"/>
          </a:xfrm>
          <a:prstGeom prst="rect">
            <a:avLst/>
          </a:prstGeom>
          <a:noFill/>
          <a:ln w="19050">
            <a:solidFill>
              <a:srgbClr val="0070C0"/>
            </a:solidFill>
          </a:ln>
        </p:spPr>
      </p:pic>
      <p:pic>
        <p:nvPicPr>
          <p:cNvPr id="2" name="Audio 1">
            <a:hlinkClick r:id="" action="ppaction://media"/>
            <a:extLst>
              <a:ext uri="{FF2B5EF4-FFF2-40B4-BE49-F238E27FC236}">
                <a16:creationId xmlns:a16="http://schemas.microsoft.com/office/drawing/2014/main" id="{A6E18BE0-291F-4DF2-97F3-4A98B09554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3706489"/>
      </p:ext>
    </p:extLst>
  </p:cSld>
  <p:clrMapOvr>
    <a:masterClrMapping/>
  </p:clrMapOvr>
  <mc:AlternateContent xmlns:mc="http://schemas.openxmlformats.org/markup-compatibility/2006">
    <mc:Choice xmlns:p14="http://schemas.microsoft.com/office/powerpoint/2010/main" Requires="p14">
      <p:transition spd="slow" p14:dur="2000" advTm="19459"/>
    </mc:Choice>
    <mc:Fallback>
      <p:transition spd="slow" advTm="1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5592"/>
            <a:ext cx="8229600" cy="5305776"/>
          </a:xfrm>
        </p:spPr>
        <p:txBody>
          <a:bodyPr>
            <a:normAutofit/>
          </a:bodyPr>
          <a:lstStyle/>
          <a:p>
            <a:r>
              <a:rPr lang="en-US" sz="2400" dirty="0">
                <a:latin typeface="Arial" pitchFamily="34" charset="0"/>
                <a:cs typeface="Arial" pitchFamily="34" charset="0"/>
              </a:rPr>
              <a:t>In patient’s mouth – mouth mirror is held at an angle approximately ½ inch  above the preparation</a:t>
            </a:r>
          </a:p>
          <a:p>
            <a:endParaRPr lang="en-US" sz="2400" dirty="0">
              <a:latin typeface="Arial" pitchFamily="34" charset="0"/>
              <a:cs typeface="Arial" pitchFamily="34" charset="0"/>
            </a:endParaRPr>
          </a:p>
          <a:p>
            <a:r>
              <a:rPr lang="en-US" sz="2400" dirty="0">
                <a:latin typeface="Arial" pitchFamily="34" charset="0"/>
                <a:cs typeface="Arial" pitchFamily="34" charset="0"/>
              </a:rPr>
              <a:t>Image viewed with one eye</a:t>
            </a:r>
          </a:p>
          <a:p>
            <a:endParaRPr lang="en-IN" sz="24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5" cstate="print"/>
          <a:srcRect l="14799" t="4663" r="3577" b="5069"/>
          <a:stretch/>
        </p:blipFill>
        <p:spPr bwMode="auto">
          <a:xfrm>
            <a:off x="2045816" y="3217214"/>
            <a:ext cx="4470400" cy="3164114"/>
          </a:xfrm>
          <a:prstGeom prst="rect">
            <a:avLst/>
          </a:prstGeom>
          <a:noFill/>
          <a:ln w="28575">
            <a:solidFill>
              <a:srgbClr val="0070C0"/>
            </a:solidFill>
          </a:ln>
        </p:spPr>
      </p:pic>
      <p:pic>
        <p:nvPicPr>
          <p:cNvPr id="2" name="Audio 1">
            <a:hlinkClick r:id="" action="ppaction://media"/>
            <a:extLst>
              <a:ext uri="{FF2B5EF4-FFF2-40B4-BE49-F238E27FC236}">
                <a16:creationId xmlns:a16="http://schemas.microsoft.com/office/drawing/2014/main" id="{496DC1D1-E841-4DC0-8AF3-44F8D432C0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168392"/>
      </p:ext>
    </p:extLst>
  </p:cSld>
  <p:clrMapOvr>
    <a:masterClrMapping/>
  </p:clrMapOvr>
  <mc:AlternateContent xmlns:mc="http://schemas.openxmlformats.org/markup-compatibility/2006">
    <mc:Choice xmlns:p14="http://schemas.microsoft.com/office/powerpoint/2010/main" Requires="p14">
      <p:transition spd="slow" p14:dur="2000" advTm="20052"/>
    </mc:Choice>
    <mc:Fallback>
      <p:transition spd="slow" advTm="2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9608"/>
            <a:ext cx="8229600" cy="5161760"/>
          </a:xfrm>
        </p:spPr>
        <p:txBody>
          <a:bodyPr>
            <a:normAutofit/>
          </a:bodyPr>
          <a:lstStyle/>
          <a:p>
            <a:r>
              <a:rPr lang="en-US" sz="2400" dirty="0">
                <a:latin typeface="Arial" pitchFamily="34" charset="0"/>
                <a:cs typeface="Arial" pitchFamily="34" charset="0"/>
              </a:rPr>
              <a:t>FPD abutments– common path of insertion</a:t>
            </a:r>
          </a:p>
          <a:p>
            <a:r>
              <a:rPr lang="en-US" sz="2400" dirty="0">
                <a:latin typeface="Arial" pitchFamily="34" charset="0"/>
                <a:cs typeface="Arial" pitchFamily="34" charset="0"/>
              </a:rPr>
              <a:t>Firm finger rest established – mirror maneuvered until one preparation is centered– mirror moved by pivoting on the finger rest without change in angulation till the 2</a:t>
            </a:r>
            <a:r>
              <a:rPr lang="en-US" sz="2400" baseline="30000" dirty="0">
                <a:latin typeface="Arial" pitchFamily="34" charset="0"/>
                <a:cs typeface="Arial" pitchFamily="34" charset="0"/>
              </a:rPr>
              <a:t>nd</a:t>
            </a:r>
            <a:r>
              <a:rPr lang="en-US" sz="2400" dirty="0">
                <a:latin typeface="Arial" pitchFamily="34" charset="0"/>
                <a:cs typeface="Arial" pitchFamily="34" charset="0"/>
              </a:rPr>
              <a:t> preparation is centered</a:t>
            </a:r>
          </a:p>
          <a:p>
            <a:endParaRPr lang="en-IN" sz="2400" dirty="0">
              <a:latin typeface="Arial" pitchFamily="34" charset="0"/>
              <a:cs typeface="Arial" pitchFamily="34" charset="0"/>
            </a:endParaRPr>
          </a:p>
        </p:txBody>
      </p:sp>
      <p:pic>
        <p:nvPicPr>
          <p:cNvPr id="5" name="Picture 3"/>
          <p:cNvPicPr>
            <a:picLocks noChangeAspect="1" noChangeArrowheads="1"/>
          </p:cNvPicPr>
          <p:nvPr/>
        </p:nvPicPr>
        <p:blipFill>
          <a:blip r:embed="rId4" cstate="print"/>
          <a:srcRect/>
          <a:stretch>
            <a:fillRect/>
          </a:stretch>
        </p:blipFill>
        <p:spPr bwMode="auto">
          <a:xfrm>
            <a:off x="2010013" y="3692703"/>
            <a:ext cx="5226283" cy="3048665"/>
          </a:xfrm>
          <a:prstGeom prst="rect">
            <a:avLst/>
          </a:prstGeom>
          <a:noFill/>
          <a:ln w="19050">
            <a:solidFill>
              <a:srgbClr val="0070C0"/>
            </a:solidFill>
          </a:ln>
        </p:spPr>
      </p:pic>
      <p:pic>
        <p:nvPicPr>
          <p:cNvPr id="2" name="Audio 1">
            <a:hlinkClick r:id="" action="ppaction://media"/>
            <a:extLst>
              <a:ext uri="{FF2B5EF4-FFF2-40B4-BE49-F238E27FC236}">
                <a16:creationId xmlns:a16="http://schemas.microsoft.com/office/drawing/2014/main" id="{0E9937CF-87EA-4C55-8D9E-3BDB521B66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9582748"/>
      </p:ext>
    </p:extLst>
  </p:cSld>
  <p:clrMapOvr>
    <a:masterClrMapping/>
  </p:clrMapOvr>
  <mc:AlternateContent xmlns:mc="http://schemas.openxmlformats.org/markup-compatibility/2006">
    <mc:Choice xmlns:p14="http://schemas.microsoft.com/office/powerpoint/2010/main" Requires="p14">
      <p:transition spd="slow" p14:dur="2000" advTm="24794"/>
    </mc:Choice>
    <mc:Fallback>
      <p:transition spd="slow" advTm="2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784"/>
            <a:ext cx="8229600" cy="5089752"/>
          </a:xfrm>
        </p:spPr>
        <p:txBody>
          <a:bodyPr>
            <a:normAutofit/>
          </a:bodyPr>
          <a:lstStyle/>
          <a:p>
            <a:pPr algn="just">
              <a:lnSpc>
                <a:spcPct val="90000"/>
              </a:lnSpc>
            </a:pPr>
            <a:r>
              <a:rPr lang="en-US" sz="2400" dirty="0">
                <a:latin typeface="Arial" pitchFamily="34" charset="0"/>
                <a:cs typeface="Arial" pitchFamily="34" charset="0"/>
              </a:rPr>
              <a:t>Path of insertion considered in 2 dimensions-  </a:t>
            </a:r>
            <a:r>
              <a:rPr lang="en-US" sz="2400" dirty="0" err="1">
                <a:latin typeface="Arial" pitchFamily="34" charset="0"/>
                <a:cs typeface="Arial" pitchFamily="34" charset="0"/>
              </a:rPr>
              <a:t>mesiodistally</a:t>
            </a:r>
            <a:r>
              <a:rPr lang="en-US" sz="2400" dirty="0">
                <a:latin typeface="Arial" pitchFamily="34" charset="0"/>
                <a:cs typeface="Arial" pitchFamily="34" charset="0"/>
              </a:rPr>
              <a:t> and </a:t>
            </a:r>
            <a:r>
              <a:rPr lang="en-US" sz="2400" dirty="0" err="1">
                <a:latin typeface="Arial" pitchFamily="34" charset="0"/>
                <a:cs typeface="Arial" pitchFamily="34" charset="0"/>
              </a:rPr>
              <a:t>faciolingually</a:t>
            </a:r>
            <a:r>
              <a:rPr lang="en-US" sz="2400" dirty="0">
                <a:latin typeface="Arial" pitchFamily="34" charset="0"/>
                <a:cs typeface="Arial" pitchFamily="34" charset="0"/>
              </a:rPr>
              <a:t>.</a:t>
            </a:r>
          </a:p>
          <a:p>
            <a:pPr algn="just">
              <a:lnSpc>
                <a:spcPct val="90000"/>
              </a:lnSpc>
            </a:pPr>
            <a:endParaRPr lang="en-US" sz="2400" dirty="0">
              <a:latin typeface="Arial" pitchFamily="34" charset="0"/>
              <a:cs typeface="Arial" pitchFamily="34" charset="0"/>
            </a:endParaRPr>
          </a:p>
          <a:p>
            <a:pPr algn="just">
              <a:lnSpc>
                <a:spcPct val="90000"/>
              </a:lnSpc>
            </a:pPr>
            <a:r>
              <a:rPr lang="en-US" sz="2400" dirty="0" err="1">
                <a:latin typeface="Arial" pitchFamily="34" charset="0"/>
                <a:cs typeface="Arial" pitchFamily="34" charset="0"/>
              </a:rPr>
              <a:t>Mesiodistal</a:t>
            </a:r>
            <a:r>
              <a:rPr lang="en-US" sz="2400" dirty="0">
                <a:latin typeface="Arial" pitchFamily="34" charset="0"/>
                <a:cs typeface="Arial" pitchFamily="34" charset="0"/>
              </a:rPr>
              <a:t> inclination - parallel to contact areas of adjacent teeth</a:t>
            </a:r>
          </a:p>
          <a:p>
            <a:endParaRPr lang="en-IN" sz="2400" dirty="0">
              <a:latin typeface="Arial" pitchFamily="34" charset="0"/>
              <a:cs typeface="Arial" pitchFamily="34" charset="0"/>
            </a:endParaRPr>
          </a:p>
        </p:txBody>
      </p:sp>
      <p:pic>
        <p:nvPicPr>
          <p:cNvPr id="7" name="Picture 3"/>
          <p:cNvPicPr>
            <a:picLocks noChangeAspect="1" noChangeArrowheads="1"/>
          </p:cNvPicPr>
          <p:nvPr/>
        </p:nvPicPr>
        <p:blipFill>
          <a:blip r:embed="rId4" cstate="print"/>
          <a:srcRect/>
          <a:stretch>
            <a:fillRect/>
          </a:stretch>
        </p:blipFill>
        <p:spPr bwMode="auto">
          <a:xfrm>
            <a:off x="849957" y="3473823"/>
            <a:ext cx="7610475" cy="2835497"/>
          </a:xfrm>
          <a:prstGeom prst="rect">
            <a:avLst/>
          </a:prstGeom>
          <a:noFill/>
          <a:ln w="19050">
            <a:solidFill>
              <a:srgbClr val="0070C0"/>
            </a:solidFill>
            <a:miter lim="800000"/>
            <a:headEnd/>
            <a:tailEnd/>
          </a:ln>
          <a:effectLst/>
        </p:spPr>
      </p:pic>
      <p:pic>
        <p:nvPicPr>
          <p:cNvPr id="2" name="Audio 1">
            <a:hlinkClick r:id="" action="ppaction://media"/>
            <a:extLst>
              <a:ext uri="{FF2B5EF4-FFF2-40B4-BE49-F238E27FC236}">
                <a16:creationId xmlns:a16="http://schemas.microsoft.com/office/drawing/2014/main" id="{5A2408DC-476C-4AD2-943A-03C5F673AE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6242247"/>
      </p:ext>
    </p:extLst>
  </p:cSld>
  <p:clrMapOvr>
    <a:masterClrMapping/>
  </p:clrMapOvr>
  <mc:AlternateContent xmlns:mc="http://schemas.openxmlformats.org/markup-compatibility/2006">
    <mc:Choice xmlns:p14="http://schemas.microsoft.com/office/powerpoint/2010/main" Requires="p14">
      <p:transition spd="slow" p14:dur="2000" advTm="16858"/>
    </mc:Choice>
    <mc:Fallback>
      <p:transition spd="slow" advTm="16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77682"/>
            <a:ext cx="8377809" cy="5502636"/>
          </a:xfrm>
        </p:spPr>
        <p:txBody>
          <a:bodyPr>
            <a:normAutofit/>
          </a:bodyPr>
          <a:lstStyle/>
          <a:p>
            <a:pPr algn="just">
              <a:lnSpc>
                <a:spcPct val="90000"/>
              </a:lnSpc>
            </a:pPr>
            <a:r>
              <a:rPr lang="en-US" sz="2400" dirty="0" err="1">
                <a:latin typeface="Arial" pitchFamily="34" charset="0"/>
                <a:cs typeface="Arial" pitchFamily="34" charset="0"/>
              </a:rPr>
              <a:t>Faciolingual</a:t>
            </a:r>
            <a:r>
              <a:rPr lang="en-US" sz="2400" dirty="0">
                <a:latin typeface="Arial" pitchFamily="34" charset="0"/>
                <a:cs typeface="Arial" pitchFamily="34" charset="0"/>
              </a:rPr>
              <a:t> orientation - affects esthetics of metal ceramic and partial veneer crowns</a:t>
            </a:r>
          </a:p>
          <a:p>
            <a:pPr algn="just">
              <a:lnSpc>
                <a:spcPct val="90000"/>
              </a:lnSpc>
            </a:pPr>
            <a:endParaRPr lang="en-US" sz="2400" dirty="0">
              <a:latin typeface="Arial" pitchFamily="34" charset="0"/>
              <a:cs typeface="Arial" pitchFamily="34" charset="0"/>
            </a:endParaRPr>
          </a:p>
          <a:p>
            <a:pPr marL="109728" indent="0" algn="ctr">
              <a:lnSpc>
                <a:spcPct val="90000"/>
              </a:lnSpc>
              <a:buNone/>
            </a:pPr>
            <a:r>
              <a:rPr lang="en-US" sz="2400" dirty="0">
                <a:latin typeface="Arial" pitchFamily="34" charset="0"/>
                <a:cs typeface="Arial" pitchFamily="34" charset="0"/>
              </a:rPr>
              <a:t>Facially inclined path of insertion</a:t>
            </a:r>
          </a:p>
          <a:p>
            <a:pPr marL="109728" indent="0" algn="ctr">
              <a:lnSpc>
                <a:spcPct val="90000"/>
              </a:lnSpc>
              <a:buNone/>
            </a:pPr>
            <a:endParaRPr lang="en-US" sz="2400" dirty="0">
              <a:latin typeface="Arial" pitchFamily="34" charset="0"/>
              <a:cs typeface="Arial" pitchFamily="34" charset="0"/>
            </a:endParaRPr>
          </a:p>
          <a:p>
            <a:pPr marL="109728" indent="0" algn="ctr">
              <a:lnSpc>
                <a:spcPct val="90000"/>
              </a:lnSpc>
              <a:buNone/>
            </a:pPr>
            <a:r>
              <a:rPr lang="en-US" sz="2400" dirty="0">
                <a:latin typeface="Arial" pitchFamily="34" charset="0"/>
                <a:cs typeface="Arial" pitchFamily="34" charset="0"/>
              </a:rPr>
              <a:t>prominent </a:t>
            </a:r>
            <a:r>
              <a:rPr lang="en-US" sz="2400" dirty="0" err="1">
                <a:latin typeface="Arial" pitchFamily="34" charset="0"/>
                <a:cs typeface="Arial" pitchFamily="34" charset="0"/>
              </a:rPr>
              <a:t>facio-occlusal</a:t>
            </a:r>
            <a:r>
              <a:rPr lang="en-US" sz="2400" dirty="0">
                <a:latin typeface="Arial" pitchFamily="34" charset="0"/>
                <a:cs typeface="Arial" pitchFamily="34" charset="0"/>
              </a:rPr>
              <a:t> line angle</a:t>
            </a:r>
          </a:p>
          <a:p>
            <a:pPr marL="109728" indent="0" algn="ctr">
              <a:lnSpc>
                <a:spcPct val="90000"/>
              </a:lnSpc>
              <a:buNone/>
            </a:pPr>
            <a:endParaRPr lang="en-US" sz="2400" dirty="0">
              <a:latin typeface="Arial" pitchFamily="34" charset="0"/>
              <a:cs typeface="Arial" pitchFamily="34" charset="0"/>
            </a:endParaRPr>
          </a:p>
          <a:p>
            <a:pPr marL="109728" indent="0" algn="ctr">
              <a:lnSpc>
                <a:spcPct val="90000"/>
              </a:lnSpc>
              <a:buNone/>
            </a:pPr>
            <a:r>
              <a:rPr lang="en-US" sz="2400" dirty="0" err="1">
                <a:latin typeface="Arial" pitchFamily="34" charset="0"/>
                <a:cs typeface="Arial" pitchFamily="34" charset="0"/>
              </a:rPr>
              <a:t>overcontouring</a:t>
            </a:r>
            <a:r>
              <a:rPr lang="en-US" sz="2400" dirty="0">
                <a:latin typeface="Arial" pitchFamily="34" charset="0"/>
                <a:cs typeface="Arial" pitchFamily="34" charset="0"/>
              </a:rPr>
              <a:t> or opaque show-through</a:t>
            </a:r>
          </a:p>
          <a:p>
            <a:pPr marL="109728" indent="0" algn="ctr">
              <a:lnSpc>
                <a:spcPct val="90000"/>
              </a:lnSpc>
              <a:buNone/>
            </a:pPr>
            <a:endParaRPr lang="en-US" sz="2400" dirty="0">
              <a:latin typeface="Arial" pitchFamily="34" charset="0"/>
              <a:cs typeface="Arial" pitchFamily="34" charset="0"/>
            </a:endParaRPr>
          </a:p>
          <a:p>
            <a:r>
              <a:rPr lang="en-US" sz="2400" dirty="0">
                <a:latin typeface="Arial" pitchFamily="34" charset="0"/>
                <a:cs typeface="Arial" pitchFamily="34" charset="0"/>
              </a:rPr>
              <a:t>For full veneer crowns </a:t>
            </a:r>
          </a:p>
          <a:p>
            <a:pPr lvl="1"/>
            <a:r>
              <a:rPr lang="en-US" sz="2200" dirty="0">
                <a:latin typeface="Arial" pitchFamily="34" charset="0"/>
                <a:cs typeface="Arial" pitchFamily="34" charset="0"/>
              </a:rPr>
              <a:t>parallel to long axis of the tooth</a:t>
            </a:r>
          </a:p>
          <a:p>
            <a:pPr marL="0" indent="0">
              <a:buNone/>
            </a:pPr>
            <a:endParaRPr lang="en-IN" sz="2400" dirty="0">
              <a:latin typeface="Arial" pitchFamily="34" charset="0"/>
              <a:cs typeface="Arial" pitchFamily="34" charset="0"/>
            </a:endParaRPr>
          </a:p>
        </p:txBody>
      </p:sp>
      <p:pic>
        <p:nvPicPr>
          <p:cNvPr id="7" name="Picture 2"/>
          <p:cNvPicPr>
            <a:picLocks noChangeAspect="1" noChangeArrowheads="1"/>
          </p:cNvPicPr>
          <p:nvPr/>
        </p:nvPicPr>
        <p:blipFill rotWithShape="1">
          <a:blip r:embed="rId4" cstate="print"/>
          <a:srcRect r="50000"/>
          <a:stretch/>
        </p:blipFill>
        <p:spPr bwMode="auto">
          <a:xfrm>
            <a:off x="6324600" y="4038600"/>
            <a:ext cx="1921647" cy="2304256"/>
          </a:xfrm>
          <a:prstGeom prst="rect">
            <a:avLst/>
          </a:prstGeom>
          <a:noFill/>
          <a:ln w="19050">
            <a:solidFill>
              <a:srgbClr val="0070C0"/>
            </a:solidFill>
          </a:ln>
        </p:spPr>
      </p:pic>
      <p:cxnSp>
        <p:nvCxnSpPr>
          <p:cNvPr id="8" name="Straight Arrow Connector 7"/>
          <p:cNvCxnSpPr/>
          <p:nvPr/>
        </p:nvCxnSpPr>
        <p:spPr>
          <a:xfrm>
            <a:off x="4355976" y="2209800"/>
            <a:ext cx="0"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68552" y="3048000"/>
            <a:ext cx="0"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7DFC6156-6CC8-4239-89C9-FB3B1AC915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864905"/>
      </p:ext>
    </p:extLst>
  </p:cSld>
  <p:clrMapOvr>
    <a:masterClrMapping/>
  </p:clrMapOvr>
  <mc:AlternateContent xmlns:mc="http://schemas.openxmlformats.org/markup-compatibility/2006">
    <mc:Choice xmlns:p14="http://schemas.microsoft.com/office/powerpoint/2010/main" Requires="p14">
      <p:transition spd="slow" p14:dur="2000" advTm="19484"/>
    </mc:Choice>
    <mc:Fallback>
      <p:transition spd="slow" advTm="1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216" y="1484784"/>
            <a:ext cx="6419056" cy="5089752"/>
          </a:xfrm>
        </p:spPr>
        <p:txBody>
          <a:bodyPr>
            <a:normAutofit/>
          </a:bodyPr>
          <a:lstStyle/>
          <a:p>
            <a:r>
              <a:rPr lang="en-US" sz="2400" dirty="0">
                <a:latin typeface="Arial" pitchFamily="34" charset="0"/>
                <a:cs typeface="Arial" pitchFamily="34" charset="0"/>
              </a:rPr>
              <a:t>Posterior ¾ crown </a:t>
            </a:r>
          </a:p>
          <a:p>
            <a:pPr lvl="1"/>
            <a:r>
              <a:rPr lang="en-US" sz="2200" dirty="0">
                <a:latin typeface="Arial" pitchFamily="34" charset="0"/>
                <a:cs typeface="Arial" pitchFamily="34" charset="0"/>
              </a:rPr>
              <a:t>parallel to long axis of the tooth</a:t>
            </a: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a:p>
            <a:r>
              <a:rPr lang="en-US" sz="2400" dirty="0">
                <a:latin typeface="Arial" pitchFamily="34" charset="0"/>
                <a:cs typeface="Arial" pitchFamily="34" charset="0"/>
              </a:rPr>
              <a:t>Anterior ¾ crown </a:t>
            </a:r>
          </a:p>
          <a:p>
            <a:pPr lvl="1"/>
            <a:r>
              <a:rPr lang="en-US" sz="2200" dirty="0">
                <a:latin typeface="Arial" pitchFamily="34" charset="0"/>
                <a:cs typeface="Arial" pitchFamily="34" charset="0"/>
              </a:rPr>
              <a:t>parallel to </a:t>
            </a:r>
            <a:r>
              <a:rPr lang="en-US" sz="2200" dirty="0" err="1">
                <a:latin typeface="Arial" pitchFamily="34" charset="0"/>
                <a:cs typeface="Arial" pitchFamily="34" charset="0"/>
              </a:rPr>
              <a:t>incisal</a:t>
            </a:r>
            <a:r>
              <a:rPr lang="en-US" sz="2200" dirty="0">
                <a:latin typeface="Arial" pitchFamily="34" charset="0"/>
                <a:cs typeface="Arial" pitchFamily="34" charset="0"/>
              </a:rPr>
              <a:t> ½  of the labial surface</a:t>
            </a:r>
          </a:p>
          <a:p>
            <a:endParaRPr lang="en-IN" sz="2400" dirty="0">
              <a:latin typeface="Arial" pitchFamily="34" charset="0"/>
              <a:cs typeface="Arial" pitchFamily="34" charset="0"/>
            </a:endParaRPr>
          </a:p>
        </p:txBody>
      </p:sp>
      <p:pic>
        <p:nvPicPr>
          <p:cNvPr id="5" name="Picture 3"/>
          <p:cNvPicPr>
            <a:picLocks noChangeAspect="1" noChangeArrowheads="1"/>
          </p:cNvPicPr>
          <p:nvPr/>
        </p:nvPicPr>
        <p:blipFill>
          <a:blip r:embed="rId5" cstate="print"/>
          <a:srcRect l="5630" r="1364"/>
          <a:stretch>
            <a:fillRect/>
          </a:stretch>
        </p:blipFill>
        <p:spPr bwMode="auto">
          <a:xfrm>
            <a:off x="827584" y="4195109"/>
            <a:ext cx="5832648" cy="1826179"/>
          </a:xfrm>
          <a:prstGeom prst="rect">
            <a:avLst/>
          </a:prstGeom>
          <a:noFill/>
          <a:ln w="19050">
            <a:solidFill>
              <a:srgbClr val="0070C0"/>
            </a:solidFill>
          </a:ln>
        </p:spPr>
      </p:pic>
      <p:pic>
        <p:nvPicPr>
          <p:cNvPr id="6" name="Picture 2"/>
          <p:cNvPicPr>
            <a:picLocks noChangeAspect="1" noChangeArrowheads="1"/>
          </p:cNvPicPr>
          <p:nvPr/>
        </p:nvPicPr>
        <p:blipFill rotWithShape="1">
          <a:blip r:embed="rId6" cstate="print"/>
          <a:srcRect l="50000"/>
          <a:stretch/>
        </p:blipFill>
        <p:spPr bwMode="auto">
          <a:xfrm>
            <a:off x="6862038" y="1613362"/>
            <a:ext cx="1814418" cy="2175678"/>
          </a:xfrm>
          <a:prstGeom prst="rect">
            <a:avLst/>
          </a:prstGeom>
          <a:noFill/>
          <a:ln w="19050">
            <a:solidFill>
              <a:srgbClr val="0070C0"/>
            </a:solidFill>
          </a:ln>
        </p:spPr>
      </p:pic>
      <p:pic>
        <p:nvPicPr>
          <p:cNvPr id="2" name="Audio 1">
            <a:hlinkClick r:id="" action="ppaction://media"/>
            <a:extLst>
              <a:ext uri="{FF2B5EF4-FFF2-40B4-BE49-F238E27FC236}">
                <a16:creationId xmlns:a16="http://schemas.microsoft.com/office/drawing/2014/main" id="{C9D0C71A-C48A-4C7D-987E-6AA0BEBEFA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7764872"/>
      </p:ext>
    </p:extLst>
  </p:cSld>
  <p:clrMapOvr>
    <a:masterClrMapping/>
  </p:clrMapOvr>
  <mc:AlternateContent xmlns:mc="http://schemas.openxmlformats.org/markup-compatibility/2006">
    <mc:Choice xmlns:p14="http://schemas.microsoft.com/office/powerpoint/2010/main" Requires="p14">
      <p:transition spd="slow" p14:dur="2000" advTm="9081"/>
    </mc:Choice>
    <mc:Fallback>
      <p:transition spd="slow" advTm="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US" sz="3600" dirty="0">
                <a:solidFill>
                  <a:srgbClr val="0070C0"/>
                </a:solidFill>
              </a:rPr>
              <a:t>Freedom of displacement</a:t>
            </a:r>
            <a:endParaRPr lang="en-IN" sz="3600" dirty="0">
              <a:solidFill>
                <a:srgbClr val="0070C0"/>
              </a:solidFill>
            </a:endParaRPr>
          </a:p>
        </p:txBody>
      </p:sp>
      <p:sp>
        <p:nvSpPr>
          <p:cNvPr id="3" name="Content Placeholder 2"/>
          <p:cNvSpPr>
            <a:spLocks noGrp="1"/>
          </p:cNvSpPr>
          <p:nvPr>
            <p:ph idx="1"/>
          </p:nvPr>
        </p:nvSpPr>
        <p:spPr>
          <a:xfrm>
            <a:off x="817240" y="1844824"/>
            <a:ext cx="7499176" cy="4657704"/>
          </a:xfrm>
        </p:spPr>
        <p:txBody>
          <a:bodyPr/>
          <a:lstStyle/>
          <a:p>
            <a:r>
              <a:rPr lang="en-US" sz="2400" dirty="0">
                <a:latin typeface="Arial" pitchFamily="34" charset="0"/>
                <a:cs typeface="Arial" pitchFamily="34" charset="0"/>
              </a:rPr>
              <a:t>Numbers of paths along which a restoration can be removed from the tooth preparation</a:t>
            </a:r>
          </a:p>
          <a:p>
            <a:endParaRPr lang="en-US" sz="2400" dirty="0">
              <a:latin typeface="Arial" pitchFamily="34" charset="0"/>
              <a:cs typeface="Arial" pitchFamily="34" charset="0"/>
            </a:endParaRPr>
          </a:p>
          <a:p>
            <a:r>
              <a:rPr lang="en-US" sz="2400" dirty="0">
                <a:latin typeface="Arial" pitchFamily="34" charset="0"/>
                <a:cs typeface="Arial" pitchFamily="34" charset="0"/>
              </a:rPr>
              <a:t>Only one path – maximum retention</a:t>
            </a: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p:txBody>
      </p:sp>
      <p:pic>
        <p:nvPicPr>
          <p:cNvPr id="6" name="Picture 5" descr="s9"/>
          <p:cNvPicPr>
            <a:picLocks noChangeAspect="1" noChangeArrowheads="1"/>
          </p:cNvPicPr>
          <p:nvPr/>
        </p:nvPicPr>
        <p:blipFill rotWithShape="1">
          <a:blip r:embed="rId4" cstate="print"/>
          <a:srcRect t="16338"/>
          <a:stretch/>
        </p:blipFill>
        <p:spPr bwMode="auto">
          <a:xfrm>
            <a:off x="2411760" y="3861048"/>
            <a:ext cx="4406282" cy="2398779"/>
          </a:xfrm>
          <a:prstGeom prst="rect">
            <a:avLst/>
          </a:prstGeom>
          <a:ln w="28575" cap="sq">
            <a:solidFill>
              <a:srgbClr val="0070C0"/>
            </a:solidFill>
            <a:prstDash val="solid"/>
            <a:miter lim="800000"/>
          </a:ln>
          <a:effectLst/>
        </p:spPr>
      </p:pic>
      <p:pic>
        <p:nvPicPr>
          <p:cNvPr id="4" name="Audio 3">
            <a:hlinkClick r:id="" action="ppaction://media"/>
            <a:extLst>
              <a:ext uri="{FF2B5EF4-FFF2-40B4-BE49-F238E27FC236}">
                <a16:creationId xmlns:a16="http://schemas.microsoft.com/office/drawing/2014/main" id="{DC3053EE-D415-471F-A392-686001111F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4156426"/>
      </p:ext>
    </p:extLst>
  </p:cSld>
  <p:clrMapOvr>
    <a:masterClrMapping/>
  </p:clrMapOvr>
  <mc:AlternateContent xmlns:mc="http://schemas.openxmlformats.org/markup-compatibility/2006">
    <mc:Choice xmlns:p14="http://schemas.microsoft.com/office/powerpoint/2010/main" Requires="p14">
      <p:transition spd="slow" p14:dur="2000" advTm="12078"/>
    </mc:Choice>
    <mc:Fallback>
      <p:transition spd="slow" advTm="1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ctr">
              <a:lnSpc>
                <a:spcPct val="90000"/>
              </a:lnSpc>
            </a:pPr>
            <a:r>
              <a:rPr lang="en-US" sz="3200" dirty="0">
                <a:solidFill>
                  <a:srgbClr val="0070C0"/>
                </a:solidFill>
              </a:rPr>
              <a:t>Length and Surface area</a:t>
            </a:r>
            <a:endParaRPr lang="en-IN" sz="4400" dirty="0">
              <a:solidFill>
                <a:srgbClr val="0070C0"/>
              </a:solidFill>
            </a:endParaRPr>
          </a:p>
        </p:txBody>
      </p:sp>
      <p:sp>
        <p:nvSpPr>
          <p:cNvPr id="3" name="Content Placeholder 2"/>
          <p:cNvSpPr>
            <a:spLocks noGrp="1"/>
          </p:cNvSpPr>
          <p:nvPr>
            <p:ph idx="1"/>
          </p:nvPr>
        </p:nvSpPr>
        <p:spPr>
          <a:xfrm>
            <a:off x="395536" y="1844824"/>
            <a:ext cx="8363272" cy="4657704"/>
          </a:xfrm>
        </p:spPr>
        <p:txBody>
          <a:bodyPr>
            <a:normAutofit/>
          </a:bodyPr>
          <a:lstStyle/>
          <a:p>
            <a:r>
              <a:rPr lang="en-US" sz="2400" dirty="0">
                <a:latin typeface="Arial" pitchFamily="34" charset="0"/>
                <a:cs typeface="Arial" pitchFamily="34" charset="0"/>
              </a:rPr>
              <a:t>Longer preparation  – more surface area – more retentive</a:t>
            </a:r>
          </a:p>
          <a:p>
            <a:r>
              <a:rPr lang="en-US" sz="2400" dirty="0">
                <a:latin typeface="Arial" pitchFamily="34" charset="0"/>
                <a:cs typeface="Arial" pitchFamily="34" charset="0"/>
              </a:rPr>
              <a:t>Length must be great enough to interfere with the arc of the casting pivoting about a point on margin on opposite side of restoration</a:t>
            </a:r>
          </a:p>
          <a:p>
            <a:r>
              <a:rPr lang="en-US" sz="2400" dirty="0">
                <a:latin typeface="Arial" pitchFamily="34" charset="0"/>
                <a:cs typeface="Arial" pitchFamily="34" charset="0"/>
              </a:rPr>
              <a:t>Short preparations – inclination critical</a:t>
            </a:r>
          </a:p>
          <a:p>
            <a:endParaRPr lang="en-IN" sz="2400" dirty="0">
              <a:latin typeface="Arial" pitchFamily="34" charset="0"/>
              <a:cs typeface="Arial" pitchFamily="34" charset="0"/>
            </a:endParaRPr>
          </a:p>
        </p:txBody>
      </p:sp>
      <p:pic>
        <p:nvPicPr>
          <p:cNvPr id="5" name="Picture 5" descr="s9"/>
          <p:cNvPicPr>
            <a:picLocks noChangeAspect="1" noChangeArrowheads="1"/>
          </p:cNvPicPr>
          <p:nvPr/>
        </p:nvPicPr>
        <p:blipFill rotWithShape="1">
          <a:blip r:embed="rId4" cstate="print"/>
          <a:srcRect t="26821" b="11446"/>
          <a:stretch/>
        </p:blipFill>
        <p:spPr bwMode="auto">
          <a:xfrm>
            <a:off x="1907704" y="4077072"/>
            <a:ext cx="5255997" cy="2016224"/>
          </a:xfrm>
          <a:prstGeom prst="rect">
            <a:avLst/>
          </a:prstGeom>
          <a:noFill/>
          <a:ln w="19050">
            <a:solidFill>
              <a:srgbClr val="0070C0"/>
            </a:solidFill>
          </a:ln>
        </p:spPr>
      </p:pic>
      <p:pic>
        <p:nvPicPr>
          <p:cNvPr id="4" name="Audio 3">
            <a:hlinkClick r:id="" action="ppaction://media"/>
            <a:extLst>
              <a:ext uri="{FF2B5EF4-FFF2-40B4-BE49-F238E27FC236}">
                <a16:creationId xmlns:a16="http://schemas.microsoft.com/office/drawing/2014/main" id="{6BAC5DC6-9161-4701-BAEF-82389B658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1863439"/>
      </p:ext>
    </p:extLst>
  </p:cSld>
  <p:clrMapOvr>
    <a:masterClrMapping/>
  </p:clrMapOvr>
  <mc:AlternateContent xmlns:mc="http://schemas.openxmlformats.org/markup-compatibility/2006">
    <mc:Choice xmlns:p14="http://schemas.microsoft.com/office/powerpoint/2010/main" Requires="p14">
      <p:transition spd="slow" p14:dur="2000" advTm="22479"/>
    </mc:Choice>
    <mc:Fallback>
      <p:transition spd="slow" advTm="2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a:solidFill>
            <a:srgbClr val="003300"/>
          </a:solidFill>
          <a:ln w="44450" cmpd="tri">
            <a:solidFill>
              <a:schemeClr val="bg1"/>
            </a:solidFill>
          </a:ln>
        </p:spPr>
        <p:txBody>
          <a:bodyPr>
            <a:normAutofit/>
          </a:bodyPr>
          <a:lstStyle/>
          <a:p>
            <a:r>
              <a:rPr lang="en-US" sz="3200" b="1" dirty="0">
                <a:solidFill>
                  <a:schemeClr val="bg1"/>
                </a:solidFill>
                <a:latin typeface="Calisto MT" pitchFamily="18" charset="0"/>
              </a:rPr>
              <a:t>Principles of Tooth Preparation</a:t>
            </a:r>
          </a:p>
        </p:txBody>
      </p:sp>
      <p:pic>
        <p:nvPicPr>
          <p:cNvPr id="1026" name="Picture 2" descr="C:\Users\shree\Desktop\B9780323028745500118_f07-01-9780323028745.jpg"/>
          <p:cNvPicPr>
            <a:picLocks noGrp="1" noChangeAspect="1" noChangeArrowheads="1"/>
          </p:cNvPicPr>
          <p:nvPr>
            <p:ph idx="1"/>
          </p:nvPr>
        </p:nvPicPr>
        <p:blipFill>
          <a:blip r:embed="rId6"/>
          <a:srcRect/>
          <a:stretch>
            <a:fillRect/>
          </a:stretch>
        </p:blipFill>
        <p:spPr bwMode="auto">
          <a:xfrm>
            <a:off x="1981200" y="1752600"/>
            <a:ext cx="5410200" cy="4859986"/>
          </a:xfrm>
          <a:prstGeom prst="rect">
            <a:avLst/>
          </a:prstGeom>
          <a:noFill/>
          <a:ln w="63500">
            <a:solidFill>
              <a:schemeClr val="bg1"/>
            </a:solidFill>
          </a:ln>
        </p:spPr>
      </p:pic>
      <p:pic>
        <p:nvPicPr>
          <p:cNvPr id="3" name="Audio 2">
            <a:hlinkClick r:id="" action="ppaction://media"/>
            <a:extLst>
              <a:ext uri="{FF2B5EF4-FFF2-40B4-BE49-F238E27FC236}">
                <a16:creationId xmlns:a16="http://schemas.microsoft.com/office/drawing/2014/main" id="{85242C96-B9E6-4247-B7B6-15C9DDCEBF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32541">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linds(horizontal)">
                                      <p:cBhvr>
                                        <p:cTn id="1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4618856" cy="5161760"/>
          </a:xfrm>
        </p:spPr>
        <p:txBody>
          <a:bodyPr>
            <a:normAutofit lnSpcReduction="10000"/>
          </a:bodyPr>
          <a:lstStyle/>
          <a:p>
            <a:r>
              <a:rPr lang="en-US" dirty="0">
                <a:latin typeface="Arial" pitchFamily="34" charset="0"/>
                <a:cs typeface="Arial" pitchFamily="34" charset="0"/>
              </a:rPr>
              <a:t>Smaller tooth - short rotation radius</a:t>
            </a: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Grooves in the axial walls- reduce the rotation radius</a:t>
            </a:r>
            <a:endParaRPr lang="en-IN" dirty="0">
              <a:latin typeface="Arial" pitchFamily="34" charset="0"/>
              <a:cs typeface="Arial" pitchFamily="34" charset="0"/>
            </a:endParaRPr>
          </a:p>
        </p:txBody>
      </p:sp>
      <p:pic>
        <p:nvPicPr>
          <p:cNvPr id="5" name="Picture 1"/>
          <p:cNvPicPr>
            <a:picLocks noChangeAspect="1" noChangeArrowheads="1"/>
          </p:cNvPicPr>
          <p:nvPr/>
        </p:nvPicPr>
        <p:blipFill rotWithShape="1">
          <a:blip r:embed="rId5" cstate="print"/>
          <a:srcRect l="14532" t="28753" r="9645" b="21469"/>
          <a:stretch/>
        </p:blipFill>
        <p:spPr bwMode="auto">
          <a:xfrm>
            <a:off x="4831336" y="1484784"/>
            <a:ext cx="3876192" cy="1696481"/>
          </a:xfrm>
          <a:prstGeom prst="rect">
            <a:avLst/>
          </a:prstGeom>
          <a:solidFill>
            <a:schemeClr val="accent2">
              <a:lumMod val="40000"/>
              <a:lumOff val="60000"/>
            </a:schemeClr>
          </a:solidFill>
          <a:ln w="28575">
            <a:solidFill>
              <a:srgbClr val="0070C0"/>
            </a:solidFill>
            <a:miter lim="800000"/>
            <a:headEnd/>
            <a:tailEnd/>
          </a:ln>
          <a:effectLst/>
        </p:spPr>
      </p:pic>
      <p:pic>
        <p:nvPicPr>
          <p:cNvPr id="6" name="Picture 2"/>
          <p:cNvPicPr>
            <a:picLocks noChangeAspect="1" noChangeArrowheads="1"/>
          </p:cNvPicPr>
          <p:nvPr/>
        </p:nvPicPr>
        <p:blipFill rotWithShape="1">
          <a:blip r:embed="rId6" cstate="print"/>
          <a:srcRect l="56330" t="30389" r="3086" b="23220"/>
          <a:stretch/>
        </p:blipFill>
        <p:spPr bwMode="auto">
          <a:xfrm>
            <a:off x="4932040" y="3861048"/>
            <a:ext cx="2623359" cy="2125045"/>
          </a:xfrm>
          <a:prstGeom prst="rect">
            <a:avLst/>
          </a:prstGeom>
          <a:solidFill>
            <a:schemeClr val="accent2">
              <a:lumMod val="40000"/>
              <a:lumOff val="60000"/>
            </a:schemeClr>
          </a:solidFill>
          <a:ln w="28575">
            <a:solidFill>
              <a:srgbClr val="0070C0"/>
            </a:solidFill>
            <a:miter lim="800000"/>
            <a:headEnd/>
            <a:tailEnd/>
          </a:ln>
          <a:effectLst/>
        </p:spPr>
      </p:pic>
      <p:sp>
        <p:nvSpPr>
          <p:cNvPr id="10" name="Left-Up Arrow 9"/>
          <p:cNvSpPr/>
          <p:nvPr/>
        </p:nvSpPr>
        <p:spPr>
          <a:xfrm>
            <a:off x="7596336" y="3212976"/>
            <a:ext cx="349357" cy="936104"/>
          </a:xfrm>
          <a:prstGeom prst="leftUpArrow">
            <a:avLst>
              <a:gd name="adj1" fmla="val 25000"/>
              <a:gd name="adj2" fmla="val 26480"/>
              <a:gd name="adj3" fmla="val 25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Audio 1">
            <a:hlinkClick r:id="" action="ppaction://media"/>
            <a:extLst>
              <a:ext uri="{FF2B5EF4-FFF2-40B4-BE49-F238E27FC236}">
                <a16:creationId xmlns:a16="http://schemas.microsoft.com/office/drawing/2014/main" id="{62BD3A4C-F123-4B0F-9473-DF91C0ACBD6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05243084"/>
      </p:ext>
    </p:extLst>
  </p:cSld>
  <p:clrMapOvr>
    <a:masterClrMapping/>
  </p:clrMapOvr>
  <mc:AlternateContent xmlns:mc="http://schemas.openxmlformats.org/markup-compatibility/2006">
    <mc:Choice xmlns:p14="http://schemas.microsoft.com/office/powerpoint/2010/main" Requires="p14">
      <p:transition spd="slow" p14:dur="2000" advTm="12983"/>
    </mc:Choice>
    <mc:Fallback>
      <p:transition spd="slow" advTm="1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500"/>
                                        <p:tgtEl>
                                          <p:spTgt spid="3">
                                            <p:txEl>
                                              <p:pRg st="6" end="6"/>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3" grpId="0" build="p"/>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r>
              <a:rPr lang="en-US" sz="3600" b="1" dirty="0">
                <a:latin typeface="Andalus" pitchFamily="18" charset="-78"/>
                <a:cs typeface="Andalus" pitchFamily="18" charset="-78"/>
              </a:rPr>
              <a:t>Stress concentrations</a:t>
            </a:r>
            <a:endParaRPr lang="en-US" sz="3600" dirty="0"/>
          </a:p>
        </p:txBody>
      </p:sp>
      <p:sp>
        <p:nvSpPr>
          <p:cNvPr id="3" name="Content Placeholder 2"/>
          <p:cNvSpPr>
            <a:spLocks noGrp="1"/>
          </p:cNvSpPr>
          <p:nvPr>
            <p:ph idx="1"/>
          </p:nvPr>
        </p:nvSpPr>
        <p:spPr>
          <a:solidFill>
            <a:srgbClr val="FFFF99"/>
          </a:solidFill>
        </p:spPr>
        <p:txBody>
          <a:bodyPr>
            <a:normAutofit/>
          </a:bodyPr>
          <a:lstStyle/>
          <a:p>
            <a:r>
              <a:rPr lang="en-US" sz="2800" dirty="0">
                <a:latin typeface="Arial" pitchFamily="34" charset="0"/>
                <a:cs typeface="Arial" pitchFamily="34" charset="0"/>
              </a:rPr>
              <a:t>Retentive failure occurs - cohesive failure in cement</a:t>
            </a:r>
          </a:p>
          <a:p>
            <a:endParaRPr lang="en-US" sz="2800" dirty="0">
              <a:latin typeface="Arial" pitchFamily="34" charset="0"/>
              <a:cs typeface="Arial" pitchFamily="34" charset="0"/>
            </a:endParaRPr>
          </a:p>
          <a:p>
            <a:r>
              <a:rPr lang="en-US" sz="2800" dirty="0">
                <a:latin typeface="Arial" pitchFamily="34" charset="0"/>
                <a:cs typeface="Arial" pitchFamily="34" charset="0"/>
              </a:rPr>
              <a:t>Stress concentration- around the junction of axial and occlusal surfaces</a:t>
            </a:r>
          </a:p>
          <a:p>
            <a:endParaRPr lang="en-US" sz="2800" dirty="0">
              <a:latin typeface="Arial" pitchFamily="34" charset="0"/>
              <a:cs typeface="Arial" pitchFamily="34" charset="0"/>
            </a:endParaRPr>
          </a:p>
          <a:p>
            <a:r>
              <a:rPr lang="en-US" sz="2800" dirty="0">
                <a:latin typeface="Arial" pitchFamily="34" charset="0"/>
                <a:cs typeface="Arial" pitchFamily="34" charset="0"/>
              </a:rPr>
              <a:t>Rounding the internal line angles</a:t>
            </a:r>
            <a:endParaRPr lang="en-US" sz="2800" dirty="0"/>
          </a:p>
        </p:txBody>
      </p:sp>
      <p:pic>
        <p:nvPicPr>
          <p:cNvPr id="4" name="Audio 3">
            <a:hlinkClick r:id="" action="ppaction://media"/>
            <a:extLst>
              <a:ext uri="{FF2B5EF4-FFF2-40B4-BE49-F238E27FC236}">
                <a16:creationId xmlns:a16="http://schemas.microsoft.com/office/drawing/2014/main" id="{EED99C60-0749-40E1-9575-A7D9D2595E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1438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50104336"/>
              </p:ext>
            </p:extLst>
          </p:nvPr>
        </p:nvGraphicFramePr>
        <p:xfrm>
          <a:off x="228600" y="7257"/>
          <a:ext cx="8229600" cy="6978844"/>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tblGrid>
              <a:tr h="618212">
                <a:tc>
                  <a:txBody>
                    <a:bodyPr/>
                    <a:lstStyle/>
                    <a:p>
                      <a:r>
                        <a:rPr lang="en-IN" dirty="0"/>
                        <a:t>Title</a:t>
                      </a:r>
                    </a:p>
                  </a:txBody>
                  <a:tcPr/>
                </a:tc>
                <a:tc>
                  <a:txBody>
                    <a:bodyPr/>
                    <a:lstStyle/>
                    <a:p>
                      <a:r>
                        <a:rPr lang="en-IN" dirty="0"/>
                        <a:t>source</a:t>
                      </a:r>
                    </a:p>
                  </a:txBody>
                  <a:tcPr/>
                </a:tc>
                <a:tc>
                  <a:txBody>
                    <a:bodyPr/>
                    <a:lstStyle/>
                    <a:p>
                      <a:r>
                        <a:rPr lang="en-IN" dirty="0"/>
                        <a:t>Materials and Method</a:t>
                      </a:r>
                    </a:p>
                  </a:txBody>
                  <a:tcPr/>
                </a:tc>
                <a:tc>
                  <a:txBody>
                    <a:bodyPr/>
                    <a:lstStyle/>
                    <a:p>
                      <a:r>
                        <a:rPr lang="en-IN" dirty="0"/>
                        <a:t>result</a:t>
                      </a:r>
                    </a:p>
                  </a:txBody>
                  <a:tcPr/>
                </a:tc>
                <a:tc>
                  <a:txBody>
                    <a:bodyPr/>
                    <a:lstStyle/>
                    <a:p>
                      <a:r>
                        <a:rPr lang="en-IN" dirty="0"/>
                        <a:t>conclusion</a:t>
                      </a:r>
                    </a:p>
                  </a:txBody>
                  <a:tcPr/>
                </a:tc>
                <a:tc>
                  <a:txBody>
                    <a:bodyPr/>
                    <a:lstStyle/>
                    <a:p>
                      <a:r>
                        <a:rPr lang="en-IN" dirty="0"/>
                        <a:t>Level of Evidence</a:t>
                      </a:r>
                    </a:p>
                  </a:txBody>
                  <a:tcPr/>
                </a:tc>
                <a:extLst>
                  <a:ext uri="{0D108BD9-81ED-4DB2-BD59-A6C34878D82A}">
                    <a16:rowId xmlns:a16="http://schemas.microsoft.com/office/drawing/2014/main" val="10000"/>
                  </a:ext>
                </a:extLst>
              </a:tr>
              <a:tr h="57901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400" b="0" i="0" kern="1200" dirty="0">
                          <a:solidFill>
                            <a:schemeClr val="dk1"/>
                          </a:solidFill>
                          <a:effectLst/>
                          <a:latin typeface="+mn-lt"/>
                          <a:ea typeface="+mn-ea"/>
                          <a:cs typeface="+mn-cs"/>
                        </a:rPr>
                        <a:t>Effect of preparation convergence on retention of multiple unit restorations - An </a:t>
                      </a:r>
                      <a:r>
                        <a:rPr lang="en-IN" sz="1400" b="0" i="1" kern="1200" dirty="0">
                          <a:solidFill>
                            <a:schemeClr val="dk1"/>
                          </a:solidFill>
                          <a:effectLst/>
                          <a:latin typeface="+mn-lt"/>
                          <a:ea typeface="+mn-ea"/>
                          <a:cs typeface="+mn-cs"/>
                        </a:rPr>
                        <a:t>in vitro</a:t>
                      </a:r>
                      <a:r>
                        <a:rPr lang="en-IN" sz="1400" b="0" i="0" kern="1200" dirty="0">
                          <a:solidFill>
                            <a:schemeClr val="dk1"/>
                          </a:solidFill>
                          <a:effectLst/>
                          <a:latin typeface="+mn-lt"/>
                          <a:ea typeface="+mn-ea"/>
                          <a:cs typeface="+mn-cs"/>
                        </a:rPr>
                        <a:t> study</a:t>
                      </a:r>
                    </a:p>
                    <a:p>
                      <a:pPr algn="just"/>
                      <a:endParaRPr lang="en-IN" sz="1400" dirty="0"/>
                    </a:p>
                  </a:txBody>
                  <a:tcPr/>
                </a:tc>
                <a:tc>
                  <a:txBody>
                    <a:bodyPr/>
                    <a:lstStyle/>
                    <a:p>
                      <a:pPr algn="just"/>
                      <a:r>
                        <a:rPr lang="en-IN" sz="1400" b="0" i="1" kern="1200" dirty="0">
                          <a:solidFill>
                            <a:schemeClr val="dk1"/>
                          </a:solidFill>
                          <a:effectLst/>
                          <a:latin typeface="+mn-lt"/>
                          <a:ea typeface="+mn-ea"/>
                          <a:cs typeface="+mn-cs"/>
                        </a:rPr>
                        <a:t>Contemporary Clinical Dentistry</a:t>
                      </a:r>
                      <a:r>
                        <a:rPr lang="en-IN" sz="1400" b="0" i="0" kern="1200" dirty="0">
                          <a:solidFill>
                            <a:schemeClr val="dk1"/>
                          </a:solidFill>
                          <a:effectLst/>
                          <a:latin typeface="+mn-lt"/>
                          <a:ea typeface="+mn-ea"/>
                          <a:cs typeface="+mn-cs"/>
                        </a:rPr>
                        <a:t>. 2015;6(3):409-413. doi:10.4103/0976-237X.161904.</a:t>
                      </a:r>
                      <a:endParaRPr lang="en-IN" sz="1400" dirty="0"/>
                    </a:p>
                  </a:txBody>
                  <a:tcPr/>
                </a:tc>
                <a:tc>
                  <a:txBody>
                    <a:bodyPr/>
                    <a:lstStyle/>
                    <a:p>
                      <a:pPr algn="just"/>
                      <a:r>
                        <a:rPr lang="en-IN" sz="1400" b="0" i="0" kern="1200" dirty="0">
                          <a:solidFill>
                            <a:schemeClr val="dk1"/>
                          </a:solidFill>
                          <a:effectLst/>
                          <a:latin typeface="+mn-lt"/>
                          <a:ea typeface="+mn-ea"/>
                          <a:cs typeface="+mn-cs"/>
                        </a:rPr>
                        <a:t>Nickel-chromium alloy single crowns as well as three, six and nine multiple unit fixed partial dentures (FPDs) were casted for standardized milled dies that simulate canine, premolar and molar teeth machined with two different degrees of convergence, 12 (</a:t>
                      </a:r>
                      <a:r>
                        <a:rPr lang="en-IN" sz="1400" b="0" i="1" kern="1200" dirty="0">
                          <a:solidFill>
                            <a:schemeClr val="dk1"/>
                          </a:solidFill>
                          <a:effectLst/>
                          <a:latin typeface="+mn-lt"/>
                          <a:ea typeface="+mn-ea"/>
                          <a:cs typeface="+mn-cs"/>
                        </a:rPr>
                        <a:t>n</a:t>
                      </a:r>
                      <a:r>
                        <a:rPr lang="en-IN" sz="1400" b="0" i="0" kern="1200" dirty="0">
                          <a:solidFill>
                            <a:schemeClr val="dk1"/>
                          </a:solidFill>
                          <a:effectLst/>
                          <a:latin typeface="+mn-lt"/>
                          <a:ea typeface="+mn-ea"/>
                          <a:cs typeface="+mn-cs"/>
                        </a:rPr>
                        <a:t> = 55) and 20 (</a:t>
                      </a:r>
                      <a:r>
                        <a:rPr lang="en-IN" sz="1400" b="0" i="1" kern="1200" dirty="0">
                          <a:solidFill>
                            <a:schemeClr val="dk1"/>
                          </a:solidFill>
                          <a:effectLst/>
                          <a:latin typeface="+mn-lt"/>
                          <a:ea typeface="+mn-ea"/>
                          <a:cs typeface="+mn-cs"/>
                        </a:rPr>
                        <a:t>n</a:t>
                      </a:r>
                      <a:r>
                        <a:rPr lang="en-IN" sz="1400" b="0" i="0" kern="1200" dirty="0">
                          <a:solidFill>
                            <a:schemeClr val="dk1"/>
                          </a:solidFill>
                          <a:effectLst/>
                          <a:latin typeface="+mn-lt"/>
                          <a:ea typeface="+mn-ea"/>
                          <a:cs typeface="+mn-cs"/>
                        </a:rPr>
                        <a:t> = 55). The dies were threaded on rectangular metal platforms with the help of retainer shaft in the proper position to model either single or multiple preparations. The casted crowns and FPDs were cemented and retention tested by securing the units in an </a:t>
                      </a:r>
                      <a:r>
                        <a:rPr lang="en-IN" sz="1400" b="0" i="0" kern="1200" dirty="0" err="1">
                          <a:solidFill>
                            <a:schemeClr val="dk1"/>
                          </a:solidFill>
                          <a:effectLst/>
                          <a:latin typeface="+mn-lt"/>
                          <a:ea typeface="+mn-ea"/>
                          <a:cs typeface="+mn-cs"/>
                        </a:rPr>
                        <a:t>Instron</a:t>
                      </a:r>
                      <a:r>
                        <a:rPr lang="en-IN" sz="1400" b="0" i="0" kern="1200" dirty="0">
                          <a:solidFill>
                            <a:schemeClr val="dk1"/>
                          </a:solidFill>
                          <a:effectLst/>
                          <a:latin typeface="+mn-lt"/>
                          <a:ea typeface="+mn-ea"/>
                          <a:cs typeface="+mn-cs"/>
                        </a:rPr>
                        <a:t> universal testing machine. The tabulated values were </a:t>
                      </a:r>
                      <a:r>
                        <a:rPr lang="en-IN" sz="1400" b="0" i="0" kern="1200" dirty="0" err="1">
                          <a:solidFill>
                            <a:schemeClr val="dk1"/>
                          </a:solidFill>
                          <a:effectLst/>
                          <a:latin typeface="+mn-lt"/>
                          <a:ea typeface="+mn-ea"/>
                          <a:cs typeface="+mn-cs"/>
                        </a:rPr>
                        <a:t>analyzed</a:t>
                      </a:r>
                      <a:r>
                        <a:rPr lang="en-IN" sz="1400" b="0" i="0" kern="1200" dirty="0">
                          <a:solidFill>
                            <a:schemeClr val="dk1"/>
                          </a:solidFill>
                          <a:effectLst/>
                          <a:latin typeface="+mn-lt"/>
                          <a:ea typeface="+mn-ea"/>
                          <a:cs typeface="+mn-cs"/>
                        </a:rPr>
                        <a:t> statistically using Mann–Whitney test.</a:t>
                      </a:r>
                      <a:endParaRPr lang="en-IN" sz="1400" dirty="0"/>
                    </a:p>
                  </a:txBody>
                  <a:tcPr/>
                </a:tc>
                <a:tc>
                  <a:txBody>
                    <a:bodyPr/>
                    <a:lstStyle/>
                    <a:p>
                      <a:pPr algn="just"/>
                      <a:r>
                        <a:rPr lang="en-IN" sz="1400" b="0" i="0" kern="1200" dirty="0">
                          <a:solidFill>
                            <a:schemeClr val="dk1"/>
                          </a:solidFill>
                          <a:effectLst/>
                          <a:latin typeface="+mn-lt"/>
                          <a:ea typeface="+mn-ea"/>
                          <a:cs typeface="+mn-cs"/>
                        </a:rPr>
                        <a:t>Single and multiple units with 12° CA needed greater force to dislodge compared to 20°, but this difference was not statistically significant for single units of premolar (</a:t>
                      </a:r>
                      <a:r>
                        <a:rPr lang="en-IN" sz="1400" b="0" i="1" kern="1200" dirty="0">
                          <a:solidFill>
                            <a:schemeClr val="dk1"/>
                          </a:solidFill>
                          <a:effectLst/>
                          <a:latin typeface="+mn-lt"/>
                          <a:ea typeface="+mn-ea"/>
                          <a:cs typeface="+mn-cs"/>
                        </a:rPr>
                        <a:t>P</a:t>
                      </a:r>
                      <a:r>
                        <a:rPr lang="en-IN" sz="1400" b="0" i="0" kern="1200" dirty="0">
                          <a:solidFill>
                            <a:schemeClr val="dk1"/>
                          </a:solidFill>
                          <a:effectLst/>
                          <a:latin typeface="+mn-lt"/>
                          <a:ea typeface="+mn-ea"/>
                          <a:cs typeface="+mn-cs"/>
                        </a:rPr>
                        <a:t> &gt; 0.05). Irrespective of the angle, there was a simultaneous statistically significant increase in retention as the number of units increased in FPDs, except for the difference between 3 and 6 units in 20° group (</a:t>
                      </a:r>
                      <a:r>
                        <a:rPr lang="en-IN" sz="1400" b="0" i="1" kern="1200" dirty="0">
                          <a:solidFill>
                            <a:schemeClr val="dk1"/>
                          </a:solidFill>
                          <a:effectLst/>
                          <a:latin typeface="+mn-lt"/>
                          <a:ea typeface="+mn-ea"/>
                          <a:cs typeface="+mn-cs"/>
                        </a:rPr>
                        <a:t>P</a:t>
                      </a:r>
                      <a:r>
                        <a:rPr lang="en-IN" sz="1400" b="0" i="0" kern="1200" dirty="0">
                          <a:solidFill>
                            <a:schemeClr val="dk1"/>
                          </a:solidFill>
                          <a:effectLst/>
                          <a:latin typeface="+mn-lt"/>
                          <a:ea typeface="+mn-ea"/>
                          <a:cs typeface="+mn-cs"/>
                        </a:rPr>
                        <a:t> &gt; 0.05).</a:t>
                      </a:r>
                      <a:endParaRPr lang="en-IN" sz="1400" dirty="0"/>
                    </a:p>
                  </a:txBody>
                  <a:tcPr/>
                </a:tc>
                <a:tc>
                  <a:txBody>
                    <a:bodyPr/>
                    <a:lstStyle/>
                    <a:p>
                      <a:pPr marL="0" indent="0" algn="just">
                        <a:buNone/>
                      </a:pPr>
                      <a:r>
                        <a:rPr lang="en-IN" sz="1400" b="0" i="0" kern="1200" dirty="0">
                          <a:solidFill>
                            <a:schemeClr val="dk1"/>
                          </a:solidFill>
                          <a:effectLst/>
                          <a:latin typeface="+mn-lt"/>
                          <a:ea typeface="+mn-ea"/>
                          <a:cs typeface="+mn-cs"/>
                        </a:rPr>
                        <a:t>This study highlights the importance of emphasizing on CA, during canine and molar preparation for single units as well as preparation of canines for 6 units FPDs.</a:t>
                      </a:r>
                      <a:endParaRPr lang="en-IN" sz="1400" dirty="0"/>
                    </a:p>
                  </a:txBody>
                  <a:tcPr/>
                </a:tc>
                <a:tc>
                  <a:txBody>
                    <a:bodyPr/>
                    <a:lstStyle/>
                    <a:p>
                      <a:pPr algn="just"/>
                      <a:r>
                        <a:rPr lang="en-IN" sz="1400" dirty="0"/>
                        <a:t>Level  5</a:t>
                      </a:r>
                    </a:p>
                  </a:txBody>
                  <a:tcPr/>
                </a:tc>
                <a:extLst>
                  <a:ext uri="{0D108BD9-81ED-4DB2-BD59-A6C34878D82A}">
                    <a16:rowId xmlns:a16="http://schemas.microsoft.com/office/drawing/2014/main" val="10001"/>
                  </a:ext>
                </a:extLst>
              </a:tr>
            </a:tbl>
          </a:graphicData>
        </a:graphic>
      </p:graphicFrame>
      <p:pic>
        <p:nvPicPr>
          <p:cNvPr id="3" name="Audio 2">
            <a:hlinkClick r:id="" action="ppaction://media"/>
            <a:extLst>
              <a:ext uri="{FF2B5EF4-FFF2-40B4-BE49-F238E27FC236}">
                <a16:creationId xmlns:a16="http://schemas.microsoft.com/office/drawing/2014/main" id="{2CC7D7BE-D55B-4668-A54F-844C76E35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7754720"/>
      </p:ext>
    </p:extLst>
  </p:cSld>
  <p:clrMapOvr>
    <a:masterClrMapping/>
  </p:clrMapOvr>
  <mc:AlternateContent xmlns:mc="http://schemas.openxmlformats.org/markup-compatibility/2006">
    <mc:Choice xmlns:p14="http://schemas.microsoft.com/office/powerpoint/2010/main" Requires="p14">
      <p:transition spd="slow" p14:dur="2000" advTm="79564"/>
    </mc:Choice>
    <mc:Fallback>
      <p:transition spd="slow" advTm="7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US" sz="3600" dirty="0">
                <a:solidFill>
                  <a:srgbClr val="0070C0"/>
                </a:solidFill>
              </a:rPr>
              <a:t>Type of preparation</a:t>
            </a:r>
            <a:endParaRPr lang="en-IN" sz="3600" dirty="0">
              <a:solidFill>
                <a:srgbClr val="0070C0"/>
              </a:solidFill>
            </a:endParaRPr>
          </a:p>
        </p:txBody>
      </p:sp>
      <p:sp>
        <p:nvSpPr>
          <p:cNvPr id="3" name="Content Placeholder 2"/>
          <p:cNvSpPr>
            <a:spLocks noGrp="1"/>
          </p:cNvSpPr>
          <p:nvPr>
            <p:ph idx="1"/>
          </p:nvPr>
        </p:nvSpPr>
        <p:spPr/>
        <p:txBody>
          <a:bodyPr/>
          <a:lstStyle/>
          <a:p>
            <a:r>
              <a:rPr lang="en-US" dirty="0">
                <a:latin typeface="Arial" pitchFamily="34" charset="0"/>
                <a:cs typeface="Arial" pitchFamily="34" charset="0"/>
              </a:rPr>
              <a:t>Complete crown&gt; partial coverage crowns</a:t>
            </a:r>
          </a:p>
          <a:p>
            <a:endParaRPr lang="en-US" dirty="0">
              <a:latin typeface="Arial" pitchFamily="34" charset="0"/>
              <a:cs typeface="Arial" pitchFamily="34" charset="0"/>
            </a:endParaRPr>
          </a:p>
          <a:p>
            <a:r>
              <a:rPr lang="en-US" dirty="0">
                <a:latin typeface="Arial" pitchFamily="34" charset="0"/>
                <a:cs typeface="Arial" pitchFamily="34" charset="0"/>
              </a:rPr>
              <a:t>Adding groove/ boxes increases retention</a:t>
            </a:r>
            <a:endParaRPr lang="en-IN" dirty="0">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27584" y="3933056"/>
            <a:ext cx="3312368" cy="282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3" y="3933056"/>
            <a:ext cx="3153933" cy="258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26260CBB-747B-4D7E-9E38-F06D48B1E5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2987619"/>
      </p:ext>
    </p:extLst>
  </p:cSld>
  <p:clrMapOvr>
    <a:masterClrMapping/>
  </p:clrMapOvr>
  <mc:AlternateContent xmlns:mc="http://schemas.openxmlformats.org/markup-compatibility/2006">
    <mc:Choice xmlns:p14="http://schemas.microsoft.com/office/powerpoint/2010/main" Requires="p14">
      <p:transition spd="slow" p14:dur="2000" advTm="12237"/>
    </mc:Choice>
    <mc:Fallback>
      <p:transition spd="slow" advTm="12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ree\Desktop\images (2).jpg"/>
          <p:cNvPicPr>
            <a:picLocks noChangeAspect="1" noChangeArrowheads="1"/>
          </p:cNvPicPr>
          <p:nvPr/>
        </p:nvPicPr>
        <p:blipFill>
          <a:blip r:embed="rId4"/>
          <a:srcRect/>
          <a:stretch>
            <a:fillRect/>
          </a:stretch>
        </p:blipFill>
        <p:spPr bwMode="auto">
          <a:xfrm>
            <a:off x="0" y="685800"/>
            <a:ext cx="9144000" cy="6065859"/>
          </a:xfrm>
          <a:prstGeom prst="rect">
            <a:avLst/>
          </a:prstGeom>
          <a:noFill/>
        </p:spPr>
      </p:pic>
      <p:sp>
        <p:nvSpPr>
          <p:cNvPr id="2" name="Title 1"/>
          <p:cNvSpPr>
            <a:spLocks noGrp="1"/>
          </p:cNvSpPr>
          <p:nvPr>
            <p:ph type="title"/>
          </p:nvPr>
        </p:nvSpPr>
        <p:spPr/>
        <p:txBody>
          <a:bodyPr>
            <a:normAutofit fontScale="90000"/>
          </a:bodyPr>
          <a:lstStyle/>
          <a:p>
            <a:r>
              <a:rPr lang="en-US" sz="3600" b="1" dirty="0">
                <a:latin typeface="Andalus" pitchFamily="18" charset="-78"/>
                <a:cs typeface="Andalus" pitchFamily="18" charset="-78"/>
              </a:rPr>
              <a:t>Roughness of the surfaces being cemented</a:t>
            </a:r>
            <a:endParaRPr lang="en-US" sz="3600" dirty="0"/>
          </a:p>
        </p:txBody>
      </p:sp>
      <p:sp>
        <p:nvSpPr>
          <p:cNvPr id="3" name="Content Placeholder 2"/>
          <p:cNvSpPr>
            <a:spLocks noGrp="1"/>
          </p:cNvSpPr>
          <p:nvPr>
            <p:ph idx="1"/>
          </p:nvPr>
        </p:nvSpPr>
        <p:spPr/>
        <p:txBody>
          <a:bodyPr>
            <a:normAutofit/>
          </a:bodyPr>
          <a:lstStyle/>
          <a:p>
            <a:pPr algn="just"/>
            <a:r>
              <a:rPr lang="en-US" sz="2800" dirty="0">
                <a:solidFill>
                  <a:srgbClr val="FF0000"/>
                </a:solidFill>
              </a:rPr>
              <a:t>When the internal surface of a restoration is very smooth, retentive failure occurs not through the cement but rather at the cement restoration interface. </a:t>
            </a:r>
          </a:p>
          <a:p>
            <a:pPr algn="just"/>
            <a:r>
              <a:rPr lang="en-US" sz="2800" dirty="0">
                <a:solidFill>
                  <a:srgbClr val="FFFF00"/>
                </a:solidFill>
              </a:rPr>
              <a:t>Air abrading has been shown to increase the retention of the castings by 64%.</a:t>
            </a:r>
          </a:p>
        </p:txBody>
      </p:sp>
      <p:pic>
        <p:nvPicPr>
          <p:cNvPr id="4" name="Audio 3">
            <a:hlinkClick r:id="" action="ppaction://media"/>
            <a:extLst>
              <a:ext uri="{FF2B5EF4-FFF2-40B4-BE49-F238E27FC236}">
                <a16:creationId xmlns:a16="http://schemas.microsoft.com/office/drawing/2014/main" id="{16687C4F-9BED-4E42-A93E-A51EF5574D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594"/>
    </mc:Choice>
    <mc:Fallback>
      <p:transition spd="slow" advTm="34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7170" name="Picture 2" descr="C:\Users\shree\Desktop\download (2).jpg"/>
          <p:cNvPicPr>
            <a:picLocks noChangeAspect="1" noChangeArrowheads="1"/>
          </p:cNvPicPr>
          <p:nvPr/>
        </p:nvPicPr>
        <p:blipFill>
          <a:blip r:embed="rId6">
            <a:lum bright="-35000" contrast="-76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pPr marL="571500" indent="-571500"/>
            <a:r>
              <a:rPr lang="en-US" sz="3600" b="1" dirty="0">
                <a:solidFill>
                  <a:schemeClr val="accent5">
                    <a:lumMod val="20000"/>
                    <a:lumOff val="80000"/>
                  </a:schemeClr>
                </a:solidFill>
                <a:latin typeface="Andalus" pitchFamily="18" charset="-78"/>
                <a:cs typeface="Andalus" pitchFamily="18" charset="-78"/>
              </a:rPr>
              <a:t>Material being cemented</a:t>
            </a:r>
          </a:p>
        </p:txBody>
      </p:sp>
      <p:sp>
        <p:nvSpPr>
          <p:cNvPr id="3" name="Content Placeholder 2"/>
          <p:cNvSpPr>
            <a:spLocks noGrp="1"/>
          </p:cNvSpPr>
          <p:nvPr>
            <p:ph idx="1"/>
          </p:nvPr>
        </p:nvSpPr>
        <p:spPr/>
        <p:txBody>
          <a:bodyPr>
            <a:normAutofit/>
          </a:bodyPr>
          <a:lstStyle/>
          <a:p>
            <a:pPr algn="just"/>
            <a:r>
              <a:rPr lang="en-US" sz="2800" dirty="0">
                <a:solidFill>
                  <a:srgbClr val="FFC000"/>
                </a:solidFill>
              </a:rPr>
              <a:t>More retentive the alloy, the more adhesion there will be with the </a:t>
            </a:r>
            <a:r>
              <a:rPr lang="en-US" sz="2800" dirty="0" err="1">
                <a:solidFill>
                  <a:srgbClr val="FFC000"/>
                </a:solidFill>
              </a:rPr>
              <a:t>luting</a:t>
            </a:r>
            <a:r>
              <a:rPr lang="en-US" sz="2800" dirty="0">
                <a:solidFill>
                  <a:srgbClr val="FFC000"/>
                </a:solidFill>
              </a:rPr>
              <a:t> agents. Therefore the base metal alloys i.e. nickel, cobalt and chromium are more retentive and better retained than less reactive high gold content metals.</a:t>
            </a:r>
          </a:p>
          <a:p>
            <a:pPr algn="just">
              <a:buNone/>
            </a:pPr>
            <a:endParaRPr lang="en-US" sz="2800" dirty="0">
              <a:solidFill>
                <a:srgbClr val="FFC000"/>
              </a:solidFill>
            </a:endParaRPr>
          </a:p>
        </p:txBody>
      </p:sp>
      <p:pic>
        <p:nvPicPr>
          <p:cNvPr id="7171" name="Picture 3" descr="C:\Users\shree\Desktop\download.jpg"/>
          <p:cNvPicPr>
            <a:picLocks noChangeAspect="1" noChangeArrowheads="1"/>
          </p:cNvPicPr>
          <p:nvPr/>
        </p:nvPicPr>
        <p:blipFill>
          <a:blip r:embed="rId7"/>
          <a:srcRect/>
          <a:stretch>
            <a:fillRect/>
          </a:stretch>
        </p:blipFill>
        <p:spPr bwMode="auto">
          <a:xfrm>
            <a:off x="5867400" y="3810000"/>
            <a:ext cx="2019300" cy="2257425"/>
          </a:xfrm>
          <a:prstGeom prst="rect">
            <a:avLst/>
          </a:prstGeom>
          <a:noFill/>
        </p:spPr>
      </p:pic>
      <p:pic>
        <p:nvPicPr>
          <p:cNvPr id="4" name="Audio 3">
            <a:hlinkClick r:id="" action="ppaction://media"/>
            <a:extLst>
              <a:ext uri="{FF2B5EF4-FFF2-40B4-BE49-F238E27FC236}">
                <a16:creationId xmlns:a16="http://schemas.microsoft.com/office/drawing/2014/main" id="{B69797FC-E24F-4457-BD9A-6EF6BE7434C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402"/>
    </mc:Choice>
    <mc:Fallback>
      <p:transition spd="slow" advTm="1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checkerboard(across)">
                                      <p:cBhvr>
                                        <p:cTn id="11"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hree\Desktop\download.jpg"/>
          <p:cNvPicPr>
            <a:picLocks noChangeAspect="1" noChangeArrowheads="1"/>
          </p:cNvPicPr>
          <p:nvPr/>
        </p:nvPicPr>
        <p:blipFill>
          <a:blip r:embed="rId4"/>
          <a:srcRect/>
          <a:stretch>
            <a:fillRect/>
          </a:stretch>
        </p:blipFill>
        <p:spPr bwMode="auto">
          <a:xfrm>
            <a:off x="2071772" y="1752601"/>
            <a:ext cx="5887665" cy="4953000"/>
          </a:xfrm>
          <a:prstGeom prst="rect">
            <a:avLst/>
          </a:prstGeom>
          <a:noFill/>
        </p:spPr>
      </p:pic>
      <p:sp>
        <p:nvSpPr>
          <p:cNvPr id="2" name="Title 1"/>
          <p:cNvSpPr>
            <a:spLocks noGrp="1"/>
          </p:cNvSpPr>
          <p:nvPr>
            <p:ph type="title"/>
          </p:nvPr>
        </p:nvSpPr>
        <p:spPr>
          <a:xfrm>
            <a:off x="381000" y="0"/>
            <a:ext cx="8229600" cy="1143000"/>
          </a:xfrm>
        </p:spPr>
        <p:txBody>
          <a:bodyPr>
            <a:normAutofit/>
          </a:bodyPr>
          <a:lstStyle/>
          <a:p>
            <a:r>
              <a:rPr lang="en-US" sz="3600" b="1" dirty="0">
                <a:latin typeface="Andalus" pitchFamily="18" charset="-78"/>
                <a:cs typeface="Andalus" pitchFamily="18" charset="-78"/>
              </a:rPr>
              <a:t>Type of the </a:t>
            </a:r>
            <a:r>
              <a:rPr lang="en-US" sz="3600" b="1" dirty="0" err="1">
                <a:latin typeface="Andalus" pitchFamily="18" charset="-78"/>
                <a:cs typeface="Andalus" pitchFamily="18" charset="-78"/>
              </a:rPr>
              <a:t>luting</a:t>
            </a:r>
            <a:r>
              <a:rPr lang="en-US" sz="3600" b="1" dirty="0">
                <a:latin typeface="Andalus" pitchFamily="18" charset="-78"/>
                <a:cs typeface="Andalus" pitchFamily="18" charset="-78"/>
              </a:rPr>
              <a:t> agent</a:t>
            </a:r>
            <a:endParaRPr lang="en-US" sz="3600" dirty="0"/>
          </a:p>
        </p:txBody>
      </p:sp>
      <p:sp>
        <p:nvSpPr>
          <p:cNvPr id="3" name="Content Placeholder 2"/>
          <p:cNvSpPr>
            <a:spLocks noGrp="1"/>
          </p:cNvSpPr>
          <p:nvPr>
            <p:ph idx="1"/>
          </p:nvPr>
        </p:nvSpPr>
        <p:spPr>
          <a:xfrm>
            <a:off x="457200" y="1066800"/>
            <a:ext cx="8229600" cy="4525963"/>
          </a:xfrm>
        </p:spPr>
        <p:txBody>
          <a:bodyPr>
            <a:normAutofit/>
          </a:bodyPr>
          <a:lstStyle/>
          <a:p>
            <a:pPr algn="just">
              <a:spcBef>
                <a:spcPct val="50000"/>
              </a:spcBef>
              <a:buFont typeface="Wingdings" pitchFamily="2" charset="2"/>
              <a:buChar char="§"/>
            </a:pPr>
            <a:r>
              <a:rPr lang="en-US" sz="2800" dirty="0"/>
              <a:t>Cement is effective only if the restoration has a single path of withdrawal.</a:t>
            </a:r>
          </a:p>
          <a:p>
            <a:pPr algn="just">
              <a:spcBef>
                <a:spcPct val="50000"/>
              </a:spcBef>
              <a:buFont typeface="Wingdings" pitchFamily="2" charset="2"/>
              <a:buChar char="§"/>
            </a:pPr>
            <a:r>
              <a:rPr lang="en-US" sz="2800" dirty="0"/>
              <a:t>In general adhesive resin cement are the most retentive cement.</a:t>
            </a:r>
          </a:p>
          <a:p>
            <a:pPr algn="just">
              <a:spcBef>
                <a:spcPct val="50000"/>
              </a:spcBef>
              <a:buFont typeface="Wingdings" pitchFamily="2" charset="2"/>
              <a:buChar char="§"/>
            </a:pPr>
            <a:r>
              <a:rPr lang="en-US" sz="2800" dirty="0"/>
              <a:t>Adhesive resin </a:t>
            </a:r>
            <a:r>
              <a:rPr lang="en-US" sz="2800" dirty="0">
                <a:sym typeface="Wingdings" pitchFamily="2" charset="2"/>
              </a:rPr>
              <a:t> GIC  Zinc phosphate or poly carboxylate  </a:t>
            </a:r>
            <a:r>
              <a:rPr lang="en-US" sz="2800" dirty="0" err="1">
                <a:sym typeface="Wingdings" pitchFamily="2" charset="2"/>
              </a:rPr>
              <a:t>ZnOE</a:t>
            </a:r>
            <a:r>
              <a:rPr lang="en-US" sz="2800" dirty="0">
                <a:sym typeface="Wingdings" pitchFamily="2" charset="2"/>
              </a:rPr>
              <a:t> </a:t>
            </a:r>
            <a:endParaRPr lang="en-US" sz="2800" dirty="0"/>
          </a:p>
        </p:txBody>
      </p:sp>
      <p:pic>
        <p:nvPicPr>
          <p:cNvPr id="4" name="Audio 3">
            <a:hlinkClick r:id="" action="ppaction://media"/>
            <a:extLst>
              <a:ext uri="{FF2B5EF4-FFF2-40B4-BE49-F238E27FC236}">
                <a16:creationId xmlns:a16="http://schemas.microsoft.com/office/drawing/2014/main" id="{AF837D9B-9DA7-4606-9E7A-51A53EFD8C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504"/>
    </mc:Choice>
    <mc:Fallback>
      <p:transition spd="slow" advTm="2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2" y="332656"/>
            <a:ext cx="9361040" cy="778768"/>
          </a:xfrm>
        </p:spPr>
        <p:txBody>
          <a:bodyPr>
            <a:noAutofit/>
          </a:bodyPr>
          <a:lstStyle/>
          <a:p>
            <a:pPr lvl="1" algn="l" rtl="0">
              <a:spcBef>
                <a:spcPct val="0"/>
              </a:spcBef>
            </a:pPr>
            <a:r>
              <a:rPr lang="en-US" sz="3000" dirty="0">
                <a:solidFill>
                  <a:schemeClr val="accent4"/>
                </a:solidFill>
              </a:rPr>
              <a:t>Factors influencing </a:t>
            </a:r>
            <a:r>
              <a:rPr lang="en-US" sz="3000" dirty="0">
                <a:solidFill>
                  <a:srgbClr val="00B050"/>
                </a:solidFill>
              </a:rPr>
              <a:t>retention</a:t>
            </a:r>
            <a:r>
              <a:rPr lang="en-US" sz="3000" dirty="0">
                <a:solidFill>
                  <a:schemeClr val="accent4"/>
                </a:solidFill>
              </a:rPr>
              <a:t> of cemented restorations</a:t>
            </a:r>
            <a:endParaRPr lang="en-IN" sz="3000" dirty="0">
              <a:solidFill>
                <a:schemeClr val="accent4"/>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16" y="1916832"/>
            <a:ext cx="8748464"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EB231438-17B0-4F63-AF09-9CA32A572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0132079"/>
      </p:ext>
    </p:extLst>
  </p:cSld>
  <p:clrMapOvr>
    <a:masterClrMapping/>
  </p:clrMapOvr>
  <mc:AlternateContent xmlns:mc="http://schemas.openxmlformats.org/markup-compatibility/2006">
    <mc:Choice xmlns:p14="http://schemas.microsoft.com/office/powerpoint/2010/main" Requires="p14">
      <p:transition spd="slow" p14:dur="2000" advTm="59298"/>
    </mc:Choice>
    <mc:Fallback>
      <p:transition spd="slow" advTm="5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nvGraphicFramePr>
        <p:xfrm>
          <a:off x="1" y="19466"/>
          <a:ext cx="9098281" cy="6858000"/>
        </p:xfrm>
        <a:graphic>
          <a:graphicData uri="http://schemas.openxmlformats.org/drawingml/2006/table">
            <a:tbl>
              <a:tblPr firstRow="1" bandRow="1">
                <a:tableStyleId>{93296810-A885-4BE3-A3E7-6D5BEEA58F35}</a:tableStyleId>
              </a:tblPr>
              <a:tblGrid>
                <a:gridCol w="1068786">
                  <a:extLst>
                    <a:ext uri="{9D8B030D-6E8A-4147-A177-3AD203B41FA5}">
                      <a16:colId xmlns:a16="http://schemas.microsoft.com/office/drawing/2014/main" val="20000"/>
                    </a:ext>
                  </a:extLst>
                </a:gridCol>
                <a:gridCol w="802218">
                  <a:extLst>
                    <a:ext uri="{9D8B030D-6E8A-4147-A177-3AD203B41FA5}">
                      <a16:colId xmlns:a16="http://schemas.microsoft.com/office/drawing/2014/main" val="20001"/>
                    </a:ext>
                  </a:extLst>
                </a:gridCol>
                <a:gridCol w="4114800">
                  <a:extLst>
                    <a:ext uri="{9D8B030D-6E8A-4147-A177-3AD203B41FA5}">
                      <a16:colId xmlns:a16="http://schemas.microsoft.com/office/drawing/2014/main" val="20002"/>
                    </a:ext>
                  </a:extLst>
                </a:gridCol>
                <a:gridCol w="2519916">
                  <a:extLst>
                    <a:ext uri="{9D8B030D-6E8A-4147-A177-3AD203B41FA5}">
                      <a16:colId xmlns:a16="http://schemas.microsoft.com/office/drawing/2014/main" val="1926284756"/>
                    </a:ext>
                  </a:extLst>
                </a:gridCol>
                <a:gridCol w="592561">
                  <a:extLst>
                    <a:ext uri="{9D8B030D-6E8A-4147-A177-3AD203B41FA5}">
                      <a16:colId xmlns:a16="http://schemas.microsoft.com/office/drawing/2014/main" val="20004"/>
                    </a:ext>
                  </a:extLst>
                </a:gridCol>
              </a:tblGrid>
              <a:tr h="857203">
                <a:tc>
                  <a:txBody>
                    <a:bodyPr/>
                    <a:lstStyle/>
                    <a:p>
                      <a:r>
                        <a:rPr lang="en-US" sz="1400" dirty="0">
                          <a:latin typeface="Times New Roman" pitchFamily="18" charset="0"/>
                          <a:cs typeface="Times New Roman" pitchFamily="18" charset="0"/>
                        </a:rPr>
                        <a:t>Title</a:t>
                      </a:r>
                    </a:p>
                  </a:txBody>
                  <a:tcPr marL="68580" marR="68580"/>
                </a:tc>
                <a:tc>
                  <a:txBody>
                    <a:bodyPr/>
                    <a:lstStyle/>
                    <a:p>
                      <a:r>
                        <a:rPr lang="en-US" sz="1400" dirty="0">
                          <a:latin typeface="Times New Roman" pitchFamily="18" charset="0"/>
                          <a:cs typeface="Times New Roman" pitchFamily="18" charset="0"/>
                        </a:rPr>
                        <a:t>JOURNAL &amp; author</a:t>
                      </a:r>
                    </a:p>
                  </a:txBody>
                  <a:tcPr marL="68580" marR="68580"/>
                </a:tc>
                <a:tc>
                  <a:txBody>
                    <a:bodyPr/>
                    <a:lstStyle/>
                    <a:p>
                      <a:r>
                        <a:rPr lang="en-US" sz="1400" dirty="0">
                          <a:latin typeface="Times New Roman" pitchFamily="18" charset="0"/>
                          <a:cs typeface="Times New Roman" pitchFamily="18" charset="0"/>
                        </a:rPr>
                        <a:t>Material and</a:t>
                      </a:r>
                      <a:r>
                        <a:rPr lang="en-US" sz="1400" baseline="0" dirty="0">
                          <a:latin typeface="Times New Roman" pitchFamily="18" charset="0"/>
                          <a:cs typeface="Times New Roman" pitchFamily="18" charset="0"/>
                        </a:rPr>
                        <a:t> method</a:t>
                      </a:r>
                      <a:endParaRPr lang="en-US" sz="1400" dirty="0">
                        <a:latin typeface="Times New Roman" pitchFamily="18" charset="0"/>
                        <a:cs typeface="Times New Roman" pitchFamily="18" charset="0"/>
                      </a:endParaRPr>
                    </a:p>
                  </a:txBody>
                  <a:tcPr marL="68580" marR="68580"/>
                </a:tc>
                <a:tc>
                  <a:txBody>
                    <a:bodyPr/>
                    <a:lstStyle/>
                    <a:p>
                      <a:r>
                        <a:rPr lang="en-US" sz="1400" dirty="0">
                          <a:latin typeface="Times New Roman" pitchFamily="18" charset="0"/>
                          <a:cs typeface="Times New Roman" pitchFamily="18" charset="0"/>
                        </a:rPr>
                        <a:t>Result  ad conclusion</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itchFamily="18" charset="0"/>
                          <a:cs typeface="Times New Roman" pitchFamily="18" charset="0"/>
                        </a:rPr>
                        <a:t>Level</a:t>
                      </a:r>
                      <a:r>
                        <a:rPr lang="en-US" sz="1400" baseline="0" dirty="0">
                          <a:latin typeface="Times New Roman" pitchFamily="18" charset="0"/>
                          <a:cs typeface="Times New Roman" pitchFamily="18" charset="0"/>
                        </a:rPr>
                        <a:t> of evidence</a:t>
                      </a:r>
                      <a:endParaRPr lang="en-US" sz="14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10000"/>
                  </a:ext>
                </a:extLst>
              </a:tr>
              <a:tr h="5660828">
                <a:tc>
                  <a:txBody>
                    <a:bodyPr/>
                    <a:lstStyle/>
                    <a:p>
                      <a:r>
                        <a:rPr lang="en-IN" sz="1600" dirty="0">
                          <a:latin typeface="Times New Roman" pitchFamily="18" charset="0"/>
                          <a:cs typeface="Times New Roman" pitchFamily="18" charset="0"/>
                        </a:rPr>
                        <a:t>Effect of Preparation Taper, Height and Marginal Design Under Varying Occlusal Loading Conditions on Cement Lute Stress: A Three Dimensional Finite Element Analysis</a:t>
                      </a:r>
                      <a:endParaRPr lang="en-US" sz="1600" dirty="0">
                        <a:latin typeface="Times New Roman" pitchFamily="18" charset="0"/>
                        <a:cs typeface="Times New Roman" pitchFamily="18" charset="0"/>
                      </a:endParaRPr>
                    </a:p>
                  </a:txBody>
                  <a:tcPr marL="68580" marR="68580"/>
                </a:tc>
                <a:tc>
                  <a:txBody>
                    <a:bodyPr/>
                    <a:lstStyle/>
                    <a:p>
                      <a:r>
                        <a:rPr lang="en-IN" dirty="0">
                          <a:latin typeface="Times New Roman" pitchFamily="18" charset="0"/>
                          <a:cs typeface="Times New Roman" pitchFamily="18" charset="0"/>
                        </a:rPr>
                        <a:t>Siddhi Tripathi et al, J Indian </a:t>
                      </a:r>
                      <a:r>
                        <a:rPr lang="en-IN" dirty="0" err="1">
                          <a:latin typeface="Times New Roman" pitchFamily="18" charset="0"/>
                          <a:cs typeface="Times New Roman" pitchFamily="18" charset="0"/>
                        </a:rPr>
                        <a:t>Prosthodont</a:t>
                      </a:r>
                      <a:r>
                        <a:rPr lang="en-IN" dirty="0">
                          <a:latin typeface="Times New Roman" pitchFamily="18" charset="0"/>
                          <a:cs typeface="Times New Roman" pitchFamily="18" charset="0"/>
                        </a:rPr>
                        <a:t> Soc (December 2014)</a:t>
                      </a:r>
                      <a:endParaRPr lang="en-US" sz="1800" dirty="0">
                        <a:latin typeface="Times New Roman" pitchFamily="18" charset="0"/>
                        <a:cs typeface="Times New Roman" pitchFamily="18" charset="0"/>
                      </a:endParaRPr>
                    </a:p>
                  </a:txBody>
                  <a:tcPr marL="68580" marR="68580"/>
                </a:tc>
                <a:tc>
                  <a:txBody>
                    <a:bodyPr/>
                    <a:lstStyle/>
                    <a:p>
                      <a:r>
                        <a:rPr lang="en-IN" sz="1600" dirty="0">
                          <a:latin typeface="Times New Roman" pitchFamily="18" charset="0"/>
                          <a:cs typeface="Times New Roman" pitchFamily="18" charset="0"/>
                        </a:rPr>
                        <a:t>A 3-D FE model of an upper second premolar and molar was developed from CT scan of human skull using software programmes (MIMICS, </a:t>
                      </a:r>
                      <a:r>
                        <a:rPr lang="en-IN" sz="1600" dirty="0" err="1">
                          <a:latin typeface="Times New Roman" pitchFamily="18" charset="0"/>
                          <a:cs typeface="Times New Roman" pitchFamily="18" charset="0"/>
                        </a:rPr>
                        <a:t>Hypermesh</a:t>
                      </a:r>
                      <a:r>
                        <a:rPr lang="en-IN" sz="1600" dirty="0">
                          <a:latin typeface="Times New Roman" pitchFamily="18" charset="0"/>
                          <a:cs typeface="Times New Roman" pitchFamily="18" charset="0"/>
                        </a:rPr>
                        <a:t> and ANSYS). 10 and 30 taper, 3 and 5 mm preparation height and shoulder and chamfer finish lines were used. Type 1 Glass ionomer cement with 24 </a:t>
                      </a:r>
                      <a:r>
                        <a:rPr lang="en-IN" sz="1600" dirty="0" err="1">
                          <a:latin typeface="Times New Roman" pitchFamily="18" charset="0"/>
                          <a:cs typeface="Times New Roman" pitchFamily="18" charset="0"/>
                        </a:rPr>
                        <a:t>lm</a:t>
                      </a:r>
                      <a:r>
                        <a:rPr lang="en-IN" sz="1600" dirty="0">
                          <a:latin typeface="Times New Roman" pitchFamily="18" charset="0"/>
                          <a:cs typeface="Times New Roman" pitchFamily="18" charset="0"/>
                        </a:rPr>
                        <a:t> lute width was taken and the model was loaded under 100 N horizontal point load, vertical point load distributed axial load. The maximum shear stress and Von Mises stress within the cement lute were recorded. The maximum shear stresses ranged from 1.70 to 3.93 MPa (horizontal point loading), 0.66 to 3.04 MPa (vertical point loading), 0.38 to 0.87 MPa (distributed loading). The maximum Von Mises stresses ranged from 3.39 to 10.62 MPa (horizontal point loading), 1.93 to 8.58 MPa (vertical point loading) and 1.49 to 3.57 MPa (distributed loading). The combination of 10 taper and 5 mm height had the lowest stress field while the combination of 30 taper and 5 mm height had the highest stress field. </a:t>
                      </a:r>
                      <a:endParaRPr lang="en-US" sz="1600" dirty="0">
                        <a:latin typeface="Times New Roman" pitchFamily="18" charset="0"/>
                        <a:cs typeface="Times New Roman" pitchFamily="18" charset="0"/>
                      </a:endParaRPr>
                    </a:p>
                  </a:txBody>
                  <a:tcPr marL="68580" marR="68580"/>
                </a:tc>
                <a:tc>
                  <a:txBody>
                    <a:bodyPr/>
                    <a:lstStyle/>
                    <a:p>
                      <a:r>
                        <a:rPr lang="en-IN" sz="1600" dirty="0">
                          <a:latin typeface="Times New Roman" pitchFamily="18" charset="0"/>
                          <a:cs typeface="Times New Roman" pitchFamily="18" charset="0"/>
                        </a:rPr>
                        <a:t>Distributed axial loading shows least stress, better stress homogenization and gives a </a:t>
                      </a:r>
                      <a:r>
                        <a:rPr lang="en-IN" sz="1600" dirty="0" err="1">
                          <a:latin typeface="Times New Roman" pitchFamily="18" charset="0"/>
                          <a:cs typeface="Times New Roman" pitchFamily="18" charset="0"/>
                        </a:rPr>
                        <a:t>favorable</a:t>
                      </a:r>
                      <a:r>
                        <a:rPr lang="en-IN" sz="1600" dirty="0">
                          <a:latin typeface="Times New Roman" pitchFamily="18" charset="0"/>
                          <a:cs typeface="Times New Roman" pitchFamily="18" charset="0"/>
                        </a:rPr>
                        <a:t> prognosis for the fixed prostheses. Smaller preparation taper of 10 is biomechanically more acceptable than a 30 taper. It is desirable to decrease taper as height increases. The chamfer margin design is associated with greater local cement stresses toward the margins that could place the cement at greater risk for microfracture and failure</a:t>
                      </a:r>
                      <a:r>
                        <a:rPr lang="en-IN" dirty="0">
                          <a:latin typeface="Times New Roman" pitchFamily="18" charset="0"/>
                          <a:cs typeface="Times New Roman" pitchFamily="18" charset="0"/>
                        </a:rPr>
                        <a:t>. </a:t>
                      </a:r>
                      <a:endParaRPr lang="en-US" sz="1800" dirty="0">
                        <a:solidFill>
                          <a:srgbClr val="FF0000"/>
                        </a:solidFill>
                        <a:latin typeface="Times New Roman" pitchFamily="18" charset="0"/>
                        <a:cs typeface="Times New Roman" pitchFamily="18" charset="0"/>
                      </a:endParaRPr>
                    </a:p>
                  </a:txBody>
                  <a:tcPr marL="68580" marR="68580"/>
                </a:tc>
                <a:tc>
                  <a:txBody>
                    <a:bodyPr/>
                    <a:lstStyle/>
                    <a:p>
                      <a:pPr algn="ctr"/>
                      <a:r>
                        <a:rPr lang="en-US" sz="1400" dirty="0">
                          <a:latin typeface="Times New Roman" pitchFamily="18" charset="0"/>
                          <a:cs typeface="Times New Roman" pitchFamily="18" charset="0"/>
                        </a:rPr>
                        <a:t>3a</a:t>
                      </a:r>
                    </a:p>
                  </a:txBody>
                  <a:tcPr marL="68580" marR="68580"/>
                </a:tc>
                <a:extLst>
                  <a:ext uri="{0D108BD9-81ED-4DB2-BD59-A6C34878D82A}">
                    <a16:rowId xmlns:a16="http://schemas.microsoft.com/office/drawing/2014/main" val="10001"/>
                  </a:ext>
                </a:extLst>
              </a:tr>
            </a:tbl>
          </a:graphicData>
        </a:graphic>
      </p:graphicFrame>
      <p:sp>
        <p:nvSpPr>
          <p:cNvPr id="5" name="Slide Number Placeholder 4">
            <a:extLst>
              <a:ext uri="{FF2B5EF4-FFF2-40B4-BE49-F238E27FC236}">
                <a16:creationId xmlns:a16="http://schemas.microsoft.com/office/drawing/2014/main" id="{385CD41D-0A38-412D-89DD-72171986D750}"/>
              </a:ext>
            </a:extLst>
          </p:cNvPr>
          <p:cNvSpPr>
            <a:spLocks noGrp="1"/>
          </p:cNvSpPr>
          <p:nvPr>
            <p:ph type="sldNum" sz="quarter" idx="12"/>
          </p:nvPr>
        </p:nvSpPr>
        <p:spPr/>
        <p:txBody>
          <a:bodyPr/>
          <a:lstStyle/>
          <a:p>
            <a:fld id="{DF28FB93-0A08-4E7D-8E63-9EFA29F1E093}" type="slidenum">
              <a:rPr lang="en-US" smtClean="0"/>
              <a:pPr/>
              <a:t>38</a:t>
            </a:fld>
            <a:endParaRPr lang="en-US" dirty="0"/>
          </a:p>
        </p:txBody>
      </p:sp>
      <p:pic>
        <p:nvPicPr>
          <p:cNvPr id="6" name="Audio 5">
            <a:hlinkClick r:id="" action="ppaction://media"/>
            <a:extLst>
              <a:ext uri="{FF2B5EF4-FFF2-40B4-BE49-F238E27FC236}">
                <a16:creationId xmlns:a16="http://schemas.microsoft.com/office/drawing/2014/main" id="{BFA1C81B-7865-4A95-A724-CE1EB7BF91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6012119"/>
      </p:ext>
    </p:extLst>
  </p:cSld>
  <p:clrMapOvr>
    <a:masterClrMapping/>
  </p:clrMapOvr>
  <mc:AlternateContent xmlns:mc="http://schemas.openxmlformats.org/markup-compatibility/2006">
    <mc:Choice xmlns:p14="http://schemas.microsoft.com/office/powerpoint/2010/main" Requires="p14">
      <p:transition spd="slow" p14:dur="2000" advTm="52778"/>
    </mc:Choice>
    <mc:Fallback>
      <p:transition spd="slow" advTm="5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nvGraphicFramePr>
        <p:xfrm>
          <a:off x="0" y="19467"/>
          <a:ext cx="9144000" cy="7445311"/>
        </p:xfrm>
        <a:graphic>
          <a:graphicData uri="http://schemas.openxmlformats.org/drawingml/2006/table">
            <a:tbl>
              <a:tblPr firstRow="1" bandRow="1">
                <a:tableStyleId>{93296810-A885-4BE3-A3E7-6D5BEEA58F35}</a:tableStyleId>
              </a:tblPr>
              <a:tblGrid>
                <a:gridCol w="854612">
                  <a:extLst>
                    <a:ext uri="{9D8B030D-6E8A-4147-A177-3AD203B41FA5}">
                      <a16:colId xmlns:a16="http://schemas.microsoft.com/office/drawing/2014/main" val="20000"/>
                    </a:ext>
                  </a:extLst>
                </a:gridCol>
                <a:gridCol w="593188">
                  <a:extLst>
                    <a:ext uri="{9D8B030D-6E8A-4147-A177-3AD203B41FA5}">
                      <a16:colId xmlns:a16="http://schemas.microsoft.com/office/drawing/2014/main" val="20001"/>
                    </a:ext>
                  </a:extLst>
                </a:gridCol>
                <a:gridCol w="2761957">
                  <a:extLst>
                    <a:ext uri="{9D8B030D-6E8A-4147-A177-3AD203B41FA5}">
                      <a16:colId xmlns:a16="http://schemas.microsoft.com/office/drawing/2014/main" val="20002"/>
                    </a:ext>
                  </a:extLst>
                </a:gridCol>
                <a:gridCol w="3562643">
                  <a:extLst>
                    <a:ext uri="{9D8B030D-6E8A-4147-A177-3AD203B41FA5}">
                      <a16:colId xmlns:a16="http://schemas.microsoft.com/office/drawing/2014/main" val="2585568567"/>
                    </a:ext>
                  </a:extLst>
                </a:gridCol>
                <a:gridCol w="959445">
                  <a:extLst>
                    <a:ext uri="{9D8B030D-6E8A-4147-A177-3AD203B41FA5}">
                      <a16:colId xmlns:a16="http://schemas.microsoft.com/office/drawing/2014/main" val="1926284756"/>
                    </a:ext>
                  </a:extLst>
                </a:gridCol>
                <a:gridCol w="412155">
                  <a:extLst>
                    <a:ext uri="{9D8B030D-6E8A-4147-A177-3AD203B41FA5}">
                      <a16:colId xmlns:a16="http://schemas.microsoft.com/office/drawing/2014/main" val="20004"/>
                    </a:ext>
                  </a:extLst>
                </a:gridCol>
              </a:tblGrid>
              <a:tr h="1275933">
                <a:tc>
                  <a:txBody>
                    <a:bodyPr/>
                    <a:lstStyle/>
                    <a:p>
                      <a:r>
                        <a:rPr lang="en-US" sz="1400" dirty="0">
                          <a:latin typeface="Times New Roman" pitchFamily="18" charset="0"/>
                          <a:cs typeface="Times New Roman" pitchFamily="18" charset="0"/>
                        </a:rPr>
                        <a:t>Title</a:t>
                      </a:r>
                    </a:p>
                  </a:txBody>
                  <a:tcPr marL="68580" marR="68580"/>
                </a:tc>
                <a:tc>
                  <a:txBody>
                    <a:bodyPr/>
                    <a:lstStyle/>
                    <a:p>
                      <a:r>
                        <a:rPr lang="en-US" sz="1400" dirty="0">
                          <a:latin typeface="Times New Roman" pitchFamily="18" charset="0"/>
                          <a:cs typeface="Times New Roman" pitchFamily="18" charset="0"/>
                        </a:rPr>
                        <a:t>JOURNAL &amp; author</a:t>
                      </a:r>
                    </a:p>
                  </a:txBody>
                  <a:tcPr marL="68580" marR="68580"/>
                </a:tc>
                <a:tc>
                  <a:txBody>
                    <a:bodyPr/>
                    <a:lstStyle/>
                    <a:p>
                      <a:r>
                        <a:rPr lang="en-US" sz="1400" dirty="0">
                          <a:latin typeface="Times New Roman" pitchFamily="18" charset="0"/>
                          <a:cs typeface="Times New Roman" pitchFamily="18" charset="0"/>
                        </a:rPr>
                        <a:t>Material and</a:t>
                      </a:r>
                      <a:r>
                        <a:rPr lang="en-US" sz="1400" baseline="0" dirty="0">
                          <a:latin typeface="Times New Roman" pitchFamily="18" charset="0"/>
                          <a:cs typeface="Times New Roman" pitchFamily="18" charset="0"/>
                        </a:rPr>
                        <a:t> method</a:t>
                      </a:r>
                      <a:endParaRPr lang="en-US" sz="1400" dirty="0">
                        <a:latin typeface="Times New Roman" pitchFamily="18" charset="0"/>
                        <a:cs typeface="Times New Roman" pitchFamily="18" charset="0"/>
                      </a:endParaRPr>
                    </a:p>
                  </a:txBody>
                  <a:tcPr marL="68580" marR="68580"/>
                </a:tc>
                <a:tc>
                  <a:txBody>
                    <a:bodyPr/>
                    <a:lstStyle/>
                    <a:p>
                      <a:r>
                        <a:rPr lang="en-US" sz="1400" dirty="0">
                          <a:latin typeface="Times New Roman" pitchFamily="18" charset="0"/>
                          <a:cs typeface="Times New Roman" pitchFamily="18" charset="0"/>
                        </a:rPr>
                        <a:t>Result </a:t>
                      </a:r>
                    </a:p>
                  </a:txBody>
                  <a:tcPr marL="68580" marR="68580"/>
                </a:tc>
                <a:tc>
                  <a:txBody>
                    <a:bodyPr/>
                    <a:lstStyle/>
                    <a:p>
                      <a:r>
                        <a:rPr lang="en-US" sz="1400" dirty="0">
                          <a:latin typeface="Times New Roman" pitchFamily="18" charset="0"/>
                          <a:cs typeface="Times New Roman" pitchFamily="18" charset="0"/>
                        </a:rPr>
                        <a:t>conclusion</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itchFamily="18" charset="0"/>
                          <a:cs typeface="Times New Roman" pitchFamily="18" charset="0"/>
                        </a:rPr>
                        <a:t>Level</a:t>
                      </a:r>
                      <a:r>
                        <a:rPr lang="en-US" sz="1400" baseline="0" dirty="0">
                          <a:latin typeface="Times New Roman" pitchFamily="18" charset="0"/>
                          <a:cs typeface="Times New Roman" pitchFamily="18" charset="0"/>
                        </a:rPr>
                        <a:t> of evidence</a:t>
                      </a:r>
                      <a:endParaRPr lang="en-US" sz="14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10000"/>
                  </a:ext>
                </a:extLst>
              </a:tr>
              <a:tr h="586035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dk1"/>
                          </a:solidFill>
                          <a:effectLst/>
                          <a:latin typeface="Times New Roman" pitchFamily="18" charset="0"/>
                          <a:ea typeface="+mn-ea"/>
                          <a:cs typeface="Times New Roman" pitchFamily="18" charset="0"/>
                        </a:rPr>
                        <a:t>Marginal Fit of Metal‐Ceramic Copings: Effect of Luting Cements and Tooth Preparation Design</a:t>
                      </a:r>
                    </a:p>
                    <a:p>
                      <a:endParaRPr lang="en-US" sz="1800" dirty="0">
                        <a:latin typeface="Times New Roman" pitchFamily="18" charset="0"/>
                        <a:cs typeface="Times New Roman" pitchFamily="18" charset="0"/>
                      </a:endParaRPr>
                    </a:p>
                  </a:txBody>
                  <a:tcPr marL="68580" marR="68580"/>
                </a:tc>
                <a:tc>
                  <a:txBody>
                    <a:bodyPr/>
                    <a:lstStyle/>
                    <a:p>
                      <a:r>
                        <a:rPr lang="en-IN" sz="1800" b="0" i="0" kern="1200" dirty="0">
                          <a:solidFill>
                            <a:schemeClr val="dk1"/>
                          </a:solidFill>
                          <a:effectLst/>
                          <a:latin typeface="Times New Roman" pitchFamily="18" charset="0"/>
                          <a:ea typeface="+mn-ea"/>
                          <a:cs typeface="Times New Roman" pitchFamily="18" charset="0"/>
                        </a:rPr>
                        <a:t>Journal of Prosthodontics 28 (2019)</a:t>
                      </a:r>
                      <a:endParaRPr lang="en-US" sz="1800" dirty="0">
                        <a:latin typeface="Times New Roman" pitchFamily="18" charset="0"/>
                        <a:cs typeface="Times New Roman" pitchFamily="18" charset="0"/>
                      </a:endParaRPr>
                    </a:p>
                  </a:txBody>
                  <a:tcPr marL="68580" marR="68580"/>
                </a:tc>
                <a:tc>
                  <a:txBody>
                    <a:bodyPr/>
                    <a:lstStyle/>
                    <a:p>
                      <a:r>
                        <a:rPr lang="en-IN" sz="1600" b="0" i="0" kern="1200" dirty="0">
                          <a:solidFill>
                            <a:schemeClr val="dk1"/>
                          </a:solidFill>
                          <a:effectLst/>
                          <a:latin typeface="Times New Roman" pitchFamily="18" charset="0"/>
                          <a:ea typeface="+mn-ea"/>
                          <a:cs typeface="Times New Roman" pitchFamily="18" charset="0"/>
                        </a:rPr>
                        <a:t>Schematic dies and their respective copings were cast in </a:t>
                      </a:r>
                      <a:r>
                        <a:rPr lang="en-IN" sz="1600" b="0" i="0" kern="1200" dirty="0" err="1">
                          <a:solidFill>
                            <a:schemeClr val="dk1"/>
                          </a:solidFill>
                          <a:effectLst/>
                          <a:latin typeface="Times New Roman" pitchFamily="18" charset="0"/>
                          <a:ea typeface="+mn-ea"/>
                          <a:cs typeface="Times New Roman" pitchFamily="18" charset="0"/>
                        </a:rPr>
                        <a:t>NiCr</a:t>
                      </a:r>
                      <a:r>
                        <a:rPr lang="en-IN" sz="1600" b="0" i="0" kern="1200" dirty="0">
                          <a:solidFill>
                            <a:schemeClr val="dk1"/>
                          </a:solidFill>
                          <a:effectLst/>
                          <a:latin typeface="Times New Roman" pitchFamily="18" charset="0"/>
                          <a:ea typeface="+mn-ea"/>
                          <a:cs typeface="Times New Roman" pitchFamily="18" charset="0"/>
                        </a:rPr>
                        <a:t> alloy. The dies exhibited the following finish line/convergence angle combinations: sloping shoulder/6°, sloping shoulder/20°, shoulder/6°, shoulder/20°. Marginal fit was evaluated under a stereomicroscope, before and after cementation. Copings were air-abraded with 50 </a:t>
                      </a:r>
                      <a:r>
                        <a:rPr lang="en-IN" sz="1600" b="0" i="0" kern="1200" dirty="0" err="1">
                          <a:solidFill>
                            <a:schemeClr val="dk1"/>
                          </a:solidFill>
                          <a:effectLst/>
                          <a:latin typeface="Times New Roman" pitchFamily="18" charset="0"/>
                          <a:ea typeface="+mn-ea"/>
                          <a:cs typeface="Times New Roman" pitchFamily="18" charset="0"/>
                        </a:rPr>
                        <a:t>μm</a:t>
                      </a:r>
                      <a:r>
                        <a:rPr lang="en-IN" sz="1600" b="0" i="0" kern="1200" dirty="0">
                          <a:solidFill>
                            <a:schemeClr val="dk1"/>
                          </a:solidFill>
                          <a:effectLst/>
                          <a:latin typeface="Times New Roman" pitchFamily="18" charset="0"/>
                          <a:ea typeface="+mn-ea"/>
                          <a:cs typeface="Times New Roman" pitchFamily="18" charset="0"/>
                        </a:rPr>
                        <a:t> Al2 O3 particles and cemented with </a:t>
                      </a:r>
                      <a:r>
                        <a:rPr lang="en-IN" sz="1600" b="0" i="0" kern="1200" dirty="0" err="1">
                          <a:solidFill>
                            <a:schemeClr val="dk1"/>
                          </a:solidFill>
                          <a:effectLst/>
                          <a:latin typeface="Times New Roman" pitchFamily="18" charset="0"/>
                          <a:ea typeface="+mn-ea"/>
                          <a:cs typeface="Times New Roman" pitchFamily="18" charset="0"/>
                        </a:rPr>
                        <a:t>Cimento</a:t>
                      </a:r>
                      <a:r>
                        <a:rPr lang="en-IN" sz="1600" b="0" i="0" kern="1200" dirty="0">
                          <a:solidFill>
                            <a:schemeClr val="dk1"/>
                          </a:solidFill>
                          <a:effectLst/>
                          <a:latin typeface="Times New Roman" pitchFamily="18" charset="0"/>
                          <a:ea typeface="+mn-ea"/>
                          <a:cs typeface="Times New Roman" pitchFamily="18" charset="0"/>
                        </a:rPr>
                        <a:t> de </a:t>
                      </a:r>
                      <a:r>
                        <a:rPr lang="en-IN" sz="1600" b="0" i="0" kern="1200" dirty="0" err="1">
                          <a:solidFill>
                            <a:schemeClr val="dk1"/>
                          </a:solidFill>
                          <a:effectLst/>
                          <a:latin typeface="Times New Roman" pitchFamily="18" charset="0"/>
                          <a:ea typeface="+mn-ea"/>
                          <a:cs typeface="Times New Roman" pitchFamily="18" charset="0"/>
                        </a:rPr>
                        <a:t>Zinco</a:t>
                      </a:r>
                      <a:r>
                        <a:rPr lang="en-IN" sz="1600" b="0" i="0" kern="1200" dirty="0">
                          <a:solidFill>
                            <a:schemeClr val="dk1"/>
                          </a:solidFill>
                          <a:effectLst/>
                          <a:latin typeface="Times New Roman" pitchFamily="18" charset="0"/>
                          <a:ea typeface="+mn-ea"/>
                          <a:cs typeface="Times New Roman" pitchFamily="18" charset="0"/>
                        </a:rPr>
                        <a:t>, </a:t>
                      </a:r>
                      <a:r>
                        <a:rPr lang="en-IN" sz="1600" b="0" i="0" kern="1200" dirty="0" err="1">
                          <a:solidFill>
                            <a:schemeClr val="dk1"/>
                          </a:solidFill>
                          <a:effectLst/>
                          <a:latin typeface="Times New Roman" pitchFamily="18" charset="0"/>
                          <a:ea typeface="+mn-ea"/>
                          <a:cs typeface="Times New Roman" pitchFamily="18" charset="0"/>
                        </a:rPr>
                        <a:t>RelyX</a:t>
                      </a:r>
                      <a:r>
                        <a:rPr lang="en-IN" sz="1600" b="0" i="0" kern="1200" dirty="0">
                          <a:solidFill>
                            <a:schemeClr val="dk1"/>
                          </a:solidFill>
                          <a:effectLst/>
                          <a:latin typeface="Times New Roman" pitchFamily="18" charset="0"/>
                          <a:ea typeface="+mn-ea"/>
                          <a:cs typeface="Times New Roman" pitchFamily="18" charset="0"/>
                        </a:rPr>
                        <a:t> U100, or </a:t>
                      </a:r>
                      <a:r>
                        <a:rPr lang="en-IN" sz="1600" b="0" i="0" kern="1200" dirty="0" err="1">
                          <a:solidFill>
                            <a:schemeClr val="dk1"/>
                          </a:solidFill>
                          <a:effectLst/>
                          <a:latin typeface="Times New Roman" pitchFamily="18" charset="0"/>
                          <a:ea typeface="+mn-ea"/>
                          <a:cs typeface="Times New Roman" pitchFamily="18" charset="0"/>
                        </a:rPr>
                        <a:t>Panavia</a:t>
                      </a:r>
                      <a:r>
                        <a:rPr lang="en-IN" sz="1600" b="0" i="0" kern="1200" dirty="0">
                          <a:solidFill>
                            <a:schemeClr val="dk1"/>
                          </a:solidFill>
                          <a:effectLst/>
                          <a:latin typeface="Times New Roman" pitchFamily="18" charset="0"/>
                          <a:ea typeface="+mn-ea"/>
                          <a:cs typeface="Times New Roman" pitchFamily="18" charset="0"/>
                        </a:rPr>
                        <a:t> F cements (n = 10/group). Data were square-root transformed and </a:t>
                      </a:r>
                      <a:r>
                        <a:rPr lang="en-IN" sz="1600" b="0" i="0" kern="1200" dirty="0" err="1">
                          <a:solidFill>
                            <a:schemeClr val="dk1"/>
                          </a:solidFill>
                          <a:effectLst/>
                          <a:latin typeface="Times New Roman" pitchFamily="18" charset="0"/>
                          <a:ea typeface="+mn-ea"/>
                          <a:cs typeface="Times New Roman" pitchFamily="18" charset="0"/>
                        </a:rPr>
                        <a:t>analyzed</a:t>
                      </a:r>
                      <a:r>
                        <a:rPr lang="en-IN" sz="1600" b="0" i="0" kern="1200" dirty="0">
                          <a:solidFill>
                            <a:schemeClr val="dk1"/>
                          </a:solidFill>
                          <a:effectLst/>
                          <a:latin typeface="Times New Roman" pitchFamily="18" charset="0"/>
                          <a:ea typeface="+mn-ea"/>
                          <a:cs typeface="Times New Roman" pitchFamily="18" charset="0"/>
                        </a:rPr>
                        <a:t> by 3-way factorial random effect model and Tukey’s post hoc test (α = 0.05).</a:t>
                      </a:r>
                      <a:endParaRPr lang="en-US" sz="1600" dirty="0">
                        <a:latin typeface="Times New Roman" pitchFamily="18" charset="0"/>
                        <a:cs typeface="Times New Roman" pitchFamily="18" charset="0"/>
                      </a:endParaRPr>
                    </a:p>
                  </a:txBody>
                  <a:tcPr marL="68580" marR="68580"/>
                </a:tc>
                <a:tc>
                  <a:txBody>
                    <a:bodyPr/>
                    <a:lstStyle/>
                    <a:p>
                      <a:r>
                        <a:rPr lang="en-IN" sz="1600" b="0" i="0" kern="1200" dirty="0">
                          <a:solidFill>
                            <a:schemeClr val="dk1"/>
                          </a:solidFill>
                          <a:effectLst/>
                          <a:latin typeface="Times New Roman" pitchFamily="18" charset="0"/>
                          <a:ea typeface="+mn-ea"/>
                          <a:cs typeface="Times New Roman" pitchFamily="18" charset="0"/>
                        </a:rPr>
                        <a:t>Statistical analysis showed significance for the interactions finish line and convergence angle (p &lt; 0.05), convergence angle and time (p &lt; 0.001), and luting cement and time (p &lt; 0.001). Sloping shoulder/20° provided the highest marginal discrepancy when compared to the other finish line/convergence angle combinations, which were statistically similar among each other. For both convergence angles and for all luting cements, the marginal discrepancy was significantly higher after cementation. Before and after cementation, 6° provided better marginal fit than 20°. After cementation, </a:t>
                      </a:r>
                      <a:r>
                        <a:rPr lang="en-IN" sz="1600" b="0" i="0" kern="1200" dirty="0" err="1">
                          <a:solidFill>
                            <a:schemeClr val="dk1"/>
                          </a:solidFill>
                          <a:effectLst/>
                          <a:latin typeface="Times New Roman" pitchFamily="18" charset="0"/>
                          <a:ea typeface="+mn-ea"/>
                          <a:cs typeface="Times New Roman" pitchFamily="18" charset="0"/>
                        </a:rPr>
                        <a:t>Panavia</a:t>
                      </a:r>
                      <a:r>
                        <a:rPr lang="en-IN" sz="1600" b="0" i="0" kern="1200" dirty="0">
                          <a:solidFill>
                            <a:schemeClr val="dk1"/>
                          </a:solidFill>
                          <a:effectLst/>
                          <a:latin typeface="Times New Roman" pitchFamily="18" charset="0"/>
                          <a:ea typeface="+mn-ea"/>
                          <a:cs typeface="Times New Roman" pitchFamily="18" charset="0"/>
                        </a:rPr>
                        <a:t> F provided higher marginal discrepancy than </a:t>
                      </a:r>
                      <a:r>
                        <a:rPr lang="en-IN" sz="1600" b="0" i="0" kern="1200" dirty="0" err="1">
                          <a:solidFill>
                            <a:schemeClr val="dk1"/>
                          </a:solidFill>
                          <a:effectLst/>
                          <a:latin typeface="Times New Roman" pitchFamily="18" charset="0"/>
                          <a:ea typeface="+mn-ea"/>
                          <a:cs typeface="Times New Roman" pitchFamily="18" charset="0"/>
                        </a:rPr>
                        <a:t>Cimento</a:t>
                      </a:r>
                      <a:r>
                        <a:rPr lang="en-IN" sz="1600" b="0" i="0" kern="1200" dirty="0">
                          <a:solidFill>
                            <a:schemeClr val="dk1"/>
                          </a:solidFill>
                          <a:effectLst/>
                          <a:latin typeface="Times New Roman" pitchFamily="18" charset="0"/>
                          <a:ea typeface="+mn-ea"/>
                          <a:cs typeface="Times New Roman" pitchFamily="18" charset="0"/>
                        </a:rPr>
                        <a:t> de </a:t>
                      </a:r>
                      <a:r>
                        <a:rPr lang="en-IN" sz="1600" b="0" i="0" kern="1200" dirty="0" err="1">
                          <a:solidFill>
                            <a:schemeClr val="dk1"/>
                          </a:solidFill>
                          <a:effectLst/>
                          <a:latin typeface="Times New Roman" pitchFamily="18" charset="0"/>
                          <a:ea typeface="+mn-ea"/>
                          <a:cs typeface="Times New Roman" pitchFamily="18" charset="0"/>
                        </a:rPr>
                        <a:t>Zinco</a:t>
                      </a:r>
                      <a:r>
                        <a:rPr lang="en-IN" sz="1800" b="0" i="0" kern="1200" dirty="0">
                          <a:solidFill>
                            <a:schemeClr val="dk1"/>
                          </a:solidFill>
                          <a:effectLst/>
                          <a:latin typeface="Times New Roman" pitchFamily="18" charset="0"/>
                          <a:ea typeface="+mn-ea"/>
                          <a:cs typeface="Times New Roman" pitchFamily="18" charset="0"/>
                        </a:rPr>
                        <a:t>.</a:t>
                      </a:r>
                      <a:endParaRPr lang="en-US" sz="1800" dirty="0">
                        <a:solidFill>
                          <a:srgbClr val="FF0000"/>
                        </a:solidFill>
                        <a:latin typeface="Times New Roman" pitchFamily="18" charset="0"/>
                        <a:cs typeface="Times New Roman" pitchFamily="18" charset="0"/>
                      </a:endParaRPr>
                    </a:p>
                  </a:txBody>
                  <a:tcPr marL="68580" marR="68580"/>
                </a:tc>
                <a:tc>
                  <a:txBody>
                    <a:bodyPr/>
                    <a:lstStyle/>
                    <a:p>
                      <a:r>
                        <a:rPr lang="en-IN" sz="1800" b="0" i="0" kern="1200" dirty="0">
                          <a:solidFill>
                            <a:schemeClr val="dk1"/>
                          </a:solidFill>
                          <a:effectLst/>
                          <a:latin typeface="Times New Roman" pitchFamily="18" charset="0"/>
                          <a:ea typeface="+mn-ea"/>
                          <a:cs typeface="Times New Roman" pitchFamily="18" charset="0"/>
                        </a:rPr>
                        <a:t>Lower convergence angle combined with shoulder and a </a:t>
                      </a:r>
                      <a:r>
                        <a:rPr lang="en-IN" sz="1800" b="0" i="0" kern="1200" dirty="0" err="1">
                          <a:solidFill>
                            <a:schemeClr val="dk1"/>
                          </a:solidFill>
                          <a:effectLst/>
                          <a:latin typeface="Times New Roman" pitchFamily="18" charset="0"/>
                          <a:ea typeface="+mn-ea"/>
                          <a:cs typeface="Times New Roman" pitchFamily="18" charset="0"/>
                        </a:rPr>
                        <a:t>lowconsistency</a:t>
                      </a:r>
                      <a:r>
                        <a:rPr lang="en-IN" sz="1800" b="0" i="0" kern="1200" dirty="0">
                          <a:solidFill>
                            <a:schemeClr val="dk1"/>
                          </a:solidFill>
                          <a:effectLst/>
                          <a:latin typeface="Times New Roman" pitchFamily="18" charset="0"/>
                          <a:ea typeface="+mn-ea"/>
                          <a:cs typeface="Times New Roman" pitchFamily="18" charset="0"/>
                        </a:rPr>
                        <a:t> luting cement is preferable to cement metal copings.</a:t>
                      </a:r>
                      <a:endParaRPr lang="en-US" sz="1800" dirty="0">
                        <a:solidFill>
                          <a:srgbClr val="FF0000"/>
                        </a:solidFill>
                        <a:latin typeface="Times New Roman" pitchFamily="18" charset="0"/>
                        <a:cs typeface="Times New Roman" pitchFamily="18" charset="0"/>
                      </a:endParaRPr>
                    </a:p>
                  </a:txBody>
                  <a:tcPr marL="68580" marR="68580"/>
                </a:tc>
                <a:tc>
                  <a:txBody>
                    <a:bodyPr/>
                    <a:lstStyle/>
                    <a:p>
                      <a:pPr algn="ctr"/>
                      <a:r>
                        <a:rPr lang="en-US" sz="1400" dirty="0">
                          <a:latin typeface="Times New Roman" pitchFamily="18" charset="0"/>
                          <a:cs typeface="Times New Roman" pitchFamily="18" charset="0"/>
                        </a:rPr>
                        <a:t>3a</a:t>
                      </a:r>
                    </a:p>
                  </a:txBody>
                  <a:tcPr marL="68580" marR="68580"/>
                </a:tc>
                <a:extLst>
                  <a:ext uri="{0D108BD9-81ED-4DB2-BD59-A6C34878D82A}">
                    <a16:rowId xmlns:a16="http://schemas.microsoft.com/office/drawing/2014/main" val="10001"/>
                  </a:ext>
                </a:extLst>
              </a:tr>
            </a:tbl>
          </a:graphicData>
        </a:graphic>
      </p:graphicFrame>
      <p:sp>
        <p:nvSpPr>
          <p:cNvPr id="5" name="Slide Number Placeholder 4">
            <a:extLst>
              <a:ext uri="{FF2B5EF4-FFF2-40B4-BE49-F238E27FC236}">
                <a16:creationId xmlns:a16="http://schemas.microsoft.com/office/drawing/2014/main" id="{385CD41D-0A38-412D-89DD-72171986D750}"/>
              </a:ext>
            </a:extLst>
          </p:cNvPr>
          <p:cNvSpPr>
            <a:spLocks noGrp="1"/>
          </p:cNvSpPr>
          <p:nvPr>
            <p:ph type="sldNum" sz="quarter" idx="12"/>
          </p:nvPr>
        </p:nvSpPr>
        <p:spPr/>
        <p:txBody>
          <a:bodyPr/>
          <a:lstStyle/>
          <a:p>
            <a:fld id="{DF28FB93-0A08-4E7D-8E63-9EFA29F1E093}" type="slidenum">
              <a:rPr lang="en-US" smtClean="0"/>
              <a:pPr/>
              <a:t>39</a:t>
            </a:fld>
            <a:endParaRPr lang="en-US" dirty="0"/>
          </a:p>
        </p:txBody>
      </p:sp>
      <p:pic>
        <p:nvPicPr>
          <p:cNvPr id="6" name="Audio 5">
            <a:hlinkClick r:id="" action="ppaction://media"/>
            <a:extLst>
              <a:ext uri="{FF2B5EF4-FFF2-40B4-BE49-F238E27FC236}">
                <a16:creationId xmlns:a16="http://schemas.microsoft.com/office/drawing/2014/main" id="{CB1AEDA2-2263-4812-B091-60E8FA11F2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4069300"/>
      </p:ext>
    </p:extLst>
  </p:cSld>
  <p:clrMapOvr>
    <a:masterClrMapping/>
  </p:clrMapOvr>
  <mc:AlternateContent xmlns:mc="http://schemas.openxmlformats.org/markup-compatibility/2006">
    <mc:Choice xmlns:p14="http://schemas.microsoft.com/office/powerpoint/2010/main" Requires="p14">
      <p:transition spd="slow" p14:dur="2000" advTm="66261"/>
    </mc:Choice>
    <mc:Fallback>
      <p:transition spd="slow" advTm="6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51193-B5FD-4C5A-AB3C-904AACF5F5DA}"/>
              </a:ext>
            </a:extLst>
          </p:cNvPr>
          <p:cNvSpPr>
            <a:spLocks noGrp="1"/>
          </p:cNvSpPr>
          <p:nvPr>
            <p:ph type="title"/>
          </p:nvPr>
        </p:nvSpPr>
        <p:spPr>
          <a:xfrm>
            <a:off x="457200" y="218367"/>
            <a:ext cx="8229600" cy="1143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IN"/>
              <a:t>Learning Objectives</a:t>
            </a:r>
            <a:r>
              <a:rPr lang="en-IN" dirty="0"/>
              <a:t>:</a:t>
            </a:r>
          </a:p>
        </p:txBody>
      </p:sp>
      <p:sp>
        <p:nvSpPr>
          <p:cNvPr id="3" name="Content Placeholder 2">
            <a:extLst>
              <a:ext uri="{FF2B5EF4-FFF2-40B4-BE49-F238E27FC236}">
                <a16:creationId xmlns:a16="http://schemas.microsoft.com/office/drawing/2014/main" id="{D857F2FC-470C-4673-9C63-EFC1DC4881A1}"/>
              </a:ext>
            </a:extLst>
          </p:cNvPr>
          <p:cNvSpPr>
            <a:spLocks noGrp="1"/>
          </p:cNvSpPr>
          <p:nvPr>
            <p:ph idx="1"/>
          </p:nvPr>
        </p:nvSpPr>
        <p:spPr/>
        <p:txBody>
          <a:bodyPr/>
          <a:lstStyle/>
          <a:p>
            <a:r>
              <a:rPr lang="en-IN" dirty="0"/>
              <a:t>Definition of retention form</a:t>
            </a:r>
          </a:p>
          <a:p>
            <a:r>
              <a:rPr lang="en-IN" dirty="0"/>
              <a:t>Factors affecting Retention form</a:t>
            </a:r>
          </a:p>
        </p:txBody>
      </p:sp>
      <p:pic>
        <p:nvPicPr>
          <p:cNvPr id="4" name="Audio 3">
            <a:hlinkClick r:id="" action="ppaction://media"/>
            <a:extLst>
              <a:ext uri="{FF2B5EF4-FFF2-40B4-BE49-F238E27FC236}">
                <a16:creationId xmlns:a16="http://schemas.microsoft.com/office/drawing/2014/main" id="{9E58FA5A-D2D5-406F-9C47-470FD3C00F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7419188"/>
      </p:ext>
    </p:extLst>
  </p:cSld>
  <p:clrMapOvr>
    <a:masterClrMapping/>
  </p:clrMapOvr>
  <mc:AlternateContent xmlns:mc="http://schemas.openxmlformats.org/markup-compatibility/2006">
    <mc:Choice xmlns:p14="http://schemas.microsoft.com/office/powerpoint/2010/main" Requires="p14">
      <p:transition spd="slow" p14:dur="2000" advTm="7517"/>
    </mc:Choice>
    <mc:Fallback>
      <p:transition spd="slow" advTm="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D3EF0E-4336-4CEC-A568-323E66362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317172"/>
            <a:ext cx="5973058" cy="4474028"/>
          </a:xfrm>
          <a:prstGeom prst="rect">
            <a:avLst/>
          </a:prstGeom>
        </p:spPr>
      </p:pic>
      <p:pic>
        <p:nvPicPr>
          <p:cNvPr id="2" name="Audio 1">
            <a:hlinkClick r:id="" action="ppaction://media"/>
            <a:extLst>
              <a:ext uri="{FF2B5EF4-FFF2-40B4-BE49-F238E27FC236}">
                <a16:creationId xmlns:a16="http://schemas.microsoft.com/office/drawing/2014/main" id="{4C904521-14FD-4AFC-9505-8FE8578C0D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0229302"/>
      </p:ext>
    </p:extLst>
  </p:cSld>
  <p:clrMapOvr>
    <a:masterClrMapping/>
  </p:clrMapOvr>
  <mc:AlternateContent xmlns:mc="http://schemas.openxmlformats.org/markup-compatibility/2006">
    <mc:Choice xmlns:p14="http://schemas.microsoft.com/office/powerpoint/2010/main" Requires="p14">
      <p:transition spd="slow" p14:dur="2000" advTm="4179"/>
    </mc:Choice>
    <mc:Fallback>
      <p:transition spd="slow" advTm="4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ree\Desktop\download.png"/>
          <p:cNvPicPr>
            <a:picLocks noChangeAspect="1" noChangeArrowheads="1"/>
          </p:cNvPicPr>
          <p:nvPr/>
        </p:nvPicPr>
        <p:blipFill>
          <a:blip r:embed="rId5"/>
          <a:srcRect/>
          <a:stretch>
            <a:fillRect/>
          </a:stretch>
        </p:blipFill>
        <p:spPr bwMode="auto">
          <a:xfrm>
            <a:off x="1" y="0"/>
            <a:ext cx="9144000" cy="6858000"/>
          </a:xfrm>
          <a:prstGeom prst="rect">
            <a:avLst/>
          </a:prstGeom>
          <a:noFill/>
        </p:spPr>
      </p:pic>
      <p:sp>
        <p:nvSpPr>
          <p:cNvPr id="2" name="Title 1"/>
          <p:cNvSpPr>
            <a:spLocks noGrp="1"/>
          </p:cNvSpPr>
          <p:nvPr>
            <p:ph type="title"/>
          </p:nvPr>
        </p:nvSpPr>
        <p:spPr>
          <a:xfrm>
            <a:off x="457200" y="274638"/>
            <a:ext cx="8229600" cy="1630362"/>
          </a:xfrm>
          <a:solidFill>
            <a:schemeClr val="accent4">
              <a:lumMod val="50000"/>
            </a:schemeClr>
          </a:solidFill>
        </p:spPr>
        <p:txBody>
          <a:bodyPr>
            <a:normAutofit/>
          </a:bodyPr>
          <a:lstStyle/>
          <a:p>
            <a:r>
              <a:rPr lang="en-US" sz="4000" b="1" dirty="0">
                <a:solidFill>
                  <a:schemeClr val="bg1"/>
                </a:solidFill>
                <a:latin typeface="Times New Roman" pitchFamily="18" charset="0"/>
                <a:cs typeface="Times New Roman" pitchFamily="18" charset="0"/>
              </a:rPr>
              <a:t>Mechanical Consideration</a:t>
            </a:r>
            <a:br>
              <a:rPr lang="en-US" sz="3600" b="1" dirty="0">
                <a:solidFill>
                  <a:schemeClr val="bg1"/>
                </a:solidFill>
                <a:latin typeface="Times New Roman" pitchFamily="18" charset="0"/>
                <a:cs typeface="Times New Roman" pitchFamily="18" charset="0"/>
              </a:rPr>
            </a:br>
            <a:r>
              <a:rPr lang="en-US" sz="2800" b="1" dirty="0">
                <a:solidFill>
                  <a:schemeClr val="bg1"/>
                </a:solidFill>
                <a:latin typeface="Times New Roman" pitchFamily="18" charset="0"/>
                <a:cs typeface="Times New Roman" pitchFamily="18" charset="0"/>
              </a:rPr>
              <a:t>Effects integrity and durability of the restoration</a:t>
            </a:r>
          </a:p>
        </p:txBody>
      </p:sp>
      <p:sp>
        <p:nvSpPr>
          <p:cNvPr id="3" name="Content Placeholder 2"/>
          <p:cNvSpPr>
            <a:spLocks noGrp="1"/>
          </p:cNvSpPr>
          <p:nvPr>
            <p:ph idx="1"/>
          </p:nvPr>
        </p:nvSpPr>
        <p:spPr>
          <a:xfrm>
            <a:off x="457200" y="2133600"/>
            <a:ext cx="8229600" cy="2286000"/>
          </a:xfrm>
          <a:solidFill>
            <a:schemeClr val="accent4">
              <a:lumMod val="60000"/>
              <a:lumOff val="40000"/>
            </a:schemeClr>
          </a:solidFill>
        </p:spPr>
        <p:txBody>
          <a:bodyPr>
            <a:normAutofit/>
          </a:bodyPr>
          <a:lstStyle/>
          <a:p>
            <a:pPr>
              <a:buFont typeface="Wingdings" pitchFamily="2" charset="2"/>
              <a:buChar char="v"/>
            </a:pPr>
            <a:r>
              <a:rPr lang="en-US" sz="2800" b="1" dirty="0"/>
              <a:t> Providing retention form</a:t>
            </a:r>
          </a:p>
          <a:p>
            <a:pPr>
              <a:buFont typeface="Wingdings" pitchFamily="2" charset="2"/>
              <a:buChar char="v"/>
            </a:pPr>
            <a:r>
              <a:rPr lang="en-US" sz="2800" b="1" dirty="0"/>
              <a:t> Providing resistance form</a:t>
            </a:r>
          </a:p>
          <a:p>
            <a:pPr>
              <a:buFont typeface="Wingdings" pitchFamily="2" charset="2"/>
              <a:buChar char="v"/>
            </a:pPr>
            <a:r>
              <a:rPr lang="en-US" sz="2800" b="1" dirty="0"/>
              <a:t> Preventing deformation of the restoration</a:t>
            </a:r>
          </a:p>
        </p:txBody>
      </p:sp>
      <p:pic>
        <p:nvPicPr>
          <p:cNvPr id="2051" name="Picture 3" descr="C:\Users\shree\Desktop\images.png"/>
          <p:cNvPicPr>
            <a:picLocks noChangeAspect="1" noChangeArrowheads="1"/>
          </p:cNvPicPr>
          <p:nvPr/>
        </p:nvPicPr>
        <p:blipFill>
          <a:blip r:embed="rId6"/>
          <a:srcRect/>
          <a:stretch>
            <a:fillRect/>
          </a:stretch>
        </p:blipFill>
        <p:spPr bwMode="auto">
          <a:xfrm>
            <a:off x="7543800" y="5334000"/>
            <a:ext cx="1447800" cy="1447800"/>
          </a:xfrm>
          <a:prstGeom prst="rect">
            <a:avLst/>
          </a:prstGeom>
          <a:noFill/>
        </p:spPr>
      </p:pic>
      <p:pic>
        <p:nvPicPr>
          <p:cNvPr id="4" name="Audio 3">
            <a:hlinkClick r:id="" action="ppaction://media"/>
            <a:extLst>
              <a:ext uri="{FF2B5EF4-FFF2-40B4-BE49-F238E27FC236}">
                <a16:creationId xmlns:a16="http://schemas.microsoft.com/office/drawing/2014/main" id="{33750DB4-F3A0-4E54-B047-2303FFA08CA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7843"/>
    </mc:Choice>
    <mc:Fallback>
      <p:transition spd="slow" advTm="27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box(in)">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ox(in)">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ox(in)">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ox(in)">
                                      <p:cBhvr>
                                        <p:cTn id="3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 grpId="0" animBg="1"/>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66800"/>
          </a:xfrm>
        </p:spPr>
        <p:txBody>
          <a:bodyPr>
            <a:normAutofit/>
          </a:bodyPr>
          <a:lstStyle/>
          <a:p>
            <a:pPr algn="ctr"/>
            <a:r>
              <a:rPr lang="en-IN" dirty="0">
                <a:latin typeface="Arial" pitchFamily="34" charset="0"/>
                <a:cs typeface="Arial" pitchFamily="34" charset="0"/>
              </a:rPr>
              <a:t>Retention &amp; Resistance form</a:t>
            </a:r>
          </a:p>
        </p:txBody>
      </p:sp>
      <p:sp>
        <p:nvSpPr>
          <p:cNvPr id="3" name="Content Placeholder 2"/>
          <p:cNvSpPr>
            <a:spLocks noGrp="1"/>
          </p:cNvSpPr>
          <p:nvPr>
            <p:ph idx="1"/>
          </p:nvPr>
        </p:nvSpPr>
        <p:spPr>
          <a:xfrm>
            <a:off x="179512" y="1844824"/>
            <a:ext cx="5832648" cy="4392488"/>
          </a:xfrm>
        </p:spPr>
        <p:txBody>
          <a:bodyPr>
            <a:normAutofit fontScale="85000" lnSpcReduction="10000"/>
          </a:bodyPr>
          <a:lstStyle/>
          <a:p>
            <a:pPr algn="just"/>
            <a:r>
              <a:rPr lang="en-US" dirty="0">
                <a:solidFill>
                  <a:srgbClr val="00B0F0"/>
                </a:solidFill>
                <a:latin typeface="Arial" pitchFamily="34" charset="0"/>
                <a:cs typeface="Arial" pitchFamily="34" charset="0"/>
              </a:rPr>
              <a:t>Retention </a:t>
            </a:r>
            <a:r>
              <a:rPr lang="en-US" dirty="0">
                <a:latin typeface="Arial" pitchFamily="34" charset="0"/>
                <a:cs typeface="Arial" pitchFamily="34" charset="0"/>
              </a:rPr>
              <a:t>prevents removal of the restoration along the path of insertion or long axis of the tooth preparation. </a:t>
            </a:r>
          </a:p>
          <a:p>
            <a:pPr algn="just"/>
            <a:endParaRPr lang="en-IN" dirty="0">
              <a:latin typeface="Arial" pitchFamily="34" charset="0"/>
              <a:cs typeface="Arial" pitchFamily="34" charset="0"/>
            </a:endParaRPr>
          </a:p>
          <a:p>
            <a:pPr algn="just"/>
            <a:r>
              <a:rPr lang="en-US" dirty="0">
                <a:solidFill>
                  <a:srgbClr val="00B0F0"/>
                </a:solidFill>
                <a:latin typeface="Arial" pitchFamily="34" charset="0"/>
                <a:cs typeface="Arial" pitchFamily="34" charset="0"/>
              </a:rPr>
              <a:t>Resistance</a:t>
            </a:r>
            <a:r>
              <a:rPr lang="en-US" dirty="0">
                <a:latin typeface="Arial" pitchFamily="34" charset="0"/>
                <a:cs typeface="Arial" pitchFamily="34" charset="0"/>
              </a:rPr>
              <a:t> prevents dislodgment of the restoration by forces directed in an apical or oblique direction and prevents any movement of the restoration under </a:t>
            </a:r>
            <a:r>
              <a:rPr lang="en-US" dirty="0" err="1">
                <a:latin typeface="Arial" pitchFamily="34" charset="0"/>
                <a:cs typeface="Arial" pitchFamily="34" charset="0"/>
              </a:rPr>
              <a:t>occlusal</a:t>
            </a:r>
            <a:r>
              <a:rPr lang="en-US" dirty="0">
                <a:latin typeface="Arial" pitchFamily="34" charset="0"/>
                <a:cs typeface="Arial" pitchFamily="34" charset="0"/>
              </a:rPr>
              <a:t> forces. </a:t>
            </a:r>
            <a:endParaRPr lang="en-IN" dirty="0">
              <a:latin typeface="Arial" pitchFamily="34" charset="0"/>
              <a:cs typeface="Arial" pitchFamily="34" charset="0"/>
            </a:endParaRPr>
          </a:p>
        </p:txBody>
      </p:sp>
      <p:pic>
        <p:nvPicPr>
          <p:cNvPr id="4" name="Picture 3" descr="tooth prep-5"/>
          <p:cNvPicPr>
            <a:picLocks noChangeAspect="1" noChangeArrowheads="1"/>
          </p:cNvPicPr>
          <p:nvPr/>
        </p:nvPicPr>
        <p:blipFill rotWithShape="1">
          <a:blip r:embed="rId5">
            <a:extLst>
              <a:ext uri="{28A0092B-C50C-407E-A947-70E740481C1C}">
                <a14:useLocalDpi xmlns:a14="http://schemas.microsoft.com/office/drawing/2010/main" val="0"/>
              </a:ext>
            </a:extLst>
          </a:blip>
          <a:srcRect t="6864"/>
          <a:stretch/>
        </p:blipFill>
        <p:spPr bwMode="auto">
          <a:xfrm>
            <a:off x="6039941" y="2032000"/>
            <a:ext cx="2420491" cy="1562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tooth prep-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4077072"/>
            <a:ext cx="2518041"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Audio 5">
            <a:hlinkClick r:id="" action="ppaction://media"/>
            <a:extLst>
              <a:ext uri="{FF2B5EF4-FFF2-40B4-BE49-F238E27FC236}">
                <a16:creationId xmlns:a16="http://schemas.microsoft.com/office/drawing/2014/main" id="{AD1A25C5-0DE0-43A6-8D2B-189C3AA78F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7134602"/>
      </p:ext>
    </p:extLst>
  </p:cSld>
  <p:clrMapOvr>
    <a:masterClrMapping/>
  </p:clrMapOvr>
  <mc:AlternateContent xmlns:mc="http://schemas.openxmlformats.org/markup-compatibility/2006">
    <mc:Choice xmlns:p14="http://schemas.microsoft.com/office/powerpoint/2010/main" Requires="p14">
      <p:transition spd="slow" p14:dur="2000" advTm="63295"/>
    </mc:Choice>
    <mc:Fallback>
      <p:transition spd="slow" advTm="6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C:\Users\shree\Desktop\images.jpg"/>
          <p:cNvPicPr>
            <a:picLocks noChangeAspect="1" noChangeArrowheads="1"/>
          </p:cNvPicPr>
          <p:nvPr/>
        </p:nvPicPr>
        <p:blipFill>
          <a:blip r:embed="rId5"/>
          <a:srcRect/>
          <a:stretch>
            <a:fillRect/>
          </a:stretch>
        </p:blipFill>
        <p:spPr bwMode="auto">
          <a:xfrm>
            <a:off x="0" y="0"/>
            <a:ext cx="9144000" cy="6797040"/>
          </a:xfrm>
          <a:prstGeom prst="rect">
            <a:avLst/>
          </a:prstGeom>
          <a:noFill/>
        </p:spPr>
      </p:pic>
      <p:sp>
        <p:nvSpPr>
          <p:cNvPr id="2" name="Title 1"/>
          <p:cNvSpPr>
            <a:spLocks noGrp="1"/>
          </p:cNvSpPr>
          <p:nvPr>
            <p:ph type="title"/>
          </p:nvPr>
        </p:nvSpPr>
        <p:spPr>
          <a:xfrm>
            <a:off x="228600" y="914400"/>
            <a:ext cx="8610600" cy="1143000"/>
          </a:xfrm>
          <a:solidFill>
            <a:schemeClr val="accent6">
              <a:lumMod val="50000"/>
            </a:schemeClr>
          </a:solidFill>
        </p:spPr>
        <p:txBody>
          <a:bodyPr/>
          <a:lstStyle/>
          <a:p>
            <a:r>
              <a:rPr lang="en-US" b="1" dirty="0">
                <a:solidFill>
                  <a:schemeClr val="bg1"/>
                </a:solidFill>
                <a:effectLst>
                  <a:outerShdw blurRad="38100" dist="38100" dir="2700000" algn="tl">
                    <a:srgbClr val="000000">
                      <a:alpha val="43137"/>
                    </a:srgbClr>
                  </a:outerShdw>
                </a:effectLst>
              </a:rPr>
              <a:t>What is retention ???</a:t>
            </a:r>
          </a:p>
        </p:txBody>
      </p:sp>
      <p:sp>
        <p:nvSpPr>
          <p:cNvPr id="3" name="Content Placeholder 2"/>
          <p:cNvSpPr>
            <a:spLocks noGrp="1"/>
          </p:cNvSpPr>
          <p:nvPr>
            <p:ph idx="1"/>
          </p:nvPr>
        </p:nvSpPr>
        <p:spPr>
          <a:xfrm>
            <a:off x="381000" y="2514600"/>
            <a:ext cx="8229600" cy="2133600"/>
          </a:xfrm>
          <a:solidFill>
            <a:schemeClr val="accent6">
              <a:lumMod val="75000"/>
            </a:schemeClr>
          </a:solidFill>
        </p:spPr>
        <p:txBody>
          <a:bodyPr/>
          <a:lstStyle/>
          <a:p>
            <a:pPr algn="just">
              <a:buNone/>
            </a:pPr>
            <a:r>
              <a:rPr lang="en-US" dirty="0"/>
              <a:t>   </a:t>
            </a:r>
            <a:r>
              <a:rPr lang="en-US" sz="2800" b="1" dirty="0">
                <a:solidFill>
                  <a:schemeClr val="bg1"/>
                </a:solidFill>
              </a:rPr>
              <a:t>The quality of a preparation that prevents the restoration from becoming dislodged by such forces parallel to the path of withdrawal is known as </a:t>
            </a:r>
            <a:r>
              <a:rPr lang="en-US" sz="2800" b="1" i="1" dirty="0">
                <a:solidFill>
                  <a:schemeClr val="bg1"/>
                </a:solidFill>
              </a:rPr>
              <a:t>retention.</a:t>
            </a:r>
            <a:endParaRPr lang="en-US" sz="2800" b="1" dirty="0">
              <a:solidFill>
                <a:schemeClr val="bg1"/>
              </a:solidFill>
            </a:endParaRPr>
          </a:p>
        </p:txBody>
      </p:sp>
      <p:pic>
        <p:nvPicPr>
          <p:cNvPr id="4" name="Picture 2" descr="C:\Users\shree\Desktop\images.jpg"/>
          <p:cNvPicPr>
            <a:picLocks noChangeAspect="1" noChangeArrowheads="1"/>
          </p:cNvPicPr>
          <p:nvPr/>
        </p:nvPicPr>
        <p:blipFill>
          <a:blip r:embed="rId6"/>
          <a:srcRect/>
          <a:stretch>
            <a:fillRect/>
          </a:stretch>
        </p:blipFill>
        <p:spPr bwMode="auto">
          <a:xfrm>
            <a:off x="2438400" y="5257800"/>
            <a:ext cx="4210050" cy="1085850"/>
          </a:xfrm>
          <a:prstGeom prst="rect">
            <a:avLst/>
          </a:prstGeom>
          <a:noFill/>
        </p:spPr>
      </p:pic>
      <p:pic>
        <p:nvPicPr>
          <p:cNvPr id="5" name="Audio 4">
            <a:hlinkClick r:id="" action="ppaction://media"/>
            <a:extLst>
              <a:ext uri="{FF2B5EF4-FFF2-40B4-BE49-F238E27FC236}">
                <a16:creationId xmlns:a16="http://schemas.microsoft.com/office/drawing/2014/main" id="{459C96E5-A0FF-4F7E-81A6-0047D7A983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183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amond(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 calcmode="lin" valueType="num">
                                      <p:cBhvr additive="base">
                                        <p:cTn id="16"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2" grpId="0" animBg="1"/>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shree\Desktop\17 Takei.jpg"/>
          <p:cNvPicPr>
            <a:picLocks noChangeAspect="1" noChangeArrowheads="1"/>
          </p:cNvPicPr>
          <p:nvPr/>
        </p:nvPicPr>
        <p:blipFill>
          <a:blip r:embed="rId5">
            <a:lum bright="-23000" contrast="-21000"/>
          </a:blip>
          <a:srcRect/>
          <a:stretch>
            <a:fillRect/>
          </a:stretch>
        </p:blipFill>
        <p:spPr bwMode="auto">
          <a:xfrm>
            <a:off x="1" y="0"/>
            <a:ext cx="9144000" cy="6858000"/>
          </a:xfrm>
          <a:prstGeom prst="rect">
            <a:avLst/>
          </a:prstGeom>
          <a:noFill/>
        </p:spPr>
      </p:pic>
      <p:sp>
        <p:nvSpPr>
          <p:cNvPr id="2" name="Title 1"/>
          <p:cNvSpPr>
            <a:spLocks noGrp="1"/>
          </p:cNvSpPr>
          <p:nvPr>
            <p:ph type="title"/>
          </p:nvPr>
        </p:nvSpPr>
        <p:spPr/>
        <p:txBody>
          <a:bodyPr>
            <a:normAutofit/>
          </a:bodyPr>
          <a:lstStyle/>
          <a:p>
            <a:r>
              <a:rPr lang="en-US" sz="3600" b="1" dirty="0">
                <a:solidFill>
                  <a:schemeClr val="bg1"/>
                </a:solidFill>
                <a:effectLst>
                  <a:outerShdw blurRad="38100" dist="38100" dir="2700000" algn="tl">
                    <a:srgbClr val="000000">
                      <a:alpha val="43137"/>
                    </a:srgbClr>
                  </a:outerShdw>
                </a:effectLst>
                <a:latin typeface="Comic Sans MS" pitchFamily="66" charset="0"/>
              </a:rPr>
              <a:t>Retention Form</a:t>
            </a:r>
          </a:p>
        </p:txBody>
      </p:sp>
      <p:sp>
        <p:nvSpPr>
          <p:cNvPr id="3" name="Content Placeholder 2"/>
          <p:cNvSpPr>
            <a:spLocks noGrp="1"/>
          </p:cNvSpPr>
          <p:nvPr>
            <p:ph idx="1"/>
          </p:nvPr>
        </p:nvSpPr>
        <p:spPr>
          <a:xfrm>
            <a:off x="533400" y="1600200"/>
            <a:ext cx="8610600" cy="4525963"/>
          </a:xfrm>
        </p:spPr>
        <p:txBody>
          <a:bodyPr>
            <a:normAutofit/>
          </a:bodyPr>
          <a:lstStyle/>
          <a:p>
            <a:pPr lvl="1"/>
            <a:r>
              <a:rPr lang="en-US" sz="2600" dirty="0">
                <a:solidFill>
                  <a:srgbClr val="FFFF99"/>
                </a:solidFill>
                <a:latin typeface="Arial" pitchFamily="34" charset="0"/>
                <a:cs typeface="Arial" pitchFamily="34" charset="0"/>
              </a:rPr>
              <a:t>Dislodging forces</a:t>
            </a:r>
          </a:p>
          <a:p>
            <a:pPr lvl="1"/>
            <a:endParaRPr lang="en-IN" sz="2600" dirty="0">
              <a:solidFill>
                <a:srgbClr val="FFFF99"/>
              </a:solidFill>
              <a:latin typeface="Arial" pitchFamily="34" charset="0"/>
              <a:cs typeface="Arial" pitchFamily="34" charset="0"/>
            </a:endParaRPr>
          </a:p>
          <a:p>
            <a:pPr lvl="1"/>
            <a:r>
              <a:rPr lang="en-US" sz="2600" dirty="0">
                <a:solidFill>
                  <a:srgbClr val="FFFF99"/>
                </a:solidFill>
                <a:latin typeface="Arial" pitchFamily="34" charset="0"/>
                <a:cs typeface="Arial" pitchFamily="34" charset="0"/>
              </a:rPr>
              <a:t>Geometry of the tooth preparation</a:t>
            </a:r>
          </a:p>
          <a:p>
            <a:pPr lvl="1"/>
            <a:endParaRPr lang="en-IN" sz="2600" dirty="0">
              <a:solidFill>
                <a:srgbClr val="FFFF99"/>
              </a:solidFill>
              <a:latin typeface="Arial" pitchFamily="34" charset="0"/>
              <a:cs typeface="Arial" pitchFamily="34" charset="0"/>
            </a:endParaRPr>
          </a:p>
          <a:p>
            <a:pPr lvl="1"/>
            <a:r>
              <a:rPr lang="en-US" sz="2600" dirty="0">
                <a:solidFill>
                  <a:srgbClr val="FFFF99"/>
                </a:solidFill>
                <a:latin typeface="Arial" pitchFamily="34" charset="0"/>
                <a:cs typeface="Arial" pitchFamily="34" charset="0"/>
              </a:rPr>
              <a:t>Roughness of the fitting surface of the restoration</a:t>
            </a:r>
          </a:p>
          <a:p>
            <a:pPr lvl="1"/>
            <a:endParaRPr lang="en-IN" sz="2600" dirty="0">
              <a:solidFill>
                <a:srgbClr val="FFFF99"/>
              </a:solidFill>
              <a:latin typeface="Arial" pitchFamily="34" charset="0"/>
              <a:cs typeface="Arial" pitchFamily="34" charset="0"/>
            </a:endParaRPr>
          </a:p>
          <a:p>
            <a:pPr lvl="1"/>
            <a:r>
              <a:rPr lang="en-US" sz="2600" dirty="0">
                <a:solidFill>
                  <a:srgbClr val="FFFF99"/>
                </a:solidFill>
                <a:latin typeface="Arial" pitchFamily="34" charset="0"/>
                <a:cs typeface="Arial" pitchFamily="34" charset="0"/>
              </a:rPr>
              <a:t>Materials being cemented</a:t>
            </a:r>
          </a:p>
          <a:p>
            <a:pPr lvl="1"/>
            <a:endParaRPr lang="en-IN" sz="2600" dirty="0">
              <a:solidFill>
                <a:srgbClr val="FFFF99"/>
              </a:solidFill>
              <a:latin typeface="Arial" pitchFamily="34" charset="0"/>
              <a:cs typeface="Arial" pitchFamily="34" charset="0"/>
            </a:endParaRPr>
          </a:p>
          <a:p>
            <a:pPr lvl="1"/>
            <a:r>
              <a:rPr lang="en-US" sz="2600" dirty="0">
                <a:solidFill>
                  <a:srgbClr val="FFFF99"/>
                </a:solidFill>
                <a:latin typeface="Arial" pitchFamily="34" charset="0"/>
                <a:cs typeface="Arial" pitchFamily="34" charset="0"/>
              </a:rPr>
              <a:t>Luting agent being used</a:t>
            </a:r>
            <a:endParaRPr lang="en-IN" sz="2600" dirty="0">
              <a:solidFill>
                <a:srgbClr val="FFFF99"/>
              </a:solidFill>
              <a:latin typeface="Arial" pitchFamily="34" charset="0"/>
              <a:cs typeface="Arial" pitchFamily="34" charset="0"/>
            </a:endParaRPr>
          </a:p>
        </p:txBody>
      </p:sp>
      <p:pic>
        <p:nvPicPr>
          <p:cNvPr id="4" name="Audio 3">
            <a:hlinkClick r:id="" action="ppaction://media"/>
            <a:extLst>
              <a:ext uri="{FF2B5EF4-FFF2-40B4-BE49-F238E27FC236}">
                <a16:creationId xmlns:a16="http://schemas.microsoft.com/office/drawing/2014/main" id="{FCDC9DA3-4C72-416F-970C-9AA9C572E6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2926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ree\Desktop\download.jpg"/>
          <p:cNvPicPr>
            <a:picLocks noChangeAspect="1" noChangeArrowheads="1"/>
          </p:cNvPicPr>
          <p:nvPr/>
        </p:nvPicPr>
        <p:blipFill>
          <a:blip r:embed="rId4">
            <a:lum bright="45000" contrast="-7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81000" y="1143000"/>
            <a:ext cx="8229600" cy="1143000"/>
          </a:xfrm>
        </p:spPr>
        <p:txBody>
          <a:bodyPr>
            <a:normAutofit/>
          </a:bodyPr>
          <a:lstStyle/>
          <a:p>
            <a:r>
              <a:rPr lang="en-US" sz="3600" b="1" dirty="0">
                <a:latin typeface="Andalus" pitchFamily="18" charset="-78"/>
                <a:cs typeface="Andalus" pitchFamily="18" charset="-78"/>
              </a:rPr>
              <a:t>Magnitude of the dislodging forces</a:t>
            </a:r>
            <a:endParaRPr lang="en-US" sz="3600" dirty="0"/>
          </a:p>
        </p:txBody>
      </p:sp>
      <p:sp>
        <p:nvSpPr>
          <p:cNvPr id="3" name="Content Placeholder 2"/>
          <p:cNvSpPr>
            <a:spLocks noGrp="1"/>
          </p:cNvSpPr>
          <p:nvPr>
            <p:ph idx="1"/>
          </p:nvPr>
        </p:nvSpPr>
        <p:spPr>
          <a:xfrm>
            <a:off x="457200" y="2332037"/>
            <a:ext cx="8229600" cy="4525963"/>
          </a:xfrm>
        </p:spPr>
        <p:txBody>
          <a:bodyPr>
            <a:normAutofit/>
          </a:bodyPr>
          <a:lstStyle/>
          <a:p>
            <a:r>
              <a:rPr lang="en-US" sz="2800" dirty="0"/>
              <a:t>    </a:t>
            </a:r>
            <a:r>
              <a:rPr lang="en-US" dirty="0">
                <a:latin typeface="Arial" pitchFamily="34" charset="0"/>
                <a:cs typeface="Arial" pitchFamily="34" charset="0"/>
              </a:rPr>
              <a:t>Forces that tend to remove a cemented restoration along its path of withdrawal</a:t>
            </a:r>
          </a:p>
          <a:p>
            <a:endParaRPr lang="en-US" dirty="0">
              <a:latin typeface="Arial" pitchFamily="34" charset="0"/>
              <a:cs typeface="Arial" pitchFamily="34" charset="0"/>
            </a:endParaRPr>
          </a:p>
          <a:p>
            <a:r>
              <a:rPr lang="en-US" dirty="0">
                <a:latin typeface="Arial" pitchFamily="34" charset="0"/>
                <a:cs typeface="Arial" pitchFamily="34" charset="0"/>
              </a:rPr>
              <a:t>FPD subject to dislodging forces-</a:t>
            </a:r>
          </a:p>
          <a:p>
            <a:pPr lvl="1"/>
            <a:r>
              <a:rPr lang="en-US" dirty="0">
                <a:latin typeface="Arial" pitchFamily="34" charset="0"/>
                <a:cs typeface="Arial" pitchFamily="34" charset="0"/>
              </a:rPr>
              <a:t>Flossing under the connectors</a:t>
            </a:r>
          </a:p>
          <a:p>
            <a:pPr lvl="1"/>
            <a:r>
              <a:rPr lang="en-US" dirty="0">
                <a:latin typeface="Arial" pitchFamily="34" charset="0"/>
                <a:cs typeface="Arial" pitchFamily="34" charset="0"/>
              </a:rPr>
              <a:t>Sticky food</a:t>
            </a:r>
            <a:endParaRPr lang="en-IN" dirty="0">
              <a:latin typeface="Arial" pitchFamily="34" charset="0"/>
              <a:cs typeface="Arial" pitchFamily="34" charset="0"/>
            </a:endParaRPr>
          </a:p>
          <a:p>
            <a:pPr algn="just">
              <a:buNone/>
            </a:pPr>
            <a:endParaRPr lang="en-US" sz="2800" b="1" dirty="0"/>
          </a:p>
        </p:txBody>
      </p:sp>
      <p:pic>
        <p:nvPicPr>
          <p:cNvPr id="4" name="Audio 3">
            <a:hlinkClick r:id="" action="ppaction://media"/>
            <a:extLst>
              <a:ext uri="{FF2B5EF4-FFF2-40B4-BE49-F238E27FC236}">
                <a16:creationId xmlns:a16="http://schemas.microsoft.com/office/drawing/2014/main" id="{02F09731-B179-47D1-B17A-0FA96B20F6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515"/>
    </mc:Choice>
    <mc:Fallback>
      <p:transition spd="slow" advTm="2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1.9|7.2|0.8|0.9|0.9"/>
</p:tagLst>
</file>

<file path=ppt/tags/tag3.xml><?xml version="1.0" encoding="utf-8"?>
<p:tagLst xmlns:a="http://schemas.openxmlformats.org/drawingml/2006/main" xmlns:r="http://schemas.openxmlformats.org/officeDocument/2006/relationships" xmlns:p="http://schemas.openxmlformats.org/presentationml/2006/main">
  <p:tag name="TIMING" val="|1.1|2.6|0.9"/>
</p:tagLst>
</file>

<file path=ppt/tags/tag4.xml><?xml version="1.0" encoding="utf-8"?>
<p:tagLst xmlns:a="http://schemas.openxmlformats.org/drawingml/2006/main" xmlns:r="http://schemas.openxmlformats.org/officeDocument/2006/relationships" xmlns:p="http://schemas.openxmlformats.org/presentationml/2006/main">
  <p:tag name="TIMING" val="|1.2|0.5|0.5|0.5|0.4|0.3|0.2"/>
</p:tagLst>
</file>

<file path=ppt/tags/tag5.xml><?xml version="1.0" encoding="utf-8"?>
<p:tagLst xmlns:a="http://schemas.openxmlformats.org/drawingml/2006/main" xmlns:r="http://schemas.openxmlformats.org/officeDocument/2006/relationships" xmlns:p="http://schemas.openxmlformats.org/presentationml/2006/main">
  <p:tag name="TIMING" val="|0.8|0.5|0.4"/>
</p:tagLst>
</file>

<file path=ppt/tags/tag6.xml><?xml version="1.0" encoding="utf-8"?>
<p:tagLst xmlns:a="http://schemas.openxmlformats.org/drawingml/2006/main" xmlns:r="http://schemas.openxmlformats.org/officeDocument/2006/relationships" xmlns:p="http://schemas.openxmlformats.org/presentationml/2006/main">
  <p:tag name="TIMING" val="|3.8"/>
</p:tagLst>
</file>

<file path=ppt/tags/tag7.xml><?xml version="1.0" encoding="utf-8"?>
<p:tagLst xmlns:a="http://schemas.openxmlformats.org/drawingml/2006/main" xmlns:r="http://schemas.openxmlformats.org/officeDocument/2006/relationships" xmlns:p="http://schemas.openxmlformats.org/presentationml/2006/main">
  <p:tag name="TIMING" val="|1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1580</TotalTime>
  <Words>2054</Words>
  <Application>Microsoft Office PowerPoint</Application>
  <PresentationFormat>On-screen Show (4:3)</PresentationFormat>
  <Paragraphs>230</Paragraphs>
  <Slides>40</Slides>
  <Notes>7</Notes>
  <HiddenSlides>0</HiddenSlides>
  <MMClips>40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Andalus</vt:lpstr>
      <vt:lpstr>Arial</vt:lpstr>
      <vt:lpstr>Arial Black</vt:lpstr>
      <vt:lpstr>Calibri</vt:lpstr>
      <vt:lpstr>Calisto MT</vt:lpstr>
      <vt:lpstr>Comic Sans MS</vt:lpstr>
      <vt:lpstr>Monotype Corsiva</vt:lpstr>
      <vt:lpstr>Times New Roman</vt:lpstr>
      <vt:lpstr>Wingdings</vt:lpstr>
      <vt:lpstr>Office Theme</vt:lpstr>
      <vt:lpstr>Bitmap Image</vt:lpstr>
      <vt:lpstr>Mechanical Principles of Tooth Preparation - Retention form</vt:lpstr>
      <vt:lpstr>PowerPoint Presentation</vt:lpstr>
      <vt:lpstr>Principles of Tooth Preparation</vt:lpstr>
      <vt:lpstr>Learning Objectives:</vt:lpstr>
      <vt:lpstr>Mechanical Consideration Effects integrity and durability of the restoration</vt:lpstr>
      <vt:lpstr>Retention &amp; Resistance form</vt:lpstr>
      <vt:lpstr>What is retention ???</vt:lpstr>
      <vt:lpstr>Retention Form</vt:lpstr>
      <vt:lpstr>Magnitude of the dislodging forces</vt:lpstr>
      <vt:lpstr>Geometry of the tooth preparation</vt:lpstr>
      <vt:lpstr>Geometry of the tooth preparation</vt:lpstr>
      <vt:lpstr>Taper </vt:lpstr>
      <vt:lpstr>Taper</vt:lpstr>
      <vt:lpstr>PowerPoint Presentation</vt:lpstr>
      <vt:lpstr>PowerPoint Presentation</vt:lpstr>
      <vt:lpstr>PowerPoint Presentation</vt:lpstr>
      <vt:lpstr>TAPER</vt:lpstr>
      <vt:lpstr>Surface area</vt:lpstr>
      <vt:lpstr>PowerPoint Presentation</vt:lpstr>
      <vt:lpstr>Substitution of internal features</vt:lpstr>
      <vt:lpstr>Path of insertion</vt:lpstr>
      <vt:lpstr>PowerPoint Presentation</vt:lpstr>
      <vt:lpstr>PowerPoint Presentation</vt:lpstr>
      <vt:lpstr>PowerPoint Presentation</vt:lpstr>
      <vt:lpstr>PowerPoint Presentation</vt:lpstr>
      <vt:lpstr>PowerPoint Presentation</vt:lpstr>
      <vt:lpstr>PowerPoint Presentation</vt:lpstr>
      <vt:lpstr>Freedom of displacement</vt:lpstr>
      <vt:lpstr>Length and Surface area</vt:lpstr>
      <vt:lpstr>PowerPoint Presentation</vt:lpstr>
      <vt:lpstr>Stress concentrations</vt:lpstr>
      <vt:lpstr>PowerPoint Presentation</vt:lpstr>
      <vt:lpstr>Type of preparation</vt:lpstr>
      <vt:lpstr>Roughness of the surfaces being cemented</vt:lpstr>
      <vt:lpstr>Material being cemented</vt:lpstr>
      <vt:lpstr>Type of the luting agent</vt:lpstr>
      <vt:lpstr>Factors influencing retention of cemented restorations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Tooth Preparation</dc:title>
  <dc:creator>shree</dc:creator>
  <cp:lastModifiedBy>NEERJA MAHAJAN</cp:lastModifiedBy>
  <cp:revision>97</cp:revision>
  <dcterms:created xsi:type="dcterms:W3CDTF">2015-08-09T11:34:05Z</dcterms:created>
  <dcterms:modified xsi:type="dcterms:W3CDTF">2020-08-25T08:27:16Z</dcterms:modified>
</cp:coreProperties>
</file>