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C8CC9-4649-4967-918D-0F0B86E6CC66}" type="datetimeFigureOut">
              <a:rPr lang="en-US" smtClean="0"/>
              <a:pPr/>
              <a:t>17/08/2020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9517F-899C-4DA6-940E-6AE834C29D3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C8CC9-4649-4967-918D-0F0B86E6CC66}" type="datetimeFigureOut">
              <a:rPr lang="en-US" smtClean="0"/>
              <a:pPr/>
              <a:t>17/08/2020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9517F-899C-4DA6-940E-6AE834C29D3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C8CC9-4649-4967-918D-0F0B86E6CC66}" type="datetimeFigureOut">
              <a:rPr lang="en-US" smtClean="0"/>
              <a:pPr/>
              <a:t>17/08/2020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9517F-899C-4DA6-940E-6AE834C29D3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C8CC9-4649-4967-918D-0F0B86E6CC66}" type="datetimeFigureOut">
              <a:rPr lang="en-US" smtClean="0"/>
              <a:pPr/>
              <a:t>17/08/2020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9517F-899C-4DA6-940E-6AE834C29D3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C8CC9-4649-4967-918D-0F0B86E6CC66}" type="datetimeFigureOut">
              <a:rPr lang="en-US" smtClean="0"/>
              <a:pPr/>
              <a:t>17/08/2020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9517F-899C-4DA6-940E-6AE834C29D3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C8CC9-4649-4967-918D-0F0B86E6CC66}" type="datetimeFigureOut">
              <a:rPr lang="en-US" smtClean="0"/>
              <a:pPr/>
              <a:t>17/08/2020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9517F-899C-4DA6-940E-6AE834C29D3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C8CC9-4649-4967-918D-0F0B86E6CC66}" type="datetimeFigureOut">
              <a:rPr lang="en-US" smtClean="0"/>
              <a:pPr/>
              <a:t>17/08/2020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9517F-899C-4DA6-940E-6AE834C29D3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C8CC9-4649-4967-918D-0F0B86E6CC66}" type="datetimeFigureOut">
              <a:rPr lang="en-US" smtClean="0"/>
              <a:pPr/>
              <a:t>17/08/2020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9517F-899C-4DA6-940E-6AE834C29D3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C8CC9-4649-4967-918D-0F0B86E6CC66}" type="datetimeFigureOut">
              <a:rPr lang="en-US" smtClean="0"/>
              <a:pPr/>
              <a:t>17/08/2020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9517F-899C-4DA6-940E-6AE834C29D3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C8CC9-4649-4967-918D-0F0B86E6CC66}" type="datetimeFigureOut">
              <a:rPr lang="en-US" smtClean="0"/>
              <a:pPr/>
              <a:t>17/08/2020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9517F-899C-4DA6-940E-6AE834C29D3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C8CC9-4649-4967-918D-0F0B86E6CC66}" type="datetimeFigureOut">
              <a:rPr lang="en-US" smtClean="0"/>
              <a:pPr/>
              <a:t>17/08/2020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9517F-899C-4DA6-940E-6AE834C29D3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CC8CC9-4649-4967-918D-0F0B86E6CC66}" type="datetimeFigureOut">
              <a:rPr lang="en-US" smtClean="0"/>
              <a:pPr/>
              <a:t>17/08/2020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79517F-899C-4DA6-940E-6AE834C29D39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472" y="1285860"/>
            <a:ext cx="7772400" cy="1470025"/>
          </a:xfrm>
        </p:spPr>
        <p:txBody>
          <a:bodyPr/>
          <a:lstStyle/>
          <a:p>
            <a:r>
              <a:rPr lang="en-US" b="1" u="sng" dirty="0" err="1" smtClean="0"/>
              <a:t>Burkitt’s</a:t>
            </a:r>
            <a:r>
              <a:rPr lang="en-US" b="1" u="sng" dirty="0" smtClean="0"/>
              <a:t> lymphoma</a:t>
            </a:r>
            <a:br>
              <a:rPr lang="en-US" b="1" u="sng" dirty="0" smtClean="0"/>
            </a:br>
            <a:endParaRPr lang="en-IN" b="1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4857752" y="2643182"/>
            <a:ext cx="30688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- </a:t>
            </a:r>
            <a:r>
              <a:rPr lang="en-US" sz="2400" dirty="0" smtClean="0"/>
              <a:t>Dr. </a:t>
            </a:r>
            <a:r>
              <a:rPr lang="en-US" sz="2400" dirty="0" err="1" smtClean="0"/>
              <a:t>Shreedevi</a:t>
            </a:r>
            <a:r>
              <a:rPr lang="en-US" sz="2400" dirty="0" smtClean="0"/>
              <a:t> B. Patel </a:t>
            </a:r>
            <a:endParaRPr lang="en-U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Clinical History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a patient </a:t>
            </a:r>
            <a:r>
              <a:rPr lang="en-IN" dirty="0" smtClean="0"/>
              <a:t> </a:t>
            </a:r>
            <a:r>
              <a:rPr lang="en-IN" dirty="0"/>
              <a:t>presented with abdominal pain and palpable abdominal mass.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/>
              <a:t>Imaging </a:t>
            </a:r>
            <a:r>
              <a:rPr lang="en-IN" b="1" dirty="0" smtClean="0"/>
              <a:t>Findings</a:t>
            </a:r>
            <a:br>
              <a:rPr lang="en-IN" b="1" dirty="0" smtClean="0"/>
            </a:br>
            <a:r>
              <a:rPr lang="en-IN" sz="2000" dirty="0"/>
              <a:t>Contrast enhanced CT (arterial phase) shows the abdominal mass. It demonstrates multiple</a:t>
            </a:r>
            <a:br>
              <a:rPr lang="en-IN" sz="2000" dirty="0"/>
            </a:br>
            <a:r>
              <a:rPr lang="en-IN" sz="2000" dirty="0" err="1"/>
              <a:t>hypoattenuating</a:t>
            </a:r>
            <a:r>
              <a:rPr lang="en-IN" sz="2000" dirty="0"/>
              <a:t> areas in the liver and kidneys.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1714488"/>
            <a:ext cx="8413808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1800" dirty="0"/>
              <a:t>Venous phase of contrast enhanced CT demonstrates lymph node, liver and kidney</a:t>
            </a:r>
            <a:br>
              <a:rPr lang="en-IN" sz="1800" dirty="0"/>
            </a:br>
            <a:r>
              <a:rPr lang="en-IN" sz="1800" dirty="0"/>
              <a:t>involvement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1571612"/>
            <a:ext cx="8643998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1800" dirty="0"/>
              <a:t>Coronal reconstructions demonstrate an extensive soft tissue mass involving mesenteric and</a:t>
            </a:r>
            <a:br>
              <a:rPr lang="en-IN" sz="1800" dirty="0"/>
            </a:br>
            <a:r>
              <a:rPr lang="en-IN" sz="1800" dirty="0"/>
              <a:t>retroperitoneal regions and the involvement of liver and kidneys.</a:t>
            </a: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857364"/>
            <a:ext cx="9144000" cy="4714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1800" dirty="0"/>
              <a:t>After chemotherapy, CT shows clearly the volumetric reduction of lymph node mass and the</a:t>
            </a:r>
            <a:br>
              <a:rPr lang="en-IN" sz="1800" dirty="0"/>
            </a:br>
            <a:r>
              <a:rPr lang="en-IN" sz="1800" dirty="0"/>
              <a:t>disappearance of extra-nodal deposits.</a:t>
            </a: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928802"/>
            <a:ext cx="8715404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Discussion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IN" dirty="0" err="1"/>
              <a:t>Burkitt</a:t>
            </a:r>
            <a:r>
              <a:rPr lang="en-IN" dirty="0"/>
              <a:t> lymphoma is a Non-Hodgkin lymphoma of B-cell origin and is classified as a poorly</a:t>
            </a:r>
          </a:p>
          <a:p>
            <a:r>
              <a:rPr lang="en-IN" dirty="0"/>
              <a:t>differentiated lymphocytic lymphoma. This tumour predominantly affects children and has one of</a:t>
            </a:r>
          </a:p>
          <a:p>
            <a:r>
              <a:rPr lang="en-IN" dirty="0"/>
              <a:t>the highest cell proliferation rates of any human cancer (doubling time 24-48 h). </a:t>
            </a:r>
            <a:r>
              <a:rPr lang="en-IN" dirty="0" err="1"/>
              <a:t>Burkitt</a:t>
            </a:r>
            <a:r>
              <a:rPr lang="en-IN" dirty="0"/>
              <a:t> lymphoma</a:t>
            </a:r>
          </a:p>
          <a:p>
            <a:r>
              <a:rPr lang="en-IN" dirty="0"/>
              <a:t>(BL) can be classified in three forms which differ in geographic distribution and Epstein-Barr virus</a:t>
            </a:r>
          </a:p>
          <a:p>
            <a:r>
              <a:rPr lang="en-IN" dirty="0"/>
              <a:t>(EBV) association: endemic, sporadic and HIV associated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lang="en-IN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sz="6000" dirty="0" smtClean="0"/>
              <a:t>THANK YOU</a:t>
            </a:r>
            <a:br>
              <a:rPr lang="en-US" sz="6000" dirty="0" smtClean="0"/>
            </a:br>
            <a:endParaRPr lang="en-IN" sz="6000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139</Words>
  <Application>Microsoft Office PowerPoint</Application>
  <PresentationFormat>On-screen Show (4:3)</PresentationFormat>
  <Paragraphs>15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Burkitt’s lymphoma </vt:lpstr>
      <vt:lpstr>Clinical History</vt:lpstr>
      <vt:lpstr>Imaging Findings Contrast enhanced CT (arterial phase) shows the abdominal mass. It demonstrates multiple hypoattenuating areas in the liver and kidneys.</vt:lpstr>
      <vt:lpstr>Venous phase of contrast enhanced CT demonstrates lymph node, liver and kidney involvement</vt:lpstr>
      <vt:lpstr>Coronal reconstructions demonstrate an extensive soft tissue mass involving mesenteric and retroperitoneal regions and the involvement of liver and kidneys.</vt:lpstr>
      <vt:lpstr>After chemotherapy, CT shows clearly the volumetric reduction of lymph node mass and the disappearance of extra-nodal deposits.</vt:lpstr>
      <vt:lpstr>Discussion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Burkitt’s lymphoma</dc:title>
  <dc:creator>ANSHUL</dc:creator>
  <cp:lastModifiedBy>user</cp:lastModifiedBy>
  <cp:revision>7</cp:revision>
  <dcterms:created xsi:type="dcterms:W3CDTF">2014-04-17T16:14:51Z</dcterms:created>
  <dcterms:modified xsi:type="dcterms:W3CDTF">2020-08-17T06:12:37Z</dcterms:modified>
</cp:coreProperties>
</file>