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380A-5861-49EF-8162-43D2A6974103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9204F-0B86-4136-91A7-E649003E0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Deep venous thrombosis: an unusual </a:t>
            </a:r>
            <a:r>
              <a:rPr lang="en-US" b="1" dirty="0" err="1"/>
              <a:t>aetiology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Dr</a:t>
            </a:r>
            <a:r>
              <a:rPr lang="en-US" dirty="0" smtClean="0"/>
              <a:t>. Anil </a:t>
            </a:r>
            <a:r>
              <a:rPr lang="en-US" dirty="0" err="1" smtClean="0"/>
              <a:t>Ratwa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Absence of </a:t>
            </a:r>
            <a:r>
              <a:rPr lang="en-US" dirty="0" err="1"/>
              <a:t>infrarenal</a:t>
            </a:r>
            <a:r>
              <a:rPr lang="en-US" dirty="0"/>
              <a:t> IVC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 IVC, </a:t>
            </a:r>
            <a:endParaRPr lang="en-US" dirty="0" smtClean="0"/>
          </a:p>
          <a:p>
            <a:r>
              <a:rPr lang="en-US" dirty="0" smtClean="0"/>
              <a:t>Complete </a:t>
            </a:r>
            <a:r>
              <a:rPr lang="en-US" dirty="0"/>
              <a:t>absence of IVC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36-year-old </a:t>
            </a:r>
            <a:r>
              <a:rPr lang="en-US" dirty="0" err="1"/>
              <a:t>caucasian</a:t>
            </a:r>
            <a:r>
              <a:rPr lang="en-US" dirty="0"/>
              <a:t> female patient, previously healthy, was admitted due to pain, swelling </a:t>
            </a:r>
            <a:r>
              <a:rPr lang="en-US" dirty="0" smtClean="0"/>
              <a:t>and redness </a:t>
            </a:r>
            <a:r>
              <a:rPr lang="en-US" dirty="0"/>
              <a:t>of left leg. Venous Doppler ultrasound showed extensive deep venous thrombosis (DVT).</a:t>
            </a:r>
          </a:p>
          <a:p>
            <a:r>
              <a:rPr lang="en-US" dirty="0"/>
              <a:t>In order to investigate possible causes of DVT, blood tests and abdominal and pelvic </a:t>
            </a:r>
            <a:r>
              <a:rPr lang="en-US" dirty="0" smtClean="0"/>
              <a:t>Computed Tomography </a:t>
            </a:r>
            <a:r>
              <a:rPr lang="en-US" dirty="0"/>
              <a:t>(CT) were preformed.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Imaging </a:t>
            </a:r>
            <a:r>
              <a:rPr lang="en-US" sz="3200" b="1" dirty="0" smtClean="0"/>
              <a:t>Findings</a:t>
            </a:r>
            <a:br>
              <a:rPr lang="en-US" sz="3200" b="1" dirty="0" smtClean="0"/>
            </a:br>
            <a:r>
              <a:rPr lang="en-US" sz="2800" dirty="0"/>
              <a:t>Left CFV - Dilated CFV, filled by thrombus. </a:t>
            </a:r>
            <a:r>
              <a:rPr lang="en-US" sz="2800" dirty="0" smtClean="0"/>
              <a:t>Complete absence </a:t>
            </a:r>
            <a:r>
              <a:rPr lang="en-US" sz="2800" dirty="0"/>
              <a:t>of flow with </a:t>
            </a:r>
            <a:r>
              <a:rPr lang="en-US" sz="2800" dirty="0" err="1"/>
              <a:t>colour</a:t>
            </a:r>
            <a:r>
              <a:rPr lang="en-US" sz="2800" dirty="0"/>
              <a:t> Doppler.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905000"/>
            <a:ext cx="5208046" cy="440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Left CFV (yellow arrow) and </a:t>
            </a:r>
            <a:r>
              <a:rPr lang="en-US" sz="2400" dirty="0" err="1"/>
              <a:t>CFArtery</a:t>
            </a:r>
            <a:r>
              <a:rPr lang="en-US" sz="2400" dirty="0"/>
              <a:t> (red arrow). The right image was obtained with </a:t>
            </a:r>
            <a:r>
              <a:rPr lang="en-US" sz="2400" dirty="0" smtClean="0"/>
              <a:t>soft tissue </a:t>
            </a:r>
            <a:r>
              <a:rPr lang="en-US" sz="2400" dirty="0"/>
              <a:t>compression, showing </a:t>
            </a:r>
            <a:r>
              <a:rPr lang="en-US" sz="2400" dirty="0" err="1"/>
              <a:t>thrombosed</a:t>
            </a:r>
            <a:r>
              <a:rPr lang="en-US" sz="2400" dirty="0"/>
              <a:t> non-compressible CFV.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514600"/>
            <a:ext cx="5922354" cy="3536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Heterogeneous </a:t>
            </a:r>
            <a:r>
              <a:rPr lang="en-US" sz="2800" dirty="0" err="1"/>
              <a:t>echogenic</a:t>
            </a:r>
            <a:r>
              <a:rPr lang="en-US" sz="2800" dirty="0"/>
              <a:t> thrombotic filling of left </a:t>
            </a:r>
            <a:r>
              <a:rPr lang="en-US" sz="2800" dirty="0" err="1"/>
              <a:t>saphenous</a:t>
            </a:r>
            <a:r>
              <a:rPr lang="en-US" sz="2800" dirty="0"/>
              <a:t> femoral junction.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524000"/>
            <a:ext cx="4533900" cy="483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Complete absence of flow on left </a:t>
            </a:r>
            <a:r>
              <a:rPr lang="en-US" sz="3200" dirty="0" err="1"/>
              <a:t>popliteal</a:t>
            </a:r>
            <a:r>
              <a:rPr lang="en-US" sz="3200" dirty="0"/>
              <a:t> vein.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196306"/>
            <a:ext cx="3362325" cy="456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CT-Common </a:t>
            </a:r>
            <a:r>
              <a:rPr lang="en-US" sz="2800" dirty="0"/>
              <a:t>iliac arteries (red arrows) and no common iliac veins. On the left </a:t>
            </a:r>
            <a:r>
              <a:rPr lang="en-US" sz="2800" dirty="0" err="1"/>
              <a:t>ectatic</a:t>
            </a:r>
            <a:r>
              <a:rPr lang="en-US" sz="2800" dirty="0"/>
              <a:t> lumbar</a:t>
            </a:r>
            <a:br>
              <a:rPr lang="en-US" sz="2800" dirty="0"/>
            </a:br>
            <a:r>
              <a:rPr lang="en-US" sz="2800" dirty="0"/>
              <a:t>veins (green arrow).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6832" y="2539206"/>
            <a:ext cx="4382043" cy="348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Deep venous thrombosis has a long list of causes which include as one of the less frequently </a:t>
            </a:r>
            <a:r>
              <a:rPr lang="en-US" sz="1800" dirty="0" smtClean="0"/>
              <a:t>found congenital </a:t>
            </a:r>
            <a:r>
              <a:rPr lang="en-US" sz="1800" dirty="0"/>
              <a:t>anomalies of the IVC [1].</a:t>
            </a:r>
          </a:p>
          <a:p>
            <a:r>
              <a:rPr lang="en-US" sz="1800" dirty="0"/>
              <a:t>These unusual entities cause venous stasis - one of the three factors proposed by </a:t>
            </a:r>
            <a:r>
              <a:rPr lang="en-US" sz="1800" dirty="0" err="1"/>
              <a:t>Rodolph</a:t>
            </a:r>
            <a:r>
              <a:rPr lang="en-US" sz="1800" dirty="0"/>
              <a:t> </a:t>
            </a:r>
            <a:r>
              <a:rPr lang="en-US" sz="1800" dirty="0" smtClean="0"/>
              <a:t>Virchow as </a:t>
            </a:r>
            <a:r>
              <a:rPr lang="en-US" sz="1800" dirty="0"/>
              <a:t>needed to develop thrombosis [1, 2].</a:t>
            </a:r>
          </a:p>
          <a:p>
            <a:r>
              <a:rPr lang="en-US" sz="1800" dirty="0"/>
              <a:t>An advanced knowledge of the complex development of the inferior vena cava is required </a:t>
            </a:r>
            <a:r>
              <a:rPr lang="en-US" sz="1800" dirty="0" smtClean="0"/>
              <a:t>to understand </a:t>
            </a:r>
            <a:r>
              <a:rPr lang="en-US" sz="1800" dirty="0"/>
              <a:t>the several congenital anomalies that can be found [3</a:t>
            </a:r>
            <a:r>
              <a:rPr lang="en-US" sz="1800" dirty="0" smtClean="0"/>
              <a:t>]. This </a:t>
            </a:r>
            <a:r>
              <a:rPr lang="en-US" sz="1800" dirty="0"/>
              <a:t>vein is the result of the complex development of three pairs of longitudinal venous </a:t>
            </a:r>
            <a:r>
              <a:rPr lang="en-US" sz="1800" dirty="0" smtClean="0"/>
              <a:t>primitive channels </a:t>
            </a:r>
            <a:r>
              <a:rPr lang="en-US" sz="1800" dirty="0"/>
              <a:t>between the 6th and 8th embryonic week: the posterior cardinal, the </a:t>
            </a:r>
            <a:r>
              <a:rPr lang="en-US" sz="1800" dirty="0" err="1"/>
              <a:t>subcardinal</a:t>
            </a:r>
            <a:r>
              <a:rPr lang="en-US" sz="1800" dirty="0"/>
              <a:t> and </a:t>
            </a:r>
            <a:r>
              <a:rPr lang="en-US" sz="1800" dirty="0" smtClean="0"/>
              <a:t>the </a:t>
            </a:r>
            <a:r>
              <a:rPr lang="en-US" sz="1800" dirty="0" err="1" smtClean="0"/>
              <a:t>supracardinal</a:t>
            </a:r>
            <a:r>
              <a:rPr lang="en-US" sz="1800" dirty="0" smtClean="0"/>
              <a:t> </a:t>
            </a:r>
            <a:r>
              <a:rPr lang="en-US" sz="1800" dirty="0"/>
              <a:t>[2, 4, 5]</a:t>
            </a:r>
          </a:p>
          <a:p>
            <a:r>
              <a:rPr lang="en-US" sz="1800" dirty="0"/>
              <a:t>In the end we have a right aortic venous channel composed of four segments: intra hepatic, </a:t>
            </a:r>
            <a:r>
              <a:rPr lang="en-US" sz="1800" dirty="0" err="1" smtClean="0"/>
              <a:t>prerenal</a:t>
            </a:r>
            <a:r>
              <a:rPr lang="en-US" sz="1800" dirty="0" smtClean="0"/>
              <a:t>, renal </a:t>
            </a:r>
            <a:r>
              <a:rPr lang="en-US" sz="1800" dirty="0"/>
              <a:t>and </a:t>
            </a:r>
            <a:r>
              <a:rPr lang="en-US" sz="1800" dirty="0" err="1"/>
              <a:t>infrarenal</a:t>
            </a:r>
            <a:r>
              <a:rPr lang="en-US" sz="1800" dirty="0"/>
              <a:t> - this last segment is derived from complex </a:t>
            </a:r>
            <a:r>
              <a:rPr lang="en-US" sz="1800" dirty="0" err="1"/>
              <a:t>anastomosis</a:t>
            </a:r>
            <a:r>
              <a:rPr lang="en-US" sz="1800" dirty="0"/>
              <a:t> between </a:t>
            </a:r>
            <a:r>
              <a:rPr lang="en-US" sz="1800" dirty="0" smtClean="0"/>
              <a:t>several segments </a:t>
            </a:r>
            <a:r>
              <a:rPr lang="en-US" sz="1800" dirty="0"/>
              <a:t>of the posterior and </a:t>
            </a:r>
            <a:r>
              <a:rPr lang="en-US" sz="1800" dirty="0" err="1"/>
              <a:t>supracardinal</a:t>
            </a:r>
            <a:r>
              <a:rPr lang="en-US" sz="1800" dirty="0"/>
              <a:t> veins.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Patients with this diagnosis may suffer venous insufficiency or present like in this case with DVT.</a:t>
            </a:r>
          </a:p>
          <a:p>
            <a:r>
              <a:rPr lang="en-US" sz="2400" dirty="0"/>
              <a:t>DVT usually presents as progressive leg swelling, redness and pain, signs and symptoms </a:t>
            </a:r>
            <a:r>
              <a:rPr lang="en-US" sz="2400" dirty="0" smtClean="0"/>
              <a:t>whose extension </a:t>
            </a:r>
            <a:r>
              <a:rPr lang="en-US" sz="2400" dirty="0"/>
              <a:t>correlates with the location of the occluded veins. A palpable vein cord may be present </a:t>
            </a:r>
            <a:r>
              <a:rPr lang="en-US" sz="2400" dirty="0" smtClean="0"/>
              <a:t>if there </a:t>
            </a:r>
            <a:r>
              <a:rPr lang="en-US" sz="2400" dirty="0"/>
              <a:t>is associated superficial vein involvement.</a:t>
            </a:r>
          </a:p>
          <a:p>
            <a:r>
              <a:rPr lang="en-US" sz="2400" dirty="0"/>
              <a:t>Doppler ultrasound can be useful if we have a relatively slim and gasless patient. Always </a:t>
            </a:r>
            <a:r>
              <a:rPr lang="en-US" sz="2400" dirty="0" smtClean="0"/>
              <a:t>followed by </a:t>
            </a:r>
            <a:r>
              <a:rPr lang="en-US" sz="2400" dirty="0"/>
              <a:t>Angiographic CT.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395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Deep venous thrombosis: an unusual aetiology</vt:lpstr>
      <vt:lpstr>Clinical History</vt:lpstr>
      <vt:lpstr>Imaging Findings Left CFV - Dilated CFV, filled by thrombus. Complete absence of flow with colour Doppler.</vt:lpstr>
      <vt:lpstr>Left CFV (yellow arrow) and CFArtery (red arrow). The right image was obtained with soft tissue compression, showing thrombosed non-compressible CFV.</vt:lpstr>
      <vt:lpstr>Heterogeneous echogenic thrombotic filling of left saphenous femoral junction.</vt:lpstr>
      <vt:lpstr>Complete absence of flow on left popliteal vein.</vt:lpstr>
      <vt:lpstr>CT-Common iliac arteries (red arrows) and no common iliac veins. On the left ectatic lumbar veins (green arrow).</vt:lpstr>
      <vt:lpstr>Discussion</vt:lpstr>
      <vt:lpstr>Slide 9</vt:lpstr>
      <vt:lpstr>Final Diagnosis</vt:lpstr>
      <vt:lpstr>Differential Diagnosis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venous thrombosis: an unusual aetiology</dc:title>
  <dc:creator>Mehraj</dc:creator>
  <cp:lastModifiedBy>user</cp:lastModifiedBy>
  <cp:revision>2</cp:revision>
  <dcterms:created xsi:type="dcterms:W3CDTF">2014-09-11T04:52:05Z</dcterms:created>
  <dcterms:modified xsi:type="dcterms:W3CDTF">2020-08-17T06:13:22Z</dcterms:modified>
</cp:coreProperties>
</file>