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6" r:id="rId2"/>
    <p:sldId id="328" r:id="rId3"/>
    <p:sldId id="257" r:id="rId4"/>
    <p:sldId id="325" r:id="rId5"/>
    <p:sldId id="258" r:id="rId6"/>
    <p:sldId id="291" r:id="rId7"/>
    <p:sldId id="329" r:id="rId8"/>
    <p:sldId id="259" r:id="rId9"/>
    <p:sldId id="266" r:id="rId10"/>
    <p:sldId id="276" r:id="rId11"/>
    <p:sldId id="326" r:id="rId12"/>
    <p:sldId id="288" r:id="rId13"/>
    <p:sldId id="338" r:id="rId14"/>
    <p:sldId id="277" r:id="rId15"/>
    <p:sldId id="298" r:id="rId16"/>
    <p:sldId id="278" r:id="rId17"/>
    <p:sldId id="279" r:id="rId18"/>
    <p:sldId id="297" r:id="rId19"/>
    <p:sldId id="280" r:id="rId20"/>
    <p:sldId id="282" r:id="rId21"/>
    <p:sldId id="310" r:id="rId22"/>
    <p:sldId id="267" r:id="rId23"/>
    <p:sldId id="268" r:id="rId24"/>
    <p:sldId id="311" r:id="rId25"/>
    <p:sldId id="283" r:id="rId26"/>
    <p:sldId id="337" r:id="rId27"/>
    <p:sldId id="327" r:id="rId28"/>
    <p:sldId id="318" r:id="rId29"/>
    <p:sldId id="269" r:id="rId30"/>
    <p:sldId id="289" r:id="rId31"/>
    <p:sldId id="336" r:id="rId32"/>
    <p:sldId id="284" r:id="rId33"/>
    <p:sldId id="308" r:id="rId34"/>
    <p:sldId id="309" r:id="rId35"/>
    <p:sldId id="296" r:id="rId36"/>
    <p:sldId id="295" r:id="rId37"/>
    <p:sldId id="335" r:id="rId38"/>
    <p:sldId id="285" r:id="rId39"/>
    <p:sldId id="332" r:id="rId40"/>
    <p:sldId id="294" r:id="rId41"/>
    <p:sldId id="333" r:id="rId42"/>
    <p:sldId id="299" r:id="rId43"/>
    <p:sldId id="347" r:id="rId44"/>
    <p:sldId id="334" r:id="rId45"/>
    <p:sldId id="344" r:id="rId46"/>
    <p:sldId id="341" r:id="rId47"/>
    <p:sldId id="300" r:id="rId48"/>
    <p:sldId id="286" r:id="rId49"/>
    <p:sldId id="292" r:id="rId50"/>
    <p:sldId id="287" r:id="rId51"/>
    <p:sldId id="290" r:id="rId52"/>
    <p:sldId id="281" r:id="rId53"/>
    <p:sldId id="345" r:id="rId54"/>
    <p:sldId id="346" r:id="rId55"/>
    <p:sldId id="349" r:id="rId56"/>
    <p:sldId id="350" r:id="rId57"/>
    <p:sldId id="270" r:id="rId58"/>
    <p:sldId id="339" r:id="rId59"/>
    <p:sldId id="340" r:id="rId60"/>
    <p:sldId id="304" r:id="rId61"/>
    <p:sldId id="302" r:id="rId62"/>
    <p:sldId id="319" r:id="rId63"/>
    <p:sldId id="320" r:id="rId64"/>
    <p:sldId id="321" r:id="rId65"/>
    <p:sldId id="322" r:id="rId66"/>
    <p:sldId id="323" r:id="rId67"/>
    <p:sldId id="348" r:id="rId68"/>
    <p:sldId id="324" r:id="rId69"/>
    <p:sldId id="262" r:id="rId70"/>
    <p:sldId id="303" r:id="rId71"/>
    <p:sldId id="264" r:id="rId72"/>
    <p:sldId id="312" r:id="rId73"/>
    <p:sldId id="313" r:id="rId74"/>
    <p:sldId id="314" r:id="rId75"/>
    <p:sldId id="315" r:id="rId76"/>
    <p:sldId id="316" r:id="rId77"/>
    <p:sldId id="317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540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8D75A-331B-4F9C-8634-2D027CBC3D6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0418B-9725-4849-8553-47C92DD139B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418B-9725-4849-8553-47C92DD139B8}" type="slidenum">
              <a:rPr lang="en-IN" smtClean="0"/>
              <a:pPr/>
              <a:t>57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people.virginia.edu/~dp5m/phys_304/figures/blood_flow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r%20Mahavir\Lecture\Lecture%20Note%20%20Dr%20Mahavir\Lecture%20Final\blood%20circulation.mp4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4343400"/>
            <a:ext cx="5257800" cy="2514600"/>
          </a:xfrm>
        </p:spPr>
        <p:txBody>
          <a:bodyPr/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Mahavirsingh</a:t>
            </a:r>
            <a:r>
              <a:rPr lang="en-US" sz="2000" dirty="0" smtClean="0"/>
              <a:t> H. </a:t>
            </a:r>
            <a:r>
              <a:rPr lang="en-US" sz="2000" dirty="0" err="1" smtClean="0"/>
              <a:t>Rajput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professor</a:t>
            </a:r>
            <a:br>
              <a:rPr lang="en-US" sz="2000" dirty="0" smtClean="0"/>
            </a:br>
            <a:r>
              <a:rPr lang="en-US" sz="2000" dirty="0" smtClean="0"/>
              <a:t>Department of Physiology</a:t>
            </a:r>
            <a:br>
              <a:rPr lang="en-US" sz="2000" dirty="0" smtClean="0"/>
            </a:br>
            <a:r>
              <a:rPr lang="en-US" sz="2000" dirty="0" err="1" smtClean="0"/>
              <a:t>Smt.B.K.Shah</a:t>
            </a:r>
            <a:r>
              <a:rPr lang="en-US" sz="2000" dirty="0" smtClean="0"/>
              <a:t> medical institute &amp; Research Centre</a:t>
            </a:r>
            <a:br>
              <a:rPr lang="en-US" sz="2000" dirty="0" smtClean="0"/>
            </a:br>
            <a:r>
              <a:rPr lang="en-US" sz="2000" dirty="0" err="1" smtClean="0"/>
              <a:t>Sumandeep</a:t>
            </a:r>
            <a:r>
              <a:rPr lang="en-US" sz="2000" dirty="0" smtClean="0"/>
              <a:t> </a:t>
            </a:r>
            <a:r>
              <a:rPr lang="en-US" sz="2000" dirty="0" err="1" smtClean="0"/>
              <a:t>vidyapeeth</a:t>
            </a:r>
            <a:endParaRPr lang="en-IN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1524000"/>
            <a:ext cx="5410200" cy="2133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Algerian" pitchFamily="82" charset="0"/>
              </a:rPr>
              <a:t>Lecture 5</a:t>
            </a:r>
            <a:r>
              <a:rPr lang="en-US" sz="6000" dirty="0" smtClean="0">
                <a:latin typeface="Algerian" pitchFamily="82" charset="0"/>
              </a:rPr>
              <a:t> Cardiac Output</a:t>
            </a:r>
          </a:p>
        </p:txBody>
      </p:sp>
      <p:pic>
        <p:nvPicPr>
          <p:cNvPr id="79873" name="Picture 1" descr="C:\Users\Hetal\Downloads\CO.jpg"/>
          <p:cNvPicPr>
            <a:picLocks noChangeAspect="1" noChangeArrowheads="1"/>
          </p:cNvPicPr>
          <p:nvPr/>
        </p:nvPicPr>
        <p:blipFill>
          <a:blip r:embed="rId2"/>
          <a:srcRect r="48858"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Stroke Volume (SV) </a:t>
            </a:r>
            <a:r>
              <a:rPr lang="en-US" dirty="0" smtClean="0"/>
              <a:t>: refers to the amount of blood pumped by each ventricle </a:t>
            </a:r>
            <a:r>
              <a:rPr lang="en-US" b="1" u="sng" dirty="0" smtClean="0">
                <a:solidFill>
                  <a:srgbClr val="FFC000"/>
                </a:solidFill>
              </a:rPr>
              <a:t>per stroke or beat. </a:t>
            </a:r>
          </a:p>
          <a:p>
            <a:pPr marL="582930" indent="-514350"/>
            <a:r>
              <a:rPr lang="en-US" dirty="0" smtClean="0"/>
              <a:t>Normal Value : 60-80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82930" indent="-514350">
              <a:buNone/>
            </a:pPr>
            <a:r>
              <a:rPr lang="en-US" dirty="0" smtClean="0"/>
              <a:t>	(Average : </a:t>
            </a:r>
            <a:r>
              <a:rPr lang="en-US" dirty="0" smtClean="0">
                <a:solidFill>
                  <a:srgbClr val="FFFF00"/>
                </a:solidFill>
              </a:rPr>
              <a:t>70 </a:t>
            </a:r>
            <a:r>
              <a:rPr lang="en-US" dirty="0" err="1" smtClean="0">
                <a:solidFill>
                  <a:srgbClr val="FFFF00"/>
                </a:solidFill>
              </a:rPr>
              <a:t>mL</a:t>
            </a:r>
            <a:r>
              <a:rPr lang="en-US" dirty="0" smtClean="0"/>
              <a:t>)</a:t>
            </a:r>
            <a:endParaRPr lang="en-IN" dirty="0" smtClean="0"/>
          </a:p>
          <a:p>
            <a:pPr marL="582930" indent="-514350"/>
            <a:r>
              <a:rPr lang="en-US" dirty="0" smtClean="0"/>
              <a:t>SV = EDV – ESV</a:t>
            </a:r>
          </a:p>
          <a:p>
            <a:pPr marL="582930" indent="-514350"/>
            <a:r>
              <a:rPr lang="en-US" dirty="0" smtClean="0"/>
              <a:t>End diastolic volume : 120 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582930" indent="-514350"/>
            <a:r>
              <a:rPr lang="en-US" dirty="0" smtClean="0"/>
              <a:t>End systolic volume : 50 </a:t>
            </a:r>
            <a:r>
              <a:rPr lang="en-US" dirty="0" err="1" smtClean="0"/>
              <a:t>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Volumes at different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 diastolic volume : at the end of diastole (filling phase) </a:t>
            </a:r>
            <a:r>
              <a:rPr lang="en-US" dirty="0" smtClean="0">
                <a:sym typeface="Wingdings" pitchFamily="2" charset="2"/>
              </a:rPr>
              <a:t> Maximum volume (</a:t>
            </a:r>
            <a:r>
              <a:rPr lang="en-US" b="1" dirty="0" smtClean="0">
                <a:solidFill>
                  <a:srgbClr val="FFC000"/>
                </a:solidFill>
                <a:sym typeface="Wingdings" pitchFamily="2" charset="2"/>
              </a:rPr>
              <a:t>120 ml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r>
              <a:rPr lang="en-US" dirty="0" smtClean="0"/>
              <a:t>End – systolic volume : at the end of systole (ejection phase) </a:t>
            </a:r>
            <a:r>
              <a:rPr lang="en-US" dirty="0" smtClean="0">
                <a:sym typeface="Wingdings" pitchFamily="2" charset="2"/>
              </a:rPr>
              <a:t> Minimum volume (</a:t>
            </a:r>
            <a:r>
              <a:rPr lang="en-US" b="1" dirty="0" smtClean="0">
                <a:solidFill>
                  <a:srgbClr val="FFC000"/>
                </a:solidFill>
                <a:sym typeface="Wingdings" pitchFamily="2" charset="2"/>
              </a:rPr>
              <a:t>50 ml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1143000" y="2362200"/>
            <a:ext cx="2590800" cy="2819400"/>
          </a:xfrm>
          <a:custGeom>
            <a:avLst/>
            <a:gdLst>
              <a:gd name="G0" fmla="+- 3587 0 0"/>
              <a:gd name="G1" fmla="+- 21600 0 3587"/>
              <a:gd name="G2" fmla="+- 21600 0 358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87" y="10800"/>
                </a:moveTo>
                <a:cubicBezTo>
                  <a:pt x="3587" y="14784"/>
                  <a:pt x="6816" y="18013"/>
                  <a:pt x="10800" y="18013"/>
                </a:cubicBezTo>
                <a:cubicBezTo>
                  <a:pt x="14784" y="18013"/>
                  <a:pt x="18013" y="14784"/>
                  <a:pt x="18013" y="10800"/>
                </a:cubicBezTo>
                <a:cubicBezTo>
                  <a:pt x="18013" y="6816"/>
                  <a:pt x="14784" y="3587"/>
                  <a:pt x="10800" y="3587"/>
                </a:cubicBezTo>
                <a:cubicBezTo>
                  <a:pt x="6816" y="3587"/>
                  <a:pt x="3587" y="6816"/>
                  <a:pt x="3587" y="10800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5410200" y="2438400"/>
            <a:ext cx="2514600" cy="2667000"/>
          </a:xfrm>
          <a:custGeom>
            <a:avLst/>
            <a:gdLst>
              <a:gd name="G0" fmla="+- 6247 0 0"/>
              <a:gd name="G1" fmla="+- 21600 0 6247"/>
              <a:gd name="G2" fmla="+- 21600 0 624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247" y="10800"/>
                </a:moveTo>
                <a:cubicBezTo>
                  <a:pt x="6247" y="13315"/>
                  <a:pt x="8285" y="15353"/>
                  <a:pt x="10800" y="15353"/>
                </a:cubicBezTo>
                <a:cubicBezTo>
                  <a:pt x="13315" y="15353"/>
                  <a:pt x="15353" y="13315"/>
                  <a:pt x="15353" y="10800"/>
                </a:cubicBezTo>
                <a:cubicBezTo>
                  <a:pt x="15353" y="8285"/>
                  <a:pt x="13315" y="6247"/>
                  <a:pt x="10800" y="6247"/>
                </a:cubicBezTo>
                <a:cubicBezTo>
                  <a:pt x="8285" y="6247"/>
                  <a:pt x="6247" y="8285"/>
                  <a:pt x="6247" y="10800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3886200" y="3429000"/>
            <a:ext cx="13716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1447800" y="5410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End-Diastolic Volume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5715000" y="5410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End-Systolic Volume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685800" y="7620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pitchFamily="34" charset="0"/>
                <a:cs typeface="Arial" pitchFamily="34" charset="0"/>
              </a:rPr>
              <a:t>End-Diastolic Volume – End-Systolic Volume = </a:t>
            </a: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Stroke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Hetal\Downloads\cardiacoutput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rabicPeriod" startAt="2"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Minute Volume (MV) </a:t>
            </a:r>
            <a:r>
              <a:rPr lang="en-US" dirty="0" smtClean="0"/>
              <a:t>: refers to the amount of blood pumped out by each ventricle in </a:t>
            </a:r>
            <a:r>
              <a:rPr lang="en-US" b="1" u="sng" dirty="0" smtClean="0">
                <a:solidFill>
                  <a:srgbClr val="FFFF00"/>
                </a:solidFill>
              </a:rPr>
              <a:t>one minute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582930" indent="-514350"/>
            <a:r>
              <a:rPr lang="en-US" dirty="0" smtClean="0"/>
              <a:t>Product of Heart rate &amp; Stroke volume.</a:t>
            </a:r>
          </a:p>
          <a:p>
            <a:pPr marL="582930" indent="-514350"/>
            <a:r>
              <a:rPr lang="en-US" dirty="0" smtClean="0"/>
              <a:t>So, MV = HR  X  SV</a:t>
            </a:r>
          </a:p>
          <a:p>
            <a:pPr marL="582930" indent="-514350"/>
            <a:r>
              <a:rPr lang="en-US" dirty="0" smtClean="0"/>
              <a:t>Normal Values : 4- 6 Liter/min</a:t>
            </a:r>
          </a:p>
          <a:p>
            <a:pPr marL="582930" indent="-514350">
              <a:buNone/>
            </a:pPr>
            <a:r>
              <a:rPr lang="en-US" dirty="0" smtClean="0"/>
              <a:t>	Average : 5 L /min</a:t>
            </a:r>
          </a:p>
          <a:p>
            <a:pPr marL="582930" indent="-514350"/>
            <a:r>
              <a:rPr lang="en-US" dirty="0" smtClean="0"/>
              <a:t>MV = CO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user.gru.net/clawrence/vccl/chpt3/HEM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rabicPeriod" startAt="3"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Cardiac index (CI) </a:t>
            </a:r>
            <a:r>
              <a:rPr lang="en-US" dirty="0" smtClean="0"/>
              <a:t>: refers to the minute volume expressed in relation to square meter of body surface area.</a:t>
            </a:r>
          </a:p>
          <a:p>
            <a:pPr marL="582930" indent="-514350"/>
            <a:r>
              <a:rPr lang="en-US" dirty="0" smtClean="0"/>
              <a:t>Defined as amount of blood pumped out by ventricle/ minute/square meter of body surface area.</a:t>
            </a:r>
          </a:p>
          <a:p>
            <a:pPr marL="582930" indent="-514350"/>
            <a:r>
              <a:rPr lang="en-US" dirty="0" smtClean="0"/>
              <a:t>CI = CO/BSA (CO = 5 L/min , BSA = 1.56 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582930" indent="-514350"/>
            <a:r>
              <a:rPr lang="en-US" dirty="0" smtClean="0"/>
              <a:t>Normal Values : </a:t>
            </a:r>
            <a:r>
              <a:rPr lang="en-US" dirty="0" smtClean="0">
                <a:solidFill>
                  <a:srgbClr val="FFFF00"/>
                </a:solidFill>
              </a:rPr>
              <a:t>3.2 Liter/min/m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</a:p>
          <a:p>
            <a:pPr marL="582930" indent="-514350">
              <a:buNone/>
            </a:pP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848600" cy="4572000"/>
          </a:xfrm>
        </p:spPr>
        <p:txBody>
          <a:bodyPr>
            <a:normAutofit/>
          </a:bodyPr>
          <a:lstStyle/>
          <a:p>
            <a:pPr marL="582930" indent="-514350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Ejection Fraction (EF) </a:t>
            </a:r>
            <a:r>
              <a:rPr lang="en-US" dirty="0" smtClean="0"/>
              <a:t>: refers to the fraction of blood (EDV) that is ejected out by each ventricle.</a:t>
            </a:r>
          </a:p>
          <a:p>
            <a:pPr marL="582930" indent="-514350"/>
            <a:r>
              <a:rPr lang="en-US" dirty="0" smtClean="0"/>
              <a:t>EF = SV/EDV = EDV – ESV / EDV</a:t>
            </a:r>
          </a:p>
          <a:p>
            <a:pPr marL="582930" indent="-514350">
              <a:buNone/>
            </a:pPr>
            <a:r>
              <a:rPr lang="en-US" dirty="0" smtClean="0"/>
              <a:t>	(SV = 70 ml, EDV = 120 ml)</a:t>
            </a:r>
          </a:p>
          <a:p>
            <a:pPr marL="582930" indent="-514350"/>
            <a:r>
              <a:rPr lang="en-US" dirty="0" smtClean="0"/>
              <a:t>EF = 70/120 = 0.58 = 58 %</a:t>
            </a:r>
          </a:p>
          <a:p>
            <a:pPr marL="582930" indent="-514350"/>
            <a:r>
              <a:rPr lang="en-US" dirty="0" smtClean="0"/>
              <a:t>Expressed as percentage %</a:t>
            </a:r>
          </a:p>
          <a:p>
            <a:pPr marL="582930" indent="-514350"/>
            <a:r>
              <a:rPr lang="en-US" dirty="0" smtClean="0"/>
              <a:t>Normal Value = </a:t>
            </a:r>
            <a:r>
              <a:rPr lang="en-US" dirty="0" smtClean="0">
                <a:solidFill>
                  <a:srgbClr val="FFFF00"/>
                </a:solidFill>
              </a:rPr>
              <a:t>55 -65 %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nismat.org/physcor/eject_frac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3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Cardiac Reserve </a:t>
            </a:r>
            <a:r>
              <a:rPr lang="en-US" dirty="0" smtClean="0"/>
              <a:t>: refers to the maximum amount of blood that can be pumped out by the heart above normal value.</a:t>
            </a:r>
          </a:p>
          <a:p>
            <a:pPr marL="582930" indent="-514350"/>
            <a:r>
              <a:rPr lang="en-US" dirty="0" smtClean="0"/>
              <a:t>Plays important role in increasing the cardiac output during condition like EXERCISE. It is essential to withstand the stress of exercise.</a:t>
            </a:r>
          </a:p>
          <a:p>
            <a:pPr marL="582930" indent="-514350"/>
            <a:r>
              <a:rPr lang="en-US" dirty="0" smtClean="0"/>
              <a:t>Usually expressed in percentage.</a:t>
            </a:r>
          </a:p>
          <a:p>
            <a:pPr marL="582930" indent="-514350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patients with transplanted heart can also increase the cardiac output in mild exercise?</a:t>
            </a:r>
          </a:p>
          <a:p>
            <a:r>
              <a:rPr lang="en-US" dirty="0" smtClean="0"/>
              <a:t>Why the ejection of blood remain same by right and left ventricles ?</a:t>
            </a:r>
          </a:p>
          <a:p>
            <a:r>
              <a:rPr lang="en-US" dirty="0" smtClean="0"/>
              <a:t>Why ejection fraction is measured during 2D-Echocardiography ?</a:t>
            </a:r>
          </a:p>
          <a:p>
            <a:r>
              <a:rPr lang="en-US" dirty="0" smtClean="0"/>
              <a:t>Why NTG or </a:t>
            </a:r>
            <a:r>
              <a:rPr lang="en-US" dirty="0" err="1" smtClean="0"/>
              <a:t>Nitroprusside</a:t>
            </a:r>
            <a:r>
              <a:rPr lang="en-US" dirty="0" smtClean="0"/>
              <a:t> is given in chest pain or Hypertensive crisis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Reserve :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362200"/>
          <a:ext cx="87630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8584"/>
                <a:gridCol w="3164416"/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/>
                        <a:t>SUBJECT</a:t>
                      </a:r>
                      <a:endParaRPr lang="en-IN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/>
                        <a:t>CARDIAC RESERVE</a:t>
                      </a:r>
                      <a:endParaRPr lang="en-IN" sz="2400" b="1" u="sng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Normal Young</a:t>
                      </a:r>
                      <a:r>
                        <a:rPr lang="en-US" sz="2400" b="1" baseline="0" dirty="0" smtClean="0"/>
                        <a:t> Healthy Adult Male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400 -500 %</a:t>
                      </a:r>
                      <a:endParaRPr lang="en-IN" sz="2400" b="1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Normal</a:t>
                      </a:r>
                      <a:r>
                        <a:rPr lang="en-US" sz="2400" b="1" baseline="0" dirty="0" smtClean="0"/>
                        <a:t> Young Healthy Adult Female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300 – 400 %</a:t>
                      </a:r>
                      <a:endParaRPr lang="en-IN" sz="2400" b="1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Old Age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 – 300 %</a:t>
                      </a:r>
                      <a:endParaRPr lang="en-IN" sz="2400" b="1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Trained Athletes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600 – 700 %</a:t>
                      </a:r>
                      <a:endParaRPr lang="en-IN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_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3581400"/>
            <a:ext cx="9144000" cy="3276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0" y="152400"/>
            <a:ext cx="9144000" cy="3276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Cardiac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763554"/>
            <a:ext cx="3657600" cy="48320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tx2">
                    <a:lumMod val="50000"/>
                  </a:schemeClr>
                </a:solidFill>
              </a:rPr>
              <a:t>PHYSIOLOGICAL VARIATION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Age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Sex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Build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Diurnal variation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Environmental temperature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Emotional condition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After meals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Exercise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High altitude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Posture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Pregnancy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Sleep</a:t>
            </a:r>
            <a:endParaRPr lang="en-IN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752600"/>
            <a:ext cx="3810000" cy="4832092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2">
                    <a:lumMod val="75000"/>
                  </a:schemeClr>
                </a:solidFill>
              </a:rPr>
              <a:t>PATHOLOGICAL VARIATION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</a:rPr>
              <a:t>Increase</a:t>
            </a:r>
            <a:r>
              <a:rPr lang="en-US" sz="2200" b="1" dirty="0" smtClean="0"/>
              <a:t> in Cardiac Output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Fever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Anemia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Hyperthyroidism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Decrease</a:t>
            </a:r>
            <a:r>
              <a:rPr lang="en-US" sz="2200" b="1" dirty="0" smtClean="0"/>
              <a:t> in Cardiac Output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Hypothyroidism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Shock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Hemorrhage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Heart block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Cardiac failure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endParaRPr lang="en-I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of Cardiac Output</a:t>
            </a:r>
          </a:p>
          <a:p>
            <a:pPr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2438402"/>
          <a:ext cx="8762998" cy="44459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3390"/>
                <a:gridCol w="3034804"/>
                <a:gridCol w="3034804"/>
              </a:tblGrid>
              <a:tr h="8081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Organ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Blood supply/min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Percentage % of Cardiac output</a:t>
                      </a:r>
                      <a:endParaRPr lang="en-IN" sz="2400" b="1" dirty="0"/>
                    </a:p>
                  </a:txBody>
                  <a:tcPr/>
                </a:tc>
              </a:tr>
              <a:tr h="4971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Liver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1500 ml</a:t>
                      </a:r>
                      <a:r>
                        <a:rPr lang="en-US" sz="1800" b="1" baseline="0" dirty="0" smtClean="0"/>
                        <a:t> /min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30 %</a:t>
                      </a:r>
                      <a:endParaRPr lang="en-IN" sz="1800" b="1" dirty="0"/>
                    </a:p>
                  </a:txBody>
                  <a:tcPr/>
                </a:tc>
              </a:tr>
              <a:tr h="4971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Kidneys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1300 ml/min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26 %</a:t>
                      </a:r>
                      <a:endParaRPr lang="en-IN" sz="1800" b="1" dirty="0"/>
                    </a:p>
                  </a:txBody>
                  <a:tcPr/>
                </a:tc>
              </a:tr>
              <a:tr h="6285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Skeletal Muscles</a:t>
                      </a:r>
                    </a:p>
                    <a:p>
                      <a:pPr algn="ctr"/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900 ml/min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18 %</a:t>
                      </a:r>
                      <a:endParaRPr lang="en-IN" sz="1800" b="1" dirty="0"/>
                    </a:p>
                  </a:txBody>
                  <a:tcPr/>
                </a:tc>
              </a:tr>
              <a:tr h="4971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Brain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800 ml/min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16 %</a:t>
                      </a:r>
                      <a:endParaRPr lang="en-IN" sz="1800" b="1" dirty="0"/>
                    </a:p>
                  </a:txBody>
                  <a:tcPr/>
                </a:tc>
              </a:tr>
              <a:tr h="4971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Skin, Bone, GIT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300 ml/min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6 %</a:t>
                      </a:r>
                      <a:endParaRPr lang="en-IN" sz="1800" b="1" dirty="0"/>
                    </a:p>
                  </a:txBody>
                  <a:tcPr/>
                </a:tc>
              </a:tr>
              <a:tr h="4971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Heart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200 ml/min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4 %</a:t>
                      </a:r>
                      <a:endParaRPr lang="en-IN" sz="1800" b="1" dirty="0"/>
                    </a:p>
                  </a:txBody>
                  <a:tcPr/>
                </a:tc>
              </a:tr>
              <a:tr h="4971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0 ml/min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100 %</a:t>
                      </a:r>
                      <a:endParaRPr lang="en-IN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eople.virginia.edu/~dp5m/phys_304/figures/blood_flow.jpg"/>
          <p:cNvPicPr>
            <a:picLocks noChangeAspect="1" noChangeArrowheads="1"/>
          </p:cNvPicPr>
          <p:nvPr/>
        </p:nvPicPr>
        <p:blipFill>
          <a:blip r:embed="rId2" r:link="rId3"/>
          <a:srcRect b="3000"/>
          <a:stretch>
            <a:fillRect/>
          </a:stretch>
        </p:blipFill>
        <p:spPr bwMode="auto">
          <a:xfrm>
            <a:off x="0" y="0"/>
            <a:ext cx="654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Documents and Settings\John\My Documents\My Pictures\heart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71600"/>
            <a:ext cx="191293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1 : </a:t>
            </a:r>
          </a:p>
          <a:p>
            <a:pPr>
              <a:buNone/>
            </a:pPr>
            <a:r>
              <a:rPr lang="en-US" dirty="0" smtClean="0"/>
              <a:t>If EDV 100 </a:t>
            </a:r>
            <a:r>
              <a:rPr lang="en-US" dirty="0" err="1" smtClean="0"/>
              <a:t>mL</a:t>
            </a:r>
            <a:r>
              <a:rPr lang="en-US" dirty="0" smtClean="0"/>
              <a:t> , ESV = 70 </a:t>
            </a:r>
            <a:r>
              <a:rPr lang="en-US" dirty="0" err="1" smtClean="0"/>
              <a:t>mL</a:t>
            </a:r>
            <a:r>
              <a:rPr lang="en-US" dirty="0" smtClean="0"/>
              <a:t> &amp; HR = 80 min, BSA = 1.2 m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r>
              <a:rPr lang="en-US" dirty="0" smtClean="0"/>
              <a:t>	then, </a:t>
            </a:r>
          </a:p>
          <a:p>
            <a:pPr lvl="2"/>
            <a:r>
              <a:rPr lang="en-US" dirty="0" smtClean="0"/>
              <a:t>SV =  ??                     --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                                 30 ml</a:t>
            </a:r>
          </a:p>
          <a:p>
            <a:pPr lvl="2"/>
            <a:r>
              <a:rPr lang="en-US" dirty="0" smtClean="0"/>
              <a:t>CO =  ??                    --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                                2.4 L /min</a:t>
            </a:r>
          </a:p>
          <a:p>
            <a:pPr lvl="2"/>
            <a:r>
              <a:rPr lang="en-US" dirty="0" smtClean="0"/>
              <a:t>EF  =  ??                    --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                                  30 %</a:t>
            </a:r>
          </a:p>
          <a:p>
            <a:pPr lvl="2"/>
            <a:r>
              <a:rPr lang="en-US" dirty="0" smtClean="0"/>
              <a:t>CI  =  ??                      --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                                 2 L /min/m</a:t>
            </a:r>
            <a:r>
              <a:rPr lang="en-US" baseline="30000" dirty="0" smtClean="0"/>
              <a:t>2</a:t>
            </a:r>
            <a:endParaRPr lang="en-IN" baseline="30000" dirty="0" smtClean="0"/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400800" y="38100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ounded Rectangle 4"/>
          <p:cNvSpPr/>
          <p:nvPr/>
        </p:nvSpPr>
        <p:spPr>
          <a:xfrm>
            <a:off x="6400800" y="4267200"/>
            <a:ext cx="1905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6400800" y="4724400"/>
            <a:ext cx="19050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6400800" y="5181600"/>
            <a:ext cx="1905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miley Face 7"/>
          <p:cNvSpPr/>
          <p:nvPr/>
        </p:nvSpPr>
        <p:spPr>
          <a:xfrm>
            <a:off x="3581400" y="5715000"/>
            <a:ext cx="12192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5486400" y="6019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GOOD JOB!!!!!</a:t>
            </a:r>
            <a:endParaRPr lang="en-IN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Hetal\Downloads\cardiac-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Output is product of Heart Rate &amp; Stroke Volume</a:t>
            </a:r>
          </a:p>
          <a:p>
            <a:r>
              <a:rPr lang="en-US" dirty="0" smtClean="0"/>
              <a:t>CO = HR X SV</a:t>
            </a:r>
          </a:p>
          <a:p>
            <a:r>
              <a:rPr lang="en-US" dirty="0" smtClean="0"/>
              <a:t>Whereas SV is dependent on Preload, Force of Contraction and After load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So, CO = HR X   </a:t>
            </a:r>
            <a:r>
              <a:rPr lang="en-US" u="sng" dirty="0" smtClean="0"/>
              <a:t>(Preload &amp; FOC)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                                  After load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4763"/>
          <a:ext cx="9144000" cy="6853237"/>
        </p:xfrm>
        <a:graphic>
          <a:graphicData uri="http://schemas.openxmlformats.org/presentationml/2006/ole">
            <p:oleObj spid="_x0000_s50178" name="Slide" r:id="rId3" imgW="6800760" imgH="50864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 Maintaining Cardiac Output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 smtClean="0"/>
              <a:t>Venous Return (Preload)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 smtClean="0"/>
              <a:t>Force of Contraction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 smtClean="0"/>
              <a:t>Heart Rate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dirty="0" smtClean="0"/>
              <a:t>Peripheral Resistance (After-load)</a:t>
            </a:r>
            <a:endParaRPr lang="en-IN" dirty="0"/>
          </a:p>
        </p:txBody>
      </p:sp>
      <p:pic>
        <p:nvPicPr>
          <p:cNvPr id="4" name="Picture 3" descr="http://user.gru.net/clawrence/vccl/chpt3/HEM16.gif"/>
          <p:cNvPicPr>
            <a:picLocks noChangeAspect="1" noChangeArrowheads="1"/>
          </p:cNvPicPr>
          <p:nvPr/>
        </p:nvPicPr>
        <p:blipFill>
          <a:blip r:embed="rId2"/>
          <a:srcRect b="8458"/>
          <a:stretch>
            <a:fillRect/>
          </a:stretch>
        </p:blipFill>
        <p:spPr bwMode="auto">
          <a:xfrm>
            <a:off x="5410200" y="4267200"/>
            <a:ext cx="3733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this lecture you will be able to understand ;</a:t>
            </a:r>
          </a:p>
          <a:p>
            <a:pPr lvl="1"/>
            <a:r>
              <a:rPr lang="en-US" dirty="0" smtClean="0"/>
              <a:t>Which Cardiac vocabulary commonly used, in regarding to cardiac function ?</a:t>
            </a:r>
          </a:p>
          <a:p>
            <a:pPr lvl="1"/>
            <a:r>
              <a:rPr lang="en-US" dirty="0" smtClean="0"/>
              <a:t>Determinants and regulation of Cardiac output</a:t>
            </a:r>
          </a:p>
          <a:p>
            <a:pPr lvl="1"/>
            <a:r>
              <a:rPr lang="en-US" dirty="0" smtClean="0"/>
              <a:t>How is it measured in human and animal</a:t>
            </a:r>
          </a:p>
          <a:p>
            <a:pPr lvl="1"/>
            <a:r>
              <a:rPr lang="en-US" dirty="0" smtClean="0"/>
              <a:t>Applied Aspect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276600" y="3581400"/>
            <a:ext cx="2667000" cy="1219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Cardiac </a:t>
            </a:r>
          </a:p>
          <a:p>
            <a:pPr algn="ctr"/>
            <a:r>
              <a:rPr lang="en-US" sz="3200"/>
              <a:t>Output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Determinants of Cardiac Output</a:t>
            </a:r>
          </a:p>
        </p:txBody>
      </p:sp>
      <p:sp>
        <p:nvSpPr>
          <p:cNvPr id="169990" name="AutoShape 6"/>
          <p:cNvSpPr>
            <a:spLocks noChangeArrowheads="1"/>
          </p:cNvSpPr>
          <p:nvPr/>
        </p:nvSpPr>
        <p:spPr bwMode="auto">
          <a:xfrm>
            <a:off x="914400" y="2438400"/>
            <a:ext cx="22098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HEART RATE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69991" name="AutoShape 7"/>
          <p:cNvSpPr>
            <a:spLocks noChangeArrowheads="1"/>
          </p:cNvSpPr>
          <p:nvPr/>
        </p:nvSpPr>
        <p:spPr bwMode="auto">
          <a:xfrm>
            <a:off x="6400800" y="2362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PRELOAD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6019800" y="5562600"/>
            <a:ext cx="22860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AFTERLOAD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685800" y="5562600"/>
            <a:ext cx="2819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CONTRACTILITY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169994" name="AutoShape 10"/>
          <p:cNvCxnSpPr>
            <a:cxnSpLocks noChangeShapeType="1"/>
            <a:stCxn id="169990" idx="2"/>
            <a:endCxn id="169988" idx="1"/>
          </p:cNvCxnSpPr>
          <p:nvPr/>
        </p:nvCxnSpPr>
        <p:spPr bwMode="auto">
          <a:xfrm rot="16200000" flipH="1">
            <a:off x="2038350" y="2952750"/>
            <a:ext cx="1219200" cy="1257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169995" name="AutoShape 11"/>
          <p:cNvCxnSpPr>
            <a:cxnSpLocks noChangeShapeType="1"/>
            <a:stCxn id="169993" idx="0"/>
            <a:endCxn id="169988" idx="1"/>
          </p:cNvCxnSpPr>
          <p:nvPr/>
        </p:nvCxnSpPr>
        <p:spPr bwMode="auto">
          <a:xfrm rot="5400000" flipH="1" flipV="1">
            <a:off x="2000250" y="4286250"/>
            <a:ext cx="1371600" cy="1181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169996" name="AutoShape 12"/>
          <p:cNvCxnSpPr>
            <a:cxnSpLocks noChangeShapeType="1"/>
            <a:stCxn id="169991" idx="2"/>
            <a:endCxn id="169988" idx="3"/>
          </p:cNvCxnSpPr>
          <p:nvPr/>
        </p:nvCxnSpPr>
        <p:spPr bwMode="auto">
          <a:xfrm flipH="1">
            <a:off x="5943600" y="2895600"/>
            <a:ext cx="1371600" cy="1295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169997" name="AutoShape 13"/>
          <p:cNvCxnSpPr>
            <a:cxnSpLocks noChangeShapeType="1"/>
            <a:stCxn id="169992" idx="0"/>
            <a:endCxn id="169988" idx="3"/>
          </p:cNvCxnSpPr>
          <p:nvPr/>
        </p:nvCxnSpPr>
        <p:spPr bwMode="auto">
          <a:xfrm rot="16200000" flipV="1">
            <a:off x="5867400" y="4267200"/>
            <a:ext cx="13716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sp>
        <p:nvSpPr>
          <p:cNvPr id="22" name="Minus 21"/>
          <p:cNvSpPr/>
          <p:nvPr/>
        </p:nvSpPr>
        <p:spPr>
          <a:xfrm>
            <a:off x="6324600" y="4724400"/>
            <a:ext cx="914400" cy="914400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Plus 22"/>
          <p:cNvSpPr/>
          <p:nvPr/>
        </p:nvSpPr>
        <p:spPr>
          <a:xfrm>
            <a:off x="2133600" y="3048000"/>
            <a:ext cx="914400" cy="914400"/>
          </a:xfrm>
          <a:prstGeom prst="mathPlus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Plus 23"/>
          <p:cNvSpPr/>
          <p:nvPr/>
        </p:nvSpPr>
        <p:spPr>
          <a:xfrm>
            <a:off x="2133600" y="4419600"/>
            <a:ext cx="914400" cy="914400"/>
          </a:xfrm>
          <a:prstGeom prst="mathPlus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Plus 24"/>
          <p:cNvSpPr/>
          <p:nvPr/>
        </p:nvSpPr>
        <p:spPr>
          <a:xfrm>
            <a:off x="6248400" y="2971800"/>
            <a:ext cx="914400" cy="914400"/>
          </a:xfrm>
          <a:prstGeom prst="mathPlus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Hetal\Downloads\13054_2008_Article_6408_Fig1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924800" cy="5074440"/>
          </a:xfrm>
        </p:spPr>
        <p:txBody>
          <a:bodyPr>
            <a:normAutofit fontScale="92500" lnSpcReduction="10000"/>
          </a:bodyPr>
          <a:lstStyle/>
          <a:p>
            <a:pPr marL="640080" indent="-514350"/>
            <a:r>
              <a:rPr lang="en-US" dirty="0" smtClean="0"/>
              <a:t>Factors  Maintaining Cardiac Output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sz="3000" b="1" u="sng" dirty="0" smtClean="0">
                <a:solidFill>
                  <a:srgbClr val="FFFF00"/>
                </a:solidFill>
              </a:rPr>
              <a:t>Venous Return</a:t>
            </a:r>
            <a:r>
              <a:rPr lang="en-US" sz="3000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refers to amount of blood, which is returned to the heart from different parts of the body.</a:t>
            </a:r>
          </a:p>
          <a:p>
            <a:pPr marL="969264" lvl="1" indent="-514350"/>
            <a:r>
              <a:rPr lang="en-US" dirty="0" smtClean="0"/>
              <a:t>Directly proportional to cardiac output. </a:t>
            </a:r>
          </a:p>
          <a:p>
            <a:pPr marL="969264" lvl="1" indent="-514350">
              <a:buNone/>
            </a:pPr>
            <a:r>
              <a:rPr lang="en-US" dirty="0" smtClean="0"/>
              <a:t>	(CO </a:t>
            </a:r>
            <a:r>
              <a:rPr lang="el-GR" dirty="0" smtClean="0"/>
              <a:t>α</a:t>
            </a:r>
            <a:r>
              <a:rPr lang="en-US" dirty="0" smtClean="0"/>
              <a:t> VR) provided the other factors constant</a:t>
            </a:r>
          </a:p>
          <a:p>
            <a:pPr marL="969264" lvl="1" indent="-514350"/>
            <a:r>
              <a:rPr lang="en-US" dirty="0" smtClean="0"/>
              <a:t>Venous return in turns depend upon six factors;</a:t>
            </a:r>
          </a:p>
          <a:p>
            <a:pPr marL="1225296" lvl="2" indent="-514350"/>
            <a:r>
              <a:rPr lang="en-US" dirty="0" smtClean="0"/>
              <a:t>Respiratory Pump</a:t>
            </a:r>
          </a:p>
          <a:p>
            <a:pPr marL="1225296" lvl="2" indent="-514350"/>
            <a:r>
              <a:rPr lang="en-US" dirty="0" smtClean="0"/>
              <a:t>Muscle Pump</a:t>
            </a:r>
          </a:p>
          <a:p>
            <a:pPr marL="1225296" lvl="2" indent="-514350"/>
            <a:r>
              <a:rPr lang="en-US" dirty="0" smtClean="0"/>
              <a:t>Gravity</a:t>
            </a:r>
          </a:p>
          <a:p>
            <a:pPr marL="1225296" lvl="2" indent="-514350"/>
            <a:r>
              <a:rPr lang="en-US" dirty="0" smtClean="0"/>
              <a:t>Cardiac Pump</a:t>
            </a:r>
          </a:p>
          <a:p>
            <a:pPr marL="1225296" lvl="2" indent="-514350"/>
            <a:r>
              <a:rPr lang="en-US" dirty="0" smtClean="0"/>
              <a:t>Venous Pressure</a:t>
            </a:r>
          </a:p>
          <a:p>
            <a:pPr marL="1225296" lvl="2" indent="-514350"/>
            <a:r>
              <a:rPr lang="en-US" dirty="0" smtClean="0"/>
              <a:t>Sympathetic tone</a:t>
            </a:r>
          </a:p>
          <a:p>
            <a:pPr marL="969264" lvl="1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Pump</a:t>
            </a:r>
            <a:endParaRPr lang="en-IN" dirty="0"/>
          </a:p>
        </p:txBody>
      </p:sp>
      <p:pic>
        <p:nvPicPr>
          <p:cNvPr id="50178" name="Picture 2" descr="http://www.as.wvu.edu/~rbrundage/chapter10b/img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84847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viva.co.uk/library/images/med_encyclopedia/cfhg352blocir_0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5720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5800" y="1447800"/>
            <a:ext cx="472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ABDOMINOTHORACIC PUMP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During Inspiration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Intra-thoracic Pressure : </a:t>
            </a:r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</a:rPr>
              <a:t>ve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Intra-abdominal Pressure : </a:t>
            </a:r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US" sz="2400" b="1" dirty="0" err="1" smtClean="0">
                <a:solidFill>
                  <a:srgbClr val="00B050"/>
                </a:solidFill>
              </a:rPr>
              <a:t>ve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IN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Pump: Mechanics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Muscular Activity and Venous Valves</a:t>
            </a:r>
          </a:p>
        </p:txBody>
      </p:sp>
      <p:pic>
        <p:nvPicPr>
          <p:cNvPr id="136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1" y="1752600"/>
            <a:ext cx="3733800" cy="4648200"/>
          </a:xfrm>
          <a:noFill/>
          <a:ln/>
        </p:spPr>
      </p:pic>
      <p:sp>
        <p:nvSpPr>
          <p:cNvPr id="11266" name="AutoShape 2" descr="http://www.aviva.co.uk/library/images/med_encyclopedia/cfhg352blocir_00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68" name="Picture 4" descr="http://www.aviva.co.uk/library/images/med_encyclopedia/cfhg352blocir_0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39243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ChangeArrowheads="1"/>
          </p:cNvSpPr>
          <p:nvPr/>
        </p:nvSpPr>
        <p:spPr bwMode="auto">
          <a:xfrm rot="1407242">
            <a:off x="2819400" y="4038600"/>
            <a:ext cx="2438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2057400" y="3276600"/>
            <a:ext cx="914400" cy="9906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 rot="1441373">
            <a:off x="5029200" y="51816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 rot="1453866">
            <a:off x="6934200" y="5410200"/>
            <a:ext cx="339725" cy="708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 rot="1014674">
            <a:off x="3200400" y="3962400"/>
            <a:ext cx="533400" cy="609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V="1">
            <a:off x="685800" y="4724400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61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Effects of Gravity on the </a:t>
            </a:r>
            <a:br>
              <a:rPr lang="en-US" sz="3600"/>
            </a:br>
            <a:r>
              <a:rPr lang="en-US" sz="3600"/>
              <a:t>Venous System and Cardiac Output</a:t>
            </a:r>
          </a:p>
        </p:txBody>
      </p:sp>
      <p:sp>
        <p:nvSpPr>
          <p:cNvPr id="17614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Gravity</a:t>
            </a:r>
            <a:endParaRPr lang="en-US" dirty="0"/>
          </a:p>
          <a:p>
            <a:pPr lvl="1"/>
            <a:r>
              <a:rPr lang="en-US" dirty="0"/>
              <a:t>Venous pooling may significantly reduce CO</a:t>
            </a:r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6324600" y="4343400"/>
            <a:ext cx="13716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Users\Hetal\Downloads\venouspool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 Maintaining Cardiac Output</a:t>
            </a:r>
          </a:p>
          <a:p>
            <a:pPr marL="969264" lvl="1" indent="-514350">
              <a:buAutoNum type="arabicPeriod" startAt="2"/>
            </a:pPr>
            <a:r>
              <a:rPr lang="en-US" b="1" u="sng" dirty="0" smtClean="0">
                <a:solidFill>
                  <a:srgbClr val="FFFF00"/>
                </a:solidFill>
              </a:rPr>
              <a:t>Force of Contraction</a:t>
            </a:r>
            <a:r>
              <a:rPr lang="en-IN" b="1" u="sng" dirty="0" smtClean="0">
                <a:solidFill>
                  <a:srgbClr val="FFFF00"/>
                </a:solidFill>
              </a:rPr>
              <a:t> </a:t>
            </a:r>
            <a:r>
              <a:rPr lang="en-IN" dirty="0" smtClean="0"/>
              <a:t>: depends on diastolic period and ventricular filling.</a:t>
            </a:r>
          </a:p>
          <a:p>
            <a:pPr marL="969264" lvl="1" indent="-514350">
              <a:buNone/>
            </a:pPr>
            <a:r>
              <a:rPr lang="en-US" dirty="0" smtClean="0"/>
              <a:t>	(CO </a:t>
            </a:r>
            <a:r>
              <a:rPr lang="en-US" sz="3200" dirty="0" smtClean="0"/>
              <a:t> </a:t>
            </a:r>
            <a:r>
              <a:rPr lang="el-GR" sz="3200" dirty="0" smtClean="0"/>
              <a:t>α</a:t>
            </a:r>
            <a:r>
              <a:rPr lang="en-US" sz="3200" dirty="0" smtClean="0"/>
              <a:t>  </a:t>
            </a:r>
            <a:r>
              <a:rPr lang="en-US" dirty="0" smtClean="0"/>
              <a:t>FOC )</a:t>
            </a:r>
            <a:endParaRPr lang="en-IN" dirty="0" smtClean="0"/>
          </a:p>
          <a:p>
            <a:pPr marL="969264" lvl="1" indent="-514350">
              <a:buNone/>
            </a:pPr>
            <a:r>
              <a:rPr lang="en-US" dirty="0" smtClean="0"/>
              <a:t>	</a:t>
            </a:r>
            <a:r>
              <a:rPr lang="en-US" sz="2400" b="1" u="sng" dirty="0" smtClean="0">
                <a:solidFill>
                  <a:srgbClr val="FFFF00"/>
                </a:solidFill>
              </a:rPr>
              <a:t>Frank Starling’s Law </a:t>
            </a:r>
            <a:r>
              <a:rPr lang="en-US" dirty="0" smtClean="0"/>
              <a:t>: “With in physiological limit, The force of contraction is directly proportional to initial length of muscle fiber before onset of contraction.”</a:t>
            </a:r>
          </a:p>
          <a:p>
            <a:pPr marL="969264" lvl="1" indent="-514350"/>
            <a:r>
              <a:rPr lang="en-US" dirty="0" smtClean="0"/>
              <a:t>Preload</a:t>
            </a:r>
          </a:p>
          <a:p>
            <a:pPr marL="969264" lvl="1" indent="-514350"/>
            <a:r>
              <a:rPr lang="en-US" dirty="0" err="1" smtClean="0"/>
              <a:t>Afterload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Frank-Starling Relationship</a:t>
            </a:r>
          </a:p>
        </p:txBody>
      </p:sp>
      <p:pic>
        <p:nvPicPr>
          <p:cNvPr id="106498" name="Picture 2" descr="C:\Users\Hetal\Downloads\Fig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162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 : 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074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Long Questions :</a:t>
            </a:r>
          </a:p>
          <a:p>
            <a:r>
              <a:rPr lang="en-US" dirty="0" smtClean="0"/>
              <a:t>Cardiac Output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Short Questions 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</a:p>
          <a:p>
            <a:r>
              <a:rPr lang="en-US" dirty="0" smtClean="0"/>
              <a:t>Factors affecting Cardiac output</a:t>
            </a:r>
          </a:p>
          <a:p>
            <a:r>
              <a:rPr lang="en-US" dirty="0" smtClean="0"/>
              <a:t>Regulation of Cardiac output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Viva Questions :</a:t>
            </a:r>
          </a:p>
          <a:p>
            <a:pPr lvl="1"/>
            <a:r>
              <a:rPr lang="en-US" dirty="0" smtClean="0"/>
              <a:t>Define Stroke volume, Minute volume, Cardiac output, Cardiac Index, Ejection fraction. Give normal values &amp; range. </a:t>
            </a:r>
          </a:p>
          <a:p>
            <a:pPr lvl="1"/>
            <a:r>
              <a:rPr lang="en-US" dirty="0" smtClean="0"/>
              <a:t>Frank starling’s Law</a:t>
            </a:r>
          </a:p>
          <a:p>
            <a:pPr lvl="1"/>
            <a:r>
              <a:rPr lang="en-US" dirty="0" smtClean="0"/>
              <a:t>Examples of preload &amp; </a:t>
            </a:r>
            <a:r>
              <a:rPr lang="en-US" dirty="0" err="1" smtClean="0"/>
              <a:t>afterload</a:t>
            </a:r>
            <a:r>
              <a:rPr lang="en-US" dirty="0" smtClean="0"/>
              <a:t> for heart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Frank-Starling Relationship</a:t>
            </a:r>
          </a:p>
        </p:txBody>
      </p:sp>
      <p:pic>
        <p:nvPicPr>
          <p:cNvPr id="122883" name="Picture 3" descr="cf020_sliding_fila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8153399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Hetal\Downloads\1189159-2287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trip" pitchFamily="2" charset="0"/>
              </a:rPr>
              <a:t>PRELOAD</a:t>
            </a:r>
            <a:endParaRPr lang="en-US" b="1" dirty="0">
              <a:latin typeface="Comic Strip" pitchFamily="2" charset="0"/>
            </a:endParaRPr>
          </a:p>
        </p:txBody>
      </p:sp>
      <p:pic>
        <p:nvPicPr>
          <p:cNvPr id="24579" name="Picture 3" descr="HEM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9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Hetal\Downloads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1534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Hetal\Downloads\682-14952023124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Significance of Frank Starling Law in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the outputs of two ventricles equal</a:t>
            </a:r>
          </a:p>
          <a:p>
            <a:r>
              <a:rPr lang="en-US" dirty="0" smtClean="0"/>
              <a:t>Keeping constant stroke volume when SVR increases</a:t>
            </a:r>
          </a:p>
          <a:p>
            <a:r>
              <a:rPr lang="en-US" dirty="0" smtClean="0"/>
              <a:t>Life saving device in patient of heart failure and transplant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Bainbridge Reflex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Bainbridge reflex </a:t>
            </a:r>
            <a:r>
              <a:rPr lang="en-US" dirty="0" smtClean="0"/>
              <a:t>is an increase in heart rate due to increase in central venous pressure (if the initial HR was low). </a:t>
            </a:r>
          </a:p>
          <a:p>
            <a:r>
              <a:rPr lang="en-US" dirty="0" err="1" smtClean="0"/>
              <a:t>Atrial</a:t>
            </a:r>
            <a:r>
              <a:rPr lang="en-US" dirty="0" smtClean="0"/>
              <a:t> receptors – Type B receptors (Stretch receptors)</a:t>
            </a:r>
          </a:p>
          <a:p>
            <a:r>
              <a:rPr lang="en-US" dirty="0" smtClean="0"/>
              <a:t>Afferent via </a:t>
            </a:r>
            <a:r>
              <a:rPr lang="en-US" dirty="0" err="1" smtClean="0"/>
              <a:t>Vagus</a:t>
            </a:r>
            <a:r>
              <a:rPr lang="en-US" dirty="0" smtClean="0"/>
              <a:t> nerve</a:t>
            </a:r>
          </a:p>
          <a:p>
            <a:r>
              <a:rPr lang="en-US" dirty="0" smtClean="0"/>
              <a:t>Efferent via sympathetic and parasympathetic</a:t>
            </a:r>
          </a:p>
          <a:p>
            <a:r>
              <a:rPr lang="en-US" dirty="0" smtClean="0"/>
              <a:t>Role of ANP and ADH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trip" pitchFamily="2" charset="0"/>
              </a:rPr>
              <a:t>AFTERLOAD</a:t>
            </a:r>
            <a:endParaRPr lang="en-US" b="1" dirty="0">
              <a:latin typeface="Comic Strip" pitchFamily="2" charset="0"/>
            </a:endParaRPr>
          </a:p>
        </p:txBody>
      </p:sp>
      <p:pic>
        <p:nvPicPr>
          <p:cNvPr id="25604" name="Picture 4" descr="HEM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 Maintaining Cardiac Output</a:t>
            </a:r>
          </a:p>
          <a:p>
            <a:pPr marL="969264" lvl="1" indent="-514350">
              <a:buAutoNum type="arabicPeriod" startAt="3"/>
            </a:pPr>
            <a:r>
              <a:rPr lang="en-US" b="1" u="sng" dirty="0" smtClean="0">
                <a:solidFill>
                  <a:srgbClr val="FFFF00"/>
                </a:solidFill>
              </a:rPr>
              <a:t>Heart Rate</a:t>
            </a:r>
          </a:p>
          <a:p>
            <a:pPr marL="969264" lvl="1" indent="-514350">
              <a:buNone/>
            </a:pPr>
            <a:r>
              <a:rPr lang="en-US" dirty="0" smtClean="0"/>
              <a:t>	CO  </a:t>
            </a:r>
            <a:r>
              <a:rPr lang="el-GR" dirty="0" smtClean="0"/>
              <a:t>α</a:t>
            </a:r>
            <a:r>
              <a:rPr lang="en-US" dirty="0" smtClean="0"/>
              <a:t> HR (Directly proportional)</a:t>
            </a:r>
          </a:p>
          <a:p>
            <a:pPr marL="969264" lvl="1" indent="-514350"/>
            <a:r>
              <a:rPr lang="en-US" dirty="0" smtClean="0"/>
              <a:t>Marked increase in HR , CO increased</a:t>
            </a:r>
          </a:p>
          <a:p>
            <a:pPr marL="969264" lvl="1" indent="-514350"/>
            <a:r>
              <a:rPr lang="en-US" dirty="0" smtClean="0"/>
              <a:t>Marked decrease in HR , CO decreased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Effects of Heart Rate </a:t>
            </a:r>
            <a:br>
              <a:rPr lang="en-US" sz="4000"/>
            </a:br>
            <a:r>
              <a:rPr lang="en-US" sz="4000"/>
              <a:t>on Cardiac Output</a:t>
            </a: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>
            <a:off x="2514600" y="2362200"/>
            <a:ext cx="0" cy="3124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2514600" y="5486400"/>
            <a:ext cx="426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3200400" y="5638800"/>
            <a:ext cx="3200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pitchFamily="34" charset="0"/>
                <a:cs typeface="Arial" pitchFamily="34" charset="0"/>
              </a:rPr>
              <a:t>Heart Rate </a:t>
            </a:r>
          </a:p>
          <a:p>
            <a:pPr algn="ctr">
              <a:spcBef>
                <a:spcPct val="50000"/>
              </a:spcBef>
            </a:pPr>
            <a:r>
              <a:rPr lang="en-US" sz="1800" b="0">
                <a:latin typeface="Arial" pitchFamily="34" charset="0"/>
                <a:cs typeface="Arial" pitchFamily="34" charset="0"/>
              </a:rPr>
              <a:t>(Increased by Pacing)</a:t>
            </a: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 rot="16200000">
            <a:off x="579438" y="3611562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pitchFamily="34" charset="0"/>
                <a:cs typeface="Arial" pitchFamily="34" charset="0"/>
              </a:rPr>
              <a:t>Cardiac Output</a:t>
            </a:r>
          </a:p>
        </p:txBody>
      </p:sp>
      <p:sp>
        <p:nvSpPr>
          <p:cNvPr id="160788" name="AutoShape 20"/>
          <p:cNvSpPr>
            <a:spLocks/>
          </p:cNvSpPr>
          <p:nvPr/>
        </p:nvSpPr>
        <p:spPr bwMode="auto">
          <a:xfrm rot="5400000">
            <a:off x="4914900" y="2019300"/>
            <a:ext cx="304800" cy="2209800"/>
          </a:xfrm>
          <a:prstGeom prst="leftBracket">
            <a:avLst>
              <a:gd name="adj" fmla="val 201389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60789" name="AutoShape 21"/>
          <p:cNvCxnSpPr>
            <a:cxnSpLocks noChangeShapeType="1"/>
            <a:stCxn id="160773" idx="1"/>
            <a:endCxn id="160788" idx="2"/>
          </p:cNvCxnSpPr>
          <p:nvPr/>
        </p:nvCxnSpPr>
        <p:spPr bwMode="auto">
          <a:xfrm flipV="1">
            <a:off x="2514600" y="3276600"/>
            <a:ext cx="1428750" cy="222567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160790" name="AutoShape 22"/>
          <p:cNvCxnSpPr>
            <a:cxnSpLocks noChangeShapeType="1"/>
            <a:stCxn id="160788" idx="0"/>
          </p:cNvCxnSpPr>
          <p:nvPr/>
        </p:nvCxnSpPr>
        <p:spPr bwMode="auto">
          <a:xfrm>
            <a:off x="6191250" y="3276600"/>
            <a:ext cx="212725" cy="4572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&amp; Normal Values</a:t>
            </a:r>
          </a:p>
          <a:p>
            <a:r>
              <a:rPr lang="en-US" dirty="0" smtClean="0"/>
              <a:t>Calculation of different parameters</a:t>
            </a:r>
          </a:p>
          <a:p>
            <a:r>
              <a:rPr lang="en-US" dirty="0" smtClean="0"/>
              <a:t>Variation in cardiac output</a:t>
            </a:r>
          </a:p>
          <a:p>
            <a:r>
              <a:rPr lang="en-US" dirty="0" smtClean="0"/>
              <a:t>Factor affecting cardiac output</a:t>
            </a:r>
          </a:p>
          <a:p>
            <a:r>
              <a:rPr lang="en-US" dirty="0" smtClean="0"/>
              <a:t>Regulation of cardiac output</a:t>
            </a:r>
          </a:p>
          <a:p>
            <a:r>
              <a:rPr lang="en-US" dirty="0" smtClean="0"/>
              <a:t>Measurement of cardiac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 Maintaining Cardiac Output</a:t>
            </a:r>
          </a:p>
          <a:p>
            <a:pPr marL="969264" lvl="1" indent="-514350">
              <a:buAutoNum type="arabicPeriod" startAt="4"/>
            </a:pPr>
            <a:r>
              <a:rPr lang="en-US" b="1" u="sng" dirty="0" smtClean="0">
                <a:solidFill>
                  <a:srgbClr val="FFFF00"/>
                </a:solidFill>
              </a:rPr>
              <a:t>Peripheral Resistance  </a:t>
            </a:r>
            <a:r>
              <a:rPr lang="en-US" dirty="0" smtClean="0"/>
              <a:t>: refers to the resistance offered to the flow of blood at the peripheral blood vessels.</a:t>
            </a:r>
          </a:p>
          <a:p>
            <a:pPr marL="969264" lvl="1" indent="-514350"/>
            <a:r>
              <a:rPr lang="en-US" dirty="0" smtClean="0"/>
              <a:t>Peripheral resistance is the resistance or load against which the heart has to pump.</a:t>
            </a:r>
          </a:p>
          <a:p>
            <a:pPr marL="969264" lvl="1" indent="-514350"/>
            <a:r>
              <a:rPr lang="en-US" dirty="0" smtClean="0"/>
              <a:t>CO </a:t>
            </a:r>
            <a:r>
              <a:rPr lang="el-GR" sz="3600" dirty="0" smtClean="0"/>
              <a:t>α</a:t>
            </a:r>
            <a:r>
              <a:rPr lang="en-US" sz="3600" dirty="0" smtClean="0"/>
              <a:t>  1 </a:t>
            </a:r>
            <a:r>
              <a:rPr lang="en-US" dirty="0" smtClean="0"/>
              <a:t>/  PR (inversely proportional to PR)</a:t>
            </a:r>
          </a:p>
          <a:p>
            <a:pPr marL="969264" lvl="1" indent="-514350"/>
            <a:r>
              <a:rPr lang="en-US" dirty="0" smtClean="0"/>
              <a:t>Maximum resistance offered by Meta-arterioles (Resistance vessels)</a:t>
            </a:r>
          </a:p>
          <a:p>
            <a:pPr marL="969264" lvl="1" indent="-514350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4763"/>
          <a:ext cx="9144000" cy="6853237"/>
        </p:xfrm>
        <a:graphic>
          <a:graphicData uri="http://schemas.openxmlformats.org/presentationml/2006/ole">
            <p:oleObj spid="_x0000_s1026" name="Slide" r:id="rId3" imgW="6800760" imgH="50864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3560"/>
            <a:ext cx="9144000" cy="4572000"/>
          </a:xfrm>
        </p:spPr>
        <p:txBody>
          <a:bodyPr/>
          <a:lstStyle/>
          <a:p>
            <a:r>
              <a:rPr lang="en-US" dirty="0" smtClean="0"/>
              <a:t>Regulation of Cardiac Output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b="1" u="sng" dirty="0" smtClean="0"/>
              <a:t>Intrinsic Mechanism (Frank Starling Mechanism)</a:t>
            </a:r>
          </a:p>
          <a:p>
            <a:pPr marL="1225296" lvl="2" indent="-514350">
              <a:buNone/>
            </a:pPr>
            <a:r>
              <a:rPr lang="en-US" dirty="0" smtClean="0"/>
              <a:t>    	</a:t>
            </a:r>
            <a:r>
              <a:rPr lang="en-US" dirty="0" err="1" smtClean="0"/>
              <a:t>Heterometric</a:t>
            </a:r>
            <a:r>
              <a:rPr lang="en-US" dirty="0" smtClean="0"/>
              <a:t> regulation</a:t>
            </a:r>
          </a:p>
          <a:p>
            <a:pPr marL="1225296" lvl="2" indent="-514350">
              <a:buNone/>
            </a:pPr>
            <a:r>
              <a:rPr lang="en-US" dirty="0" smtClean="0"/>
              <a:t>        2 to 2.5 times , 13 L /min</a:t>
            </a:r>
          </a:p>
          <a:p>
            <a:pPr marL="1225296" lvl="2" indent="-514350">
              <a:buNone/>
            </a:pPr>
            <a:r>
              <a:rPr lang="en-US" dirty="0" smtClean="0"/>
              <a:t>	important in keeping output in both pump equal  transplanted heart , cardiac failure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b="1" u="sng" dirty="0" smtClean="0"/>
              <a:t>Extrinsic Mechanism (Autonomic Nervous Mechanism)</a:t>
            </a:r>
          </a:p>
          <a:p>
            <a:pPr marL="1225296" lvl="2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Homometric</a:t>
            </a:r>
            <a:r>
              <a:rPr lang="en-US" dirty="0" smtClean="0"/>
              <a:t> regulation</a:t>
            </a:r>
          </a:p>
          <a:p>
            <a:pPr marL="1225296" lvl="2" indent="-514350">
              <a:buNone/>
            </a:pPr>
            <a:r>
              <a:rPr lang="en-US" dirty="0" smtClean="0"/>
              <a:t>         Sympathetic Activity</a:t>
            </a:r>
          </a:p>
          <a:p>
            <a:pPr marL="1225296" lvl="2" indent="-514350">
              <a:buNone/>
            </a:pPr>
            <a:r>
              <a:rPr lang="en-US" dirty="0" smtClean="0"/>
              <a:t>	Parasympathetic Activity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Frank starling Mechanism</a:t>
            </a:r>
          </a:p>
          <a:p>
            <a:r>
              <a:rPr lang="en-US" dirty="0" smtClean="0"/>
              <a:t>Depends on preload</a:t>
            </a:r>
          </a:p>
          <a:p>
            <a:r>
              <a:rPr lang="en-US" dirty="0" smtClean="0"/>
              <a:t>End diastolic volume forms preload</a:t>
            </a:r>
          </a:p>
          <a:p>
            <a:r>
              <a:rPr lang="en-US" dirty="0" smtClean="0"/>
              <a:t>EDV - Initial Length – FOC – CO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Extrinsic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Sympathetic activity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 err="1" smtClean="0"/>
              <a:t>inotropic</a:t>
            </a:r>
            <a:r>
              <a:rPr lang="en-US" dirty="0" smtClean="0"/>
              <a:t> effect</a:t>
            </a:r>
          </a:p>
          <a:p>
            <a:r>
              <a:rPr lang="en-US" dirty="0" smtClean="0"/>
              <a:t>Parasympathetic activity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Negative </a:t>
            </a:r>
            <a:r>
              <a:rPr lang="en-US" dirty="0" err="1" smtClean="0"/>
              <a:t>inotropic</a:t>
            </a:r>
            <a:r>
              <a:rPr lang="en-US" dirty="0" smtClean="0"/>
              <a:t> effect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Hetal\Downloads\682-14952023124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Intrinsic and extrinsic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 to left</a:t>
            </a:r>
          </a:p>
          <a:p>
            <a:r>
              <a:rPr lang="en-US" dirty="0" smtClean="0"/>
              <a:t>Shift to right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Measurement of Cardiac Output</a:t>
            </a:r>
          </a:p>
          <a:p>
            <a:pPr lvl="1"/>
            <a:r>
              <a:rPr lang="en-US" dirty="0" smtClean="0"/>
              <a:t>Direct method</a:t>
            </a:r>
          </a:p>
          <a:p>
            <a:pPr lvl="2"/>
            <a:r>
              <a:rPr lang="en-US" dirty="0" smtClean="0"/>
              <a:t>By using </a:t>
            </a:r>
            <a:r>
              <a:rPr lang="en-US" dirty="0" err="1" smtClean="0"/>
              <a:t>cardiometer</a:t>
            </a:r>
            <a:endParaRPr lang="en-US" dirty="0" smtClean="0"/>
          </a:p>
          <a:p>
            <a:pPr lvl="2"/>
            <a:r>
              <a:rPr lang="en-US" dirty="0" smtClean="0"/>
              <a:t>By using </a:t>
            </a:r>
            <a:r>
              <a:rPr lang="en-US" dirty="0" err="1" smtClean="0"/>
              <a:t>flowmeter</a:t>
            </a:r>
            <a:endParaRPr lang="en-US" dirty="0" smtClean="0"/>
          </a:p>
          <a:p>
            <a:pPr lvl="3"/>
            <a:r>
              <a:rPr lang="en-US" dirty="0" smtClean="0"/>
              <a:t>Mechanical </a:t>
            </a:r>
            <a:r>
              <a:rPr lang="en-US" dirty="0" err="1" smtClean="0"/>
              <a:t>flowmeter</a:t>
            </a:r>
            <a:endParaRPr lang="en-US" dirty="0" smtClean="0"/>
          </a:p>
          <a:p>
            <a:pPr lvl="3"/>
            <a:r>
              <a:rPr lang="en-US" dirty="0" smtClean="0"/>
              <a:t>Electrical </a:t>
            </a:r>
            <a:r>
              <a:rPr lang="en-US" dirty="0" err="1" smtClean="0"/>
              <a:t>flowmeter</a:t>
            </a:r>
            <a:endParaRPr lang="en-US" dirty="0" smtClean="0"/>
          </a:p>
          <a:p>
            <a:pPr lvl="3"/>
            <a:r>
              <a:rPr lang="en-US" dirty="0" smtClean="0"/>
              <a:t>Ultrasonic </a:t>
            </a:r>
            <a:r>
              <a:rPr lang="en-US" dirty="0" err="1" smtClean="0"/>
              <a:t>doppler</a:t>
            </a:r>
            <a:r>
              <a:rPr lang="en-US" dirty="0" smtClean="0"/>
              <a:t> </a:t>
            </a:r>
            <a:r>
              <a:rPr lang="en-US" dirty="0" err="1" smtClean="0"/>
              <a:t>flowmeter</a:t>
            </a:r>
            <a:endParaRPr lang="en-US" dirty="0" smtClean="0"/>
          </a:p>
          <a:p>
            <a:pPr lvl="1"/>
            <a:r>
              <a:rPr lang="en-US" dirty="0" smtClean="0"/>
              <a:t>Indirect method</a:t>
            </a:r>
          </a:p>
          <a:p>
            <a:pPr lvl="2"/>
            <a:r>
              <a:rPr lang="en-US" dirty="0" smtClean="0"/>
              <a:t>By </a:t>
            </a:r>
            <a:r>
              <a:rPr lang="en-US" dirty="0" err="1" smtClean="0"/>
              <a:t>Fick’s</a:t>
            </a:r>
            <a:r>
              <a:rPr lang="en-US" dirty="0" smtClean="0"/>
              <a:t> Principle</a:t>
            </a:r>
          </a:p>
          <a:p>
            <a:pPr lvl="2"/>
            <a:r>
              <a:rPr lang="en-US" dirty="0" smtClean="0"/>
              <a:t>Indicator dye dilution method</a:t>
            </a:r>
          </a:p>
          <a:p>
            <a:pPr lvl="2"/>
            <a:r>
              <a:rPr lang="en-US" dirty="0" err="1" smtClean="0"/>
              <a:t>Thermodilution</a:t>
            </a:r>
            <a:r>
              <a:rPr lang="en-US" dirty="0" smtClean="0"/>
              <a:t> method</a:t>
            </a:r>
          </a:p>
          <a:p>
            <a:pPr lvl="2"/>
            <a:r>
              <a:rPr lang="en-US" dirty="0" smtClean="0"/>
              <a:t>Esophageal </a:t>
            </a:r>
            <a:r>
              <a:rPr lang="en-US" dirty="0" err="1" smtClean="0"/>
              <a:t>doppler</a:t>
            </a:r>
            <a:r>
              <a:rPr lang="en-US" dirty="0" smtClean="0"/>
              <a:t> transducer method</a:t>
            </a:r>
          </a:p>
          <a:p>
            <a:pPr lvl="2"/>
            <a:r>
              <a:rPr lang="en-US" dirty="0" smtClean="0"/>
              <a:t>Echocardiography</a:t>
            </a:r>
          </a:p>
          <a:p>
            <a:pPr lvl="2"/>
            <a:r>
              <a:rPr lang="en-US" dirty="0" err="1" smtClean="0"/>
              <a:t>ballistocardiography</a:t>
            </a:r>
            <a:r>
              <a:rPr lang="en-US" dirty="0" smtClean="0"/>
              <a:t> </a:t>
            </a:r>
          </a:p>
          <a:p>
            <a:pPr lvl="2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Measurement of Cardiac Output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Fick’s</a:t>
            </a:r>
            <a:r>
              <a:rPr lang="en-US" dirty="0" smtClean="0">
                <a:solidFill>
                  <a:srgbClr val="FFFF00"/>
                </a:solidFill>
              </a:rPr>
              <a:t> principle </a:t>
            </a:r>
            <a:r>
              <a:rPr lang="en-US" dirty="0" smtClean="0"/>
              <a:t>states that amount of a substance taken up by an organ or by whole body per unit of time is equal to arterial level substance (A) minus venous level (V) times the blood flow </a:t>
            </a:r>
          </a:p>
          <a:p>
            <a:r>
              <a:rPr lang="en-US" dirty="0" smtClean="0"/>
              <a:t>Q = (A-V) X F</a:t>
            </a:r>
          </a:p>
          <a:p>
            <a:r>
              <a:rPr lang="en-US" dirty="0" smtClean="0"/>
              <a:t>So, F =Q / (A-V)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Measurement of Cardiac Output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Hamilton dye dilution method –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Evan Blue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Thermo-dilution method -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Cold saline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Physical Methods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Echocardiography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Klabunde</a:t>
            </a:r>
            <a:r>
              <a:rPr lang="en-US" dirty="0"/>
              <a:t>, Cardiovascular Physiology Concepts</a:t>
            </a:r>
          </a:p>
          <a:p>
            <a:pPr lvl="1"/>
            <a:r>
              <a:rPr lang="en-US" dirty="0"/>
              <a:t>Chapter 4 (Cardiac Function)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Catheterization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Indication</a:t>
            </a:r>
          </a:p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Left Heart</a:t>
            </a:r>
          </a:p>
          <a:p>
            <a:pPr lvl="1"/>
            <a:r>
              <a:rPr lang="en-US" dirty="0" smtClean="0"/>
              <a:t>Right Heart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Diagnostic</a:t>
            </a:r>
          </a:p>
          <a:p>
            <a:pPr lvl="1"/>
            <a:r>
              <a:rPr lang="en-US" dirty="0" smtClean="0"/>
              <a:t>Therapeutic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pic>
        <p:nvPicPr>
          <p:cNvPr id="4" name="blood circula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219200"/>
            <a:ext cx="8229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Heart-Lung Preparation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: heart lung preparation is experimental setup devised by Starling.</a:t>
            </a:r>
          </a:p>
          <a:p>
            <a:r>
              <a:rPr lang="en-US" dirty="0" smtClean="0"/>
              <a:t>To demonstrate the effect of various factors on heart rate &amp; Cardiac output.</a:t>
            </a:r>
          </a:p>
          <a:p>
            <a:r>
              <a:rPr lang="en-US" dirty="0" smtClean="0"/>
              <a:t>Also used to record cardiac function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Heart-Lung Preparation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Dog</a:t>
            </a:r>
          </a:p>
          <a:p>
            <a:pPr lvl="1"/>
            <a:r>
              <a:rPr lang="en-US" dirty="0" smtClean="0"/>
              <a:t>Anesthesia</a:t>
            </a:r>
          </a:p>
          <a:p>
            <a:pPr lvl="1"/>
            <a:r>
              <a:rPr lang="en-US" dirty="0" smtClean="0"/>
              <a:t>Dissection</a:t>
            </a:r>
          </a:p>
          <a:p>
            <a:pPr lvl="1"/>
            <a:r>
              <a:rPr lang="en-US" dirty="0" smtClean="0"/>
              <a:t>Heart – Lung isolated preparation</a:t>
            </a:r>
          </a:p>
          <a:p>
            <a:pPr lvl="1"/>
            <a:r>
              <a:rPr lang="en-US" dirty="0" smtClean="0"/>
              <a:t>Connected to various devises </a:t>
            </a:r>
          </a:p>
          <a:p>
            <a:pPr lvl="1"/>
            <a:r>
              <a:rPr lang="en-US" dirty="0" smtClean="0"/>
              <a:t>Recording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18.4.189.15:8090/download/f2ec52b8-55d2-40a5-929f-796774b77b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683626" cy="5943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914400"/>
          </a:xfrm>
        </p:spPr>
        <p:txBody>
          <a:bodyPr/>
          <a:lstStyle/>
          <a:p>
            <a:r>
              <a:rPr lang="en-US" sz="3600" dirty="0" smtClean="0"/>
              <a:t>Starling’s Heart Lung Preparation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Heart-Lung Preparation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83560"/>
            <a:ext cx="8229600" cy="5074440"/>
          </a:xfrm>
        </p:spPr>
        <p:txBody>
          <a:bodyPr>
            <a:normAutofit/>
          </a:bodyPr>
          <a:lstStyle/>
          <a:p>
            <a:r>
              <a:rPr lang="en-US" dirty="0" smtClean="0"/>
              <a:t>Uses of Heart –Lung Preparation</a:t>
            </a:r>
          </a:p>
          <a:p>
            <a:pPr lvl="1"/>
            <a:r>
              <a:rPr lang="en-US" dirty="0" smtClean="0"/>
              <a:t>Heart works as isolated organ</a:t>
            </a:r>
          </a:p>
          <a:p>
            <a:pPr lvl="1"/>
            <a:r>
              <a:rPr lang="en-US" dirty="0" smtClean="0"/>
              <a:t>So the effects of various factors can be demonstrated on the activities of heart, like HR, VR, CO</a:t>
            </a:r>
          </a:p>
          <a:p>
            <a:pPr lvl="1">
              <a:buNone/>
            </a:pPr>
            <a:r>
              <a:rPr lang="en-US" dirty="0" smtClean="0"/>
              <a:t>Preload</a:t>
            </a:r>
          </a:p>
          <a:p>
            <a:pPr lvl="1"/>
            <a:r>
              <a:rPr lang="en-US" dirty="0" smtClean="0"/>
              <a:t>When </a:t>
            </a:r>
            <a:r>
              <a:rPr lang="en-US" dirty="0" smtClean="0">
                <a:latin typeface="Century Schoolbook" pitchFamily="18" charset="0"/>
              </a:rPr>
              <a:t>VR</a:t>
            </a:r>
            <a:r>
              <a:rPr lang="en-US" dirty="0" smtClean="0"/>
              <a:t> </a:t>
            </a:r>
            <a:r>
              <a:rPr lang="en-US" dirty="0" smtClean="0">
                <a:latin typeface="Century Schoolbook"/>
              </a:rPr>
              <a:t>↓  </a:t>
            </a:r>
            <a:r>
              <a:rPr lang="en-US" dirty="0" smtClean="0">
                <a:latin typeface="Century Schoolbook"/>
                <a:sym typeface="Wingdings" pitchFamily="2" charset="2"/>
              </a:rPr>
              <a:t>  </a:t>
            </a:r>
            <a:r>
              <a:rPr lang="en-US" dirty="0" smtClean="0">
                <a:latin typeface="Century Schoolbook"/>
              </a:rPr>
              <a:t>↓ SV</a:t>
            </a:r>
          </a:p>
          <a:p>
            <a:pPr lvl="1"/>
            <a:r>
              <a:rPr lang="en-US" dirty="0" smtClean="0">
                <a:latin typeface="Century Schoolbook"/>
              </a:rPr>
              <a:t>When VR ↑ </a:t>
            </a:r>
            <a:r>
              <a:rPr lang="en-US" dirty="0" smtClean="0">
                <a:latin typeface="Century Schoolbook"/>
                <a:sym typeface="Wingdings" pitchFamily="2" charset="2"/>
              </a:rPr>
              <a:t> SV </a:t>
            </a:r>
            <a:r>
              <a:rPr lang="en-US" dirty="0" smtClean="0">
                <a:latin typeface="Century Schoolbook"/>
              </a:rPr>
              <a:t>↑</a:t>
            </a:r>
          </a:p>
          <a:p>
            <a:pPr lvl="1">
              <a:buNone/>
            </a:pPr>
            <a:r>
              <a:rPr lang="en-US" dirty="0" err="1" smtClean="0">
                <a:latin typeface="Century Schoolbook"/>
              </a:rPr>
              <a:t>Afterload</a:t>
            </a:r>
            <a:endParaRPr lang="en-US" dirty="0" smtClean="0">
              <a:latin typeface="Century Schoolbook"/>
            </a:endParaRPr>
          </a:p>
          <a:p>
            <a:pPr lvl="1"/>
            <a:r>
              <a:rPr lang="en-US" dirty="0" smtClean="0">
                <a:latin typeface="Century Schoolbook"/>
              </a:rPr>
              <a:t>When PR ↑  </a:t>
            </a:r>
            <a:r>
              <a:rPr lang="en-US" dirty="0" smtClean="0">
                <a:latin typeface="Century Schoolbook"/>
                <a:sym typeface="Wingdings" pitchFamily="2" charset="2"/>
              </a:rPr>
              <a:t>  CO </a:t>
            </a:r>
            <a:r>
              <a:rPr lang="en-US" dirty="0" smtClean="0">
                <a:latin typeface="Century Schoolbook"/>
              </a:rPr>
              <a:t>↓</a:t>
            </a:r>
            <a:endParaRPr lang="en-US" dirty="0" smtClean="0">
              <a:latin typeface="Century Schoolbook"/>
              <a:sym typeface="Wingdings" pitchFamily="2" charset="2"/>
            </a:endParaRPr>
          </a:p>
          <a:p>
            <a:pPr lvl="1"/>
            <a:r>
              <a:rPr lang="en-US" dirty="0" smtClean="0">
                <a:latin typeface="Century Schoolbook"/>
                <a:sym typeface="Wingdings" pitchFamily="2" charset="2"/>
              </a:rPr>
              <a:t>When PR </a:t>
            </a:r>
            <a:r>
              <a:rPr lang="en-US" dirty="0" smtClean="0">
                <a:latin typeface="Century Schoolbook"/>
              </a:rPr>
              <a:t>↓</a:t>
            </a:r>
            <a:r>
              <a:rPr lang="en-US" dirty="0" smtClean="0">
                <a:latin typeface="Century Schoolbook"/>
                <a:sym typeface="Wingdings" pitchFamily="2" charset="2"/>
              </a:rPr>
              <a:t>    CO </a:t>
            </a:r>
            <a:r>
              <a:rPr lang="en-US" dirty="0" smtClean="0">
                <a:latin typeface="Century Schoolbook"/>
              </a:rPr>
              <a:t>↑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Function Curves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Cardiac function curves are Frank Starlings curves.</a:t>
            </a:r>
          </a:p>
          <a:p>
            <a:pPr lvl="1"/>
            <a:r>
              <a:rPr lang="en-US" dirty="0" smtClean="0"/>
              <a:t>Which demonstrate the capacity of  heart to maintain CO &amp; blood circulation.</a:t>
            </a:r>
          </a:p>
          <a:p>
            <a:pPr lvl="1"/>
            <a:r>
              <a:rPr lang="en-US" dirty="0" smtClean="0"/>
              <a:t>Obtained from animal by Heart-Lung Preparation.</a:t>
            </a:r>
          </a:p>
          <a:p>
            <a:pPr lvl="1"/>
            <a:r>
              <a:rPr lang="en-US" dirty="0" smtClean="0"/>
              <a:t>Types</a:t>
            </a:r>
          </a:p>
          <a:p>
            <a:pPr lvl="2"/>
            <a:r>
              <a:rPr lang="en-US" dirty="0" smtClean="0"/>
              <a:t>Cardiac output curves </a:t>
            </a:r>
          </a:p>
          <a:p>
            <a:pPr lvl="2"/>
            <a:r>
              <a:rPr lang="en-US" dirty="0" smtClean="0"/>
              <a:t>Venous return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:\Users\Hetal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7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Function Curves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Cardiac Function Curves</a:t>
            </a:r>
          </a:p>
          <a:p>
            <a:pPr lvl="1"/>
            <a:r>
              <a:rPr lang="en-US" dirty="0" smtClean="0"/>
              <a:t>Cardiac output represents cardiac function curves and venous return curves represents vascular function.</a:t>
            </a:r>
          </a:p>
          <a:p>
            <a:pPr lvl="1"/>
            <a:r>
              <a:rPr lang="en-US" dirty="0" smtClean="0"/>
              <a:t>Shift to Left</a:t>
            </a:r>
          </a:p>
          <a:p>
            <a:pPr lvl="1"/>
            <a:r>
              <a:rPr lang="en-US" dirty="0" smtClean="0"/>
              <a:t>Shift to Right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Cardiac output</a:t>
            </a:r>
          </a:p>
          <a:p>
            <a:pPr lvl="1"/>
            <a:r>
              <a:rPr lang="en-US" dirty="0" smtClean="0"/>
              <a:t>Stroke volume</a:t>
            </a:r>
          </a:p>
          <a:p>
            <a:pPr lvl="1"/>
            <a:r>
              <a:rPr lang="en-US" dirty="0" smtClean="0"/>
              <a:t>Minute volume</a:t>
            </a:r>
          </a:p>
          <a:p>
            <a:pPr lvl="1"/>
            <a:r>
              <a:rPr lang="en-US" dirty="0" smtClean="0"/>
              <a:t>Cardiac index</a:t>
            </a:r>
          </a:p>
          <a:p>
            <a:pPr lvl="1"/>
            <a:r>
              <a:rPr lang="en-US" dirty="0" smtClean="0"/>
              <a:t>Cardiac reserve</a:t>
            </a:r>
          </a:p>
          <a:p>
            <a:pPr lvl="1"/>
            <a:r>
              <a:rPr lang="en-US" dirty="0" smtClean="0"/>
              <a:t>Ejection fraction</a:t>
            </a:r>
          </a:p>
          <a:p>
            <a:r>
              <a:rPr lang="en-US" dirty="0" smtClean="0"/>
              <a:t>Variation</a:t>
            </a:r>
          </a:p>
          <a:p>
            <a:r>
              <a:rPr lang="en-US" dirty="0" smtClean="0"/>
              <a:t>Measurement</a:t>
            </a:r>
          </a:p>
          <a:p>
            <a:r>
              <a:rPr lang="en-US" dirty="0" smtClean="0"/>
              <a:t>Determinants</a:t>
            </a:r>
          </a:p>
          <a:p>
            <a:r>
              <a:rPr lang="en-US" dirty="0" smtClean="0"/>
              <a:t>Regulation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</a:p>
          <a:p>
            <a:pPr lvl="1"/>
            <a:r>
              <a:rPr lang="en-US" dirty="0" smtClean="0"/>
              <a:t>Cardiac output = (Blood) Output  of heart</a:t>
            </a:r>
          </a:p>
          <a:p>
            <a:pPr lvl="1"/>
            <a:r>
              <a:rPr lang="en-US" dirty="0" smtClean="0"/>
              <a:t>Continuous blood output is required for blood flow to organs</a:t>
            </a:r>
          </a:p>
          <a:p>
            <a:pPr lvl="1"/>
            <a:r>
              <a:rPr lang="en-US" dirty="0" smtClean="0"/>
              <a:t>Heart - Non sucking intermittent outflow pump</a:t>
            </a:r>
          </a:p>
          <a:p>
            <a:pPr lvl="1"/>
            <a:r>
              <a:rPr lang="en-US" dirty="0" smtClean="0"/>
              <a:t>Indicator of pumping ability of heart</a:t>
            </a:r>
          </a:p>
          <a:p>
            <a:pPr lvl="1"/>
            <a:r>
              <a:rPr lang="en-US" dirty="0" smtClean="0"/>
              <a:t>75 % of the blood to vital organs</a:t>
            </a:r>
          </a:p>
          <a:p>
            <a:pPr lvl="1"/>
            <a:r>
              <a:rPr lang="en-US" dirty="0" smtClean="0"/>
              <a:t>25 % of the blood to Sk. M. &amp; Skin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Textbooks of….</a:t>
            </a:r>
          </a:p>
          <a:p>
            <a:r>
              <a:rPr lang="en-US" dirty="0" err="1" smtClean="0"/>
              <a:t>Indu</a:t>
            </a:r>
            <a:r>
              <a:rPr lang="en-US" dirty="0" smtClean="0"/>
              <a:t> </a:t>
            </a:r>
            <a:r>
              <a:rPr lang="en-US" dirty="0" err="1" smtClean="0"/>
              <a:t>Khurana</a:t>
            </a:r>
            <a:endParaRPr lang="en-US" dirty="0" smtClean="0"/>
          </a:p>
          <a:p>
            <a:r>
              <a:rPr lang="en-US" dirty="0" smtClean="0"/>
              <a:t>Guyton</a:t>
            </a:r>
          </a:p>
          <a:p>
            <a:r>
              <a:rPr lang="en-US" dirty="0" err="1" smtClean="0"/>
              <a:t>Vijaya</a:t>
            </a:r>
            <a:r>
              <a:rPr lang="en-US" dirty="0" smtClean="0"/>
              <a:t> Joshi</a:t>
            </a:r>
          </a:p>
          <a:p>
            <a:r>
              <a:rPr lang="en-US" dirty="0" err="1" smtClean="0"/>
              <a:t>D.Venkatesh</a:t>
            </a:r>
            <a:endParaRPr lang="en-US" dirty="0" smtClean="0"/>
          </a:p>
          <a:p>
            <a:r>
              <a:rPr lang="en-US" dirty="0" err="1" smtClean="0"/>
              <a:t>K.Sembulingam</a:t>
            </a:r>
            <a:endParaRPr lang="en-US" dirty="0" smtClean="0"/>
          </a:p>
          <a:p>
            <a:r>
              <a:rPr lang="en-US" dirty="0" smtClean="0"/>
              <a:t>WWW…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7929-E0D8-4103-BEEC-D02FE4DCE82C}" type="datetime3">
              <a:rPr lang="en-IN" smtClean="0"/>
              <a:pPr/>
              <a:t>11 June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Integumantary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ASUS\Downloads\thank_you-8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6200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5 Cardiac Output @ CVS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CCES</a:t>
            </a:r>
            <a:endParaRPr lang="en-I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Q. 1 : Amount of Blood Ejected by Each Ventricle per beat is known as …..</a:t>
            </a:r>
          </a:p>
          <a:p>
            <a:pPr marL="582930" indent="-514350">
              <a:buAutoNum type="alphaUcPeriod"/>
            </a:pPr>
            <a:r>
              <a:rPr lang="en-US" dirty="0" smtClean="0"/>
              <a:t>Stroke Volume</a:t>
            </a:r>
          </a:p>
          <a:p>
            <a:pPr marL="582930" indent="-514350">
              <a:buAutoNum type="alphaUcPeriod"/>
            </a:pPr>
            <a:r>
              <a:rPr lang="en-US" dirty="0" smtClean="0"/>
              <a:t>Cardiac Output</a:t>
            </a:r>
          </a:p>
          <a:p>
            <a:pPr marL="582930" indent="-514350">
              <a:buAutoNum type="alphaUcPeriod"/>
            </a:pPr>
            <a:r>
              <a:rPr lang="en-US" dirty="0" smtClean="0"/>
              <a:t>Cardiac Index</a:t>
            </a:r>
          </a:p>
          <a:p>
            <a:pPr marL="582930" indent="-514350">
              <a:buAutoNum type="alphaUcPeriod"/>
            </a:pPr>
            <a:r>
              <a:rPr lang="en-US" dirty="0" smtClean="0"/>
              <a:t>Cardiac Reserve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Q. 2 : Amount of Blood Ejected by Each Ventricle per minute is known as …..</a:t>
            </a:r>
          </a:p>
          <a:p>
            <a:pPr marL="582930" indent="-514350">
              <a:buAutoNum type="alphaUcPeriod"/>
            </a:pPr>
            <a:r>
              <a:rPr lang="en-US" dirty="0" smtClean="0"/>
              <a:t>Stroke Volume</a:t>
            </a:r>
          </a:p>
          <a:p>
            <a:pPr marL="582930" indent="-514350">
              <a:buAutoNum type="alphaUcPeriod"/>
            </a:pPr>
            <a:r>
              <a:rPr lang="en-US" dirty="0" smtClean="0"/>
              <a:t>Cardiac Output</a:t>
            </a:r>
          </a:p>
          <a:p>
            <a:pPr marL="582930" indent="-514350">
              <a:buAutoNum type="alphaUcPeriod"/>
            </a:pPr>
            <a:r>
              <a:rPr lang="en-US" dirty="0" smtClean="0"/>
              <a:t>Cardiac Index</a:t>
            </a:r>
          </a:p>
          <a:p>
            <a:pPr marL="582930" indent="-514350">
              <a:buAutoNum type="alphaUcPeriod"/>
            </a:pPr>
            <a:r>
              <a:rPr lang="en-US" dirty="0" smtClean="0"/>
              <a:t>Cardiac Reserve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Q.3 All the following factors are directly proportion to cardiac output (provided other factors constant) EXCEPT</a:t>
            </a:r>
          </a:p>
          <a:p>
            <a:pPr marL="582930" indent="-514350">
              <a:buAutoNum type="alphaUcPeriod"/>
            </a:pPr>
            <a:r>
              <a:rPr lang="en-US" dirty="0" smtClean="0"/>
              <a:t>Venous Return (Pre load)</a:t>
            </a:r>
          </a:p>
          <a:p>
            <a:pPr marL="582930" indent="-514350">
              <a:buAutoNum type="alphaUcPeriod"/>
            </a:pPr>
            <a:r>
              <a:rPr lang="en-US" dirty="0" smtClean="0"/>
              <a:t>Force of Contraction</a:t>
            </a:r>
          </a:p>
          <a:p>
            <a:pPr marL="582930" indent="-514350">
              <a:buAutoNum type="alphaUcPeriod"/>
            </a:pPr>
            <a:r>
              <a:rPr lang="en-US" dirty="0" smtClean="0"/>
              <a:t>Heart Rate</a:t>
            </a:r>
          </a:p>
          <a:p>
            <a:pPr marL="582930" indent="-514350">
              <a:buAutoNum type="alphaUcPeriod"/>
            </a:pPr>
            <a:r>
              <a:rPr lang="en-US" dirty="0" smtClean="0"/>
              <a:t>Peripheral Resistance (After load)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Q.4 : Which law states that “ With in physiological limit, Force of contraction is directly proportional to Initial length of muscle fibers”</a:t>
            </a:r>
          </a:p>
          <a:p>
            <a:pPr marL="582930" indent="-514350">
              <a:buAutoNum type="alphaUcPeriod"/>
            </a:pPr>
            <a:r>
              <a:rPr lang="en-US" dirty="0" err="1" smtClean="0"/>
              <a:t>Marey’s</a:t>
            </a:r>
            <a:r>
              <a:rPr lang="en-US" dirty="0" smtClean="0"/>
              <a:t> Law</a:t>
            </a:r>
          </a:p>
          <a:p>
            <a:pPr marL="582930" indent="-514350">
              <a:buAutoNum type="alphaUcPeriod"/>
            </a:pPr>
            <a:r>
              <a:rPr lang="en-US" dirty="0" smtClean="0"/>
              <a:t>All or None Law</a:t>
            </a:r>
          </a:p>
          <a:p>
            <a:pPr marL="582930" indent="-514350">
              <a:buAutoNum type="alphaUcPeriod"/>
            </a:pPr>
            <a:r>
              <a:rPr lang="en-US" dirty="0" smtClean="0"/>
              <a:t>Frank Starling’s Law</a:t>
            </a:r>
          </a:p>
          <a:p>
            <a:pPr marL="582930" indent="-514350">
              <a:buAutoNum type="alphaUcPeriod"/>
            </a:pPr>
            <a:r>
              <a:rPr lang="en-US" dirty="0" smtClean="0"/>
              <a:t>Bell </a:t>
            </a:r>
            <a:r>
              <a:rPr lang="en-US" dirty="0" err="1" smtClean="0"/>
              <a:t>Magendie’s</a:t>
            </a:r>
            <a:r>
              <a:rPr lang="en-US" dirty="0" smtClean="0"/>
              <a:t> Law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Q.5 All the following factors increase Cardiac Output EXCEPT</a:t>
            </a:r>
          </a:p>
          <a:p>
            <a:pPr marL="582930" indent="-514350">
              <a:buAutoNum type="alphaUcPeriod"/>
            </a:pPr>
            <a:r>
              <a:rPr lang="en-US" dirty="0" smtClean="0"/>
              <a:t>Fever</a:t>
            </a:r>
          </a:p>
          <a:p>
            <a:pPr marL="582930" indent="-514350">
              <a:buAutoNum type="alphaUcPeriod"/>
            </a:pPr>
            <a:r>
              <a:rPr lang="en-US" dirty="0" smtClean="0"/>
              <a:t>Exercise</a:t>
            </a:r>
          </a:p>
          <a:p>
            <a:pPr marL="582930" indent="-514350">
              <a:buAutoNum type="alphaUcPeriod"/>
            </a:pPr>
            <a:r>
              <a:rPr lang="en-US" dirty="0" err="1" smtClean="0"/>
              <a:t>Thyrotoxicosis</a:t>
            </a:r>
            <a:endParaRPr lang="en-US" dirty="0" smtClean="0"/>
          </a:p>
          <a:p>
            <a:pPr marL="582930" indent="-514350">
              <a:buAutoNum type="alphaUcPeriod"/>
            </a:pPr>
            <a:r>
              <a:rPr lang="en-US" dirty="0" smtClean="0"/>
              <a:t>Sleep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924800" cy="4572000"/>
          </a:xfrm>
        </p:spPr>
        <p:txBody>
          <a:bodyPr/>
          <a:lstStyle/>
          <a:p>
            <a:r>
              <a:rPr lang="en-US" sz="3200" dirty="0" smtClean="0"/>
              <a:t>Introduction</a:t>
            </a:r>
          </a:p>
          <a:p>
            <a:pPr lvl="1"/>
            <a:r>
              <a:rPr lang="en-US" sz="2800" dirty="0" smtClean="0"/>
              <a:t>CARDIAC OUTPUT (CO) :  refers to the amount of blood ejected by each ventricle  </a:t>
            </a:r>
            <a:r>
              <a:rPr lang="en-US" sz="2800" b="1" u="sng" dirty="0" smtClean="0">
                <a:solidFill>
                  <a:srgbClr val="FFC000"/>
                </a:solidFill>
              </a:rPr>
              <a:t>per minute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Left ventricle </a:t>
            </a:r>
            <a:r>
              <a:rPr lang="en-US" sz="2800" dirty="0" smtClean="0">
                <a:sym typeface="Wingdings" pitchFamily="2" charset="2"/>
              </a:rPr>
              <a:t> Aorta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Right Ventricle  Pulmonary trunk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Normal Value : 4-6 Liter/Minute </a:t>
            </a:r>
          </a:p>
          <a:p>
            <a:pPr lvl="1">
              <a:buNone/>
            </a:pPr>
            <a:r>
              <a:rPr lang="en-US" sz="2800" dirty="0" smtClean="0"/>
              <a:t>	(Average :  </a:t>
            </a:r>
            <a:r>
              <a:rPr lang="en-US" sz="2800" dirty="0" smtClean="0">
                <a:solidFill>
                  <a:srgbClr val="FFFF00"/>
                </a:solidFill>
              </a:rPr>
              <a:t>5 L/min</a:t>
            </a:r>
            <a:r>
              <a:rPr lang="en-US" sz="2800" dirty="0" smtClean="0"/>
              <a:t>)</a:t>
            </a:r>
            <a:endParaRPr lang="en-US" dirty="0" smtClean="0"/>
          </a:p>
        </p:txBody>
      </p:sp>
      <p:pic>
        <p:nvPicPr>
          <p:cNvPr id="4" name="Picture 5" descr="continuous animation of beating hear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-152400"/>
            <a:ext cx="29146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Output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&amp; Normal Values</a:t>
            </a:r>
          </a:p>
          <a:p>
            <a:pPr lvl="1"/>
            <a:r>
              <a:rPr lang="en-US" dirty="0" smtClean="0"/>
              <a:t>Cardiac output is expressed in three ways;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Stroke Volume (SV)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Minute Volume (MV)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Cardiac Index (CI)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Note</a:t>
            </a:r>
            <a:r>
              <a:rPr lang="en-US" dirty="0" smtClean="0"/>
              <a:t> : in routine clinical practice cardiac output refers to minute volume.</a:t>
            </a:r>
          </a:p>
          <a:p>
            <a:pPr lvl="1" algn="ctr">
              <a:buNone/>
            </a:pPr>
            <a:r>
              <a:rPr lang="en-US" dirty="0" smtClean="0"/>
              <a:t>(CO = MV)</a:t>
            </a:r>
          </a:p>
          <a:p>
            <a:pPr lvl="1"/>
            <a:endParaRPr lang="en-US" dirty="0" smtClean="0"/>
          </a:p>
          <a:p>
            <a:pPr lvl="2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655</TotalTime>
  <Words>1681</Words>
  <Application>Microsoft Office PowerPoint</Application>
  <PresentationFormat>On-screen Show (4:3)</PresentationFormat>
  <Paragraphs>397</Paragraphs>
  <Slides>77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Metro</vt:lpstr>
      <vt:lpstr>Slide</vt:lpstr>
      <vt:lpstr>Dr. Mahavirsingh H. Rajput professor Department of Physiology Smt.B.K.Shah medical institute &amp; Research Centre Sumandeep vidyapeeth</vt:lpstr>
      <vt:lpstr>WHY ???</vt:lpstr>
      <vt:lpstr>Objectives</vt:lpstr>
      <vt:lpstr>FAQs : Frequently Asked Questions</vt:lpstr>
      <vt:lpstr>Overview</vt:lpstr>
      <vt:lpstr>Reading</vt:lpstr>
      <vt:lpstr>Cardiac Output</vt:lpstr>
      <vt:lpstr>Cardiac Output</vt:lpstr>
      <vt:lpstr>Cardiac Output</vt:lpstr>
      <vt:lpstr>Cardiac Output</vt:lpstr>
      <vt:lpstr>Cardiac Volumes at different phases</vt:lpstr>
      <vt:lpstr>Slide 12</vt:lpstr>
      <vt:lpstr>Slide 13</vt:lpstr>
      <vt:lpstr>Cardiac Output</vt:lpstr>
      <vt:lpstr>Slide 15</vt:lpstr>
      <vt:lpstr>Cardiac Output</vt:lpstr>
      <vt:lpstr>Cardiac Output</vt:lpstr>
      <vt:lpstr>Slide 18</vt:lpstr>
      <vt:lpstr>Cardiac Output</vt:lpstr>
      <vt:lpstr>Cardiac Output</vt:lpstr>
      <vt:lpstr>Slide 21</vt:lpstr>
      <vt:lpstr>Variation in Cardiac Output</vt:lpstr>
      <vt:lpstr>Cardiac Output</vt:lpstr>
      <vt:lpstr>Slide 24</vt:lpstr>
      <vt:lpstr>Calculate : </vt:lpstr>
      <vt:lpstr>Slide 26</vt:lpstr>
      <vt:lpstr>Factors affecting CO</vt:lpstr>
      <vt:lpstr>Slide 28</vt:lpstr>
      <vt:lpstr>Cardiac Output</vt:lpstr>
      <vt:lpstr>Determinants of Cardiac Output</vt:lpstr>
      <vt:lpstr>Slide 31</vt:lpstr>
      <vt:lpstr>Cardiac Output</vt:lpstr>
      <vt:lpstr>Respiratory Pump</vt:lpstr>
      <vt:lpstr>Respiratory Pump: Mechanics</vt:lpstr>
      <vt:lpstr>Muscular Activity and Venous Valves</vt:lpstr>
      <vt:lpstr>Effects of Gravity on the  Venous System and Cardiac Output</vt:lpstr>
      <vt:lpstr>Slide 37</vt:lpstr>
      <vt:lpstr>Cardiac Output</vt:lpstr>
      <vt:lpstr>Frank-Starling Relationship</vt:lpstr>
      <vt:lpstr>Frank-Starling Relationship</vt:lpstr>
      <vt:lpstr>Slide 41</vt:lpstr>
      <vt:lpstr>PRELOAD</vt:lpstr>
      <vt:lpstr>Slide 43</vt:lpstr>
      <vt:lpstr>Slide 44</vt:lpstr>
      <vt:lpstr>Clinical Significance of Frank Starling Law in Heart</vt:lpstr>
      <vt:lpstr>Bainbridge Reflex</vt:lpstr>
      <vt:lpstr>AFTERLOAD</vt:lpstr>
      <vt:lpstr>Cardiac Output</vt:lpstr>
      <vt:lpstr>Effects of Heart Rate  on Cardiac Output</vt:lpstr>
      <vt:lpstr>Cardiac Output</vt:lpstr>
      <vt:lpstr>Slide 51</vt:lpstr>
      <vt:lpstr>Cardiac Output</vt:lpstr>
      <vt:lpstr>Intrinsic Regulation</vt:lpstr>
      <vt:lpstr>Extrinsic Regulation</vt:lpstr>
      <vt:lpstr>Slide 55</vt:lpstr>
      <vt:lpstr>Integration of Intrinsic and extrinsic regulation</vt:lpstr>
      <vt:lpstr>Cardiac Output</vt:lpstr>
      <vt:lpstr>Cardiac Output</vt:lpstr>
      <vt:lpstr>Cardiac Output</vt:lpstr>
      <vt:lpstr>Cardiac Catheterization</vt:lpstr>
      <vt:lpstr>Summary</vt:lpstr>
      <vt:lpstr>Heart-Lung Preparation</vt:lpstr>
      <vt:lpstr>Heart-Lung Preparation</vt:lpstr>
      <vt:lpstr>Starling’s Heart Lung Preparation</vt:lpstr>
      <vt:lpstr>Heart-Lung Preparation</vt:lpstr>
      <vt:lpstr>Cardiac Function Curves</vt:lpstr>
      <vt:lpstr>Slide 67</vt:lpstr>
      <vt:lpstr>Cardiac Function Curves</vt:lpstr>
      <vt:lpstr>Summary</vt:lpstr>
      <vt:lpstr>Reference</vt:lpstr>
      <vt:lpstr>Slide 71</vt:lpstr>
      <vt:lpstr>Lecture 5 Cardiac Output @ CVS</vt:lpstr>
      <vt:lpstr>Continuous Cumulative Evaluation System</vt:lpstr>
      <vt:lpstr>Continuous Cumulative Evaluation System</vt:lpstr>
      <vt:lpstr>Continuous Cumulative Evaluation System</vt:lpstr>
      <vt:lpstr>Continuous Cumulative Evaluation System</vt:lpstr>
      <vt:lpstr>Continuous Cumulative Evaluation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Mahavirsingh H. Rajput M.B.B.S., M.d. (Physiology) Assistant professor Department of Physiology Smt.B.K.Shah medical institute &amp; Research Centre Sumandeep vidyapeeth</dc:title>
  <dc:creator>ASUS</dc:creator>
  <cp:lastModifiedBy>Hetal</cp:lastModifiedBy>
  <cp:revision>92</cp:revision>
  <dcterms:created xsi:type="dcterms:W3CDTF">2006-08-16T00:00:00Z</dcterms:created>
  <dcterms:modified xsi:type="dcterms:W3CDTF">2020-06-11T03:07:09Z</dcterms:modified>
</cp:coreProperties>
</file>