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331" r:id="rId5"/>
    <p:sldId id="296" r:id="rId6"/>
    <p:sldId id="259" r:id="rId7"/>
    <p:sldId id="297" r:id="rId8"/>
    <p:sldId id="298" r:id="rId9"/>
    <p:sldId id="325" r:id="rId10"/>
    <p:sldId id="322" r:id="rId11"/>
    <p:sldId id="330" r:id="rId12"/>
    <p:sldId id="321" r:id="rId13"/>
    <p:sldId id="323" r:id="rId14"/>
    <p:sldId id="299" r:id="rId15"/>
    <p:sldId id="300" r:id="rId16"/>
    <p:sldId id="301" r:id="rId17"/>
    <p:sldId id="303" r:id="rId18"/>
    <p:sldId id="332" r:id="rId19"/>
    <p:sldId id="333" r:id="rId20"/>
    <p:sldId id="336" r:id="rId21"/>
    <p:sldId id="334" r:id="rId22"/>
    <p:sldId id="335" r:id="rId23"/>
    <p:sldId id="304" r:id="rId24"/>
    <p:sldId id="337" r:id="rId25"/>
    <p:sldId id="338" r:id="rId26"/>
    <p:sldId id="339" r:id="rId27"/>
    <p:sldId id="340" r:id="rId28"/>
    <p:sldId id="305" r:id="rId29"/>
    <p:sldId id="306" r:id="rId30"/>
    <p:sldId id="345" r:id="rId31"/>
    <p:sldId id="343" r:id="rId32"/>
    <p:sldId id="344" r:id="rId33"/>
    <p:sldId id="307" r:id="rId34"/>
    <p:sldId id="326" r:id="rId35"/>
    <p:sldId id="30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6" autoAdjust="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E2869-BD11-438E-B2D9-4E8C0F584642}" type="datetimeFigureOut">
              <a:rPr lang="en-US" smtClean="0"/>
              <a:pPr/>
              <a:t>8/8/2020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FE319-B371-45DD-A58F-0F004EA0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6673"/>
            <a:ext cx="8964488" cy="2808311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POSTURAL STRAIN AND OCCUPATIONAL HAZARDS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Jay Soni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M.P.T.-Musculoskeletal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6AA28-FC80-4BEE-A455-8DBF8E3FE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Joints must be in a neutral position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FA479-EE64-43ED-B589-6C5EEAAE7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IN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1EB2B57-07E7-4A79-B0BF-E4D4790966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5" b="48124"/>
          <a:stretch/>
        </p:blipFill>
        <p:spPr>
          <a:xfrm>
            <a:off x="2051720" y="1052735"/>
            <a:ext cx="5040560" cy="509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13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E228-E863-4848-BAAD-D85A67A5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F8B4FD9-74E7-45A4-86DC-CAB63FC3B0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1544"/>
          <a:stretch/>
        </p:blipFill>
        <p:spPr>
          <a:xfrm>
            <a:off x="1433385" y="1124744"/>
            <a:ext cx="6277230" cy="569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08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5BFD-736D-489D-BDA3-2718F3418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Keep the work/Load close to the body &amp; Avoid bending forward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IN" sz="32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6451DA5-23FE-4234-B7F1-5C4D4C64F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C31A86-1B84-4BB0-81E9-6B68956A45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" t="6205" r="4500" b="7182"/>
          <a:stretch/>
        </p:blipFill>
        <p:spPr>
          <a:xfrm>
            <a:off x="1547664" y="2207294"/>
            <a:ext cx="5451326" cy="331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98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527FF-30FA-4A4A-B6E8-B75F7FEA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forces at spine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DBD21A-922C-4E74-AA5C-341090E06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68" y="1772816"/>
            <a:ext cx="5648349" cy="40941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AC1076-83D0-4190-A880-CBEF763A65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17" y="1916832"/>
            <a:ext cx="3024337" cy="395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0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 School(For Teachers and Students)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 Home</a:t>
            </a:r>
          </a:p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At Work place</a:t>
            </a:r>
          </a:p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For patients &amp; Physiotherapists</a:t>
            </a:r>
          </a:p>
          <a:p>
            <a:pPr marL="0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Risk factors and Awkward Posture to be Understood for the same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Common places where of Correct Body Mechanics is essentially required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143000"/>
          </a:xfrm>
        </p:spPr>
        <p:txBody>
          <a:bodyPr>
            <a:normAutofit/>
          </a:bodyPr>
          <a:lstStyle/>
          <a:p>
            <a:r>
              <a:rPr lang="en-IN" sz="5400" dirty="0">
                <a:latin typeface="Times New Roman" pitchFamily="18" charset="0"/>
                <a:cs typeface="Times New Roman" pitchFamily="18" charset="0"/>
              </a:rPr>
              <a:t>Body Mechanics at School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04826"/>
            <a:ext cx="8229600" cy="1584014"/>
          </a:xfrm>
        </p:spPr>
        <p:txBody>
          <a:bodyPr>
            <a:noAutofit/>
          </a:bodyPr>
          <a:lstStyle/>
          <a:p>
            <a:r>
              <a:rPr lang="en-US" sz="3600" b="1" spc="50" dirty="0">
                <a:ln w="11430"/>
                <a:latin typeface="Times New Roman" pitchFamily="18" charset="0"/>
                <a:cs typeface="Times New Roman" pitchFamily="18" charset="0"/>
              </a:rPr>
              <a:t>COMMON WORK TASKS OF</a:t>
            </a:r>
            <a:br>
              <a:rPr lang="en-US" sz="3600" b="1" spc="50" dirty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en-US" sz="3600" b="1" spc="50" dirty="0">
                <a:ln w="11430"/>
                <a:latin typeface="Times New Roman" pitchFamily="18" charset="0"/>
                <a:cs typeface="Times New Roman" pitchFamily="18" charset="0"/>
              </a:rPr>
              <a:t> A SCHOOL TEACHER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88840"/>
            <a:ext cx="8229600" cy="446433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Blackboard teaching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Prolonged Standing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Correcting assignments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Computer work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Frequent reading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Managing a class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Participating in different school committees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Awkward Posture for Teachers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Prolonged overhead writing and head-up position on the upper part of a blackboard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Back bent more than 30º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Head down postures while correcting assignments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Forward head posture while working on computers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D6D5-1B84-4A07-9A98-110B60E1D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2D8D8-5BE0-48B0-831C-E5D5248D9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Incorrect working posture during marking homework at a pupil’s desk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Repetitive twisting postures during lectures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Prolonged sitting or standing while teaching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Poor posture and improper techniques of lifting or carrying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eg.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books OR other objects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4934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782C-23AA-4A94-B135-E8EABC5D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Awkward Posture for teacher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5F6738-1982-4C48-B9DC-3C9907214F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21817"/>
            <a:ext cx="5421548" cy="3614365"/>
          </a:xfrm>
        </p:spPr>
      </p:pic>
    </p:spTree>
    <p:extLst>
      <p:ext uri="{BB962C8B-B14F-4D97-AF65-F5344CB8AC3E}">
        <p14:creationId xmlns:p14="http://schemas.microsoft.com/office/powerpoint/2010/main" val="298883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Objectives of lecture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By the end of lecture students will be able to 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Describe in brief about good body mechanic like:</a:t>
            </a:r>
          </a:p>
          <a:p>
            <a:pPr marL="900113"/>
            <a:r>
              <a:rPr lang="en-US" dirty="0">
                <a:latin typeface="Times New Roman" pitchFamily="18" charset="0"/>
                <a:cs typeface="Times New Roman" pitchFamily="18" charset="0"/>
              </a:rPr>
              <a:t>Identifying Proper lifting techniques</a:t>
            </a:r>
          </a:p>
          <a:p>
            <a:pPr marL="900113"/>
            <a:r>
              <a:rPr lang="en-US" dirty="0">
                <a:latin typeface="Times New Roman" pitchFamily="18" charset="0"/>
                <a:cs typeface="Times New Roman" pitchFamily="18" charset="0"/>
              </a:rPr>
              <a:t>Identifying proper positioning at various work places like: at school, Industries, at Home.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FB3D-6DFA-40DC-BF10-88E4F27C9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Teacher bending forward to monitor copies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ACC7E5-AADA-4007-92A8-114557591C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42" y="1772816"/>
            <a:ext cx="5927916" cy="3960440"/>
          </a:xfrm>
        </p:spPr>
      </p:pic>
    </p:spTree>
    <p:extLst>
      <p:ext uri="{BB962C8B-B14F-4D97-AF65-F5344CB8AC3E}">
        <p14:creationId xmlns:p14="http://schemas.microsoft.com/office/powerpoint/2010/main" val="2281316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5FEC-19C0-4DD4-AAC1-717E713D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Teacher monitoring class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CF1566-029F-4EC0-B62F-1A2031D3CB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028" y="1600200"/>
            <a:ext cx="6819944" cy="4525963"/>
          </a:xfrm>
        </p:spPr>
      </p:pic>
    </p:spTree>
    <p:extLst>
      <p:ext uri="{BB962C8B-B14F-4D97-AF65-F5344CB8AC3E}">
        <p14:creationId xmlns:p14="http://schemas.microsoft.com/office/powerpoint/2010/main" val="1651645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EFD34-36A8-4BB2-8A5B-F1DAD80D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writing on board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0839C3-2BF1-4204-9B9D-9426BEFC24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2" y="1853406"/>
            <a:ext cx="7229475" cy="4019550"/>
          </a:xfrm>
        </p:spPr>
      </p:pic>
    </p:spTree>
    <p:extLst>
      <p:ext uri="{BB962C8B-B14F-4D97-AF65-F5344CB8AC3E}">
        <p14:creationId xmlns:p14="http://schemas.microsoft.com/office/powerpoint/2010/main" val="2879708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SCHOOL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Activities of school going children involve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Heavy back-pack lifting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Sitting at desks for long period of time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Writing without desk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Copying from black board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237C-4AB4-4976-B04A-117CE5A57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carrying Back pack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1E61F4-085F-4334-8E77-DEF5C87549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2977"/>
            <a:ext cx="3024336" cy="279666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BFE257-9EDB-41D6-B7F3-0ED0EB0B3E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361" y="1473138"/>
            <a:ext cx="413377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68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117A-5E33-4AF6-8779-2D2802F6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on desk 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FCDD8A-B542-4E59-87A8-FF472F757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7638"/>
            <a:ext cx="5528960" cy="3114907"/>
          </a:xfrm>
        </p:spPr>
      </p:pic>
    </p:spTree>
    <p:extLst>
      <p:ext uri="{BB962C8B-B14F-4D97-AF65-F5344CB8AC3E}">
        <p14:creationId xmlns:p14="http://schemas.microsoft.com/office/powerpoint/2010/main" val="1711289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12AC-6734-40E1-B4D6-6A61A7DD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without desk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FD6197-6285-4941-8D54-63393B719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87"/>
          <a:stretch/>
        </p:blipFill>
        <p:spPr>
          <a:xfrm>
            <a:off x="2915816" y="1628800"/>
            <a:ext cx="2787178" cy="4044115"/>
          </a:xfrm>
        </p:spPr>
      </p:pic>
    </p:spTree>
    <p:extLst>
      <p:ext uri="{BB962C8B-B14F-4D97-AF65-F5344CB8AC3E}">
        <p14:creationId xmlns:p14="http://schemas.microsoft.com/office/powerpoint/2010/main" val="3732574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BCAF-ADE5-4060-B1A0-74945CFC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from black board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9ED8FF-FFEA-41EB-B4AF-6C314B2B7D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91" y="1762125"/>
            <a:ext cx="4084510" cy="303502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0684AB-9792-4FA2-8771-A059207F0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62125"/>
            <a:ext cx="3585987" cy="303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87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Body Mechanics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Body mechanics at home is a term used to describe the ways we move as we go about our daily lives.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includes how we keep our body when we sit, stand, lift, carry, bend, and sleep.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Poor body mechanics are often the cause of body problems.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following are some suggestions for activities that you may use with daily activities: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Basics of Body 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417344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Quantify the load before you lift and assure that you can lift it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Think before you lift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Keep your back in its natural curve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Maintain a wide base of support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Hold objects as close to you as possible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 not twist when carrying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Tighten stomach muscles when lifting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Lift with the legs or use the large muscles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Maintain good communication if two or more people are involved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POSTURAL STRAIN-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Postural strain often arises from prolonged or repeated activities or poor postures, such as that associated with sitting at a computer all day.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OCCUPATIONAL HAZARDS-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occupational hazard is something unpleasant that you may suffer or experience as a result of doing your job or hobby.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0D985522-F9F0-47F1-BEB5-B1CEC76689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39"/>
          <a:stretch/>
        </p:blipFill>
        <p:spPr>
          <a:xfrm>
            <a:off x="2771800" y="5753100"/>
            <a:ext cx="2859013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93015-8D50-4634-A655-2ACB1D9A5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Lifting weight</a:t>
            </a:r>
            <a:endParaRPr lang="en-IN" dirty="0"/>
          </a:p>
        </p:txBody>
      </p:sp>
      <p:pic>
        <p:nvPicPr>
          <p:cNvPr id="1026" name="Picture 2" descr="Lift With Your Legs, Not Your Back, Myth or Truth? | Fitness 19 Gyms">
            <a:extLst>
              <a:ext uri="{FF2B5EF4-FFF2-40B4-BE49-F238E27FC236}">
                <a16:creationId xmlns:a16="http://schemas.microsoft.com/office/drawing/2014/main" id="{10529D78-FF25-409F-A002-1A3BCA9218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50294"/>
            <a:ext cx="3510905" cy="206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CF721DF0-8F27-4EC7-9F17-2B45222AC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61048"/>
            <a:ext cx="3843135" cy="252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22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758BD-787E-4F6B-A4FC-80CF328B2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Lifting excessive  weight</a:t>
            </a:r>
            <a:endParaRPr lang="en-IN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923F9ED9-F50A-49BF-AF58-E6DE0B3C73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25"/>
          <a:stretch/>
        </p:blipFill>
        <p:spPr>
          <a:xfrm>
            <a:off x="2411760" y="1628800"/>
            <a:ext cx="3034680" cy="4275116"/>
          </a:xfrm>
        </p:spPr>
      </p:pic>
    </p:spTree>
    <p:extLst>
      <p:ext uri="{BB962C8B-B14F-4D97-AF65-F5344CB8AC3E}">
        <p14:creationId xmlns:p14="http://schemas.microsoft.com/office/powerpoint/2010/main" val="41962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191FF-E41B-4EF5-88EB-B865EC9A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the help of person </a:t>
            </a:r>
            <a:endParaRPr lang="en-IN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32409BE-AF40-483B-B8F8-A2FA01B9C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00"/>
          <a:stretch/>
        </p:blipFill>
        <p:spPr>
          <a:xfrm>
            <a:off x="1835696" y="1556792"/>
            <a:ext cx="3250704" cy="4275116"/>
          </a:xfrm>
        </p:spPr>
      </p:pic>
    </p:spTree>
    <p:extLst>
      <p:ext uri="{BB962C8B-B14F-4D97-AF65-F5344CB8AC3E}">
        <p14:creationId xmlns:p14="http://schemas.microsoft.com/office/powerpoint/2010/main" val="491522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Move obstacles out of the way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Push rather than pull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Eliminate repetitive lifting duties if possible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803D-3631-4C7E-9AE6-950D3C619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782DC3-2BB7-4B50-BD8A-FC5F4B214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N" sz="4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IN" sz="4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IN" sz="4800" b="1" dirty="0">
                <a:latin typeface="Times New Roman" pitchFamily="18" charset="0"/>
                <a:cs typeface="Times New Roman" pitchFamily="18" charset="0"/>
              </a:rPr>
              <a:t>Body Mechanics at Home</a:t>
            </a:r>
            <a:endParaRPr lang="en-IN" sz="4800" b="1" dirty="0"/>
          </a:p>
        </p:txBody>
      </p:sp>
    </p:spTree>
    <p:extLst>
      <p:ext uri="{BB962C8B-B14F-4D97-AF65-F5344CB8AC3E}">
        <p14:creationId xmlns:p14="http://schemas.microsoft.com/office/powerpoint/2010/main" val="1011880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QCCUPATIONAL HAZARDS\FOR PRESENTATION\insert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"/>
            <a:ext cx="2362200" cy="3657600"/>
          </a:xfrm>
          <a:prstGeom prst="rect">
            <a:avLst/>
          </a:prstGeom>
          <a:noFill/>
        </p:spPr>
      </p:pic>
      <p:pic>
        <p:nvPicPr>
          <p:cNvPr id="2051" name="Picture 3" descr="C:\Users\User\Desktop\QCCUPATIONAL HAZARDS\FOR PRESENTATION\{E9FEE753-318F-4D5C-A8EF-33FC7E8A9946}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73400" cy="4572000"/>
          </a:xfrm>
          <a:prstGeom prst="rect">
            <a:avLst/>
          </a:prstGeom>
          <a:noFill/>
        </p:spPr>
      </p:pic>
      <p:pic>
        <p:nvPicPr>
          <p:cNvPr id="2053" name="Picture 5" descr="C:\Users\User\Desktop\QCCUPATIONAL HAZARDS\FOR PRESENTATION\cookingstra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0723" y="0"/>
            <a:ext cx="3323277" cy="3733800"/>
          </a:xfrm>
          <a:prstGeom prst="rect">
            <a:avLst/>
          </a:prstGeom>
          <a:noFill/>
        </p:spPr>
      </p:pic>
      <p:pic>
        <p:nvPicPr>
          <p:cNvPr id="2054" name="Picture 6" descr="C:\Users\User\Desktop\QCCUPATIONAL HAZARDS\FOR PRESENTATION\downloa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56304" y="3733800"/>
            <a:ext cx="6387696" cy="3124200"/>
          </a:xfrm>
          <a:prstGeom prst="rect">
            <a:avLst/>
          </a:prstGeom>
          <a:noFill/>
        </p:spPr>
      </p:pic>
      <p:pic>
        <p:nvPicPr>
          <p:cNvPr id="6" name="Picture 5" descr="C:\Users\User\Desktop\QCCUPATIONAL HAZARDS\FOR PRESENTATION\download (1).jpg"/>
          <p:cNvPicPr>
            <a:picLocks noChangeAspect="1" noChangeArrowheads="1"/>
          </p:cNvPicPr>
          <p:nvPr/>
        </p:nvPicPr>
        <p:blipFill>
          <a:blip r:embed="rId6" cstate="print"/>
          <a:srcRect b="15909"/>
          <a:stretch>
            <a:fillRect/>
          </a:stretch>
        </p:blipFill>
        <p:spPr bwMode="auto">
          <a:xfrm>
            <a:off x="1" y="4337764"/>
            <a:ext cx="2643174" cy="2520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D188-E30A-4BC5-A732-26315D51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359E-ACE7-4A37-8C47-56750C5AF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AWKWARD POSTURES: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Awkward postures are body positions that stress the muscles and joints.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If you work in these positions too frequently or for too long at a time, the stress can result in injury.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3836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use our body to produce motion that is safe, energy conserving, and anatomically and physiologically efficient.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body’s muscles, ligaments and joints are involved in adopting a posture, carrying out a movement and applying a force.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Correct body posture/ Body Dynamics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Benefits of Proper Body Mechanics</a:t>
            </a:r>
            <a:endParaRPr lang="en-IN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Conserves Body energy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Reduce stress and strain to muscles, joints, ligaments, and soft tissue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Promote effective, efficient respiratory and cardiopulmonary function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Promote and maintain proper body control and balance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Promote effective, efficient, and SAFE movements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Poor posture and movement can lead to stress on the muscles, ligaments and joints, resulting in complaints of the neck, back, shoulder, wrist and other parts of the musculoskeletal system.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Mechanics: Poor Posture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Important Principles to maintain a good posture and movement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252" y="2066949"/>
            <a:ext cx="8229600" cy="35942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Joints must be in a neutral position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Keep the work close to the body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Avoid bending forward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Avoid repeated twisting of trunk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Avoid sudden movements and forces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6. Avoid sustained postures and movements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61149-A459-4830-902F-873E45F7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07F46-09B8-43EE-9C8F-1EBF3C423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7. Limit the duration of any continuous muscular effort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8. Prevent muscular exhaustion / fatigue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9. More frequent or short breaks are better than a single long one.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191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773</Words>
  <Application>Microsoft Office PowerPoint</Application>
  <PresentationFormat>On-screen Show (4:3)</PresentationFormat>
  <Paragraphs>112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Times New Roman</vt:lpstr>
      <vt:lpstr>Wingdings</vt:lpstr>
      <vt:lpstr>Office Theme</vt:lpstr>
      <vt:lpstr>POSTURAL STRAIN AND OCCUPATIONAL HAZARDS</vt:lpstr>
      <vt:lpstr>Objectives of lecture</vt:lpstr>
      <vt:lpstr>INTRODUCTION</vt:lpstr>
      <vt:lpstr>PowerPoint Presentation</vt:lpstr>
      <vt:lpstr>Correct body posture/ Body Dynamics</vt:lpstr>
      <vt:lpstr>Benefits of Proper Body Mechanics</vt:lpstr>
      <vt:lpstr>Mechanics: Poor Posture</vt:lpstr>
      <vt:lpstr>Important Principles to maintain a good posture and movement</vt:lpstr>
      <vt:lpstr>PowerPoint Presentation</vt:lpstr>
      <vt:lpstr>Joints must be in a neutral position </vt:lpstr>
      <vt:lpstr>PowerPoint Presentation</vt:lpstr>
      <vt:lpstr>Keep the work/Load close to the body &amp; Avoid bending forward </vt:lpstr>
      <vt:lpstr>Stress forces at spine</vt:lpstr>
      <vt:lpstr>Common places where of Correct Body Mechanics is essentially required</vt:lpstr>
      <vt:lpstr>Body Mechanics at School</vt:lpstr>
      <vt:lpstr>COMMON WORK TASKS OF  A SCHOOL TEACHER</vt:lpstr>
      <vt:lpstr>Awkward Posture for Teachers</vt:lpstr>
      <vt:lpstr>PowerPoint Presentation</vt:lpstr>
      <vt:lpstr>Awkward Posture for teacher</vt:lpstr>
      <vt:lpstr>Teacher bending forward to monitor copies</vt:lpstr>
      <vt:lpstr>Teacher monitoring class</vt:lpstr>
      <vt:lpstr>Teacher writing on board</vt:lpstr>
      <vt:lpstr>FOR SCHOOL CHILDREN</vt:lpstr>
      <vt:lpstr>Students carrying Back pack</vt:lpstr>
      <vt:lpstr>Writing on desk </vt:lpstr>
      <vt:lpstr>Writing without desk</vt:lpstr>
      <vt:lpstr>Writing from black board</vt:lpstr>
      <vt:lpstr>Body Mechanics at Home</vt:lpstr>
      <vt:lpstr>Basics of Body Mechanics</vt:lpstr>
      <vt:lpstr>Lifting weight</vt:lpstr>
      <vt:lpstr>Lifting excessive  weight</vt:lpstr>
      <vt:lpstr>With the help of person 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Body Mechanics</dc:title>
  <dc:creator>HP</dc:creator>
  <cp:lastModifiedBy>Jay Soni</cp:lastModifiedBy>
  <cp:revision>66</cp:revision>
  <dcterms:created xsi:type="dcterms:W3CDTF">2016-04-29T00:55:19Z</dcterms:created>
  <dcterms:modified xsi:type="dcterms:W3CDTF">2020-08-08T07:24:32Z</dcterms:modified>
</cp:coreProperties>
</file>