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58" r:id="rId3"/>
    <p:sldId id="309" r:id="rId4"/>
    <p:sldId id="316" r:id="rId5"/>
    <p:sldId id="311" r:id="rId6"/>
    <p:sldId id="312" r:id="rId7"/>
    <p:sldId id="313" r:id="rId8"/>
    <p:sldId id="314" r:id="rId9"/>
    <p:sldId id="31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2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D096-2105-4034-9F42-D2729A6C9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2CE54-C2D2-4784-8BC5-59A71A25C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C4595-DC89-443A-A0D9-861E13E4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16708-7A5E-4825-B829-7659A9D3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E18CD-6A20-4B46-985A-F19433E1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46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0DCC-A01B-44A9-8483-02DBC72E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F1A500-A998-41B5-A54E-C8DAF4507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F84B0-3ED6-4818-8AC4-32C2AAEB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1FB08-4F0C-4C36-B65B-E0FABE71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D2D2C-806B-4894-9ED0-C2167146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215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493472-C06A-44AE-AD49-D31D85DA5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B57995-6E07-4D53-BBFA-BCA9B89FA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B8F04-4CF5-4214-BD9E-4B2ADF77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9DE26-2225-4A4C-B608-5B9E0A86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432CF-786C-44FD-8DF9-D8C69DCE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6249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8DD3E-8B4D-4D18-B422-789348CD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F17C-F717-4922-B160-38273241B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49556-E84B-4334-8AC2-F18533F2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E357E-3AAF-46A1-83F3-58A359C1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22E76-75A6-4A54-A7EE-809D9BFD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7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350D-7744-4581-91EE-11BD00CB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F6E51-9ADA-4CF0-876F-E029E54CB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E378F-BA1B-4183-9272-781D8D60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4E9F9-8368-450D-9CE2-EEA57AA41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F9FCB-8648-4822-8DB5-CF1E0D2E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035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508F-47EE-42D5-9BA0-9A5B0701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7D0B9-5CF1-4F71-B783-B451AC6272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EB7BA1-5FC9-4B59-9044-20FB9F1E0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D48F0-9077-475E-B297-2BFE1538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E8132-28C4-4599-B326-73A665E4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DE8F1-5B35-4DCA-B202-02064A411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142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8080-8E7C-4D4A-BD92-45D5EBC8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63EAA-E952-4C4C-9F78-418FD8FBB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58662-9656-4783-A391-1CA339EFC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44062-F796-4848-81CC-C9917DC2A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B1F02-003C-45D8-BADE-5568BFCDE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B3DF84-6FE7-4F52-B124-9F54B321B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A5CDB-D2E4-42FF-943A-C8D44E43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2551F-1A99-410B-9331-673689C5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179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01379-4DB2-4AE9-B74B-9FAF89FA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0B3C30-5A74-44C5-9DA8-917974EA3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832440-48D6-40DE-8578-CE9021B0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8B56B-3D4A-46A4-A159-ABCE4BAF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200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8872CE-C209-4CFB-9709-612059EB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D356D-2BE0-40E1-9B6A-382245EB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D86E8-F18B-4D93-B8E5-7283CE867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73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0143-5086-45AF-B178-0F1EB8C4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22699-2480-4D35-9526-06B28F8C6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3E311-3647-40CD-B52E-209F23F65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6C14A-8AF1-4258-A260-2A09B06B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9FE4B-4CCC-4B60-BE4D-24EFDD9A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6A42E-12FD-4020-9C8F-323338E3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2972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BE8A-E947-4057-9F91-071792DA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EEC30-AFB1-4DF3-8852-5AE82B12C4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09F6C-4BAF-45F0-89C5-2BE42578F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9DD51-0DF0-45F1-A9CD-53845940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DB300-ACAF-40B7-BDF1-3966B05F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A8E3D-D0EB-486A-9AB6-AD5D4538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70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FCE82-527A-41DE-BC80-A2DC77AF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5B1E07-2B41-47F2-A28A-169B8456A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E67E9-681A-4593-8D30-F96A56608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AD8E-29E2-4912-AC8F-AE72A687E6D4}" type="datetimeFigureOut">
              <a:rPr lang="en-IN" smtClean="0"/>
              <a:t>10-08-20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FC9EE-A9FD-4D77-A271-0F4048403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6CA91-EBDC-4D8C-A137-F28B4EC2B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04026-CE1F-4A70-9F1A-EA190774CEF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3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osha.gov/SLTC/etools/computerworkstations/images/ref_pos_upright_sitting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310C-A7FE-4422-98C0-6E021E3E4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Postural Strain and Occupational Hazards</a:t>
            </a:r>
            <a:br>
              <a:rPr lang="en-US" dirty="0"/>
            </a:br>
            <a:br>
              <a:rPr lang="en-IN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280090-1D5C-48A7-BC22-ED57AEAAE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Dr.Jay</a:t>
            </a:r>
            <a:r>
              <a:rPr lang="en-US" dirty="0"/>
              <a:t> Soni</a:t>
            </a:r>
          </a:p>
          <a:p>
            <a:r>
              <a:rPr lang="en-US" dirty="0"/>
              <a:t>Assistant Professor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6638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ap 20 base of support 2"/>
          <p:cNvPicPr>
            <a:picLocks noChangeAspect="1" noChangeArrowheads="1"/>
          </p:cNvPicPr>
          <p:nvPr/>
        </p:nvPicPr>
        <p:blipFill>
          <a:blip r:embed="rId2"/>
          <a:srcRect l="5128" r="5128"/>
          <a:stretch>
            <a:fillRect/>
          </a:stretch>
        </p:blipFill>
        <p:spPr bwMode="auto">
          <a:xfrm>
            <a:off x="1616076" y="990600"/>
            <a:ext cx="479742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324600" y="457200"/>
            <a:ext cx="39624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BASE OF SUPPORT</a:t>
            </a:r>
          </a:p>
          <a:p>
            <a:pPr algn="ctr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AREA ON WHICH AN OBJECT RESTS</a:t>
            </a:r>
          </a:p>
          <a:p>
            <a:pPr algn="ctr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 GOOD BASE OF SUPPORT IS NEEDED FOR BALANCE WHEN LIFTING</a:t>
            </a:r>
          </a:p>
          <a:p>
            <a:pPr algn="ctr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YOUR FEET ARE YOUR BASE OF SUPPORT</a:t>
            </a:r>
          </a:p>
          <a:p>
            <a:pPr algn="ctr">
              <a:spcBef>
                <a:spcPct val="50000"/>
              </a:spcBef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STAND WITH YOUR FEET APART FOR A WIDER BASE OF SUPPORT AND MORE BALANCE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hap 20 squat to pick up item"/>
          <p:cNvPicPr>
            <a:picLocks noChangeAspect="1" noChangeArrowheads="1"/>
          </p:cNvPicPr>
          <p:nvPr/>
        </p:nvPicPr>
        <p:blipFill>
          <a:blip r:embed="rId2"/>
          <a:srcRect l="2997" r="4494"/>
          <a:stretch>
            <a:fillRect/>
          </a:stretch>
        </p:blipFill>
        <p:spPr bwMode="auto">
          <a:xfrm>
            <a:off x="2438400" y="2794000"/>
            <a:ext cx="6781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28800" y="5334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BEND YOUR KNEES AND SQUAT TO LIFT A HEAVY OBJECT</a:t>
            </a:r>
          </a:p>
          <a:p>
            <a:pPr algn="ctr">
              <a:spcBef>
                <a:spcPct val="50000"/>
              </a:spcBef>
            </a:pP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DO NOT BEND FROM YOUR WAIST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dirty="0">
                <a:latin typeface="Times New Roman" pitchFamily="18" charset="0"/>
                <a:cs typeface="Times New Roman" pitchFamily="18" charset="0"/>
              </a:rPr>
              <a:t>Standing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Bring your work close to you.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Put one foot up, shift your weight and position frequently.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Keep your work at a comfortable height.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Wear comfortable shoes and stand on an anti-fatigue mat, if possible.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Standing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DO NOT: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Stand in one place too long.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Stand bent forward at your waist or neck.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Lock your knees into a straight or over-extended position.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Pushing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Push whenever possible.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Keep head up, knees bent, and back straight.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Keep the load in front and use both hands.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Remain close to the item being pushed. </a:t>
            </a:r>
          </a:p>
          <a:p>
            <a:endParaRPr lang="en-IN" dirty="0"/>
          </a:p>
        </p:txBody>
      </p:sp>
      <p:pic>
        <p:nvPicPr>
          <p:cNvPr id="4" name="Picture 4" descr="MMj028302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25" y="5159375"/>
            <a:ext cx="1428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MCj0351628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0" y="4887914"/>
            <a:ext cx="148748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Pulling or Twisting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DO NOT: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Pull when you can push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Twist your body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Lean forward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Carrying Objects or</a:t>
            </a:r>
            <a:br>
              <a:rPr lang="en-US" altLang="en-US" sz="3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Lifting items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When carrying objects: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Test the load first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Use a cart/transfer device whenever possible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Pivot with your feet - don't twist at waist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Take multiple trips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Use both hands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Keep objects near your body and directly in front of you 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Ask for assistance with heavy items. </a:t>
            </a:r>
          </a:p>
          <a:p>
            <a:endParaRPr lang="en-IN" dirty="0"/>
          </a:p>
        </p:txBody>
      </p:sp>
      <p:pic>
        <p:nvPicPr>
          <p:cNvPr id="4" name="Picture 5" descr="MC9001859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6330" y="571480"/>
            <a:ext cx="1824038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Lifting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When lifting objects,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DO NOT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Lift in a bent-over, stooped position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Twist at waist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Lift with one hand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Lift with outstretched arms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Keep feet together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Lift above shoulders or below knees when feasible </a:t>
            </a:r>
          </a:p>
          <a:p>
            <a:endParaRPr lang="en-IN" dirty="0"/>
          </a:p>
        </p:txBody>
      </p:sp>
      <p:pic>
        <p:nvPicPr>
          <p:cNvPr id="4" name="Picture 4" descr="MC90004508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40" y="2714621"/>
            <a:ext cx="1784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Reaching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When reaching for an object, remember to: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Keep back straight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Reach with two hands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Face the object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Stand on a stable step-stool to reach high items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Bend knees slightly.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MC90032020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9206" y="4357695"/>
            <a:ext cx="1227138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hap 20 positioning in ch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905000"/>
            <a:ext cx="306070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981200" y="990600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THE PERSON IN A CHAIR SHOULD SIT UP STRAIGHT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52600" y="4724400"/>
            <a:ext cx="266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HIS FEET SHOULD EITHER REST ON THE FLOOR OR ON A STOOL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467600" y="3048000"/>
            <a:ext cx="289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HIS LOWER BACK SHOULD REST AGAINST THE BACK OF THE CHAIR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90314" y="2632076"/>
            <a:ext cx="27727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THE BACKS OF HIS KNEES </a:t>
            </a:r>
          </a:p>
          <a:p>
            <a:pPr algn="ctr"/>
            <a:r>
              <a:rPr lang="en-US" dirty="0"/>
              <a:t>SHOULD BE SLIGHTLY AWAY</a:t>
            </a:r>
          </a:p>
          <a:p>
            <a:pPr algn="ctr"/>
            <a:r>
              <a:rPr lang="en-US" dirty="0"/>
              <a:t> FROM THE SEAT OF</a:t>
            </a:r>
          </a:p>
          <a:p>
            <a:pPr algn="ctr"/>
            <a:r>
              <a:rPr lang="en-US" dirty="0"/>
              <a:t> THE CHAIR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057400" y="3048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 POSITIONING IN A CHAIR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Objectives of lecture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By the end of lecture students will be able to :</a:t>
            </a:r>
          </a:p>
          <a:p>
            <a:r>
              <a:rPr lang="en-IN" dirty="0">
                <a:latin typeface="Times New Roman" pitchFamily="18" charset="0"/>
                <a:cs typeface="Times New Roman" pitchFamily="18" charset="0"/>
              </a:rPr>
              <a:t>Body mechanics </a:t>
            </a:r>
          </a:p>
          <a:p>
            <a:pPr marL="1074738"/>
            <a:r>
              <a:rPr lang="en-IN" dirty="0">
                <a:latin typeface="Times New Roman" pitchFamily="18" charset="0"/>
                <a:cs typeface="Times New Roman" pitchFamily="18" charset="0"/>
              </a:rPr>
              <a:t>at workplace </a:t>
            </a:r>
          </a:p>
          <a:p>
            <a:pPr marL="1074738"/>
            <a:r>
              <a:rPr lang="en-IN" dirty="0">
                <a:latin typeface="Times New Roman" pitchFamily="18" charset="0"/>
                <a:cs typeface="Times New Roman" pitchFamily="18" charset="0"/>
              </a:rPr>
              <a:t>While handling Patients </a:t>
            </a:r>
          </a:p>
          <a:p>
            <a:pPr marL="1074738"/>
            <a:r>
              <a:rPr lang="en-IN" dirty="0">
                <a:latin typeface="Times New Roman" pitchFamily="18" charset="0"/>
                <a:cs typeface="Times New Roman" pitchFamily="18" charset="0"/>
              </a:rPr>
              <a:t>For Physiotherapist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Sitting and Computer station work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Sit close to your work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Hips, knees and ankles are open to 90 degrees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Elbows are open to 90-120 degrees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Wrists are in relaxed and neutral position (not bent)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Both feet are flat on the floor or use a foot rest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Shoulders are low and relaxed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Head and neck are aligned with spine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j029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800600"/>
            <a:ext cx="1531938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Sitting and Computer station work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Do not slump or lean forward or downward to reach for work.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Do not sit for more than 60 minutes without getting up or changing position.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Raise the height of the computer screen so screen is at or slightly below eye level.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400" dirty="0">
                <a:latin typeface="Times New Roman" pitchFamily="18" charset="0"/>
                <a:cs typeface="Times New Roman" pitchFamily="18" charset="0"/>
              </a:rPr>
              <a:t>Proper Body Mechanics for Handling Patients</a:t>
            </a:r>
          </a:p>
        </p:txBody>
      </p:sp>
      <p:pic>
        <p:nvPicPr>
          <p:cNvPr id="4" name="Content Placeholder 3" descr="chap 20 assist to stan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95700" y="1755489"/>
            <a:ext cx="4800600" cy="421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hap 20 raise shoulders with 2 ass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09726"/>
            <a:ext cx="66230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3"/>
          <p:cNvSpPr>
            <a:spLocks noChangeArrowheads="1" noChangeShapeType="1" noTextEdit="1"/>
          </p:cNvSpPr>
          <p:nvPr/>
        </p:nvSpPr>
        <p:spPr bwMode="auto">
          <a:xfrm>
            <a:off x="2514600" y="228600"/>
            <a:ext cx="66675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RAISING THE SHOULDERS</a:t>
            </a:r>
          </a:p>
          <a:p>
            <a:pPr algn="ctr"/>
            <a:r>
              <a:rPr lang="en-I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WITH TWO HELPERS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73342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ASSISTING A PATIENT TO MOVE</a:t>
            </a:r>
          </a:p>
          <a:p>
            <a:pPr algn="ctr"/>
            <a:r>
              <a:rPr lang="en-IN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 UP IN BED</a:t>
            </a:r>
          </a:p>
        </p:txBody>
      </p:sp>
      <p:pic>
        <p:nvPicPr>
          <p:cNvPr id="32771" name="Picture 3" descr="chap 20 pull up in b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5486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1524000" y="1516064"/>
            <a:ext cx="35814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IF THE PATIENT CAN ASSIST:</a:t>
            </a:r>
          </a:p>
          <a:p>
            <a:pPr algn="ctr">
              <a:spcBef>
                <a:spcPct val="50000"/>
              </a:spcBef>
            </a:pPr>
            <a:r>
              <a:rPr lang="en-US"/>
              <a:t>HAVE THE PATIENT GRASP THE HEADBOARD AND BEND HIS KNEES</a:t>
            </a:r>
          </a:p>
          <a:p>
            <a:pPr algn="ctr">
              <a:spcBef>
                <a:spcPct val="50000"/>
              </a:spcBef>
            </a:pPr>
            <a:r>
              <a:rPr lang="en-US"/>
              <a:t>PLACE YOUR FOREARMS UNDER HIS SHOULDERS AND KNEES</a:t>
            </a:r>
          </a:p>
          <a:p>
            <a:pPr algn="ctr">
              <a:spcBef>
                <a:spcPct val="50000"/>
              </a:spcBef>
            </a:pPr>
            <a:r>
              <a:rPr lang="en-US"/>
              <a:t>LIFT AT THE COUNT OF THREE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hap 20 lift she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295401"/>
            <a:ext cx="50292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3200401" y="304800"/>
            <a:ext cx="53054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USING A LIFT SHEET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752600" y="1143000"/>
            <a:ext cx="3581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 LIFT SHEET MAKES LIFTING EASIER</a:t>
            </a:r>
          </a:p>
          <a:p>
            <a:pPr algn="ctr">
              <a:spcBef>
                <a:spcPct val="50000"/>
              </a:spcBef>
            </a:pPr>
            <a:r>
              <a:rPr lang="en-US"/>
              <a:t>HELPS PREVENT FRICTION AGAINST THE PATIENT’S SKIN</a:t>
            </a:r>
          </a:p>
          <a:p>
            <a:pPr algn="ctr">
              <a:spcBef>
                <a:spcPct val="50000"/>
              </a:spcBef>
            </a:pPr>
            <a:r>
              <a:rPr lang="en-US"/>
              <a:t>TAKES TWO WORKERS TO LIFT</a:t>
            </a:r>
          </a:p>
          <a:p>
            <a:pPr algn="ctr">
              <a:spcBef>
                <a:spcPct val="50000"/>
              </a:spcBef>
            </a:pPr>
            <a:r>
              <a:rPr lang="en-US"/>
              <a:t>IF PATIENT CAN HELP HAVE HIM BEND HIS KNEES</a:t>
            </a:r>
          </a:p>
          <a:p>
            <a:pPr algn="ctr">
              <a:spcBef>
                <a:spcPct val="50000"/>
              </a:spcBef>
            </a:pPr>
            <a:r>
              <a:rPr lang="en-US"/>
              <a:t>USE FOR PERSONS WHO CAN NOT HELP WITH THE MOVE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5295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TURNING A PATIENT</a:t>
            </a:r>
          </a:p>
        </p:txBody>
      </p:sp>
      <p:pic>
        <p:nvPicPr>
          <p:cNvPr id="36867" name="Picture 4" descr="chap 20 turn toward 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074738"/>
            <a:ext cx="5562600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hap 20 side lying with pillo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466976"/>
            <a:ext cx="83058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905000" y="990601"/>
            <a:ext cx="815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PROPER POSITIONING FOR LATERAL POSITION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hap 20 dangle"/>
          <p:cNvPicPr>
            <a:picLocks noChangeAspect="1" noChangeArrowheads="1"/>
          </p:cNvPicPr>
          <p:nvPr/>
        </p:nvPicPr>
        <p:blipFill>
          <a:blip r:embed="rId2"/>
          <a:srcRect l="1402" t="1276"/>
          <a:stretch>
            <a:fillRect/>
          </a:stretch>
        </p:blipFill>
        <p:spPr bwMode="auto">
          <a:xfrm>
            <a:off x="1524000" y="685800"/>
            <a:ext cx="70564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2743201" y="228600"/>
            <a:ext cx="5934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ASSISTING TO DANGLE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8610600" y="1676400"/>
            <a:ext cx="1828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DANGLING REFERS TO SITTING ON THE SIDE OF THE BED WITH THE FEET HANGING DOWN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hap 20 gait be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1" y="3124200"/>
            <a:ext cx="62722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WordArt 4"/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7086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N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RULES FOR GAIT BELT / TRANSFER BELT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1828800" y="838201"/>
            <a:ext cx="8534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dirty="0"/>
              <a:t> APPLY THE BELT AROUND THE PERSON’S WAIST, OVER THE CLOTHING.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dirty="0"/>
              <a:t> TIGHTEN THE BELT SO IT IS SNUG. IT SHOULD NOT CAUSE DISCOMFORT OR IMPAIR BREATHING. YOU SHOULD BE ABLE TO SLIDE YOUR OPEN HAND UNDER THE BELT.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 dirty="0"/>
              <a:t> PLACE THE BUCKLE SLIGHTLY OFF CENTER IN THE FRONT.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Tx/>
              <a:buChar char="o"/>
            </a:pPr>
            <a:r>
              <a:rPr lang="en-US"/>
              <a:t> DO NOT USE WITH PATIENTS WITH FRACTURED RIBS, ABDOMINAL SURGERY, OR HAVING BREATHING DIFFICULTIES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400" dirty="0">
                <a:latin typeface="Times New Roman" pitchFamily="18" charset="0"/>
                <a:cs typeface="Times New Roman" pitchFamily="18" charset="0"/>
              </a:rPr>
              <a:t>Body Mechanics at Workplace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IS YOUR WORK ENVIRONMENT SAFE?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Employees in certain work environments may be at greater risk for injury, but office workers are specially at risk.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Many office injuries are caused by the repetitive tasks that put strain on our muscles and joints.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hap 20 bed to chair with gait be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00014"/>
            <a:ext cx="7239000" cy="665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Patient movement or transfer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Update yourself on the patient's physical limitations or condition.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Let the patient know what you are going to do so they may assist. </a:t>
            </a:r>
          </a:p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Position the patient for transfer. </a:t>
            </a:r>
          </a:p>
          <a:p>
            <a:endParaRPr lang="en-IN" dirty="0"/>
          </a:p>
        </p:txBody>
      </p:sp>
      <p:pic>
        <p:nvPicPr>
          <p:cNvPr id="4" name="Picture 4" descr="MC90030527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2" y="3929066"/>
            <a:ext cx="160178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Prepare Yourself/Team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Keep feet apart, knees bent with back and head straight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Be close to patient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Use transfer device to assist in moving patient: transfer belt, slide board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Pivot feet, don't twist waist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Have adequate number of persons to transfer patient (based on patient's size and/or type of transfer required)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b="1" dirty="0">
                <a:latin typeface="Times New Roman" pitchFamily="18" charset="0"/>
                <a:cs typeface="Times New Roman" pitchFamily="18" charset="0"/>
              </a:rPr>
              <a:t>Prepare Equipment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Use mechanical lifts when possible.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Lock wheels of bed, wheelchair or stretcher.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Adjust position and height of bed, wheelchair or stretcher. 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Do not attempt to move patients by yourself. This may cause injury to yourself or the patient.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A30D4-AD70-4188-A10A-D398CD23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E314E-8F6E-42C9-83BB-A67B23439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Overuse of the muscles through repeated movements can put stress on your body, causing a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Repetitive Strain Injury (RSI).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names for RSI include Cumulative Trauma Disorder and Repetitive Motion Injury.</a:t>
            </a:r>
          </a:p>
          <a:p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99472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Awkward Postures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Reaching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Twisting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Bending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Kneeling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Squatting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Working overhead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Holding fixed positions</a:t>
            </a:r>
          </a:p>
          <a:p>
            <a:endParaRPr lang="en-IN" dirty="0"/>
          </a:p>
        </p:txBody>
      </p:sp>
      <p:pic>
        <p:nvPicPr>
          <p:cNvPr id="4" name="Picture 6" descr="D:\Ergonomics\Color\OverReachBadPosture926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438" y="1083940"/>
            <a:ext cx="3679825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Contact Stress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Pressing your body </a:t>
            </a:r>
          </a:p>
          <a:p>
            <a:pPr lvl="1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against a hard or </a:t>
            </a:r>
          </a:p>
          <a:p>
            <a:pPr lvl="1"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sharp edge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Puts pressure on nerves, 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tendons, and blood </a:t>
            </a:r>
          </a:p>
          <a:p>
            <a:pPr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	vessels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Allowing your wrists to 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rest on the keyboard 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when typing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Holding tools with 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hard handles</a:t>
            </a:r>
          </a:p>
          <a:p>
            <a:endParaRPr lang="en-IN" dirty="0"/>
          </a:p>
        </p:txBody>
      </p:sp>
      <p:pic>
        <p:nvPicPr>
          <p:cNvPr id="4" name="Picture 4" descr="\\Blrasip\es 2\Projec~2\110s\110061pptsafety\art\ergonomics\ergo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1" y="1752600"/>
            <a:ext cx="3984625" cy="403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Vibration</a:t>
            </a:r>
            <a:endParaRPr lang="en-IN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Sanders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Grinders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Chippers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Routers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Drills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Saws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\\Blrasip\es 2\Projec~2\110s\110061pptsafety\art\Hearing Cons Photos\HC08 (jackhammer)"/>
          <p:cNvPicPr>
            <a:picLocks noChangeAspect="1" noChangeArrowheads="1"/>
          </p:cNvPicPr>
          <p:nvPr/>
        </p:nvPicPr>
        <p:blipFill>
          <a:blip r:embed="rId2"/>
          <a:srcRect b="4927"/>
          <a:stretch>
            <a:fillRect/>
          </a:stretch>
        </p:blipFill>
        <p:spPr bwMode="auto">
          <a:xfrm>
            <a:off x="6858000" y="1600201"/>
            <a:ext cx="3106738" cy="441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8458200" cy="1066795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display terminal(VDT)</a:t>
            </a:r>
            <a:r>
              <a:rPr lang="en-US" sz="3200" dirty="0">
                <a:latin typeface="Times New Roman" panose="02020603050405020304" pitchFamily="18" charset="0"/>
                <a:cs typeface="Times New Roman" pitchFamily="18" charset="0"/>
              </a:rPr>
              <a:t> USER`S-ERGONOMIC GUIDELINES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6400800" cy="4953000"/>
          </a:xfrm>
        </p:spPr>
        <p:txBody>
          <a:bodyPr/>
          <a:lstStyle/>
          <a:p>
            <a:pPr marL="609600" indent="-609600">
              <a:buNone/>
            </a:pPr>
            <a:r>
              <a:rPr lang="en-US" dirty="0"/>
              <a:t>        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1666875" y="3200400"/>
            <a:ext cx="885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ru-RU"/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2117726" y="17176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1857375" y="2212975"/>
            <a:ext cx="6110835" cy="472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Wrist and forearm-held in straight line to reduce tendon &amp; nerve stress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Upper &amp; lower arm-at 90 degree angle 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Elbows to be kept close to the sides</a:t>
            </a: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Head-Screen distance=25-48 inches from the VDT users eye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folHlink"/>
                </a:solidFill>
              </a:rPr>
              <a:t>Optimal viewing angle is 20 degrees below the horizontal line from the eyes</a:t>
            </a:r>
            <a:endParaRPr lang="en-US" dirty="0">
              <a:solidFill>
                <a:schemeClr val="folHlink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3794126" y="1219201"/>
            <a:ext cx="390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WORKING POSTURE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5595938" y="25955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5648325" y="27098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pic>
        <p:nvPicPr>
          <p:cNvPr id="150540" name="Picture 12" descr="http://www.osha.gov/SLTC/etools/computerworkstations/images/ref_pos_upright_sitting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833138" y="1494358"/>
            <a:ext cx="2514411" cy="479214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838200"/>
          </a:xfrm>
        </p:spPr>
        <p:txBody>
          <a:bodyPr/>
          <a:lstStyle/>
          <a:p>
            <a:r>
              <a:rPr lang="en-US" sz="3600" i="1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3200" dirty="0">
                <a:latin typeface="Arial" pitchFamily="34" charset="0"/>
                <a:cs typeface="Times New Roman" pitchFamily="18" charset="0"/>
              </a:rPr>
              <a:t>VDT USER`S-</a:t>
            </a:r>
            <a:r>
              <a:rPr lang="en-US" sz="3200" u="sng" dirty="0">
                <a:latin typeface="Arial" pitchFamily="34" charset="0"/>
                <a:cs typeface="Times New Roman" pitchFamily="18" charset="0"/>
              </a:rPr>
              <a:t>ERGONOMIC GUIDELINES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6400800" cy="4953000"/>
          </a:xfrm>
        </p:spPr>
        <p:txBody>
          <a:bodyPr/>
          <a:lstStyle/>
          <a:p>
            <a:pPr marL="609600" indent="-609600">
              <a:buNone/>
            </a:pPr>
            <a:r>
              <a:rPr lang="en-US"/>
              <a:t>        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1666875" y="3200400"/>
            <a:ext cx="885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ru-RU"/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2117726" y="17176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2041525" y="2286001"/>
            <a:ext cx="7870899" cy="442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*NO GLAIR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*VDT to be placed 90 degrees to the light source, adjust screen angle </a:t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*Use screen filters to reduce glare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dirty="0"/>
              <a:t>*Screen intensity needs to be adjusted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folHlink"/>
                </a:solidFill>
              </a:rPr>
              <a:t>*Frequent breaks from the screen to reduce stress on eyes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800" dirty="0">
                <a:solidFill>
                  <a:schemeClr val="folHlink"/>
                </a:solidFill>
              </a:rPr>
              <a:t>*Screen Reflection / illusion</a:t>
            </a:r>
            <a:endParaRPr lang="en-US" dirty="0">
              <a:solidFill>
                <a:schemeClr val="folHlink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3794126" y="1219201"/>
            <a:ext cx="390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</a:rPr>
              <a:t>VISION &amp; LIGHTING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5595938" y="25955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5648325" y="270986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1111</Words>
  <Application>Microsoft Office PowerPoint</Application>
  <PresentationFormat>Widescreen</PresentationFormat>
  <Paragraphs>166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Times New Roman</vt:lpstr>
      <vt:lpstr>Office Theme</vt:lpstr>
      <vt:lpstr>Postural Strain and Occupational Hazards  </vt:lpstr>
      <vt:lpstr>Objectives of lecture</vt:lpstr>
      <vt:lpstr>Body Mechanics at Workplace</vt:lpstr>
      <vt:lpstr>PowerPoint Presentation</vt:lpstr>
      <vt:lpstr>Awkward Postures</vt:lpstr>
      <vt:lpstr>Contact Stress</vt:lpstr>
      <vt:lpstr>Vibration</vt:lpstr>
      <vt:lpstr>Video display terminal(VDT) USER`S-ERGONOMIC GUIDELINES</vt:lpstr>
      <vt:lpstr> VDT USER`S-ERGONOMIC GUIDELINES</vt:lpstr>
      <vt:lpstr>PowerPoint Presentation</vt:lpstr>
      <vt:lpstr>PowerPoint Presentation</vt:lpstr>
      <vt:lpstr>Standing</vt:lpstr>
      <vt:lpstr>Standing</vt:lpstr>
      <vt:lpstr>Pushing</vt:lpstr>
      <vt:lpstr>Pulling or Twisting</vt:lpstr>
      <vt:lpstr>Carrying Objects or Lifting items</vt:lpstr>
      <vt:lpstr>Lifting</vt:lpstr>
      <vt:lpstr>Reaching</vt:lpstr>
      <vt:lpstr>PowerPoint Presentation</vt:lpstr>
      <vt:lpstr>Sitting and Computer station work</vt:lpstr>
      <vt:lpstr>Sitting and Computer station work</vt:lpstr>
      <vt:lpstr>Proper Body Mechanics for Handling Patients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movement or transfer</vt:lpstr>
      <vt:lpstr>Prepare Yourself/Team</vt:lpstr>
      <vt:lpstr>Prepare Equipment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Soni</dc:creator>
  <cp:lastModifiedBy>Jay Soni</cp:lastModifiedBy>
  <cp:revision>6</cp:revision>
  <dcterms:created xsi:type="dcterms:W3CDTF">2020-08-08T05:38:03Z</dcterms:created>
  <dcterms:modified xsi:type="dcterms:W3CDTF">2020-08-10T07:12:26Z</dcterms:modified>
</cp:coreProperties>
</file>