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460" r:id="rId2"/>
    <p:sldId id="455" r:id="rId3"/>
    <p:sldId id="456" r:id="rId4"/>
    <p:sldId id="457" r:id="rId5"/>
    <p:sldId id="458" r:id="rId6"/>
    <p:sldId id="459" r:id="rId7"/>
    <p:sldId id="256" r:id="rId8"/>
    <p:sldId id="341" r:id="rId9"/>
    <p:sldId id="267" r:id="rId10"/>
    <p:sldId id="268" r:id="rId11"/>
    <p:sldId id="264" r:id="rId12"/>
    <p:sldId id="310" r:id="rId13"/>
    <p:sldId id="266" r:id="rId14"/>
    <p:sldId id="437" r:id="rId15"/>
    <p:sldId id="336" r:id="rId16"/>
    <p:sldId id="292" r:id="rId17"/>
    <p:sldId id="265" r:id="rId18"/>
    <p:sldId id="415" r:id="rId19"/>
    <p:sldId id="416" r:id="rId20"/>
    <p:sldId id="322" r:id="rId21"/>
    <p:sldId id="414" r:id="rId22"/>
    <p:sldId id="343" r:id="rId23"/>
    <p:sldId id="284" r:id="rId24"/>
    <p:sldId id="293" r:id="rId25"/>
    <p:sldId id="285" r:id="rId26"/>
    <p:sldId id="286" r:id="rId27"/>
    <p:sldId id="424" r:id="rId28"/>
    <p:sldId id="259" r:id="rId29"/>
    <p:sldId id="422" r:id="rId30"/>
    <p:sldId id="421" r:id="rId31"/>
    <p:sldId id="425" r:id="rId32"/>
    <p:sldId id="426" r:id="rId33"/>
    <p:sldId id="260" r:id="rId34"/>
    <p:sldId id="428" r:id="rId35"/>
    <p:sldId id="429" r:id="rId36"/>
    <p:sldId id="417" r:id="rId37"/>
    <p:sldId id="261" r:id="rId38"/>
    <p:sldId id="433" r:id="rId39"/>
    <p:sldId id="418" r:id="rId40"/>
    <p:sldId id="430" r:id="rId41"/>
    <p:sldId id="432" r:id="rId42"/>
    <p:sldId id="431" r:id="rId43"/>
    <p:sldId id="434" r:id="rId44"/>
    <p:sldId id="419" r:id="rId45"/>
    <p:sldId id="461" r:id="rId46"/>
    <p:sldId id="391" r:id="rId47"/>
    <p:sldId id="392" r:id="rId48"/>
    <p:sldId id="393" r:id="rId49"/>
    <p:sldId id="394" r:id="rId50"/>
    <p:sldId id="440" r:id="rId51"/>
    <p:sldId id="442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4" r:id="rId60"/>
    <p:sldId id="402" r:id="rId61"/>
    <p:sldId id="403" r:id="rId62"/>
    <p:sldId id="330" r:id="rId63"/>
    <p:sldId id="368" r:id="rId64"/>
    <p:sldId id="406" r:id="rId65"/>
    <p:sldId id="369" r:id="rId66"/>
    <p:sldId id="444" r:id="rId67"/>
    <p:sldId id="370" r:id="rId68"/>
    <p:sldId id="371" r:id="rId69"/>
    <p:sldId id="407" r:id="rId70"/>
    <p:sldId id="441" r:id="rId71"/>
    <p:sldId id="443" r:id="rId72"/>
    <p:sldId id="439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66" r:id="rId82"/>
    <p:sldId id="367" r:id="rId83"/>
    <p:sldId id="408" r:id="rId84"/>
    <p:sldId id="436" r:id="rId85"/>
    <p:sldId id="321" r:id="rId86"/>
    <p:sldId id="449" r:id="rId87"/>
    <p:sldId id="454" r:id="rId88"/>
    <p:sldId id="450" r:id="rId89"/>
    <p:sldId id="451" r:id="rId90"/>
    <p:sldId id="452" r:id="rId91"/>
    <p:sldId id="453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0064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0" autoAdjust="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CFE78-8E3C-449F-94C3-9A2C368FDDFC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4B3F7E90-AB7F-4910-9F5B-541336CA273A}">
      <dgm:prSet phldrT="[Text]" custT="1"/>
      <dgm:spPr/>
      <dgm:t>
        <a:bodyPr/>
        <a:lstStyle/>
        <a:p>
          <a:r>
            <a:rPr lang="en-US" sz="2000" b="1" dirty="0" smtClean="0"/>
            <a:t>Heart Sounds</a:t>
          </a:r>
          <a:endParaRPr lang="en-IN" sz="2000" b="1" dirty="0"/>
        </a:p>
      </dgm:t>
    </dgm:pt>
    <dgm:pt modelId="{433B42A8-FD8F-4576-AFFB-62B7D49FA372}" type="parTrans" cxnId="{A3ED645C-B791-41E2-898C-3E11B294C6AF}">
      <dgm:prSet/>
      <dgm:spPr/>
      <dgm:t>
        <a:bodyPr/>
        <a:lstStyle/>
        <a:p>
          <a:endParaRPr lang="en-IN"/>
        </a:p>
      </dgm:t>
    </dgm:pt>
    <dgm:pt modelId="{1416180E-1DDF-494D-A2B8-6559A74A7ADB}" type="sibTrans" cxnId="{A3ED645C-B791-41E2-898C-3E11B294C6AF}">
      <dgm:prSet/>
      <dgm:spPr/>
      <dgm:t>
        <a:bodyPr/>
        <a:lstStyle/>
        <a:p>
          <a:endParaRPr lang="en-IN"/>
        </a:p>
      </dgm:t>
    </dgm:pt>
    <dgm:pt modelId="{5B17112E-5EB0-432F-8DF3-2195AAF88FC2}">
      <dgm:prSet phldrT="[Text]" custT="1"/>
      <dgm:spPr/>
      <dgm:t>
        <a:bodyPr/>
        <a:lstStyle/>
        <a:p>
          <a:r>
            <a:rPr lang="en-US" sz="2000" b="1" dirty="0" smtClean="0"/>
            <a:t>Normal Heart Sounds</a:t>
          </a:r>
          <a:endParaRPr lang="en-IN" sz="2000" b="1" dirty="0"/>
        </a:p>
      </dgm:t>
    </dgm:pt>
    <dgm:pt modelId="{05DC2D19-468F-4549-B05C-E4B326C430CC}" type="parTrans" cxnId="{F1DF9966-E4FE-4093-844E-7B5455ADFE2B}">
      <dgm:prSet/>
      <dgm:spPr/>
      <dgm:t>
        <a:bodyPr/>
        <a:lstStyle/>
        <a:p>
          <a:endParaRPr lang="en-IN"/>
        </a:p>
      </dgm:t>
    </dgm:pt>
    <dgm:pt modelId="{06F2C7A0-6ED5-4EC6-9750-9DBD9529A819}" type="sibTrans" cxnId="{F1DF9966-E4FE-4093-844E-7B5455ADFE2B}">
      <dgm:prSet/>
      <dgm:spPr/>
      <dgm:t>
        <a:bodyPr/>
        <a:lstStyle/>
        <a:p>
          <a:endParaRPr lang="en-IN"/>
        </a:p>
      </dgm:t>
    </dgm:pt>
    <dgm:pt modelId="{DC26B572-7A68-4DBE-B1FE-A3683254D1DE}">
      <dgm:prSet phldrT="[Text]" custT="1"/>
      <dgm:spPr/>
      <dgm:t>
        <a:bodyPr/>
        <a:lstStyle/>
        <a:p>
          <a:r>
            <a:rPr lang="en-US" sz="2000" b="1" dirty="0" smtClean="0"/>
            <a:t>Abnormal Heart Sounds</a:t>
          </a:r>
        </a:p>
        <a:p>
          <a:r>
            <a:rPr lang="en-US" sz="2000" b="1" dirty="0" smtClean="0"/>
            <a:t>(MURMUR)</a:t>
          </a:r>
          <a:endParaRPr lang="en-IN" sz="2000" b="1" dirty="0"/>
        </a:p>
      </dgm:t>
    </dgm:pt>
    <dgm:pt modelId="{1D2B6EE6-B810-4DA6-B8CF-7C2EE2BF173B}" type="parTrans" cxnId="{18FB026A-C8D2-400E-AC3A-0302BD8A4F77}">
      <dgm:prSet/>
      <dgm:spPr/>
      <dgm:t>
        <a:bodyPr/>
        <a:lstStyle/>
        <a:p>
          <a:endParaRPr lang="en-IN"/>
        </a:p>
      </dgm:t>
    </dgm:pt>
    <dgm:pt modelId="{1C6DBD9F-E328-43D0-9B3D-AFBA312E3B1A}" type="sibTrans" cxnId="{18FB026A-C8D2-400E-AC3A-0302BD8A4F77}">
      <dgm:prSet/>
      <dgm:spPr/>
      <dgm:t>
        <a:bodyPr/>
        <a:lstStyle/>
        <a:p>
          <a:endParaRPr lang="en-IN"/>
        </a:p>
      </dgm:t>
    </dgm:pt>
    <dgm:pt modelId="{B4A1C85D-77D2-4588-975E-0A70A27E1FB0}">
      <dgm:prSet phldrT="[Text]" custT="1"/>
      <dgm:spPr/>
      <dgm:t>
        <a:bodyPr/>
        <a:lstStyle/>
        <a:p>
          <a:r>
            <a:rPr lang="en-US" sz="2000" b="1" dirty="0" smtClean="0"/>
            <a:t> Systolic M.</a:t>
          </a:r>
        </a:p>
        <a:p>
          <a:r>
            <a:rPr lang="en-US" sz="2000" b="1" dirty="0" smtClean="0"/>
            <a:t>Diastolic M.</a:t>
          </a:r>
        </a:p>
        <a:p>
          <a:r>
            <a:rPr lang="en-US" sz="2000" b="1" dirty="0" smtClean="0"/>
            <a:t>Continuous M.</a:t>
          </a:r>
          <a:endParaRPr lang="en-IN" sz="2000" b="1" dirty="0"/>
        </a:p>
      </dgm:t>
    </dgm:pt>
    <dgm:pt modelId="{31AAC719-B72A-44B0-A1D4-2D670BFCB1E6}" type="parTrans" cxnId="{9BB9DD83-B11F-4422-A24A-1F4FE33998EC}">
      <dgm:prSet/>
      <dgm:spPr/>
      <dgm:t>
        <a:bodyPr/>
        <a:lstStyle/>
        <a:p>
          <a:endParaRPr lang="en-IN"/>
        </a:p>
      </dgm:t>
    </dgm:pt>
    <dgm:pt modelId="{F7FF0E53-E3FF-4349-BC49-4C2A1DBE243E}" type="sibTrans" cxnId="{9BB9DD83-B11F-4422-A24A-1F4FE33998EC}">
      <dgm:prSet/>
      <dgm:spPr/>
      <dgm:t>
        <a:bodyPr/>
        <a:lstStyle/>
        <a:p>
          <a:endParaRPr lang="en-IN"/>
        </a:p>
      </dgm:t>
    </dgm:pt>
    <dgm:pt modelId="{2F61A703-F095-4AA0-B469-8CE3D835C466}">
      <dgm:prSet phldrT="[Text]" custT="1"/>
      <dgm:spPr/>
      <dgm:t>
        <a:bodyPr/>
        <a:lstStyle/>
        <a:p>
          <a:r>
            <a:rPr lang="en-US" sz="2000" b="1" dirty="0" smtClean="0"/>
            <a:t>First HS</a:t>
          </a:r>
        </a:p>
        <a:p>
          <a:r>
            <a:rPr lang="en-US" sz="2000" b="1" dirty="0" smtClean="0"/>
            <a:t>Second HS</a:t>
          </a:r>
        </a:p>
        <a:p>
          <a:r>
            <a:rPr lang="en-US" sz="2000" b="1" dirty="0" smtClean="0"/>
            <a:t>Third HS</a:t>
          </a:r>
        </a:p>
        <a:p>
          <a:r>
            <a:rPr lang="en-US" sz="2000" b="1" dirty="0" smtClean="0"/>
            <a:t>Fourth HS</a:t>
          </a:r>
          <a:endParaRPr lang="en-IN" sz="2000" b="1" dirty="0"/>
        </a:p>
      </dgm:t>
    </dgm:pt>
    <dgm:pt modelId="{679E0342-93D5-46A1-8251-1068B3C6BBBE}" type="parTrans" cxnId="{D4D00C0C-7F5A-465A-93D7-222163CBDB83}">
      <dgm:prSet/>
      <dgm:spPr/>
      <dgm:t>
        <a:bodyPr/>
        <a:lstStyle/>
        <a:p>
          <a:endParaRPr lang="en-IN"/>
        </a:p>
      </dgm:t>
    </dgm:pt>
    <dgm:pt modelId="{D2FB8D56-2AB1-4D56-854D-DD74CEE9DDA3}" type="sibTrans" cxnId="{D4D00C0C-7F5A-465A-93D7-222163CBDB83}">
      <dgm:prSet/>
      <dgm:spPr/>
      <dgm:t>
        <a:bodyPr/>
        <a:lstStyle/>
        <a:p>
          <a:endParaRPr lang="en-IN"/>
        </a:p>
      </dgm:t>
    </dgm:pt>
    <dgm:pt modelId="{4BD56CCB-E92B-4473-B1B8-61F415B9A8EB}" type="pres">
      <dgm:prSet presAssocID="{565CFE78-8E3C-449F-94C3-9A2C368FDD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8B50006-1DDF-49DF-92A5-DC4DA10AE987}" type="pres">
      <dgm:prSet presAssocID="{4B3F7E90-AB7F-4910-9F5B-541336CA273A}" presName="hierRoot1" presStyleCnt="0"/>
      <dgm:spPr/>
    </dgm:pt>
    <dgm:pt modelId="{F8F81C99-2C08-413F-B205-5126606F89B3}" type="pres">
      <dgm:prSet presAssocID="{4B3F7E90-AB7F-4910-9F5B-541336CA273A}" presName="composite" presStyleCnt="0"/>
      <dgm:spPr/>
    </dgm:pt>
    <dgm:pt modelId="{BC3CE3F9-2B5F-4283-80CA-D037F663654A}" type="pres">
      <dgm:prSet presAssocID="{4B3F7E90-AB7F-4910-9F5B-541336CA273A}" presName="background" presStyleLbl="node0" presStyleIdx="0" presStyleCnt="1"/>
      <dgm:spPr/>
    </dgm:pt>
    <dgm:pt modelId="{604A32B9-6EAB-4AB8-A3FA-1EE850E89AB2}" type="pres">
      <dgm:prSet presAssocID="{4B3F7E90-AB7F-4910-9F5B-541336CA273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91C1F9D-D7A0-435E-B893-872095064937}" type="pres">
      <dgm:prSet presAssocID="{4B3F7E90-AB7F-4910-9F5B-541336CA273A}" presName="hierChild2" presStyleCnt="0"/>
      <dgm:spPr/>
    </dgm:pt>
    <dgm:pt modelId="{91E47C5E-F498-4B4C-B43C-E33883A5E0A1}" type="pres">
      <dgm:prSet presAssocID="{05DC2D19-468F-4549-B05C-E4B326C430CC}" presName="Name10" presStyleLbl="parChTrans1D2" presStyleIdx="0" presStyleCnt="2"/>
      <dgm:spPr/>
      <dgm:t>
        <a:bodyPr/>
        <a:lstStyle/>
        <a:p>
          <a:endParaRPr lang="en-IN"/>
        </a:p>
      </dgm:t>
    </dgm:pt>
    <dgm:pt modelId="{3EE0F194-FFC9-44E9-843E-90764A7AA8AF}" type="pres">
      <dgm:prSet presAssocID="{5B17112E-5EB0-432F-8DF3-2195AAF88FC2}" presName="hierRoot2" presStyleCnt="0"/>
      <dgm:spPr/>
    </dgm:pt>
    <dgm:pt modelId="{F850DE0E-36D2-4315-9C7A-7AD20F7C99C9}" type="pres">
      <dgm:prSet presAssocID="{5B17112E-5EB0-432F-8DF3-2195AAF88FC2}" presName="composite2" presStyleCnt="0"/>
      <dgm:spPr/>
    </dgm:pt>
    <dgm:pt modelId="{4FE9FED8-2CBD-4213-82A0-EEDB135E8E16}" type="pres">
      <dgm:prSet presAssocID="{5B17112E-5EB0-432F-8DF3-2195AAF88FC2}" presName="background2" presStyleLbl="node2" presStyleIdx="0" presStyleCnt="2"/>
      <dgm:spPr/>
    </dgm:pt>
    <dgm:pt modelId="{6E143D3C-1C7E-4497-AD4E-6A60DF2EE6EF}" type="pres">
      <dgm:prSet presAssocID="{5B17112E-5EB0-432F-8DF3-2195AAF88FC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E9A688B-095C-4111-9B44-2F9E4AAC8096}" type="pres">
      <dgm:prSet presAssocID="{5B17112E-5EB0-432F-8DF3-2195AAF88FC2}" presName="hierChild3" presStyleCnt="0"/>
      <dgm:spPr/>
    </dgm:pt>
    <dgm:pt modelId="{D3A0C609-BF50-4A6C-9EA0-5D7417A2FC15}" type="pres">
      <dgm:prSet presAssocID="{679E0342-93D5-46A1-8251-1068B3C6BBBE}" presName="Name17" presStyleLbl="parChTrans1D3" presStyleIdx="0" presStyleCnt="2"/>
      <dgm:spPr/>
      <dgm:t>
        <a:bodyPr/>
        <a:lstStyle/>
        <a:p>
          <a:endParaRPr lang="en-IN"/>
        </a:p>
      </dgm:t>
    </dgm:pt>
    <dgm:pt modelId="{FA1EC8EF-6667-4654-BAFB-92BB5A4A2225}" type="pres">
      <dgm:prSet presAssocID="{2F61A703-F095-4AA0-B469-8CE3D835C466}" presName="hierRoot3" presStyleCnt="0"/>
      <dgm:spPr/>
    </dgm:pt>
    <dgm:pt modelId="{47811F33-A9C1-4DBF-A54C-533A256EE82B}" type="pres">
      <dgm:prSet presAssocID="{2F61A703-F095-4AA0-B469-8CE3D835C466}" presName="composite3" presStyleCnt="0"/>
      <dgm:spPr/>
    </dgm:pt>
    <dgm:pt modelId="{C084FB5B-E6CD-4B68-8EE0-A4BAE94C4878}" type="pres">
      <dgm:prSet presAssocID="{2F61A703-F095-4AA0-B469-8CE3D835C466}" presName="background3" presStyleLbl="node3" presStyleIdx="0" presStyleCnt="2"/>
      <dgm:spPr/>
    </dgm:pt>
    <dgm:pt modelId="{D29A5216-2338-4A9B-8409-C83257269F5A}" type="pres">
      <dgm:prSet presAssocID="{2F61A703-F095-4AA0-B469-8CE3D835C466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F24C473-E29C-428D-AC8D-8382510FB148}" type="pres">
      <dgm:prSet presAssocID="{2F61A703-F095-4AA0-B469-8CE3D835C466}" presName="hierChild4" presStyleCnt="0"/>
      <dgm:spPr/>
    </dgm:pt>
    <dgm:pt modelId="{F9A56D41-00F2-4246-A381-49886946894C}" type="pres">
      <dgm:prSet presAssocID="{1D2B6EE6-B810-4DA6-B8CF-7C2EE2BF173B}" presName="Name10" presStyleLbl="parChTrans1D2" presStyleIdx="1" presStyleCnt="2"/>
      <dgm:spPr/>
      <dgm:t>
        <a:bodyPr/>
        <a:lstStyle/>
        <a:p>
          <a:endParaRPr lang="en-IN"/>
        </a:p>
      </dgm:t>
    </dgm:pt>
    <dgm:pt modelId="{A0989ED6-548D-426B-BA53-772848FE0EA6}" type="pres">
      <dgm:prSet presAssocID="{DC26B572-7A68-4DBE-B1FE-A3683254D1DE}" presName="hierRoot2" presStyleCnt="0"/>
      <dgm:spPr/>
    </dgm:pt>
    <dgm:pt modelId="{7D081752-CB48-47A8-AB55-078FACB7C752}" type="pres">
      <dgm:prSet presAssocID="{DC26B572-7A68-4DBE-B1FE-A3683254D1DE}" presName="composite2" presStyleCnt="0"/>
      <dgm:spPr/>
    </dgm:pt>
    <dgm:pt modelId="{967232FD-405D-4896-BEA3-D3348D5443D1}" type="pres">
      <dgm:prSet presAssocID="{DC26B572-7A68-4DBE-B1FE-A3683254D1DE}" presName="background2" presStyleLbl="node2" presStyleIdx="1" presStyleCnt="2"/>
      <dgm:spPr/>
    </dgm:pt>
    <dgm:pt modelId="{91B49808-B1BC-483B-AD1A-5B875C597EC7}" type="pres">
      <dgm:prSet presAssocID="{DC26B572-7A68-4DBE-B1FE-A3683254D1D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172EE1C-35FB-4195-B0DF-A96CC4C77A0D}" type="pres">
      <dgm:prSet presAssocID="{DC26B572-7A68-4DBE-B1FE-A3683254D1DE}" presName="hierChild3" presStyleCnt="0"/>
      <dgm:spPr/>
    </dgm:pt>
    <dgm:pt modelId="{29138380-7BBC-47AD-8FB0-9AC5AD5046D6}" type="pres">
      <dgm:prSet presAssocID="{31AAC719-B72A-44B0-A1D4-2D670BFCB1E6}" presName="Name17" presStyleLbl="parChTrans1D3" presStyleIdx="1" presStyleCnt="2"/>
      <dgm:spPr/>
      <dgm:t>
        <a:bodyPr/>
        <a:lstStyle/>
        <a:p>
          <a:endParaRPr lang="en-IN"/>
        </a:p>
      </dgm:t>
    </dgm:pt>
    <dgm:pt modelId="{A9DE3CA9-00EA-4524-92CA-64BA5ED9EA68}" type="pres">
      <dgm:prSet presAssocID="{B4A1C85D-77D2-4588-975E-0A70A27E1FB0}" presName="hierRoot3" presStyleCnt="0"/>
      <dgm:spPr/>
    </dgm:pt>
    <dgm:pt modelId="{D4782624-C2A9-46F3-8E19-890EE62BC8A9}" type="pres">
      <dgm:prSet presAssocID="{B4A1C85D-77D2-4588-975E-0A70A27E1FB0}" presName="composite3" presStyleCnt="0"/>
      <dgm:spPr/>
    </dgm:pt>
    <dgm:pt modelId="{E86097C0-90D3-4C2E-A6E6-6F182FD8A586}" type="pres">
      <dgm:prSet presAssocID="{B4A1C85D-77D2-4588-975E-0A70A27E1FB0}" presName="background3" presStyleLbl="node3" presStyleIdx="1" presStyleCnt="2"/>
      <dgm:spPr/>
    </dgm:pt>
    <dgm:pt modelId="{3A666351-F59E-4BFA-9AE3-B57913E5C133}" type="pres">
      <dgm:prSet presAssocID="{B4A1C85D-77D2-4588-975E-0A70A27E1FB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F80C47E-BE80-42B0-8B2E-FE7E4A9264AC}" type="pres">
      <dgm:prSet presAssocID="{B4A1C85D-77D2-4588-975E-0A70A27E1FB0}" presName="hierChild4" presStyleCnt="0"/>
      <dgm:spPr/>
    </dgm:pt>
  </dgm:ptLst>
  <dgm:cxnLst>
    <dgm:cxn modelId="{1273F9C7-AED1-4D8A-9F89-25BFEA8F18B8}" type="presOf" srcId="{4B3F7E90-AB7F-4910-9F5B-541336CA273A}" destId="{604A32B9-6EAB-4AB8-A3FA-1EE850E89AB2}" srcOrd="0" destOrd="0" presId="urn:microsoft.com/office/officeart/2005/8/layout/hierarchy1"/>
    <dgm:cxn modelId="{AB8B8BDF-329A-435D-8B89-DAC6E150463A}" type="presOf" srcId="{05DC2D19-468F-4549-B05C-E4B326C430CC}" destId="{91E47C5E-F498-4B4C-B43C-E33883A5E0A1}" srcOrd="0" destOrd="0" presId="urn:microsoft.com/office/officeart/2005/8/layout/hierarchy1"/>
    <dgm:cxn modelId="{D4D00C0C-7F5A-465A-93D7-222163CBDB83}" srcId="{5B17112E-5EB0-432F-8DF3-2195AAF88FC2}" destId="{2F61A703-F095-4AA0-B469-8CE3D835C466}" srcOrd="0" destOrd="0" parTransId="{679E0342-93D5-46A1-8251-1068B3C6BBBE}" sibTransId="{D2FB8D56-2AB1-4D56-854D-DD74CEE9DDA3}"/>
    <dgm:cxn modelId="{A3ED645C-B791-41E2-898C-3E11B294C6AF}" srcId="{565CFE78-8E3C-449F-94C3-9A2C368FDDFC}" destId="{4B3F7E90-AB7F-4910-9F5B-541336CA273A}" srcOrd="0" destOrd="0" parTransId="{433B42A8-FD8F-4576-AFFB-62B7D49FA372}" sibTransId="{1416180E-1DDF-494D-A2B8-6559A74A7ADB}"/>
    <dgm:cxn modelId="{6B0B1639-FFF4-41F2-82DF-8A54967E483C}" type="presOf" srcId="{1D2B6EE6-B810-4DA6-B8CF-7C2EE2BF173B}" destId="{F9A56D41-00F2-4246-A381-49886946894C}" srcOrd="0" destOrd="0" presId="urn:microsoft.com/office/officeart/2005/8/layout/hierarchy1"/>
    <dgm:cxn modelId="{6EA1EEC4-1A7C-4C08-9B70-36490C2E2AAD}" type="presOf" srcId="{679E0342-93D5-46A1-8251-1068B3C6BBBE}" destId="{D3A0C609-BF50-4A6C-9EA0-5D7417A2FC15}" srcOrd="0" destOrd="0" presId="urn:microsoft.com/office/officeart/2005/8/layout/hierarchy1"/>
    <dgm:cxn modelId="{4B7EDDA3-873C-4BF9-BC44-5627F7E92544}" type="presOf" srcId="{B4A1C85D-77D2-4588-975E-0A70A27E1FB0}" destId="{3A666351-F59E-4BFA-9AE3-B57913E5C133}" srcOrd="0" destOrd="0" presId="urn:microsoft.com/office/officeart/2005/8/layout/hierarchy1"/>
    <dgm:cxn modelId="{D172C1ED-9BE4-4350-81B4-B7A75FCB3D42}" type="presOf" srcId="{DC26B572-7A68-4DBE-B1FE-A3683254D1DE}" destId="{91B49808-B1BC-483B-AD1A-5B875C597EC7}" srcOrd="0" destOrd="0" presId="urn:microsoft.com/office/officeart/2005/8/layout/hierarchy1"/>
    <dgm:cxn modelId="{0CA6EDD3-DF67-498D-93DF-3429EDC0F743}" type="presOf" srcId="{5B17112E-5EB0-432F-8DF3-2195AAF88FC2}" destId="{6E143D3C-1C7E-4497-AD4E-6A60DF2EE6EF}" srcOrd="0" destOrd="0" presId="urn:microsoft.com/office/officeart/2005/8/layout/hierarchy1"/>
    <dgm:cxn modelId="{8A967252-FAAF-4CC6-B20F-1BD67E7C0968}" type="presOf" srcId="{31AAC719-B72A-44B0-A1D4-2D670BFCB1E6}" destId="{29138380-7BBC-47AD-8FB0-9AC5AD5046D6}" srcOrd="0" destOrd="0" presId="urn:microsoft.com/office/officeart/2005/8/layout/hierarchy1"/>
    <dgm:cxn modelId="{151FA3CD-BCEA-4022-8FDF-C2814D0E8DBA}" type="presOf" srcId="{2F61A703-F095-4AA0-B469-8CE3D835C466}" destId="{D29A5216-2338-4A9B-8409-C83257269F5A}" srcOrd="0" destOrd="0" presId="urn:microsoft.com/office/officeart/2005/8/layout/hierarchy1"/>
    <dgm:cxn modelId="{18FB026A-C8D2-400E-AC3A-0302BD8A4F77}" srcId="{4B3F7E90-AB7F-4910-9F5B-541336CA273A}" destId="{DC26B572-7A68-4DBE-B1FE-A3683254D1DE}" srcOrd="1" destOrd="0" parTransId="{1D2B6EE6-B810-4DA6-B8CF-7C2EE2BF173B}" sibTransId="{1C6DBD9F-E328-43D0-9B3D-AFBA312E3B1A}"/>
    <dgm:cxn modelId="{F1DF9966-E4FE-4093-844E-7B5455ADFE2B}" srcId="{4B3F7E90-AB7F-4910-9F5B-541336CA273A}" destId="{5B17112E-5EB0-432F-8DF3-2195AAF88FC2}" srcOrd="0" destOrd="0" parTransId="{05DC2D19-468F-4549-B05C-E4B326C430CC}" sibTransId="{06F2C7A0-6ED5-4EC6-9750-9DBD9529A819}"/>
    <dgm:cxn modelId="{9BB9DD83-B11F-4422-A24A-1F4FE33998EC}" srcId="{DC26B572-7A68-4DBE-B1FE-A3683254D1DE}" destId="{B4A1C85D-77D2-4588-975E-0A70A27E1FB0}" srcOrd="0" destOrd="0" parTransId="{31AAC719-B72A-44B0-A1D4-2D670BFCB1E6}" sibTransId="{F7FF0E53-E3FF-4349-BC49-4C2A1DBE243E}"/>
    <dgm:cxn modelId="{03BB75FD-83CA-4BED-98A8-7DA6550E3C99}" type="presOf" srcId="{565CFE78-8E3C-449F-94C3-9A2C368FDDFC}" destId="{4BD56CCB-E92B-4473-B1B8-61F415B9A8EB}" srcOrd="0" destOrd="0" presId="urn:microsoft.com/office/officeart/2005/8/layout/hierarchy1"/>
    <dgm:cxn modelId="{2B13E90C-0416-41B7-8BF6-9A08B7A05AAA}" type="presParOf" srcId="{4BD56CCB-E92B-4473-B1B8-61F415B9A8EB}" destId="{68B50006-1DDF-49DF-92A5-DC4DA10AE987}" srcOrd="0" destOrd="0" presId="urn:microsoft.com/office/officeart/2005/8/layout/hierarchy1"/>
    <dgm:cxn modelId="{30379536-3B18-4960-BFE3-7D748A9DD76A}" type="presParOf" srcId="{68B50006-1DDF-49DF-92A5-DC4DA10AE987}" destId="{F8F81C99-2C08-413F-B205-5126606F89B3}" srcOrd="0" destOrd="0" presId="urn:microsoft.com/office/officeart/2005/8/layout/hierarchy1"/>
    <dgm:cxn modelId="{BC4F039B-11DB-4634-B2D5-D53D3DEBFF71}" type="presParOf" srcId="{F8F81C99-2C08-413F-B205-5126606F89B3}" destId="{BC3CE3F9-2B5F-4283-80CA-D037F663654A}" srcOrd="0" destOrd="0" presId="urn:microsoft.com/office/officeart/2005/8/layout/hierarchy1"/>
    <dgm:cxn modelId="{BFE14B30-705C-49EC-8BFA-2DAD71F95B2B}" type="presParOf" srcId="{F8F81C99-2C08-413F-B205-5126606F89B3}" destId="{604A32B9-6EAB-4AB8-A3FA-1EE850E89AB2}" srcOrd="1" destOrd="0" presId="urn:microsoft.com/office/officeart/2005/8/layout/hierarchy1"/>
    <dgm:cxn modelId="{36A04A4E-3D8E-4A32-9F7A-CA1D27954453}" type="presParOf" srcId="{68B50006-1DDF-49DF-92A5-DC4DA10AE987}" destId="{991C1F9D-D7A0-435E-B893-872095064937}" srcOrd="1" destOrd="0" presId="urn:microsoft.com/office/officeart/2005/8/layout/hierarchy1"/>
    <dgm:cxn modelId="{4A930E38-8852-4E5F-ACB2-A7B57716E2F8}" type="presParOf" srcId="{991C1F9D-D7A0-435E-B893-872095064937}" destId="{91E47C5E-F498-4B4C-B43C-E33883A5E0A1}" srcOrd="0" destOrd="0" presId="urn:microsoft.com/office/officeart/2005/8/layout/hierarchy1"/>
    <dgm:cxn modelId="{FC981BE5-13CB-40D1-8734-46C5ED463819}" type="presParOf" srcId="{991C1F9D-D7A0-435E-B893-872095064937}" destId="{3EE0F194-FFC9-44E9-843E-90764A7AA8AF}" srcOrd="1" destOrd="0" presId="urn:microsoft.com/office/officeart/2005/8/layout/hierarchy1"/>
    <dgm:cxn modelId="{B1CC0C9E-A19C-434A-9E93-5B3632D18D81}" type="presParOf" srcId="{3EE0F194-FFC9-44E9-843E-90764A7AA8AF}" destId="{F850DE0E-36D2-4315-9C7A-7AD20F7C99C9}" srcOrd="0" destOrd="0" presId="urn:microsoft.com/office/officeart/2005/8/layout/hierarchy1"/>
    <dgm:cxn modelId="{002A2257-189A-4DE3-A7EC-C6BB8823F612}" type="presParOf" srcId="{F850DE0E-36D2-4315-9C7A-7AD20F7C99C9}" destId="{4FE9FED8-2CBD-4213-82A0-EEDB135E8E16}" srcOrd="0" destOrd="0" presId="urn:microsoft.com/office/officeart/2005/8/layout/hierarchy1"/>
    <dgm:cxn modelId="{371D9A0A-4B8C-47CF-A94A-6E6C0F64F705}" type="presParOf" srcId="{F850DE0E-36D2-4315-9C7A-7AD20F7C99C9}" destId="{6E143D3C-1C7E-4497-AD4E-6A60DF2EE6EF}" srcOrd="1" destOrd="0" presId="urn:microsoft.com/office/officeart/2005/8/layout/hierarchy1"/>
    <dgm:cxn modelId="{D25DABA4-4D88-43BF-AAE0-FBBFC7FD1D23}" type="presParOf" srcId="{3EE0F194-FFC9-44E9-843E-90764A7AA8AF}" destId="{3E9A688B-095C-4111-9B44-2F9E4AAC8096}" srcOrd="1" destOrd="0" presId="urn:microsoft.com/office/officeart/2005/8/layout/hierarchy1"/>
    <dgm:cxn modelId="{C01329CB-932C-467C-9434-DBB4EAC44EB5}" type="presParOf" srcId="{3E9A688B-095C-4111-9B44-2F9E4AAC8096}" destId="{D3A0C609-BF50-4A6C-9EA0-5D7417A2FC15}" srcOrd="0" destOrd="0" presId="urn:microsoft.com/office/officeart/2005/8/layout/hierarchy1"/>
    <dgm:cxn modelId="{82290926-702B-42B1-9696-D6CB315BD284}" type="presParOf" srcId="{3E9A688B-095C-4111-9B44-2F9E4AAC8096}" destId="{FA1EC8EF-6667-4654-BAFB-92BB5A4A2225}" srcOrd="1" destOrd="0" presId="urn:microsoft.com/office/officeart/2005/8/layout/hierarchy1"/>
    <dgm:cxn modelId="{7B522D94-03CF-489B-AC8F-FC9C0B8A4B8E}" type="presParOf" srcId="{FA1EC8EF-6667-4654-BAFB-92BB5A4A2225}" destId="{47811F33-A9C1-4DBF-A54C-533A256EE82B}" srcOrd="0" destOrd="0" presId="urn:microsoft.com/office/officeart/2005/8/layout/hierarchy1"/>
    <dgm:cxn modelId="{62E52B79-C165-4247-9F48-D2D389369BEE}" type="presParOf" srcId="{47811F33-A9C1-4DBF-A54C-533A256EE82B}" destId="{C084FB5B-E6CD-4B68-8EE0-A4BAE94C4878}" srcOrd="0" destOrd="0" presId="urn:microsoft.com/office/officeart/2005/8/layout/hierarchy1"/>
    <dgm:cxn modelId="{7980ADD6-EC9F-4D14-8E8F-554454A3D6EC}" type="presParOf" srcId="{47811F33-A9C1-4DBF-A54C-533A256EE82B}" destId="{D29A5216-2338-4A9B-8409-C83257269F5A}" srcOrd="1" destOrd="0" presId="urn:microsoft.com/office/officeart/2005/8/layout/hierarchy1"/>
    <dgm:cxn modelId="{2A85AA3C-9533-4405-B6B6-787E7F54A95F}" type="presParOf" srcId="{FA1EC8EF-6667-4654-BAFB-92BB5A4A2225}" destId="{6F24C473-E29C-428D-AC8D-8382510FB148}" srcOrd="1" destOrd="0" presId="urn:microsoft.com/office/officeart/2005/8/layout/hierarchy1"/>
    <dgm:cxn modelId="{EB3968FA-2C93-4177-BA27-7360B5BC7A31}" type="presParOf" srcId="{991C1F9D-D7A0-435E-B893-872095064937}" destId="{F9A56D41-00F2-4246-A381-49886946894C}" srcOrd="2" destOrd="0" presId="urn:microsoft.com/office/officeart/2005/8/layout/hierarchy1"/>
    <dgm:cxn modelId="{2854FDCD-CF83-4539-BD40-364CD34BE84A}" type="presParOf" srcId="{991C1F9D-D7A0-435E-B893-872095064937}" destId="{A0989ED6-548D-426B-BA53-772848FE0EA6}" srcOrd="3" destOrd="0" presId="urn:microsoft.com/office/officeart/2005/8/layout/hierarchy1"/>
    <dgm:cxn modelId="{DFBA6CE8-06D6-4A91-A1E9-25D259A40BE5}" type="presParOf" srcId="{A0989ED6-548D-426B-BA53-772848FE0EA6}" destId="{7D081752-CB48-47A8-AB55-078FACB7C752}" srcOrd="0" destOrd="0" presId="urn:microsoft.com/office/officeart/2005/8/layout/hierarchy1"/>
    <dgm:cxn modelId="{03FD9061-8B84-44E8-9BFB-60EBC6FC1701}" type="presParOf" srcId="{7D081752-CB48-47A8-AB55-078FACB7C752}" destId="{967232FD-405D-4896-BEA3-D3348D5443D1}" srcOrd="0" destOrd="0" presId="urn:microsoft.com/office/officeart/2005/8/layout/hierarchy1"/>
    <dgm:cxn modelId="{C9860B0B-F3F7-4CF7-AC8C-CF1C6B070F7D}" type="presParOf" srcId="{7D081752-CB48-47A8-AB55-078FACB7C752}" destId="{91B49808-B1BC-483B-AD1A-5B875C597EC7}" srcOrd="1" destOrd="0" presId="urn:microsoft.com/office/officeart/2005/8/layout/hierarchy1"/>
    <dgm:cxn modelId="{CE81A7A4-168F-460C-ADB9-1775EA251947}" type="presParOf" srcId="{A0989ED6-548D-426B-BA53-772848FE0EA6}" destId="{2172EE1C-35FB-4195-B0DF-A96CC4C77A0D}" srcOrd="1" destOrd="0" presId="urn:microsoft.com/office/officeart/2005/8/layout/hierarchy1"/>
    <dgm:cxn modelId="{7E79F1C0-0CB8-49D2-8E81-28F8328AAC72}" type="presParOf" srcId="{2172EE1C-35FB-4195-B0DF-A96CC4C77A0D}" destId="{29138380-7BBC-47AD-8FB0-9AC5AD5046D6}" srcOrd="0" destOrd="0" presId="urn:microsoft.com/office/officeart/2005/8/layout/hierarchy1"/>
    <dgm:cxn modelId="{0E5C0922-75EE-4F71-A777-F403AAC2AC55}" type="presParOf" srcId="{2172EE1C-35FB-4195-B0DF-A96CC4C77A0D}" destId="{A9DE3CA9-00EA-4524-92CA-64BA5ED9EA68}" srcOrd="1" destOrd="0" presId="urn:microsoft.com/office/officeart/2005/8/layout/hierarchy1"/>
    <dgm:cxn modelId="{9F981525-8097-422F-A431-A7EBDF182B2E}" type="presParOf" srcId="{A9DE3CA9-00EA-4524-92CA-64BA5ED9EA68}" destId="{D4782624-C2A9-46F3-8E19-890EE62BC8A9}" srcOrd="0" destOrd="0" presId="urn:microsoft.com/office/officeart/2005/8/layout/hierarchy1"/>
    <dgm:cxn modelId="{5DE25961-260D-4F26-B53C-A6C6183C881C}" type="presParOf" srcId="{D4782624-C2A9-46F3-8E19-890EE62BC8A9}" destId="{E86097C0-90D3-4C2E-A6E6-6F182FD8A586}" srcOrd="0" destOrd="0" presId="urn:microsoft.com/office/officeart/2005/8/layout/hierarchy1"/>
    <dgm:cxn modelId="{B9EB0526-8BD3-40C1-82FE-87E9D01427F1}" type="presParOf" srcId="{D4782624-C2A9-46F3-8E19-890EE62BC8A9}" destId="{3A666351-F59E-4BFA-9AE3-B57913E5C133}" srcOrd="1" destOrd="0" presId="urn:microsoft.com/office/officeart/2005/8/layout/hierarchy1"/>
    <dgm:cxn modelId="{9F1D7F35-6A6D-4446-98AE-C22B7EF06837}" type="presParOf" srcId="{A9DE3CA9-00EA-4524-92CA-64BA5ED9EA68}" destId="{0F80C47E-BE80-42B0-8B2E-FE7E4A9264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138380-7BBC-47AD-8FB0-9AC5AD5046D6}">
      <dsp:nvSpPr>
        <dsp:cNvPr id="0" name=""/>
        <dsp:cNvSpPr/>
      </dsp:nvSpPr>
      <dsp:spPr>
        <a:xfrm>
          <a:off x="5847873" y="3715839"/>
          <a:ext cx="91440" cy="69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8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56D41-00F2-4246-A381-49886946894C}">
      <dsp:nvSpPr>
        <dsp:cNvPr id="0" name=""/>
        <dsp:cNvSpPr/>
      </dsp:nvSpPr>
      <dsp:spPr>
        <a:xfrm>
          <a:off x="4439840" y="1513403"/>
          <a:ext cx="1453753" cy="69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478"/>
              </a:lnTo>
              <a:lnTo>
                <a:pt x="1453753" y="471478"/>
              </a:lnTo>
              <a:lnTo>
                <a:pt x="1453753" y="6918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C609-BF50-4A6C-9EA0-5D7417A2FC15}">
      <dsp:nvSpPr>
        <dsp:cNvPr id="0" name=""/>
        <dsp:cNvSpPr/>
      </dsp:nvSpPr>
      <dsp:spPr>
        <a:xfrm>
          <a:off x="2940367" y="3715839"/>
          <a:ext cx="91440" cy="69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8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47C5E-F498-4B4C-B43C-E33883A5E0A1}">
      <dsp:nvSpPr>
        <dsp:cNvPr id="0" name=""/>
        <dsp:cNvSpPr/>
      </dsp:nvSpPr>
      <dsp:spPr>
        <a:xfrm>
          <a:off x="2986087" y="1513403"/>
          <a:ext cx="1453753" cy="691854"/>
        </a:xfrm>
        <a:custGeom>
          <a:avLst/>
          <a:gdLst/>
          <a:ahLst/>
          <a:cxnLst/>
          <a:rect l="0" t="0" r="0" b="0"/>
          <a:pathLst>
            <a:path>
              <a:moveTo>
                <a:pt x="1453753" y="0"/>
              </a:moveTo>
              <a:lnTo>
                <a:pt x="1453753" y="471478"/>
              </a:lnTo>
              <a:lnTo>
                <a:pt x="0" y="471478"/>
              </a:lnTo>
              <a:lnTo>
                <a:pt x="0" y="6918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CE3F9-2B5F-4283-80CA-D037F663654A}">
      <dsp:nvSpPr>
        <dsp:cNvPr id="0" name=""/>
        <dsp:cNvSpPr/>
      </dsp:nvSpPr>
      <dsp:spPr>
        <a:xfrm>
          <a:off x="3250406" y="2821"/>
          <a:ext cx="2378868" cy="1510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4A32B9-6EAB-4AB8-A3FA-1EE850E89AB2}">
      <dsp:nvSpPr>
        <dsp:cNvPr id="0" name=""/>
        <dsp:cNvSpPr/>
      </dsp:nvSpPr>
      <dsp:spPr>
        <a:xfrm>
          <a:off x="3514725" y="253924"/>
          <a:ext cx="2378868" cy="151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Heart Sounds</a:t>
          </a:r>
          <a:endParaRPr lang="en-IN" sz="2000" b="1" kern="1200" dirty="0"/>
        </a:p>
      </dsp:txBody>
      <dsp:txXfrm>
        <a:off x="3514725" y="253924"/>
        <a:ext cx="2378868" cy="1510581"/>
      </dsp:txXfrm>
    </dsp:sp>
    <dsp:sp modelId="{4FE9FED8-2CBD-4213-82A0-EEDB135E8E16}">
      <dsp:nvSpPr>
        <dsp:cNvPr id="0" name=""/>
        <dsp:cNvSpPr/>
      </dsp:nvSpPr>
      <dsp:spPr>
        <a:xfrm>
          <a:off x="1796653" y="2205257"/>
          <a:ext cx="2378868" cy="1510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43D3C-1C7E-4497-AD4E-6A60DF2EE6EF}">
      <dsp:nvSpPr>
        <dsp:cNvPr id="0" name=""/>
        <dsp:cNvSpPr/>
      </dsp:nvSpPr>
      <dsp:spPr>
        <a:xfrm>
          <a:off x="2060971" y="2456360"/>
          <a:ext cx="2378868" cy="151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Normal Heart Sounds</a:t>
          </a:r>
          <a:endParaRPr lang="en-IN" sz="2000" b="1" kern="1200" dirty="0"/>
        </a:p>
      </dsp:txBody>
      <dsp:txXfrm>
        <a:off x="2060971" y="2456360"/>
        <a:ext cx="2378868" cy="1510581"/>
      </dsp:txXfrm>
    </dsp:sp>
    <dsp:sp modelId="{C084FB5B-E6CD-4B68-8EE0-A4BAE94C4878}">
      <dsp:nvSpPr>
        <dsp:cNvPr id="0" name=""/>
        <dsp:cNvSpPr/>
      </dsp:nvSpPr>
      <dsp:spPr>
        <a:xfrm>
          <a:off x="1796653" y="4407693"/>
          <a:ext cx="2378868" cy="1510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9A5216-2338-4A9B-8409-C83257269F5A}">
      <dsp:nvSpPr>
        <dsp:cNvPr id="0" name=""/>
        <dsp:cNvSpPr/>
      </dsp:nvSpPr>
      <dsp:spPr>
        <a:xfrm>
          <a:off x="2060971" y="4658796"/>
          <a:ext cx="2378868" cy="151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First HS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Second HS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Third HS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Fourth HS</a:t>
          </a:r>
          <a:endParaRPr lang="en-IN" sz="2000" b="1" kern="1200" dirty="0"/>
        </a:p>
      </dsp:txBody>
      <dsp:txXfrm>
        <a:off x="2060971" y="4658796"/>
        <a:ext cx="2378868" cy="1510581"/>
      </dsp:txXfrm>
    </dsp:sp>
    <dsp:sp modelId="{967232FD-405D-4896-BEA3-D3348D5443D1}">
      <dsp:nvSpPr>
        <dsp:cNvPr id="0" name=""/>
        <dsp:cNvSpPr/>
      </dsp:nvSpPr>
      <dsp:spPr>
        <a:xfrm>
          <a:off x="4704159" y="2205257"/>
          <a:ext cx="2378868" cy="1510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49808-B1BC-483B-AD1A-5B875C597EC7}">
      <dsp:nvSpPr>
        <dsp:cNvPr id="0" name=""/>
        <dsp:cNvSpPr/>
      </dsp:nvSpPr>
      <dsp:spPr>
        <a:xfrm>
          <a:off x="4968478" y="2456360"/>
          <a:ext cx="2378868" cy="151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Abnormal Heart Sounds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(MURMUR)</a:t>
          </a:r>
          <a:endParaRPr lang="en-IN" sz="2000" b="1" kern="1200" dirty="0"/>
        </a:p>
      </dsp:txBody>
      <dsp:txXfrm>
        <a:off x="4968478" y="2456360"/>
        <a:ext cx="2378868" cy="1510581"/>
      </dsp:txXfrm>
    </dsp:sp>
    <dsp:sp modelId="{E86097C0-90D3-4C2E-A6E6-6F182FD8A586}">
      <dsp:nvSpPr>
        <dsp:cNvPr id="0" name=""/>
        <dsp:cNvSpPr/>
      </dsp:nvSpPr>
      <dsp:spPr>
        <a:xfrm>
          <a:off x="4704159" y="4407693"/>
          <a:ext cx="2378868" cy="1510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666351-F59E-4BFA-9AE3-B57913E5C133}">
      <dsp:nvSpPr>
        <dsp:cNvPr id="0" name=""/>
        <dsp:cNvSpPr/>
      </dsp:nvSpPr>
      <dsp:spPr>
        <a:xfrm>
          <a:off x="4968478" y="4658796"/>
          <a:ext cx="2378868" cy="151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Systolic M.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Diastolic M.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Continuous M.</a:t>
          </a:r>
          <a:endParaRPr lang="en-IN" sz="2000" b="1" kern="1200" dirty="0"/>
        </a:p>
      </dsp:txBody>
      <dsp:txXfrm>
        <a:off x="4968478" y="4658796"/>
        <a:ext cx="2378868" cy="151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820F-1913-4E43-8272-404D7B8AB988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9956-307F-49BA-AFA4-380758226E6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B9956-307F-49BA-AFA4-380758226E6F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B3F44-3D0D-409A-996F-04C0BBB8400E}" type="slidenum">
              <a:rPr lang="ar-SA"/>
              <a:pPr/>
              <a:t>61</a:t>
            </a:fld>
            <a:endParaRPr lang="en-IN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Char char="•"/>
            </a:pPr>
            <a:r>
              <a:rPr lang="en-US" dirty="0"/>
              <a:t>The two major audible heart sounds in a normal cardiac cycle are the first and second heart sound, </a:t>
            </a:r>
            <a:r>
              <a:rPr lang="en-US" i="1" dirty="0"/>
              <a:t>S1</a:t>
            </a:r>
            <a:r>
              <a:rPr lang="en-US" dirty="0"/>
              <a:t> and </a:t>
            </a:r>
            <a:r>
              <a:rPr lang="en-US" i="1" dirty="0"/>
              <a:t>S2</a:t>
            </a:r>
            <a:r>
              <a:rPr lang="en-US" dirty="0"/>
              <a:t> </a:t>
            </a:r>
          </a:p>
          <a:p>
            <a:pPr algn="l" rtl="0">
              <a:buFontTx/>
              <a:buChar char="•"/>
            </a:pPr>
            <a:r>
              <a:rPr lang="en-US" dirty="0"/>
              <a:t>S1 occurs at the onset of the ventricular contraction during the closure of the AV-valves. It contains a series of low-frequency vibrations, and is usually the longest and loudest heart sound. The audible sub-components of S1 are those associated with the closure of each of the two AV-valves </a:t>
            </a:r>
          </a:p>
          <a:p>
            <a:pPr algn="l" rtl="0">
              <a:buFontTx/>
              <a:buChar char="•"/>
            </a:pPr>
            <a:r>
              <a:rPr lang="en-US" dirty="0"/>
              <a:t>S2 is heard at the end of the ventricular systole, during the closure of the </a:t>
            </a:r>
            <a:r>
              <a:rPr lang="en-US" dirty="0" err="1"/>
              <a:t>semilunar</a:t>
            </a:r>
            <a:r>
              <a:rPr lang="en-US" dirty="0"/>
              <a:t> valves. Typically, its frequency is higher than S1, and its duration is shorter. It has aortic and pulmonary sub-components </a:t>
            </a:r>
          </a:p>
          <a:p>
            <a:pPr algn="l" rtl="0">
              <a:buFontTx/>
              <a:buChar char="•"/>
            </a:pPr>
            <a:r>
              <a:rPr lang="en-US" dirty="0"/>
              <a:t>a third low-frequency sound (</a:t>
            </a:r>
            <a:r>
              <a:rPr lang="en-US" i="1" dirty="0"/>
              <a:t>S3, ventricular gallop</a:t>
            </a:r>
            <a:r>
              <a:rPr lang="en-US" dirty="0"/>
              <a:t>) may be heard at the beginning of the diastole, during the rapid filling of the ventricles. A fourth heart sound (</a:t>
            </a:r>
            <a:r>
              <a:rPr lang="en-US" i="1" dirty="0"/>
              <a:t>S4, </a:t>
            </a:r>
            <a:r>
              <a:rPr lang="en-US" i="1" dirty="0" err="1"/>
              <a:t>atrial</a:t>
            </a:r>
            <a:r>
              <a:rPr lang="en-US" i="1" dirty="0"/>
              <a:t> gallop</a:t>
            </a:r>
            <a:r>
              <a:rPr lang="en-US" dirty="0"/>
              <a:t>) may be heard in late diastole during </a:t>
            </a:r>
            <a:r>
              <a:rPr lang="en-US" dirty="0" err="1"/>
              <a:t>atrial</a:t>
            </a:r>
            <a:r>
              <a:rPr lang="en-US" dirty="0"/>
              <a:t> contraction</a:t>
            </a:r>
          </a:p>
          <a:p>
            <a:pPr algn="l" rtl="0">
              <a:buFontTx/>
              <a:buChar char="•"/>
            </a:pPr>
            <a:r>
              <a:rPr lang="en-US" dirty="0"/>
              <a:t>Opening snaps of the mitral valve or ejection sound of the blood in the aorta may be heard in case of valve disease (</a:t>
            </a:r>
            <a:r>
              <a:rPr lang="en-US" dirty="0" err="1"/>
              <a:t>stenosis</a:t>
            </a:r>
            <a:r>
              <a:rPr lang="en-US" dirty="0"/>
              <a:t>, regurgitation)</a:t>
            </a:r>
          </a:p>
          <a:p>
            <a:pPr algn="l" rtl="0">
              <a:buFontTx/>
              <a:buChar char="•"/>
            </a:pPr>
            <a:r>
              <a:rPr lang="en-US" dirty="0"/>
              <a:t>Murmurs are high-frequency, noise-like sounds that are heard between the two major heart sounds during systole or diastole. They can be innocent, but can also indicate certain cardiovascular defects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264269-0AC1-4E10-B100-77DE42CCE1A7}" type="slidenum">
              <a:rPr lang="ar-SA"/>
              <a:pPr/>
              <a:t>‹#›</a:t>
            </a:fld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Guy\Courses\BioMedical_Seminar\Audio\Normal_S1S2.wav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Cycle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Mechanical</a:t>
            </a:r>
          </a:p>
          <a:p>
            <a:r>
              <a:rPr lang="en-US" dirty="0" smtClean="0"/>
              <a:t>Phases of Cardiac Cycle</a:t>
            </a:r>
          </a:p>
          <a:p>
            <a:pPr lvl="1"/>
            <a:r>
              <a:rPr lang="en-US" dirty="0" err="1" smtClean="0"/>
              <a:t>Atrial</a:t>
            </a:r>
            <a:endParaRPr lang="en-US" dirty="0" smtClean="0"/>
          </a:p>
          <a:p>
            <a:pPr lvl="1"/>
            <a:r>
              <a:rPr lang="en-US" dirty="0" smtClean="0"/>
              <a:t>Ventricular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Definition &amp; Introduction</a:t>
            </a:r>
          </a:p>
          <a:p>
            <a:r>
              <a:rPr lang="en-US" dirty="0" smtClean="0"/>
              <a:t>Types of Heart Sound</a:t>
            </a:r>
          </a:p>
          <a:p>
            <a:r>
              <a:rPr lang="en-US" b="1" dirty="0" smtClean="0"/>
              <a:t>Normal Heart Sounds</a:t>
            </a:r>
          </a:p>
          <a:p>
            <a:r>
              <a:rPr lang="en-US" dirty="0" smtClean="0"/>
              <a:t>Valves Locations &amp; </a:t>
            </a:r>
            <a:r>
              <a:rPr lang="en-US" b="1" dirty="0" err="1" smtClean="0"/>
              <a:t>Auscultatory</a:t>
            </a:r>
            <a:r>
              <a:rPr lang="en-US" b="1" dirty="0" smtClean="0"/>
              <a:t> Areas</a:t>
            </a:r>
          </a:p>
          <a:p>
            <a:r>
              <a:rPr lang="en-US" dirty="0" smtClean="0"/>
              <a:t>Phonocardiography</a:t>
            </a:r>
          </a:p>
          <a:p>
            <a:r>
              <a:rPr lang="en-US" dirty="0" smtClean="0"/>
              <a:t>Difference between different heart sounds (S</a:t>
            </a:r>
            <a:r>
              <a:rPr lang="en-US" baseline="-25000" dirty="0" smtClean="0"/>
              <a:t>1</a:t>
            </a:r>
            <a:r>
              <a:rPr lang="en-US" dirty="0" smtClean="0"/>
              <a:t> Vs S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Applied Physiology : Abnormal Heart Sounds (</a:t>
            </a:r>
            <a:r>
              <a:rPr lang="en-US" b="1" dirty="0" smtClean="0"/>
              <a:t>Murmur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Stenosis Vs Regurgitation</a:t>
            </a:r>
            <a:endParaRPr lang="en-IN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Heart Sound :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Definition</a:t>
            </a:r>
            <a:r>
              <a:rPr lang="en-US" dirty="0" smtClean="0"/>
              <a:t> : is </a:t>
            </a:r>
            <a:r>
              <a:rPr lang="en-US" u="sng" dirty="0" smtClean="0"/>
              <a:t>sound or noise </a:t>
            </a:r>
            <a:r>
              <a:rPr lang="en-US" dirty="0" smtClean="0"/>
              <a:t>produced by </a:t>
            </a:r>
            <a:r>
              <a:rPr lang="en-US" u="sng" dirty="0" smtClean="0"/>
              <a:t>vibration</a:t>
            </a:r>
            <a:r>
              <a:rPr lang="en-US" dirty="0" smtClean="0"/>
              <a:t> due to certain </a:t>
            </a:r>
            <a:r>
              <a:rPr lang="en-US" u="sng" dirty="0" smtClean="0"/>
              <a:t>mechanical activities </a:t>
            </a:r>
            <a:r>
              <a:rPr lang="en-US" dirty="0" smtClean="0"/>
              <a:t>of heart during each cardiac cycle </a:t>
            </a:r>
            <a:r>
              <a:rPr lang="en-US" u="sng" dirty="0" smtClean="0"/>
              <a:t>transmitted</a:t>
            </a:r>
            <a:r>
              <a:rPr lang="en-US" dirty="0" smtClean="0"/>
              <a:t> to surrounding tissue then to chest wall, heard or recorded from </a:t>
            </a:r>
            <a:r>
              <a:rPr lang="en-US" u="sng" dirty="0" err="1" smtClean="0"/>
              <a:t>precordium</a:t>
            </a:r>
            <a:r>
              <a:rPr lang="en-US" dirty="0" smtClean="0"/>
              <a:t>.</a:t>
            </a:r>
          </a:p>
          <a:p>
            <a:endParaRPr lang="en-US" sz="1700" dirty="0" smtClean="0"/>
          </a:p>
          <a:p>
            <a:r>
              <a:rPr lang="en-US" dirty="0" smtClean="0"/>
              <a:t>Heart sounds are generally </a:t>
            </a:r>
            <a:r>
              <a:rPr lang="en-US" b="1" dirty="0" smtClean="0"/>
              <a:t>produced</a:t>
            </a:r>
            <a:r>
              <a:rPr lang="en-US" dirty="0" smtClean="0"/>
              <a:t> by movements of;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i="1" dirty="0" smtClean="0"/>
              <a:t>Valves of heart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i="1" dirty="0" smtClean="0"/>
              <a:t>Blood through chamber of heart</a:t>
            </a:r>
          </a:p>
          <a:p>
            <a:pPr marL="571500" indent="-514350"/>
            <a:endParaRPr lang="en-US" sz="1500" b="1" dirty="0" smtClean="0"/>
          </a:p>
          <a:p>
            <a:pPr marL="571500" indent="-514350"/>
            <a:r>
              <a:rPr lang="en-US" b="1" dirty="0" smtClean="0"/>
              <a:t>Heard</a:t>
            </a:r>
            <a:r>
              <a:rPr lang="en-US" dirty="0" smtClean="0"/>
              <a:t> by placing the ear over chest wall or by using stethoscope or microphone. These sound can be </a:t>
            </a:r>
            <a:r>
              <a:rPr lang="en-US" b="1" dirty="0" smtClean="0"/>
              <a:t>recorded</a:t>
            </a:r>
            <a:r>
              <a:rPr lang="en-US" dirty="0" smtClean="0"/>
              <a:t> graphically by </a:t>
            </a:r>
            <a:r>
              <a:rPr lang="en-US" b="1" u="sng" dirty="0" smtClean="0">
                <a:solidFill>
                  <a:srgbClr val="FF0000"/>
                </a:solidFill>
              </a:rPr>
              <a:t>PHONOCARDIOGRAM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r Mahavir\Lecture\Resources for Lecture\CardioVascular System\hEART SOUND\8599066-checking-and-hearing-fetus-sound-using-steth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14825"/>
            <a:ext cx="3810000" cy="2543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Heart Sound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The study of heart sounds has important </a:t>
            </a:r>
            <a:r>
              <a:rPr lang="en-US" b="1" dirty="0" smtClean="0"/>
              <a:t>diagnostic </a:t>
            </a:r>
            <a:r>
              <a:rPr lang="en-US" dirty="0" smtClean="0"/>
              <a:t>as well as </a:t>
            </a:r>
            <a:r>
              <a:rPr lang="en-US" b="1" dirty="0" smtClean="0"/>
              <a:t>prognostic </a:t>
            </a:r>
            <a:r>
              <a:rPr lang="en-US" dirty="0" smtClean="0"/>
              <a:t>value</a:t>
            </a:r>
            <a:r>
              <a:rPr lang="en-US" b="1" dirty="0" smtClean="0"/>
              <a:t> </a:t>
            </a:r>
            <a:r>
              <a:rPr lang="en-US" dirty="0" smtClean="0"/>
              <a:t>in clinical practices </a:t>
            </a:r>
          </a:p>
          <a:p>
            <a:pPr>
              <a:buNone/>
            </a:pPr>
            <a:r>
              <a:rPr lang="en-US" dirty="0" smtClean="0"/>
              <a:t>	because the </a:t>
            </a:r>
            <a:r>
              <a:rPr lang="en-US" b="1" dirty="0" smtClean="0"/>
              <a:t>alteration in the heart sounds </a:t>
            </a:r>
            <a:r>
              <a:rPr lang="en-US" dirty="0" smtClean="0"/>
              <a:t>may</a:t>
            </a:r>
            <a:r>
              <a:rPr lang="en-US" b="1" dirty="0" smtClean="0"/>
              <a:t> </a:t>
            </a:r>
            <a:r>
              <a:rPr lang="en-US" dirty="0" smtClean="0"/>
              <a:t>indicate the underlying serious cardiac ailment involving heart valves &amp; heart.</a:t>
            </a:r>
          </a:p>
          <a:p>
            <a:r>
              <a:rPr lang="en-US" dirty="0" smtClean="0"/>
              <a:t>From </a:t>
            </a:r>
            <a:r>
              <a:rPr lang="en-US" b="1" u="sng" dirty="0" smtClean="0">
                <a:solidFill>
                  <a:srgbClr val="00642D"/>
                </a:solidFill>
              </a:rPr>
              <a:t>START</a:t>
            </a:r>
            <a:r>
              <a:rPr lang="en-US" dirty="0" smtClean="0"/>
              <a:t> of Life to </a:t>
            </a:r>
            <a:r>
              <a:rPr lang="en-US" b="1" u="sng" dirty="0" smtClean="0">
                <a:solidFill>
                  <a:srgbClr val="FF0000"/>
                </a:solidFill>
              </a:rPr>
              <a:t>END</a:t>
            </a:r>
            <a:r>
              <a:rPr lang="en-US" dirty="0" smtClean="0"/>
              <a:t> of Life…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Classification of Heart Sounds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3CE3F9-2B5F-4283-80CA-D037F6636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C3CE3F9-2B5F-4283-80CA-D037F6636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4A32B9-6EAB-4AB8-A3FA-1EE850E8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04A32B9-6EAB-4AB8-A3FA-1EE850E89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E47C5E-F498-4B4C-B43C-E33883A5E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1E47C5E-F498-4B4C-B43C-E33883A5E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9FED8-2CBD-4213-82A0-EEDB135E8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4FE9FED8-2CBD-4213-82A0-EEDB135E8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143D3C-1C7E-4497-AD4E-6A60DF2EE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6E143D3C-1C7E-4497-AD4E-6A60DF2EE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0C609-BF50-4A6C-9EA0-5D7417A2F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D3A0C609-BF50-4A6C-9EA0-5D7417A2F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4FB5B-E6CD-4B68-8EE0-A4BAE94C4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C084FB5B-E6CD-4B68-8EE0-A4BAE94C4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A5216-2338-4A9B-8409-C83257269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D29A5216-2338-4A9B-8409-C83257269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A56D41-00F2-4246-A381-498869468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9A56D41-00F2-4246-A381-498869468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7232FD-405D-4896-BEA3-D3348D544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967232FD-405D-4896-BEA3-D3348D544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B49808-B1BC-483B-AD1A-5B875C597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91B49808-B1BC-483B-AD1A-5B875C597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38380-7BBC-47AD-8FB0-9AC5AD504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29138380-7BBC-47AD-8FB0-9AC5AD504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6097C0-90D3-4C2E-A6E6-6F182FD8A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E86097C0-90D3-4C2E-A6E6-6F182FD8A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66351-F59E-4BFA-9AE3-B57913E5C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3A666351-F59E-4BFA-9AE3-B57913E5C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71600" y="1524000"/>
            <a:ext cx="6553200" cy="3313113"/>
            <a:chOff x="864" y="960"/>
            <a:chExt cx="4128" cy="2087"/>
          </a:xfrm>
        </p:grpSpPr>
        <p:sp>
          <p:nvSpPr>
            <p:cNvPr id="201730" name="Rectangle 2"/>
            <p:cNvSpPr>
              <a:spLocks noChangeArrowheads="1"/>
            </p:cNvSpPr>
            <p:nvPr/>
          </p:nvSpPr>
          <p:spPr bwMode="auto">
            <a:xfrm>
              <a:off x="1728" y="960"/>
              <a:ext cx="27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3300"/>
                  </a:solidFill>
                  <a:cs typeface="Times New Roman" pitchFamily="18" charset="0"/>
                </a:rPr>
                <a:t>Normal Heart </a:t>
              </a:r>
              <a:r>
                <a:rPr lang="en-US" sz="3600" b="1" dirty="0">
                  <a:solidFill>
                    <a:srgbClr val="FF3300"/>
                  </a:solidFill>
                  <a:cs typeface="Times New Roman" pitchFamily="18" charset="0"/>
                </a:rPr>
                <a:t>Sounds</a:t>
              </a:r>
            </a:p>
          </p:txBody>
        </p:sp>
        <p:sp>
          <p:nvSpPr>
            <p:cNvPr id="201732" name="Rectangle 4"/>
            <p:cNvSpPr>
              <a:spLocks noChangeArrowheads="1"/>
            </p:cNvSpPr>
            <p:nvPr/>
          </p:nvSpPr>
          <p:spPr bwMode="auto">
            <a:xfrm>
              <a:off x="864" y="1632"/>
              <a:ext cx="4128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514350" algn="l"/>
                </a:tabLst>
              </a:pPr>
              <a:r>
                <a:rPr lang="en-US" sz="2800" b="1" dirty="0">
                  <a:cs typeface="Times New Roman" pitchFamily="18" charset="0"/>
                </a:rPr>
                <a:t>Four </a:t>
              </a:r>
              <a:r>
                <a:rPr lang="en-US" sz="2800" b="1" dirty="0" smtClean="0">
                  <a:cs typeface="Times New Roman" pitchFamily="18" charset="0"/>
                </a:rPr>
                <a:t>Heart </a:t>
              </a:r>
              <a:r>
                <a:rPr lang="en-US" sz="2800" b="1" dirty="0">
                  <a:cs typeface="Times New Roman" pitchFamily="18" charset="0"/>
                </a:rPr>
                <a:t>S</a:t>
              </a:r>
              <a:r>
                <a:rPr lang="en-US" sz="2800" b="1" dirty="0" smtClean="0">
                  <a:cs typeface="Times New Roman" pitchFamily="18" charset="0"/>
                </a:rPr>
                <a:t>ounds</a:t>
              </a:r>
              <a:r>
                <a:rPr lang="en-US" sz="2800" dirty="0" smtClean="0">
                  <a:cs typeface="Times New Roman" pitchFamily="18" charset="0"/>
                </a:rPr>
                <a:t> </a:t>
              </a:r>
              <a:r>
                <a:rPr lang="en-US" sz="2800" dirty="0">
                  <a:cs typeface="Times New Roman" pitchFamily="18" charset="0"/>
                </a:rPr>
                <a:t>can be recorded via phonocardiography, but normally only </a:t>
              </a:r>
              <a:r>
                <a:rPr lang="en-US" sz="2800" b="1" dirty="0" smtClean="0">
                  <a:cs typeface="Times New Roman" pitchFamily="18" charset="0"/>
                </a:rPr>
                <a:t>Two Heart Sounds</a:t>
              </a:r>
              <a:r>
                <a:rPr lang="en-US" sz="2800" dirty="0" smtClean="0">
                  <a:cs typeface="Times New Roman" pitchFamily="18" charset="0"/>
                </a:rPr>
                <a:t>, </a:t>
              </a:r>
              <a:r>
                <a:rPr lang="en-US" sz="2800" dirty="0">
                  <a:cs typeface="Times New Roman" pitchFamily="18" charset="0"/>
                </a:rPr>
                <a:t>the </a:t>
              </a:r>
              <a:r>
                <a:rPr lang="en-US" sz="2800" b="1" dirty="0">
                  <a:solidFill>
                    <a:srgbClr val="FF3300"/>
                  </a:solidFill>
                  <a:cs typeface="Times New Roman" pitchFamily="18" charset="0"/>
                </a:rPr>
                <a:t>F</a:t>
              </a:r>
              <a:r>
                <a:rPr lang="en-US" sz="2800" b="1" dirty="0" smtClean="0">
                  <a:solidFill>
                    <a:srgbClr val="FF3300"/>
                  </a:solidFill>
                  <a:cs typeface="Times New Roman" pitchFamily="18" charset="0"/>
                </a:rPr>
                <a:t>irst</a:t>
              </a:r>
              <a:r>
                <a:rPr lang="en-US" sz="2800" dirty="0" smtClean="0">
                  <a:cs typeface="Times New Roman" pitchFamily="18" charset="0"/>
                </a:rPr>
                <a:t> </a:t>
              </a:r>
              <a:r>
                <a:rPr lang="en-US" sz="2800" dirty="0">
                  <a:cs typeface="Times New Roman" pitchFamily="18" charset="0"/>
                </a:rPr>
                <a:t>and </a:t>
              </a:r>
              <a:r>
                <a:rPr lang="en-US" sz="2800" dirty="0" smtClean="0">
                  <a:cs typeface="Times New Roman" pitchFamily="18" charset="0"/>
                </a:rPr>
                <a:t>the </a:t>
              </a:r>
              <a:r>
                <a:rPr lang="en-US" sz="2800" b="1" dirty="0" smtClean="0">
                  <a:solidFill>
                    <a:srgbClr val="FF3300"/>
                  </a:solidFill>
                  <a:cs typeface="Times New Roman" pitchFamily="18" charset="0"/>
                </a:rPr>
                <a:t>Second</a:t>
              </a:r>
              <a:r>
                <a:rPr lang="en-US" sz="2800" dirty="0" smtClean="0">
                  <a:solidFill>
                    <a:srgbClr val="FF3300"/>
                  </a:solidFill>
                  <a:cs typeface="Times New Roman" pitchFamily="18" charset="0"/>
                </a:rPr>
                <a:t> </a:t>
              </a:r>
              <a:r>
                <a:rPr lang="en-US" sz="2800" dirty="0">
                  <a:cs typeface="Times New Roman" pitchFamily="18" charset="0"/>
                </a:rPr>
                <a:t>heart sounds, are audible through a stethoscope.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r Mahavir\Lecture\Resources for Lecture\CardioVascular System\hEART SOUND\18147.jpg"/>
          <p:cNvPicPr>
            <a:picLocks noChangeAspect="1" noChangeArrowheads="1"/>
          </p:cNvPicPr>
          <p:nvPr/>
        </p:nvPicPr>
        <p:blipFill>
          <a:blip r:embed="rId2" cstate="print"/>
          <a:srcRect t="13333" r="50562" b="34667"/>
          <a:stretch>
            <a:fillRect/>
          </a:stretch>
        </p:blipFill>
        <p:spPr bwMode="auto">
          <a:xfrm>
            <a:off x="4800600" y="1600200"/>
            <a:ext cx="43434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Anatomo</a:t>
            </a:r>
            <a:r>
              <a:rPr lang="en-US" dirty="0" smtClean="0"/>
              <a:t>-physiology Of Heart Sound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FOUR HEART VALVES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Two </a:t>
            </a:r>
            <a:r>
              <a:rPr lang="en-US" b="1" dirty="0" err="1" smtClean="0">
                <a:solidFill>
                  <a:srgbClr val="7030A0"/>
                </a:solidFill>
              </a:rPr>
              <a:t>AtrioVentricular</a:t>
            </a:r>
            <a:r>
              <a:rPr lang="en-US" b="1" dirty="0" smtClean="0">
                <a:solidFill>
                  <a:srgbClr val="7030A0"/>
                </a:solidFill>
              </a:rPr>
              <a:t> (AV) Valves</a:t>
            </a:r>
          </a:p>
          <a:p>
            <a:pPr lvl="2"/>
            <a:r>
              <a:rPr lang="en-US" b="1" dirty="0" smtClean="0"/>
              <a:t>Tricuspid Valve (</a:t>
            </a:r>
            <a:r>
              <a:rPr lang="en-US" b="1" dirty="0" err="1" smtClean="0"/>
              <a:t>Rt</a:t>
            </a:r>
            <a:r>
              <a:rPr lang="en-US" b="1" dirty="0" smtClean="0"/>
              <a:t> side)</a:t>
            </a:r>
          </a:p>
          <a:p>
            <a:pPr lvl="2"/>
            <a:r>
              <a:rPr lang="en-US" b="1" dirty="0" smtClean="0"/>
              <a:t>Mitral Valve (Lt side)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Two </a:t>
            </a:r>
            <a:r>
              <a:rPr lang="en-US" b="1" dirty="0" err="1" smtClean="0">
                <a:solidFill>
                  <a:srgbClr val="7030A0"/>
                </a:solidFill>
              </a:rPr>
              <a:t>Semilunar</a:t>
            </a:r>
            <a:r>
              <a:rPr lang="en-US" b="1" dirty="0" smtClean="0">
                <a:solidFill>
                  <a:srgbClr val="7030A0"/>
                </a:solidFill>
              </a:rPr>
              <a:t> (SL) Valves</a:t>
            </a:r>
          </a:p>
          <a:p>
            <a:pPr lvl="2"/>
            <a:r>
              <a:rPr lang="en-US" b="1" dirty="0" smtClean="0"/>
              <a:t>Pulmonary Valve (</a:t>
            </a:r>
            <a:r>
              <a:rPr lang="en-US" b="1" dirty="0" err="1" smtClean="0"/>
              <a:t>Rt</a:t>
            </a:r>
            <a:r>
              <a:rPr lang="en-US" b="1" dirty="0" smtClean="0"/>
              <a:t> side)</a:t>
            </a:r>
          </a:p>
          <a:p>
            <a:pPr lvl="2"/>
            <a:r>
              <a:rPr lang="en-US" b="1" dirty="0" smtClean="0"/>
              <a:t>Aortic Valve (Lt side)</a:t>
            </a:r>
          </a:p>
          <a:p>
            <a:pPr lvl="2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r Mahavir\Lecture\Resources for Lecture\CardioVascular System\hEART SOUND\19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Types of Normal Heart Sound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First Heart Sound (S1) </a:t>
            </a:r>
            <a:r>
              <a:rPr lang="en-US" dirty="0" smtClean="0"/>
              <a:t>: at Onset of </a:t>
            </a:r>
            <a:r>
              <a:rPr lang="en-US" b="1" dirty="0" err="1" smtClean="0">
                <a:solidFill>
                  <a:srgbClr val="00642D"/>
                </a:solidFill>
              </a:rPr>
              <a:t>isovolumetric</a:t>
            </a:r>
            <a:r>
              <a:rPr lang="en-US" b="1" dirty="0" smtClean="0">
                <a:solidFill>
                  <a:srgbClr val="00642D"/>
                </a:solidFill>
              </a:rPr>
              <a:t> contraction phase </a:t>
            </a:r>
            <a:r>
              <a:rPr lang="en-US" dirty="0" smtClean="0"/>
              <a:t>due to </a:t>
            </a:r>
            <a:r>
              <a:rPr lang="en-US" b="1" u="sng" dirty="0" smtClean="0">
                <a:solidFill>
                  <a:srgbClr val="FF0000"/>
                </a:solidFill>
              </a:rPr>
              <a:t>Closure of AV valves</a:t>
            </a:r>
          </a:p>
          <a:p>
            <a:endParaRPr lang="en-US" sz="1300" b="1" u="sng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Second Heart Sound (S2</a:t>
            </a:r>
            <a:r>
              <a:rPr lang="en-US" dirty="0" smtClean="0"/>
              <a:t>): at Onset of </a:t>
            </a:r>
            <a:r>
              <a:rPr lang="en-US" b="1" dirty="0" err="1" smtClean="0">
                <a:solidFill>
                  <a:srgbClr val="005024"/>
                </a:solidFill>
              </a:rPr>
              <a:t>isovolumetric</a:t>
            </a:r>
            <a:r>
              <a:rPr lang="en-US" b="1" dirty="0" smtClean="0">
                <a:solidFill>
                  <a:srgbClr val="005024"/>
                </a:solidFill>
              </a:rPr>
              <a:t> relaxation phase</a:t>
            </a:r>
            <a:r>
              <a:rPr lang="en-US" dirty="0" smtClean="0"/>
              <a:t> due to </a:t>
            </a:r>
            <a:r>
              <a:rPr lang="en-US" b="1" u="sng" dirty="0" smtClean="0">
                <a:solidFill>
                  <a:srgbClr val="FF0000"/>
                </a:solidFill>
              </a:rPr>
              <a:t>Closure of SL valves</a:t>
            </a:r>
          </a:p>
          <a:p>
            <a:endParaRPr lang="en-US" sz="1300" b="1" u="sng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Third Heart Sound (S3</a:t>
            </a:r>
            <a:r>
              <a:rPr lang="en-US" dirty="0" smtClean="0"/>
              <a:t>): during </a:t>
            </a:r>
            <a:r>
              <a:rPr lang="en-US" b="1" dirty="0" smtClean="0">
                <a:solidFill>
                  <a:srgbClr val="005024"/>
                </a:solidFill>
              </a:rPr>
              <a:t>First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5024"/>
                </a:solidFill>
              </a:rPr>
              <a:t>Rapid filling Phase </a:t>
            </a:r>
            <a:r>
              <a:rPr lang="en-US" dirty="0" smtClean="0"/>
              <a:t>due to </a:t>
            </a:r>
            <a:r>
              <a:rPr lang="en-US" b="1" u="sng" dirty="0" smtClean="0">
                <a:solidFill>
                  <a:srgbClr val="FF0000"/>
                </a:solidFill>
              </a:rPr>
              <a:t>turbulence of blood flow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(After </a:t>
            </a:r>
            <a:r>
              <a:rPr lang="en-US" b="1" dirty="0" smtClean="0">
                <a:solidFill>
                  <a:srgbClr val="002060"/>
                </a:solidFill>
              </a:rPr>
              <a:t>opening of AV valves</a:t>
            </a:r>
            <a:r>
              <a:rPr lang="en-US" dirty="0" smtClean="0"/>
              <a:t>)</a:t>
            </a:r>
          </a:p>
          <a:p>
            <a:endParaRPr lang="en-US" sz="1400" dirty="0" smtClean="0"/>
          </a:p>
          <a:p>
            <a:r>
              <a:rPr lang="en-US" b="1" dirty="0" smtClean="0"/>
              <a:t>Forth Heart Sound (S4</a:t>
            </a:r>
            <a:r>
              <a:rPr lang="en-US" dirty="0" smtClean="0"/>
              <a:t>): during </a:t>
            </a:r>
            <a:r>
              <a:rPr lang="en-US" b="1" dirty="0" smtClean="0">
                <a:solidFill>
                  <a:srgbClr val="005024"/>
                </a:solidFill>
              </a:rPr>
              <a:t>Second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5024"/>
                </a:solidFill>
              </a:rPr>
              <a:t>Last Rapid filling phase</a:t>
            </a:r>
            <a:r>
              <a:rPr lang="en-US" dirty="0" smtClean="0"/>
              <a:t> due to </a:t>
            </a:r>
            <a:r>
              <a:rPr lang="en-US" b="1" u="sng" dirty="0" smtClean="0">
                <a:solidFill>
                  <a:srgbClr val="FF0000"/>
                </a:solidFill>
              </a:rPr>
              <a:t>turbulence of Blood flow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</a:rPr>
              <a:t>Atrial</a:t>
            </a:r>
            <a:r>
              <a:rPr lang="en-US" b="1" dirty="0" smtClean="0">
                <a:solidFill>
                  <a:srgbClr val="002060"/>
                </a:solidFill>
              </a:rPr>
              <a:t> Contraction)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r Mahavir\Lecture\Resources for Lecture\CardioVascular System\hEART SOUND\634511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141288"/>
            <a:ext cx="8767763" cy="6575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4191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Lub</a:t>
            </a:r>
            <a:endParaRPr lang="en-IN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295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Dub</a:t>
            </a:r>
            <a:endParaRPr lang="en-IN" sz="2400" b="1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rot="16200000" flipH="1">
            <a:off x="2383482" y="4821883"/>
            <a:ext cx="605135" cy="266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029200" y="20574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r Mahavir\Lecture\Resources for Lecture\CardioVascular System\hEART SOUND\634456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5105400"/>
            <a:ext cx="914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5105400" y="5029200"/>
            <a:ext cx="914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057400" y="1595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Lub</a:t>
            </a:r>
            <a:endParaRPr lang="en-IN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595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Dub</a:t>
            </a:r>
            <a:endParaRPr lang="en-IN" sz="2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595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Lub</a:t>
            </a:r>
            <a:endParaRPr lang="en-IN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Question 1</a:t>
            </a:r>
          </a:p>
          <a:p>
            <a:pPr>
              <a:buNone/>
            </a:pPr>
            <a:r>
              <a:rPr lang="en-US" dirty="0" smtClean="0"/>
              <a:t>At the heart rate of 75/Min, Normal Duration of Cardiac Cycle = ______ sec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0.08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0.6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0.8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8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9A57-3B4F-4A38-875B-6D87BA635D63}" type="datetime2">
              <a:rPr lang="en-IN" smtClean="0"/>
              <a:pPr/>
              <a:t>Thursday, 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Cardiovascular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</a:t>
            </a:r>
            <a:r>
              <a:rPr lang="en-US" b="1" dirty="0" smtClean="0"/>
              <a:t>Heart  Sounds</a:t>
            </a:r>
            <a:endParaRPr lang="en-US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LUB---DUB-</a:t>
            </a:r>
            <a:r>
              <a:rPr lang="en-US" sz="4400" dirty="0"/>
              <a:t>------------</a:t>
            </a:r>
            <a:r>
              <a:rPr lang="en-US" sz="4400" dirty="0" smtClean="0"/>
              <a:t>LUB---DUB</a:t>
            </a:r>
          </a:p>
          <a:p>
            <a:pPr>
              <a:buNone/>
            </a:pPr>
            <a:r>
              <a:rPr lang="en-US" sz="4400" dirty="0" smtClean="0"/>
              <a:t>      S1      S2     </a:t>
            </a:r>
            <a:r>
              <a:rPr lang="en-US" sz="4400" dirty="0"/>
              <a:t>S3   </a:t>
            </a:r>
            <a:r>
              <a:rPr lang="en-US" sz="4400" dirty="0" smtClean="0"/>
              <a:t>S4     S1      S2</a:t>
            </a:r>
          </a:p>
          <a:p>
            <a:r>
              <a:rPr lang="en-US" sz="4400" dirty="0" smtClean="0"/>
              <a:t>The time between </a:t>
            </a:r>
            <a:r>
              <a:rPr lang="en-US" sz="4400" dirty="0" err="1" smtClean="0"/>
              <a:t>lub</a:t>
            </a:r>
            <a:r>
              <a:rPr lang="en-US" sz="4400" dirty="0" smtClean="0"/>
              <a:t> to dub </a:t>
            </a:r>
            <a:r>
              <a:rPr lang="en-US" sz="4400" dirty="0" smtClean="0">
                <a:sym typeface="Wingdings" pitchFamily="2" charset="2"/>
              </a:rPr>
              <a:t> Clinical </a:t>
            </a:r>
            <a:r>
              <a:rPr lang="en-US" sz="4400" b="1" dirty="0" smtClean="0">
                <a:solidFill>
                  <a:srgbClr val="005024"/>
                </a:solidFill>
                <a:sym typeface="Wingdings" pitchFamily="2" charset="2"/>
              </a:rPr>
              <a:t>SYSTOLE</a:t>
            </a:r>
          </a:p>
          <a:p>
            <a:r>
              <a:rPr lang="en-US" sz="4400" dirty="0" smtClean="0">
                <a:sym typeface="Wingdings" pitchFamily="2" charset="2"/>
              </a:rPr>
              <a:t>The time between dub to next </a:t>
            </a:r>
            <a:r>
              <a:rPr lang="en-US" sz="4400" dirty="0" err="1" smtClean="0">
                <a:sym typeface="Wingdings" pitchFamily="2" charset="2"/>
              </a:rPr>
              <a:t>lub</a:t>
            </a:r>
            <a:r>
              <a:rPr lang="en-US" sz="4400" dirty="0" smtClean="0">
                <a:sym typeface="Wingdings" pitchFamily="2" charset="2"/>
              </a:rPr>
              <a:t> </a:t>
            </a:r>
            <a:r>
              <a:rPr lang="en-US" sz="4400" b="1" dirty="0" smtClean="0">
                <a:solidFill>
                  <a:srgbClr val="FF0000"/>
                </a:solidFill>
                <a:sym typeface="Wingdings" pitchFamily="2" charset="2"/>
              </a:rPr>
              <a:t>DIASTOLE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r Mahavir\Lecture\Resources for Lecture\CardioVascular System\hEART SOUND\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701800"/>
            <a:ext cx="68961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r Mahavir\Lecture\Resources for Lecture\CardioVascular System\hEART SOUND\0940780631.jpg"/>
          <p:cNvPicPr>
            <a:picLocks noChangeAspect="1" noChangeArrowheads="1"/>
          </p:cNvPicPr>
          <p:nvPr/>
        </p:nvPicPr>
        <p:blipFill>
          <a:blip r:embed="rId2" cstate="print"/>
          <a:srcRect t="34842" b="12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r Mahavir\Lecture\Resources for Lecture\CardioVascular System\hEART SOUND\r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Where to </a:t>
            </a:r>
            <a:r>
              <a:rPr lang="en-US" b="1" dirty="0" err="1" smtClean="0"/>
              <a:t>Auscultate</a:t>
            </a:r>
            <a:r>
              <a:rPr lang="en-US" b="1" dirty="0" smtClean="0"/>
              <a:t> ?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r Mahavir\Lecture\Resources for Lecture\CardioVascular System\heart_labe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914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LOCATION OF VALVES &amp; AREAS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r Mahavir\Lecture\Resources for Lecture\CardioVascular System\hEART SOUND\hearts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839200" cy="5638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Auscultatory</a:t>
            </a:r>
            <a:r>
              <a:rPr lang="en-US" b="1" dirty="0" smtClean="0"/>
              <a:t> Area Over the Chest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r Mahavir\Lecture\Resources for Lecture\CardioVascular System\hEART SOUND\5-areas-for-listening-to-the-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Heart Sounds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Heart Sound (S1) : </a:t>
            </a:r>
            <a:r>
              <a:rPr lang="en-US" dirty="0" err="1" smtClean="0"/>
              <a:t>Lubb</a:t>
            </a:r>
            <a:r>
              <a:rPr lang="en-US" dirty="0" smtClean="0"/>
              <a:t> or </a:t>
            </a:r>
            <a:r>
              <a:rPr lang="en-US" dirty="0" err="1" smtClean="0"/>
              <a:t>Lub</a:t>
            </a:r>
            <a:endParaRPr lang="en-US" dirty="0" smtClean="0"/>
          </a:p>
          <a:p>
            <a:r>
              <a:rPr lang="en-US" dirty="0" smtClean="0"/>
              <a:t>Second Heart Sound (S2): </a:t>
            </a:r>
            <a:r>
              <a:rPr lang="en-US" dirty="0" err="1" smtClean="0"/>
              <a:t>Dubb</a:t>
            </a:r>
            <a:r>
              <a:rPr lang="en-US" dirty="0" smtClean="0"/>
              <a:t> or Dup</a:t>
            </a:r>
          </a:p>
          <a:p>
            <a:r>
              <a:rPr lang="en-US" dirty="0" smtClean="0"/>
              <a:t>Third Heart Sound (S3) : Ventricular gallop or Diastolic gallop</a:t>
            </a:r>
          </a:p>
          <a:p>
            <a:r>
              <a:rPr lang="en-US" dirty="0" smtClean="0"/>
              <a:t>Fourth Heart Sound (S4) : </a:t>
            </a:r>
            <a:r>
              <a:rPr lang="en-US" dirty="0" err="1" smtClean="0"/>
              <a:t>Atrial</a:t>
            </a:r>
            <a:r>
              <a:rPr lang="en-US" dirty="0" smtClean="0"/>
              <a:t> Gallop or </a:t>
            </a:r>
            <a:r>
              <a:rPr lang="en-US" dirty="0" err="1" smtClean="0"/>
              <a:t>Presystolic</a:t>
            </a:r>
            <a:r>
              <a:rPr lang="en-US" dirty="0" smtClean="0"/>
              <a:t> Gallop</a:t>
            </a:r>
            <a:endParaRPr lang="en-IN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953000"/>
            <a:ext cx="9144000" cy="1981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62000" y="457200"/>
            <a:ext cx="8077200" cy="6400800"/>
            <a:chOff x="480" y="288"/>
            <a:chExt cx="5088" cy="4032"/>
          </a:xfrm>
        </p:grpSpPr>
        <p:graphicFrame>
          <p:nvGraphicFramePr>
            <p:cNvPr id="162819" name="Object 3"/>
            <p:cNvGraphicFramePr>
              <a:graphicFrameLocks noChangeAspect="1"/>
            </p:cNvGraphicFramePr>
            <p:nvPr/>
          </p:nvGraphicFramePr>
          <p:xfrm>
            <a:off x="912" y="972"/>
            <a:ext cx="4464" cy="3348"/>
          </p:xfrm>
          <a:graphic>
            <a:graphicData uri="http://schemas.openxmlformats.org/presentationml/2006/ole">
              <p:oleObj spid="_x0000_s3074" name="Slide" r:id="rId3" imgW="3407687" imgH="2554292" progId="PowerPoint.Slide.8">
                <p:embed/>
              </p:oleObj>
            </a:graphicData>
          </a:graphic>
        </p:graphicFrame>
        <p:sp>
          <p:nvSpPr>
            <p:cNvPr id="162820" name="Rectangle 4"/>
            <p:cNvSpPr>
              <a:spLocks noChangeArrowheads="1"/>
            </p:cNvSpPr>
            <p:nvPr/>
          </p:nvSpPr>
          <p:spPr bwMode="auto">
            <a:xfrm>
              <a:off x="912" y="960"/>
              <a:ext cx="1056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1632" y="1536"/>
              <a:ext cx="1920" cy="2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3456" y="2880"/>
              <a:ext cx="240" cy="1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823" name="Rectangle 7"/>
            <p:cNvSpPr>
              <a:spLocks noChangeArrowheads="1"/>
            </p:cNvSpPr>
            <p:nvPr/>
          </p:nvSpPr>
          <p:spPr bwMode="auto">
            <a:xfrm>
              <a:off x="3552" y="3984"/>
              <a:ext cx="187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824" name="Rectangle 8"/>
            <p:cNvSpPr>
              <a:spLocks noChangeArrowheads="1"/>
            </p:cNvSpPr>
            <p:nvPr/>
          </p:nvSpPr>
          <p:spPr bwMode="auto">
            <a:xfrm>
              <a:off x="5328" y="1440"/>
              <a:ext cx="96" cy="28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825" name="Rectangle 9"/>
            <p:cNvSpPr>
              <a:spLocks noChangeArrowheads="1"/>
            </p:cNvSpPr>
            <p:nvPr/>
          </p:nvSpPr>
          <p:spPr bwMode="auto">
            <a:xfrm>
              <a:off x="3648" y="369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1872" y="92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827" name="Rectangle 11"/>
            <p:cNvSpPr>
              <a:spLocks noChangeArrowheads="1"/>
            </p:cNvSpPr>
            <p:nvPr/>
          </p:nvSpPr>
          <p:spPr bwMode="auto">
            <a:xfrm>
              <a:off x="1872" y="924"/>
              <a:ext cx="3696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2829" name="Rectangle 13"/>
            <p:cNvSpPr>
              <a:spLocks noChangeArrowheads="1"/>
            </p:cNvSpPr>
            <p:nvPr/>
          </p:nvSpPr>
          <p:spPr bwMode="auto">
            <a:xfrm>
              <a:off x="480" y="288"/>
              <a:ext cx="2832" cy="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 b="1" i="1" u="sng" dirty="0" smtClean="0">
                  <a:solidFill>
                    <a:srgbClr val="FF3300"/>
                  </a:solidFill>
                  <a:cs typeface="Times New Roman" pitchFamily="18" charset="0"/>
                </a:rPr>
                <a:t>FIRST HEART SOUND</a:t>
              </a:r>
              <a:r>
                <a:rPr lang="en-US" sz="2800" b="1" u="sng" dirty="0" smtClean="0">
                  <a:cs typeface="Times New Roman" pitchFamily="18" charset="0"/>
                </a:rPr>
                <a:t>: </a:t>
              </a:r>
            </a:p>
            <a:p>
              <a:endParaRPr lang="en-US" sz="2800" b="0" dirty="0"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en-US" sz="2800" b="0" dirty="0">
                  <a:cs typeface="Times New Roman" pitchFamily="18" charset="0"/>
                </a:rPr>
                <a:t>  </a:t>
              </a:r>
              <a:r>
                <a:rPr lang="en-US" sz="2800" b="1" dirty="0">
                  <a:cs typeface="Times New Roman" pitchFamily="18" charset="0"/>
                </a:rPr>
                <a:t>occurs when the </a:t>
              </a:r>
              <a:r>
                <a:rPr lang="en-US" sz="2800" b="1" dirty="0" err="1">
                  <a:solidFill>
                    <a:srgbClr val="006666"/>
                  </a:solidFill>
                  <a:cs typeface="Times New Roman" pitchFamily="18" charset="0"/>
                </a:rPr>
                <a:t>A</a:t>
              </a:r>
              <a:r>
                <a:rPr lang="en-US" sz="2800" b="1" dirty="0" err="1" smtClean="0">
                  <a:solidFill>
                    <a:srgbClr val="006666"/>
                  </a:solidFill>
                  <a:cs typeface="Times New Roman" pitchFamily="18" charset="0"/>
                </a:rPr>
                <a:t>trioventricular</a:t>
              </a:r>
              <a:r>
                <a:rPr lang="en-US" sz="2800" b="1" dirty="0" smtClean="0">
                  <a:solidFill>
                    <a:srgbClr val="006666"/>
                  </a:solidFill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6666"/>
                  </a:solidFill>
                  <a:cs typeface="Times New Roman" pitchFamily="18" charset="0"/>
                </a:rPr>
                <a:t>(AV) valves close </a:t>
              </a:r>
              <a:r>
                <a:rPr lang="en-US" sz="2800" b="1" dirty="0">
                  <a:cs typeface="Times New Roman" pitchFamily="18" charset="0"/>
                </a:rPr>
                <a:t>at the beginning of ventricular contraction.</a:t>
              </a:r>
            </a:p>
            <a:p>
              <a:pPr>
                <a:buFontTx/>
                <a:buChar char="-"/>
              </a:pPr>
              <a:endParaRPr lang="en-US" sz="2800" b="1" dirty="0"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en-US" sz="2800" b="1" dirty="0" smtClean="0">
                  <a:cs typeface="Times New Roman" pitchFamily="18" charset="0"/>
                </a:rPr>
                <a:t>  </a:t>
              </a:r>
              <a:r>
                <a:rPr lang="en-US" sz="2800" b="1" dirty="0">
                  <a:cs typeface="Times New Roman" pitchFamily="18" charset="0"/>
                </a:rPr>
                <a:t>is louder, longer, more resonant than the second heart sound.</a:t>
              </a:r>
            </a:p>
            <a:p>
              <a:endParaRPr lang="en-US" sz="2800" b="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Heart Sound 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Cause </a:t>
            </a:r>
            <a:r>
              <a:rPr lang="en-US" dirty="0" smtClean="0"/>
              <a:t>: Sudden &amp; synchronous (Simultaneous) Closure of AV valves</a:t>
            </a:r>
          </a:p>
          <a:p>
            <a:r>
              <a:rPr lang="en-US" b="1" dirty="0" smtClean="0"/>
              <a:t>Duration </a:t>
            </a:r>
            <a:r>
              <a:rPr lang="en-US" dirty="0" smtClean="0"/>
              <a:t>: 0.10 to 0.17 sec (Long)</a:t>
            </a:r>
          </a:p>
          <a:p>
            <a:r>
              <a:rPr lang="en-US" b="1" dirty="0" smtClean="0"/>
              <a:t>Frequency</a:t>
            </a:r>
            <a:r>
              <a:rPr lang="en-US" dirty="0" smtClean="0"/>
              <a:t> : 25 -45 cycles/ second (Low pitch)</a:t>
            </a:r>
          </a:p>
          <a:p>
            <a:r>
              <a:rPr lang="en-US" b="1" dirty="0" smtClean="0"/>
              <a:t>In ECG </a:t>
            </a:r>
            <a:r>
              <a:rPr lang="en-US" dirty="0" smtClean="0"/>
              <a:t>: coincides with “R” Wave</a:t>
            </a:r>
          </a:p>
          <a:p>
            <a:r>
              <a:rPr lang="en-US" b="1" dirty="0" smtClean="0"/>
              <a:t>Phonocardiogram </a:t>
            </a:r>
            <a:r>
              <a:rPr lang="en-US" dirty="0" smtClean="0"/>
              <a:t>: 9-13 vibrations, Crescendo &amp; diminuendo.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Question 2</a:t>
            </a:r>
          </a:p>
          <a:p>
            <a:pPr>
              <a:buNone/>
            </a:pPr>
            <a:r>
              <a:rPr lang="en-US" dirty="0" smtClean="0"/>
              <a:t>First heart sound is heard during which phase 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Isovolumetric</a:t>
            </a:r>
            <a:r>
              <a:rPr lang="en-US" dirty="0" smtClean="0"/>
              <a:t> Relaxation 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Last Rapid filling 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First Rapid filling 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Isovolumetric</a:t>
            </a:r>
            <a:r>
              <a:rPr lang="en-US" dirty="0" smtClean="0"/>
              <a:t> Contraction Phase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1EB8-6F1C-41A1-9A2F-946FD6AF5168}" type="datetime2">
              <a:rPr lang="en-IN" smtClean="0"/>
              <a:pPr/>
              <a:t>Thursday, 16 April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Cardiovascular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/>
              <a:t>Continuous Cumulative Evaluation System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First Heart Sound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Sensitive Indicator of myocardial contractibility.</a:t>
            </a:r>
          </a:p>
          <a:p>
            <a:r>
              <a:rPr lang="en-US" dirty="0" smtClean="0"/>
              <a:t>Sensitive indicator of function of AV valves.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Physiology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Reduplication of First heart Sound : Splitting of S1 : Stenosis or </a:t>
            </a:r>
            <a:r>
              <a:rPr lang="en-US" dirty="0" err="1" smtClean="0"/>
              <a:t>Septal</a:t>
            </a:r>
            <a:r>
              <a:rPr lang="en-US" dirty="0" smtClean="0"/>
              <a:t> Defects</a:t>
            </a:r>
          </a:p>
          <a:p>
            <a:r>
              <a:rPr lang="en-US" dirty="0" smtClean="0"/>
              <a:t>Soft First heart sound : Pericardial effusion</a:t>
            </a:r>
          </a:p>
          <a:p>
            <a:r>
              <a:rPr lang="en-US" dirty="0" smtClean="0"/>
              <a:t>Loud first heart sound : Rheumatic Heart Disease</a:t>
            </a:r>
          </a:p>
          <a:p>
            <a:r>
              <a:rPr lang="en-US" dirty="0" smtClean="0"/>
              <a:t>Cannon Sound : VT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r Mahavir\Lecture\Resources for Lecture\CardioVascular System\hEART SOUND\spli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1352550"/>
            <a:ext cx="6972300" cy="4152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95400"/>
            <a:ext cx="44196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533400"/>
            <a:ext cx="9144000" cy="5486400"/>
            <a:chOff x="0" y="336"/>
            <a:chExt cx="5760" cy="3456"/>
          </a:xfrm>
        </p:grpSpPr>
        <p:sp>
          <p:nvSpPr>
            <p:cNvPr id="202761" name="Rectangle 9"/>
            <p:cNvSpPr>
              <a:spLocks noChangeArrowheads="1"/>
            </p:cNvSpPr>
            <p:nvPr/>
          </p:nvSpPr>
          <p:spPr bwMode="auto">
            <a:xfrm>
              <a:off x="5136" y="864"/>
              <a:ext cx="96" cy="28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graphicFrame>
          <p:nvGraphicFramePr>
            <p:cNvPr id="276480" name="Object 2048"/>
            <p:cNvGraphicFramePr>
              <a:graphicFrameLocks noChangeAspect="1"/>
            </p:cNvGraphicFramePr>
            <p:nvPr/>
          </p:nvGraphicFramePr>
          <p:xfrm>
            <a:off x="1152" y="360"/>
            <a:ext cx="4512" cy="3384"/>
          </p:xfrm>
          <a:graphic>
            <a:graphicData uri="http://schemas.openxmlformats.org/presentationml/2006/ole">
              <p:oleObj spid="_x0000_s4098" name="Slide" r:id="rId3" imgW="4572000" imgH="3429000" progId="PowerPoint.Slide.8">
                <p:embed/>
              </p:oleObj>
            </a:graphicData>
          </a:graphic>
        </p:graphicFrame>
        <p:sp>
          <p:nvSpPr>
            <p:cNvPr id="202766" name="Rectangle 14"/>
            <p:cNvSpPr>
              <a:spLocks noChangeArrowheads="1"/>
            </p:cNvSpPr>
            <p:nvPr/>
          </p:nvSpPr>
          <p:spPr bwMode="auto">
            <a:xfrm>
              <a:off x="5616" y="384"/>
              <a:ext cx="144" cy="3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67" name="Rectangle 15"/>
            <p:cNvSpPr>
              <a:spLocks noChangeArrowheads="1"/>
            </p:cNvSpPr>
            <p:nvPr/>
          </p:nvSpPr>
          <p:spPr bwMode="auto">
            <a:xfrm>
              <a:off x="0" y="336"/>
              <a:ext cx="3696" cy="3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432" y="1008"/>
              <a:ext cx="3072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  <a:tabLst>
                  <a:tab pos="457200" algn="l"/>
                </a:tabLst>
              </a:pPr>
              <a:r>
                <a:rPr lang="en-US" sz="2800" b="1" dirty="0" smtClean="0">
                  <a:cs typeface="Arial" charset="0"/>
                </a:rPr>
                <a:t>occurs </a:t>
              </a:r>
              <a:r>
                <a:rPr lang="en-US" sz="2800" b="1" dirty="0">
                  <a:cs typeface="Arial" charset="0"/>
                </a:rPr>
                <a:t>when </a:t>
              </a:r>
              <a:r>
                <a:rPr lang="en-US" sz="2800" b="1" dirty="0">
                  <a:solidFill>
                    <a:srgbClr val="006666"/>
                  </a:solidFill>
                  <a:cs typeface="Arial" charset="0"/>
                </a:rPr>
                <a:t>aortic and pulmonary </a:t>
              </a:r>
              <a:r>
                <a:rPr lang="en-US" sz="2800" b="1" dirty="0" err="1">
                  <a:solidFill>
                    <a:srgbClr val="006666"/>
                  </a:solidFill>
                  <a:cs typeface="Arial" charset="0"/>
                </a:rPr>
                <a:t>semilunar</a:t>
              </a:r>
              <a:r>
                <a:rPr lang="en-US" sz="2800" b="1" dirty="0">
                  <a:solidFill>
                    <a:srgbClr val="006666"/>
                  </a:solidFill>
                  <a:cs typeface="Arial" charset="0"/>
                </a:rPr>
                <a:t> valves close</a:t>
              </a:r>
              <a:r>
                <a:rPr lang="en-US" sz="2800" b="1" dirty="0">
                  <a:cs typeface="Arial" charset="0"/>
                </a:rPr>
                <a:t> at the beginning of ventricular </a:t>
              </a:r>
              <a:r>
                <a:rPr lang="en-US" sz="2800" b="1" dirty="0" smtClean="0">
                  <a:cs typeface="Arial" charset="0"/>
                </a:rPr>
                <a:t>diastole</a:t>
              </a:r>
              <a:endParaRPr lang="en-US" b="1" dirty="0">
                <a:cs typeface="Times New Roman" pitchFamily="18" charset="0"/>
              </a:endParaRPr>
            </a:p>
            <a:p>
              <a:pPr eaLnBrk="0" hangingPunct="0">
                <a:buFontTx/>
                <a:buChar char="-"/>
                <a:tabLst>
                  <a:tab pos="457200" algn="l"/>
                </a:tabLst>
              </a:pPr>
              <a:endParaRPr lang="en-US" sz="2800" b="1" dirty="0">
                <a:cs typeface="Times New Roman" pitchFamily="18" charset="0"/>
              </a:endParaRPr>
            </a:p>
            <a:p>
              <a:pPr eaLnBrk="0" hangingPunct="0">
                <a:tabLst>
                  <a:tab pos="457200" algn="l"/>
                </a:tabLst>
              </a:pPr>
              <a:r>
                <a:rPr lang="en-US" sz="2800" b="1" dirty="0">
                  <a:cs typeface="Times New Roman" pitchFamily="18" charset="0"/>
                </a:rPr>
                <a:t>-  Aortic valve closes slightly before pulmonary valve.</a:t>
              </a:r>
              <a:r>
                <a:rPr lang="en-US" sz="1600" b="1" dirty="0"/>
                <a:t> </a:t>
              </a:r>
              <a:endParaRPr lang="en-US" sz="2800" b="1" dirty="0"/>
            </a:p>
          </p:txBody>
        </p:sp>
        <p:sp>
          <p:nvSpPr>
            <p:cNvPr id="202769" name="Rectangle 17"/>
            <p:cNvSpPr>
              <a:spLocks noChangeArrowheads="1"/>
            </p:cNvSpPr>
            <p:nvPr/>
          </p:nvSpPr>
          <p:spPr bwMode="auto">
            <a:xfrm>
              <a:off x="3600" y="816"/>
              <a:ext cx="86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70" name="Rectangle 18"/>
            <p:cNvSpPr>
              <a:spLocks noChangeArrowheads="1"/>
            </p:cNvSpPr>
            <p:nvPr/>
          </p:nvSpPr>
          <p:spPr bwMode="auto">
            <a:xfrm>
              <a:off x="3648" y="1008"/>
              <a:ext cx="19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2771" name="Rectangle 19"/>
            <p:cNvSpPr>
              <a:spLocks noChangeArrowheads="1"/>
            </p:cNvSpPr>
            <p:nvPr/>
          </p:nvSpPr>
          <p:spPr bwMode="auto">
            <a:xfrm>
              <a:off x="528" y="432"/>
              <a:ext cx="26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>
                  <a:cs typeface="Times New Roman" pitchFamily="18" charset="0"/>
                </a:rPr>
                <a:t> </a:t>
              </a:r>
              <a:r>
                <a:rPr lang="en-US" sz="2800" b="1" i="1" dirty="0" smtClean="0">
                  <a:solidFill>
                    <a:srgbClr val="FF3300"/>
                  </a:solidFill>
                  <a:cs typeface="Times New Roman" pitchFamily="18" charset="0"/>
                </a:rPr>
                <a:t>SECOND HEART SOUND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772" name="Rectangle 20"/>
            <p:cNvSpPr>
              <a:spLocks noChangeArrowheads="1"/>
            </p:cNvSpPr>
            <p:nvPr/>
          </p:nvSpPr>
          <p:spPr bwMode="auto">
            <a:xfrm>
              <a:off x="3648" y="3696"/>
              <a:ext cx="201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Heart Sound 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Cause</a:t>
            </a:r>
            <a:r>
              <a:rPr lang="en-US" dirty="0" smtClean="0"/>
              <a:t> : Sudden &amp; almost simultaneous closure of SL valves</a:t>
            </a:r>
          </a:p>
          <a:p>
            <a:r>
              <a:rPr lang="en-US" b="1" dirty="0" smtClean="0"/>
              <a:t>Duration</a:t>
            </a:r>
            <a:r>
              <a:rPr lang="en-US" dirty="0" smtClean="0"/>
              <a:t> : 0.10 to 0.14 sec (Short)</a:t>
            </a:r>
          </a:p>
          <a:p>
            <a:r>
              <a:rPr lang="en-US" b="1" dirty="0" smtClean="0"/>
              <a:t>Frequency</a:t>
            </a:r>
            <a:r>
              <a:rPr lang="en-US" dirty="0" smtClean="0"/>
              <a:t> : 50 cycles/ second (High pitch)</a:t>
            </a:r>
          </a:p>
          <a:p>
            <a:r>
              <a:rPr lang="en-US" b="1" dirty="0" smtClean="0"/>
              <a:t>In ECG </a:t>
            </a:r>
            <a:r>
              <a:rPr lang="en-US" dirty="0" smtClean="0"/>
              <a:t>: coincides with “T” Wave</a:t>
            </a:r>
          </a:p>
          <a:p>
            <a:r>
              <a:rPr lang="en-US" b="1" dirty="0" smtClean="0"/>
              <a:t>Phonocardiogram </a:t>
            </a:r>
            <a:r>
              <a:rPr lang="en-US" dirty="0" smtClean="0"/>
              <a:t>: 4-6 vibration, Same amplitude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Physiology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Reduplication of Second heart Sound : Splitting</a:t>
            </a:r>
          </a:p>
          <a:p>
            <a:pPr lvl="1"/>
            <a:r>
              <a:rPr lang="en-US" dirty="0" smtClean="0"/>
              <a:t>Physiological Splitting</a:t>
            </a:r>
          </a:p>
          <a:p>
            <a:pPr lvl="1"/>
            <a:r>
              <a:rPr lang="en-US" dirty="0" err="1" smtClean="0"/>
              <a:t>Pathologial</a:t>
            </a:r>
            <a:r>
              <a:rPr lang="en-US" dirty="0" smtClean="0"/>
              <a:t> Splitting</a:t>
            </a:r>
          </a:p>
          <a:p>
            <a:pPr lvl="1"/>
            <a:r>
              <a:rPr lang="en-US" dirty="0" smtClean="0"/>
              <a:t>Reverse Splitting</a:t>
            </a:r>
          </a:p>
          <a:p>
            <a:r>
              <a:rPr lang="en-US" dirty="0" smtClean="0"/>
              <a:t>Loud S2 : Systemic or Pulmonary Hypertension</a:t>
            </a:r>
          </a:p>
          <a:p>
            <a:r>
              <a:rPr lang="en-US" dirty="0" smtClean="0"/>
              <a:t>Soft S2 : Heart Failure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r Mahavir\Lecture\Resources for Lecture\CardioVascular System\hEART SOUND\in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358900"/>
            <a:ext cx="7391400" cy="4140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95400"/>
            <a:ext cx="4419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Differences between First and Second Heart Sounds</a:t>
            </a:r>
            <a:br>
              <a:rPr lang="en-US" sz="2800" dirty="0" smtClean="0"/>
            </a:br>
            <a:r>
              <a:rPr lang="en-US" sz="2800" dirty="0" smtClean="0"/>
              <a:t>S1 Vs S2</a:t>
            </a:r>
            <a:endParaRPr lang="en-IN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6638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heart sound S1</a:t>
            </a:r>
            <a:endParaRPr lang="en-IN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036638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Second heart sound S2</a:t>
            </a:r>
            <a:endParaRPr lang="en-IN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676400"/>
            <a:ext cx="4040188" cy="3951288"/>
          </a:xfrm>
        </p:spPr>
        <p:txBody>
          <a:bodyPr>
            <a:noAutofit/>
          </a:bodyPr>
          <a:lstStyle/>
          <a:p>
            <a:r>
              <a:rPr lang="en-US" dirty="0" smtClean="0"/>
              <a:t>Closure of AV valves</a:t>
            </a:r>
          </a:p>
          <a:p>
            <a:r>
              <a:rPr lang="en-US" dirty="0" smtClean="0"/>
              <a:t>0.10 to 0.17 sec</a:t>
            </a:r>
          </a:p>
          <a:p>
            <a:r>
              <a:rPr lang="en-US" dirty="0" smtClean="0"/>
              <a:t>Syllable </a:t>
            </a:r>
            <a:r>
              <a:rPr lang="en-US" dirty="0" smtClean="0">
                <a:solidFill>
                  <a:srgbClr val="FF0000"/>
                </a:solidFill>
              </a:rPr>
              <a:t>‘</a:t>
            </a:r>
            <a:r>
              <a:rPr lang="en-US" dirty="0" err="1" smtClean="0">
                <a:solidFill>
                  <a:srgbClr val="FF0000"/>
                </a:solidFill>
              </a:rPr>
              <a:t>lubb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</a:p>
          <a:p>
            <a:r>
              <a:rPr lang="en-US" dirty="0" smtClean="0"/>
              <a:t>Long, loud, low pitch</a:t>
            </a:r>
          </a:p>
          <a:p>
            <a:r>
              <a:rPr lang="en-US" dirty="0" smtClean="0"/>
              <a:t>Mitral , tricuspid area</a:t>
            </a:r>
          </a:p>
          <a:p>
            <a:endParaRPr lang="en-US" dirty="0" smtClean="0"/>
          </a:p>
          <a:p>
            <a:r>
              <a:rPr lang="en-US" dirty="0" smtClean="0"/>
              <a:t>Coincides with R-wave</a:t>
            </a:r>
          </a:p>
          <a:p>
            <a:r>
              <a:rPr lang="en-US" dirty="0" smtClean="0"/>
              <a:t>Onset of Contraction</a:t>
            </a:r>
          </a:p>
          <a:p>
            <a:r>
              <a:rPr lang="en-US" dirty="0" smtClean="0"/>
              <a:t>Pre- Carotid Pulse</a:t>
            </a:r>
          </a:p>
          <a:p>
            <a:endParaRPr lang="en-US" dirty="0" smtClean="0"/>
          </a:p>
          <a:p>
            <a:r>
              <a:rPr lang="en-US" dirty="0" smtClean="0"/>
              <a:t>A-L-L-L-L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3951288"/>
          </a:xfrm>
        </p:spPr>
        <p:txBody>
          <a:bodyPr>
            <a:noAutofit/>
          </a:bodyPr>
          <a:lstStyle/>
          <a:p>
            <a:r>
              <a:rPr lang="en-US" dirty="0" smtClean="0"/>
              <a:t>Closure of </a:t>
            </a:r>
            <a:r>
              <a:rPr lang="en-US" dirty="0" err="1" smtClean="0"/>
              <a:t>Semilunar</a:t>
            </a:r>
            <a:r>
              <a:rPr lang="en-US" dirty="0" smtClean="0"/>
              <a:t> valves</a:t>
            </a:r>
          </a:p>
          <a:p>
            <a:r>
              <a:rPr lang="en-US" dirty="0" smtClean="0"/>
              <a:t>0.10 to 0.14 sec</a:t>
            </a:r>
          </a:p>
          <a:p>
            <a:r>
              <a:rPr lang="en-US" dirty="0" smtClean="0"/>
              <a:t>Syllable </a:t>
            </a:r>
            <a:r>
              <a:rPr lang="en-US" dirty="0" smtClean="0">
                <a:solidFill>
                  <a:srgbClr val="FF0000"/>
                </a:solidFill>
              </a:rPr>
              <a:t>‘ </a:t>
            </a:r>
            <a:r>
              <a:rPr lang="en-US" dirty="0" err="1" smtClean="0">
                <a:solidFill>
                  <a:srgbClr val="FF0000"/>
                </a:solidFill>
              </a:rPr>
              <a:t>dubb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</a:p>
          <a:p>
            <a:r>
              <a:rPr lang="en-US" dirty="0" smtClean="0"/>
              <a:t>Short , sharp, high pitch</a:t>
            </a:r>
          </a:p>
          <a:p>
            <a:r>
              <a:rPr lang="en-US" dirty="0" smtClean="0"/>
              <a:t>Pulmonary &amp; Aortic area</a:t>
            </a:r>
          </a:p>
          <a:p>
            <a:pPr>
              <a:buNone/>
            </a:pPr>
            <a:r>
              <a:rPr lang="en-US" dirty="0" smtClean="0"/>
              <a:t>	(Splitting present)</a:t>
            </a:r>
          </a:p>
          <a:p>
            <a:r>
              <a:rPr lang="en-US" dirty="0" smtClean="0"/>
              <a:t>Coincides with T wave</a:t>
            </a:r>
          </a:p>
          <a:p>
            <a:r>
              <a:rPr lang="en-US" dirty="0" smtClean="0"/>
              <a:t>Onset of Relaxation</a:t>
            </a:r>
          </a:p>
          <a:p>
            <a:r>
              <a:rPr lang="en-US" dirty="0" smtClean="0"/>
              <a:t>Post- Carotid Pulse</a:t>
            </a:r>
          </a:p>
          <a:p>
            <a:endParaRPr lang="en-US" dirty="0" smtClean="0"/>
          </a:p>
          <a:p>
            <a:r>
              <a:rPr lang="en-US" dirty="0" smtClean="0"/>
              <a:t>S-S-S-S-H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DC55-D342-4EFC-AB42-405BD4EC0D93}" type="datetime2">
              <a:rPr lang="en-IN" smtClean="0"/>
              <a:pPr/>
              <a:t>Thursday, 16 April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Cardiovascular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heart Sound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pitched sound </a:t>
            </a:r>
          </a:p>
          <a:p>
            <a:r>
              <a:rPr lang="en-US" dirty="0" smtClean="0"/>
              <a:t>Rapid filling of ventricles </a:t>
            </a:r>
          </a:p>
          <a:p>
            <a:r>
              <a:rPr lang="en-US" dirty="0" smtClean="0"/>
              <a:t>Ventricular gallop or diastolic gallop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r Mahavir\Lecture\Resources for Lecture\CardioVascular System\hEART SOUND\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352550"/>
            <a:ext cx="6769100" cy="4152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19200"/>
            <a:ext cx="44196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Question 3</a:t>
            </a:r>
          </a:p>
          <a:p>
            <a:pPr>
              <a:buNone/>
            </a:pPr>
            <a:r>
              <a:rPr lang="en-US" dirty="0" smtClean="0"/>
              <a:t>Heart sound recoded as  graph known as;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Electrocardiogram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Phonocardiogram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Sphygmogram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Electroencephalogram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9A57-3B4F-4A38-875B-6D87BA635D63}" type="datetime2">
              <a:rPr lang="en-IN" smtClean="0"/>
              <a:pPr/>
              <a:t>Thursday, 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Cardiovascular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Heart Sound : 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Cause</a:t>
            </a:r>
            <a:r>
              <a:rPr lang="en-US" dirty="0" smtClean="0"/>
              <a:t> : Rapid filling of ventricle</a:t>
            </a:r>
          </a:p>
          <a:p>
            <a:r>
              <a:rPr lang="en-US" b="1" dirty="0" smtClean="0"/>
              <a:t>Duration</a:t>
            </a:r>
            <a:r>
              <a:rPr lang="en-US" dirty="0" smtClean="0"/>
              <a:t> : 0.07 to 0.10 sec</a:t>
            </a:r>
          </a:p>
          <a:p>
            <a:r>
              <a:rPr lang="en-US" b="1" dirty="0" smtClean="0"/>
              <a:t>Frequency</a:t>
            </a:r>
            <a:r>
              <a:rPr lang="en-US" dirty="0" smtClean="0"/>
              <a:t> : 1-6 cycles/ second</a:t>
            </a:r>
          </a:p>
          <a:p>
            <a:r>
              <a:rPr lang="en-US" b="1" dirty="0" smtClean="0"/>
              <a:t>In ECG </a:t>
            </a:r>
            <a:r>
              <a:rPr lang="en-US" dirty="0" smtClean="0"/>
              <a:t>: coincides between “T” &amp; “P” Waves</a:t>
            </a:r>
          </a:p>
          <a:p>
            <a:r>
              <a:rPr lang="en-US" b="1" dirty="0" smtClean="0"/>
              <a:t>Phonocardiogram </a:t>
            </a:r>
            <a:r>
              <a:rPr lang="en-US" dirty="0" smtClean="0"/>
              <a:t>: 1-4 vibration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 of Third Heart Sound becomes audible by Stethoscope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Physiological S3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Athletes</a:t>
            </a:r>
          </a:p>
          <a:p>
            <a:pPr lvl="1"/>
            <a:r>
              <a:rPr lang="en-US" dirty="0" smtClean="0"/>
              <a:t>Pregnancy</a:t>
            </a:r>
          </a:p>
          <a:p>
            <a:r>
              <a:rPr lang="en-US" dirty="0" smtClean="0"/>
              <a:t>Pathological S3</a:t>
            </a:r>
          </a:p>
          <a:p>
            <a:pPr lvl="1"/>
            <a:r>
              <a:rPr lang="en-US" dirty="0" smtClean="0"/>
              <a:t>After age of 40 Years</a:t>
            </a:r>
          </a:p>
          <a:p>
            <a:pPr lvl="1"/>
            <a:r>
              <a:rPr lang="en-US" dirty="0" smtClean="0"/>
              <a:t>CHF, AR, Dilated ventricles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Fourth Heart Sounds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inaudible sound</a:t>
            </a:r>
          </a:p>
          <a:p>
            <a:r>
              <a:rPr lang="en-US" dirty="0" smtClean="0"/>
              <a:t>Pathologic conditions : audible</a:t>
            </a:r>
          </a:p>
          <a:p>
            <a:r>
              <a:rPr lang="en-US" dirty="0" smtClean="0"/>
              <a:t>Produced due to </a:t>
            </a:r>
            <a:r>
              <a:rPr lang="en-US" dirty="0" err="1" smtClean="0"/>
              <a:t>atrial</a:t>
            </a:r>
            <a:r>
              <a:rPr lang="en-US" dirty="0" smtClean="0"/>
              <a:t> systole</a:t>
            </a:r>
          </a:p>
          <a:p>
            <a:r>
              <a:rPr lang="en-US" dirty="0" err="1" smtClean="0"/>
              <a:t>Atrial</a:t>
            </a:r>
            <a:r>
              <a:rPr lang="en-US" dirty="0" smtClean="0"/>
              <a:t> gallop or </a:t>
            </a:r>
            <a:r>
              <a:rPr lang="en-US" dirty="0" err="1" smtClean="0"/>
              <a:t>presystolic</a:t>
            </a:r>
            <a:r>
              <a:rPr lang="en-US" dirty="0" smtClean="0"/>
              <a:t> gallop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Fourth Heart Sound : 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Cause</a:t>
            </a:r>
            <a:r>
              <a:rPr lang="en-US" dirty="0" smtClean="0"/>
              <a:t> : Rapid Filling of ventricle due to </a:t>
            </a:r>
            <a:r>
              <a:rPr lang="en-US" dirty="0" err="1" smtClean="0"/>
              <a:t>atrial</a:t>
            </a:r>
            <a:r>
              <a:rPr lang="en-US" dirty="0" smtClean="0"/>
              <a:t> systole</a:t>
            </a:r>
          </a:p>
          <a:p>
            <a:r>
              <a:rPr lang="en-US" b="1" dirty="0" smtClean="0"/>
              <a:t>Duration</a:t>
            </a:r>
            <a:r>
              <a:rPr lang="en-US" dirty="0" smtClean="0"/>
              <a:t> : 0.02 to 0.04 sec</a:t>
            </a:r>
          </a:p>
          <a:p>
            <a:r>
              <a:rPr lang="en-US" b="1" dirty="0" smtClean="0"/>
              <a:t>Frequency</a:t>
            </a:r>
            <a:r>
              <a:rPr lang="en-US" dirty="0" smtClean="0"/>
              <a:t> : 1-4 cycles/ second</a:t>
            </a:r>
          </a:p>
          <a:p>
            <a:r>
              <a:rPr lang="en-US" b="1" dirty="0" smtClean="0"/>
              <a:t>In ECG </a:t>
            </a:r>
            <a:r>
              <a:rPr lang="en-US" dirty="0" smtClean="0"/>
              <a:t>: appears between “P” &amp; “Q” Waves</a:t>
            </a:r>
          </a:p>
          <a:p>
            <a:r>
              <a:rPr lang="en-US" b="1" dirty="0" smtClean="0"/>
              <a:t>Phonocardiogram</a:t>
            </a:r>
            <a:r>
              <a:rPr lang="en-US" dirty="0" smtClean="0"/>
              <a:t> : 1-2 vibration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r Mahavir\Lecture\Resources for Lecture\CardioVascular System\hEART SOUND\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352550"/>
            <a:ext cx="6515100" cy="4152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19200"/>
            <a:ext cx="44196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3" cstate="print"/>
          <a:srcRect t="82373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3" cstate="print"/>
          <a:srcRect b="76394"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Up Arrow 3"/>
          <p:cNvSpPr/>
          <p:nvPr/>
        </p:nvSpPr>
        <p:spPr>
          <a:xfrm>
            <a:off x="2057400" y="6248400"/>
            <a:ext cx="304800" cy="6096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sx="117000" sy="11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Up Arrow 4"/>
          <p:cNvSpPr/>
          <p:nvPr/>
        </p:nvSpPr>
        <p:spPr>
          <a:xfrm>
            <a:off x="5257800" y="6248400"/>
            <a:ext cx="304800" cy="6096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sx="117000" sy="11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Up Arrow 5"/>
          <p:cNvSpPr/>
          <p:nvPr/>
        </p:nvSpPr>
        <p:spPr>
          <a:xfrm>
            <a:off x="4267200" y="6248400"/>
            <a:ext cx="304800" cy="6096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sx="117000" sy="11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Up Arrow 6"/>
          <p:cNvSpPr/>
          <p:nvPr/>
        </p:nvSpPr>
        <p:spPr>
          <a:xfrm>
            <a:off x="8229600" y="6248400"/>
            <a:ext cx="304800" cy="6096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sx="117000" sy="11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to Study Heart Sound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Auscultation with Stethoscope :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 using Microphone : 1</a:t>
            </a:r>
            <a:r>
              <a:rPr lang="en-US" baseline="30000" dirty="0" smtClean="0"/>
              <a:t>st</a:t>
            </a:r>
            <a:r>
              <a:rPr lang="en-US" dirty="0" smtClean="0"/>
              <a:t> , 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.</a:t>
            </a:r>
          </a:p>
          <a:p>
            <a:r>
              <a:rPr lang="en-US" dirty="0" smtClean="0"/>
              <a:t>Phonocardiogram : All Four Sounds</a:t>
            </a:r>
            <a:endParaRPr lang="en-IN" dirty="0"/>
          </a:p>
        </p:txBody>
      </p:sp>
      <p:pic>
        <p:nvPicPr>
          <p:cNvPr id="37890" name="Picture 2" descr="D:\Dr Mahavir\Lecture\Resources for Lecture\CardioVascular System\hEART SOUND\listen_to_your_heart_by_scream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8000"/>
            <a:ext cx="9144000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using Stethoscope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and second heart sounds are heard on the </a:t>
            </a:r>
            <a:r>
              <a:rPr lang="en-US" dirty="0" err="1" smtClean="0"/>
              <a:t>auscultatory</a:t>
            </a:r>
            <a:r>
              <a:rPr lang="en-US" dirty="0" smtClean="0"/>
              <a:t> areas by using the stethoscope. 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Auscultatory</a:t>
            </a:r>
            <a:r>
              <a:rPr lang="en-US" dirty="0" smtClean="0"/>
              <a:t> Area</a:t>
            </a:r>
            <a:endParaRPr lang="en-IN" dirty="0"/>
          </a:p>
        </p:txBody>
      </p:sp>
      <p:pic>
        <p:nvPicPr>
          <p:cNvPr id="4" name="Picture 4" descr="D:\Dr Mahavir\Lecture\Resources for Lecture\CardioVascular System\hEART SOUND\stethoscop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3429000" cy="3276600"/>
          </a:xfrm>
          <a:prstGeom prst="rect">
            <a:avLst/>
          </a:prstGeom>
          <a:noFill/>
        </p:spPr>
      </p:pic>
      <p:pic>
        <p:nvPicPr>
          <p:cNvPr id="5" name="Picture 3" descr="D:\Dr Mahavir\Lecture\Resources for Lecture\CardioVascular System\hEART SOUND\stokes_early.jpg"/>
          <p:cNvPicPr>
            <a:picLocks noChangeAspect="1" noChangeArrowheads="1"/>
          </p:cNvPicPr>
          <p:nvPr/>
        </p:nvPicPr>
        <p:blipFill>
          <a:blip r:embed="rId3" cstate="print"/>
          <a:srcRect l="23160" t="4535" r="31382"/>
          <a:stretch>
            <a:fillRect/>
          </a:stretch>
        </p:blipFill>
        <p:spPr bwMode="auto">
          <a:xfrm>
            <a:off x="7772400" y="2438400"/>
            <a:ext cx="1371600" cy="4419600"/>
          </a:xfrm>
          <a:prstGeom prst="rect">
            <a:avLst/>
          </a:prstGeom>
          <a:noFill/>
        </p:spPr>
      </p:pic>
      <p:pic>
        <p:nvPicPr>
          <p:cNvPr id="6" name="Picture 7" descr="C:\WINNT\Profiles\dleder\DESKTOP\b00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24225"/>
            <a:ext cx="2895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Aspect of Stethoscope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 descr="D:\Dr Mahavir\Lecture\Resources for Lecture\CardioVascular System\hEART SOUND\Rene-Theophile-Hyacinthe_Laennec_(1781-1826)_with_steth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267200" cy="4648200"/>
          </a:xfrm>
          <a:prstGeom prst="rect">
            <a:avLst/>
          </a:prstGeom>
          <a:noFill/>
        </p:spPr>
      </p:pic>
      <p:pic>
        <p:nvPicPr>
          <p:cNvPr id="6" name="Picture 5" descr="D:\Dr Mahavir\Lecture\Resources for Lecture\CardioVascular System\hEART SOUND\medex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886200" cy="464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502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LAENNEC</a:t>
            </a:r>
            <a:endParaRPr lang="en-I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1F13-75D8-4040-A68C-8DC47923FBB7}" type="datetime1">
              <a:rPr lang="en-IN" smtClean="0"/>
              <a:pPr/>
              <a:t>16-04-2020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CARDIOVASCULAR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5602" name="Picture 2" descr="D:\Dr Mahavir\Lecture\Resources for Lecture\CardioVascular System\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Question 4 </a:t>
            </a:r>
          </a:p>
          <a:p>
            <a:pPr>
              <a:buNone/>
            </a:pPr>
            <a:r>
              <a:rPr lang="en-US" dirty="0" smtClean="0"/>
              <a:t>Following is not an event in the ventricular systole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Diastasis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Isovolumetric</a:t>
            </a:r>
            <a:r>
              <a:rPr lang="en-US" dirty="0" smtClean="0"/>
              <a:t> contraction 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Rapid Ejection 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Reduced Ejection Phase</a:t>
            </a:r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1EB8-6F1C-41A1-9A2F-946FD6AF5168}" type="datetime2">
              <a:rPr lang="en-IN" smtClean="0"/>
              <a:pPr/>
              <a:t>Thursday, 16 April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Cardiovascular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SUS\Downloads\Saw%20Headknoc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239000" cy="57150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5715000" y="304800"/>
            <a:ext cx="3048000" cy="2590800"/>
          </a:xfrm>
          <a:prstGeom prst="wedgeEllipseCallout">
            <a:avLst>
              <a:gd name="adj1" fmla="val -78740"/>
              <a:gd name="adj2" fmla="val 239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867400" y="8382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Elephant" pitchFamily="18" charset="0"/>
              </a:rPr>
              <a:t>Hello, Students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Elephant" pitchFamily="18" charset="0"/>
              </a:rPr>
              <a:t>I </a:t>
            </a:r>
            <a:r>
              <a:rPr lang="en-US" sz="2800" b="1" dirty="0" err="1" smtClean="0">
                <a:solidFill>
                  <a:srgbClr val="FF0000"/>
                </a:solidFill>
                <a:latin typeface="Elephant" pitchFamily="18" charset="0"/>
              </a:rPr>
              <a:t>Wanna</a:t>
            </a:r>
            <a:r>
              <a:rPr lang="en-US" sz="2800" b="1" dirty="0" smtClean="0">
                <a:solidFill>
                  <a:srgbClr val="FF0000"/>
                </a:solidFill>
                <a:latin typeface="Elephant" pitchFamily="18" charset="0"/>
              </a:rPr>
              <a:t> Play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Elephant" pitchFamily="18" charset="0"/>
              </a:rPr>
              <a:t>A Game - </a:t>
            </a:r>
            <a:r>
              <a:rPr lang="en-US" sz="2800" b="1" dirty="0" smtClean="0">
                <a:solidFill>
                  <a:srgbClr val="002060"/>
                </a:solidFill>
                <a:latin typeface="Elephant" pitchFamily="18" charset="0"/>
              </a:rPr>
              <a:t>Quiz</a:t>
            </a:r>
            <a:endParaRPr lang="en-IN" sz="2000" b="1" dirty="0">
              <a:solidFill>
                <a:srgbClr val="00206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Quiz Game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area ?</a:t>
            </a:r>
          </a:p>
          <a:p>
            <a:r>
              <a:rPr lang="en-US" dirty="0" smtClean="0"/>
              <a:t>Anatomical Location ?</a:t>
            </a:r>
          </a:p>
          <a:p>
            <a:r>
              <a:rPr lang="en-US" dirty="0" smtClean="0"/>
              <a:t>Which heart sound better heard over here ? Why ?</a:t>
            </a:r>
          </a:p>
          <a:p>
            <a:r>
              <a:rPr lang="en-US" dirty="0" smtClean="0"/>
              <a:t>Clinical Significance 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r Mahavir\Lecture\Resources for Lecture\CardioVascular System\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 l="1056" t="2039" r="73597" b="7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r Mahavir\Lecture\Resources for Lecture\CardioVascular System\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 l="74167" t="1923" r="799" b="71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r Mahavir\Lecture\Resources for Lecture\CardioVascular System\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 l="1391" t="66269" r="73565" b="69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r Mahavir\Lecture\Resources for Lecture\CardioVascular System\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 l="74167" t="66667" r="923" b="65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Using Microphone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highly sensitive microphone is placed over the chest. The heart sounds are amplified by means of amplifier and heard by using loud speaker.</a:t>
            </a:r>
          </a:p>
          <a:p>
            <a:r>
              <a:rPr lang="en-US" dirty="0" smtClean="0"/>
              <a:t>S1, S2, S3 are heard</a:t>
            </a:r>
            <a:endParaRPr lang="en-IN" dirty="0"/>
          </a:p>
        </p:txBody>
      </p:sp>
      <p:pic>
        <p:nvPicPr>
          <p:cNvPr id="4" name="Picture 4" descr="j02362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4038600"/>
            <a:ext cx="1828800" cy="1905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j0280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14478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dirty="0" smtClean="0"/>
              <a:t>By Phonocardiogram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81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Phonocardiography</a:t>
            </a:r>
            <a:r>
              <a:rPr lang="en-US" dirty="0" smtClean="0"/>
              <a:t> is the technique used to record the heart sounds.</a:t>
            </a:r>
          </a:p>
          <a:p>
            <a:r>
              <a:rPr lang="en-US" b="1" dirty="0" smtClean="0"/>
              <a:t>Phonocardiogram</a:t>
            </a:r>
            <a:r>
              <a:rPr lang="en-US" dirty="0" smtClean="0"/>
              <a:t> is the graphical record of the heart sounds.</a:t>
            </a:r>
          </a:p>
          <a:p>
            <a:r>
              <a:rPr lang="en-US" dirty="0" smtClean="0"/>
              <a:t>It is done by placing an electronic sound transducer over the chest </a:t>
            </a:r>
          </a:p>
          <a:p>
            <a:r>
              <a:rPr lang="en-US" dirty="0" smtClean="0"/>
              <a:t>This transducer is connected to a recording device like </a:t>
            </a:r>
            <a:r>
              <a:rPr lang="en-US" b="1" dirty="0" smtClean="0"/>
              <a:t>Polygraph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the four heart sounds can be recoded in Phonocardiogram.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r Mahavir\Lecture\Resources for Lecture\CardioVascular System\hEART SOUND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3886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Phonocardiogram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Question 5 </a:t>
            </a:r>
          </a:p>
          <a:p>
            <a:pPr>
              <a:buNone/>
            </a:pPr>
            <a:r>
              <a:rPr lang="en-US" dirty="0" smtClean="0"/>
              <a:t>In cardiac cycle, during which phase  AV valves and </a:t>
            </a:r>
            <a:r>
              <a:rPr lang="en-US" dirty="0" err="1" smtClean="0"/>
              <a:t>semilunar</a:t>
            </a:r>
            <a:r>
              <a:rPr lang="en-US" dirty="0" smtClean="0"/>
              <a:t> valves remain closed 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Atrial</a:t>
            </a:r>
            <a:r>
              <a:rPr lang="en-US" dirty="0" smtClean="0"/>
              <a:t> systole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Isovolumetric</a:t>
            </a:r>
            <a:r>
              <a:rPr lang="en-US" dirty="0" smtClean="0"/>
              <a:t> relaxation 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Rapid ejection 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First rapid filling phase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9A57-3B4F-4A38-875B-6D87BA635D63}" type="datetime2">
              <a:rPr lang="en-IN" smtClean="0"/>
              <a:pPr/>
              <a:t>Thursday, 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Cardiovascular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Appearance of Heart Sound in Phonocardiogram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983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9601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Sounds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Appearance</a:t>
                      </a:r>
                      <a:endParaRPr lang="en-IN" sz="20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First Heart Sound or</a:t>
                      </a:r>
                      <a:r>
                        <a:rPr lang="en-US" sz="2000" baseline="0" dirty="0" smtClean="0"/>
                        <a:t> S1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Crescendo</a:t>
                      </a:r>
                    </a:p>
                    <a:p>
                      <a:r>
                        <a:rPr lang="en-US" sz="2000" dirty="0" smtClean="0"/>
                        <a:t>9-13 waves</a:t>
                      </a:r>
                    </a:p>
                    <a:p>
                      <a:r>
                        <a:rPr lang="en-US" sz="2000" dirty="0" smtClean="0"/>
                        <a:t>Single group wave</a:t>
                      </a:r>
                      <a:endParaRPr lang="en-IN" sz="20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Second Heart Sound or S2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Same amplitude</a:t>
                      </a:r>
                    </a:p>
                    <a:p>
                      <a:r>
                        <a:rPr lang="en-US" sz="2000" dirty="0" smtClean="0"/>
                        <a:t>4-6 waves</a:t>
                      </a:r>
                    </a:p>
                    <a:p>
                      <a:r>
                        <a:rPr lang="en-US" sz="2000" dirty="0" smtClean="0"/>
                        <a:t>Single Group wave</a:t>
                      </a:r>
                      <a:endParaRPr lang="en-IN" sz="20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Third Heart Sound or S3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1-4 waves</a:t>
                      </a:r>
                    </a:p>
                    <a:p>
                      <a:r>
                        <a:rPr lang="en-US" sz="2000" dirty="0" smtClean="0"/>
                        <a:t>Very low amplitude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Fourth Heart Sound or S4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1-2 waves</a:t>
                      </a:r>
                    </a:p>
                    <a:p>
                      <a:r>
                        <a:rPr lang="en-US" sz="2000" dirty="0" smtClean="0"/>
                        <a:t>Mostly merges with S1</a:t>
                      </a:r>
                    </a:p>
                    <a:p>
                      <a:r>
                        <a:rPr lang="en-US" sz="2000" dirty="0" smtClean="0"/>
                        <a:t>Lowest amplitude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3BD6E2-CDB8-4DDC-B657-6AB58B72F49E}" type="slidenum">
              <a:rPr lang="ar-SA"/>
              <a:pPr/>
              <a:t>61</a:t>
            </a:fld>
            <a:endParaRPr lang="en-IN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Heart Sounds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343400"/>
            <a:ext cx="8229600" cy="20574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b="1" dirty="0"/>
              <a:t>S1</a:t>
            </a:r>
            <a:r>
              <a:rPr lang="en-US" sz="2000" dirty="0"/>
              <a:t> – </a:t>
            </a:r>
            <a:r>
              <a:rPr lang="en-US" sz="2000" dirty="0" smtClean="0"/>
              <a:t>closure of AV Valves</a:t>
            </a:r>
            <a:endParaRPr lang="en-US" sz="2000" dirty="0"/>
          </a:p>
          <a:p>
            <a:pPr algn="l" rtl="0">
              <a:lnSpc>
                <a:spcPct val="90000"/>
              </a:lnSpc>
            </a:pPr>
            <a:r>
              <a:rPr lang="en-US" sz="2000" b="1" dirty="0"/>
              <a:t>S2</a:t>
            </a:r>
            <a:r>
              <a:rPr lang="en-US" sz="2000" dirty="0"/>
              <a:t> – closure of the </a:t>
            </a:r>
            <a:r>
              <a:rPr lang="en-US" sz="2000" dirty="0" err="1"/>
              <a:t>semilunar</a:t>
            </a:r>
            <a:r>
              <a:rPr lang="en-US" sz="2000" dirty="0"/>
              <a:t> valves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/>
              <a:t>S3 </a:t>
            </a:r>
            <a:r>
              <a:rPr lang="en-US" sz="2000" dirty="0"/>
              <a:t>– ventricular gallop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/>
              <a:t>S4</a:t>
            </a:r>
            <a:r>
              <a:rPr lang="en-US" sz="2000" dirty="0"/>
              <a:t> – </a:t>
            </a:r>
            <a:r>
              <a:rPr lang="en-US" sz="2000" dirty="0" err="1"/>
              <a:t>atrial</a:t>
            </a:r>
            <a:r>
              <a:rPr lang="en-US" sz="2000" dirty="0"/>
              <a:t> gallop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/>
              <a:t>Murmurs</a:t>
            </a:r>
            <a:endParaRPr lang="en-US" sz="2000" b="1" dirty="0"/>
          </a:p>
        </p:txBody>
      </p:sp>
      <p:pic>
        <p:nvPicPr>
          <p:cNvPr id="4403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0" y="1600200"/>
            <a:ext cx="6096000" cy="2414588"/>
          </a:xfrm>
          <a:noFill/>
          <a:ln/>
        </p:spPr>
      </p:pic>
      <p:pic>
        <p:nvPicPr>
          <p:cNvPr id="44040" name="Normal_S1S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914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2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Physiology : Murmur</a:t>
            </a:r>
            <a:endParaRPr lang="en-IN" dirty="0"/>
          </a:p>
        </p:txBody>
      </p:sp>
      <p:pic>
        <p:nvPicPr>
          <p:cNvPr id="4" name="Picture 2" descr="D:\Dr Mahavir\Lecture\Resources for Lecture\CardioVascular System\hEART SOUND\Drawing - Group Consultation 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7772400" y="1524000"/>
            <a:ext cx="2286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62000" y="533400"/>
            <a:ext cx="8001000" cy="4488956"/>
            <a:chOff x="1248" y="1008"/>
            <a:chExt cx="3456" cy="1610"/>
          </a:xfrm>
        </p:grpSpPr>
        <p:sp>
          <p:nvSpPr>
            <p:cNvPr id="163842" name="Rectangle 2"/>
            <p:cNvSpPr>
              <a:spLocks noChangeArrowheads="1"/>
            </p:cNvSpPr>
            <p:nvPr/>
          </p:nvSpPr>
          <p:spPr bwMode="auto">
            <a:xfrm>
              <a:off x="1728" y="1008"/>
              <a:ext cx="264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tabLst>
                  <a:tab pos="514350" algn="l"/>
                </a:tabLst>
              </a:pPr>
              <a:r>
                <a:rPr lang="en-US" sz="4000" dirty="0">
                  <a:solidFill>
                    <a:srgbClr val="FF3300"/>
                  </a:solidFill>
                  <a:cs typeface="Times New Roman" pitchFamily="18" charset="0"/>
                </a:rPr>
                <a:t>Heart Murmur</a:t>
              </a:r>
            </a:p>
            <a:p>
              <a:pPr algn="just">
                <a:tabLst>
                  <a:tab pos="514350" algn="l"/>
                </a:tabLst>
              </a:pPr>
              <a:endParaRPr lang="en-US" sz="3200" dirty="0">
                <a:latin typeface="Times New Roman" pitchFamily="18" charset="0"/>
              </a:endParaRPr>
            </a:p>
          </p:txBody>
        </p:sp>
        <p:sp>
          <p:nvSpPr>
            <p:cNvPr id="163858" name="Rectangle 18"/>
            <p:cNvSpPr>
              <a:spLocks noChangeArrowheads="1"/>
            </p:cNvSpPr>
            <p:nvPr/>
          </p:nvSpPr>
          <p:spPr bwMode="auto">
            <a:xfrm>
              <a:off x="1248" y="1349"/>
              <a:ext cx="3456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en-US" sz="2800" b="1" dirty="0" smtClean="0">
                  <a:cs typeface="Times New Roman" pitchFamily="18" charset="0"/>
                </a:rPr>
                <a:t>Abnormal</a:t>
              </a:r>
              <a:r>
                <a:rPr lang="en-US" sz="2800" b="0" dirty="0" smtClean="0">
                  <a:cs typeface="Times New Roman" pitchFamily="18" charset="0"/>
                </a:rPr>
                <a:t> or </a:t>
              </a:r>
              <a:r>
                <a:rPr lang="en-US" sz="2800" b="1" dirty="0" smtClean="0">
                  <a:cs typeface="Times New Roman" pitchFamily="18" charset="0"/>
                </a:rPr>
                <a:t>unusual heart sound </a:t>
              </a:r>
              <a:r>
                <a:rPr lang="en-US" sz="2800" b="0" dirty="0" smtClean="0">
                  <a:cs typeface="Times New Roman" pitchFamily="18" charset="0"/>
                </a:rPr>
                <a:t>heard by stethoscope along with normal heart sound.</a:t>
              </a:r>
            </a:p>
            <a:p>
              <a:pPr>
                <a:buFontTx/>
                <a:buChar char="-"/>
              </a:pPr>
              <a:r>
                <a:rPr lang="en-US" sz="2800" b="0" dirty="0" smtClean="0">
                  <a:cs typeface="Times New Roman" pitchFamily="18" charset="0"/>
                </a:rPr>
                <a:t>Also called Cardiac murmur or cardiac bruit.</a:t>
              </a:r>
            </a:p>
            <a:p>
              <a:pPr>
                <a:buFontTx/>
                <a:buChar char="-"/>
              </a:pPr>
              <a:r>
                <a:rPr lang="en-US" sz="2800" dirty="0" smtClean="0">
                  <a:cs typeface="Times New Roman" pitchFamily="18" charset="0"/>
                </a:rPr>
                <a:t>Is produced because of the change in pattern of the blood flow.</a:t>
              </a:r>
              <a:r>
                <a:rPr lang="en-US" sz="2800" b="0" dirty="0" smtClean="0">
                  <a:cs typeface="Times New Roman" pitchFamily="18" charset="0"/>
                </a:rPr>
                <a:t> </a:t>
              </a:r>
              <a:endParaRPr lang="en-US" sz="2800" b="0" dirty="0">
                <a:cs typeface="Times New Roman" pitchFamily="18" charset="0"/>
              </a:endParaRPr>
            </a:p>
            <a:p>
              <a:pPr>
                <a:buFontTx/>
                <a:buChar char="-"/>
              </a:pPr>
              <a:r>
                <a:rPr lang="en-US" sz="2800" b="0" dirty="0" smtClean="0">
                  <a:cs typeface="Times New Roman" pitchFamily="18" charset="0"/>
                </a:rPr>
                <a:t>occur </a:t>
              </a:r>
              <a:r>
                <a:rPr lang="en-US" sz="2800" b="0" dirty="0">
                  <a:cs typeface="Times New Roman" pitchFamily="18" charset="0"/>
                </a:rPr>
                <a:t>in </a:t>
              </a:r>
              <a:r>
                <a:rPr lang="en-US" sz="2800" b="0" dirty="0" err="1">
                  <a:cs typeface="Times New Roman" pitchFamily="18" charset="0"/>
                </a:rPr>
                <a:t>valvular</a:t>
              </a:r>
              <a:r>
                <a:rPr lang="en-US" sz="2800" b="0" dirty="0">
                  <a:cs typeface="Times New Roman" pitchFamily="18" charset="0"/>
                </a:rPr>
                <a:t> </a:t>
              </a:r>
              <a:r>
                <a:rPr lang="en-US" sz="2800" b="0" dirty="0" smtClean="0">
                  <a:cs typeface="Times New Roman" pitchFamily="18" charset="0"/>
                </a:rPr>
                <a:t>diseases, </a:t>
              </a:r>
              <a:r>
                <a:rPr lang="en-US" sz="2800" dirty="0" smtClean="0">
                  <a:cs typeface="Times New Roman" pitchFamily="18" charset="0"/>
                </a:rPr>
                <a:t>v</a:t>
              </a:r>
              <a:r>
                <a:rPr lang="en-US" sz="2800" b="0" dirty="0" smtClean="0">
                  <a:cs typeface="Times New Roman" pitchFamily="18" charset="0"/>
                </a:rPr>
                <a:t>ascular defects </a:t>
              </a:r>
              <a:r>
                <a:rPr lang="en-US" sz="2800" b="0" dirty="0">
                  <a:cs typeface="Times New Roman" pitchFamily="18" charset="0"/>
                </a:rPr>
                <a:t>and </a:t>
              </a:r>
              <a:r>
                <a:rPr lang="en-US" sz="2800" b="0" dirty="0" err="1">
                  <a:cs typeface="Times New Roman" pitchFamily="18" charset="0"/>
                </a:rPr>
                <a:t>septal</a:t>
              </a:r>
              <a:r>
                <a:rPr lang="en-US" sz="2800" b="0" dirty="0">
                  <a:cs typeface="Times New Roman" pitchFamily="18" charset="0"/>
                </a:rPr>
                <a:t> </a:t>
              </a:r>
              <a:r>
                <a:rPr lang="en-US" sz="2800" b="0" dirty="0" smtClean="0">
                  <a:cs typeface="Times New Roman" pitchFamily="18" charset="0"/>
                </a:rPr>
                <a:t>defects</a:t>
              </a:r>
            </a:p>
            <a:p>
              <a:pPr>
                <a:buFontTx/>
                <a:buChar char="-"/>
              </a:pPr>
              <a:r>
                <a:rPr lang="en-US" sz="2800" dirty="0" smtClean="0">
                  <a:cs typeface="Times New Roman" pitchFamily="18" charset="0"/>
                </a:rPr>
                <a:t>Thrills ??</a:t>
              </a:r>
              <a:endParaRPr lang="en-US" sz="2800" b="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Valvular</a:t>
            </a:r>
            <a:r>
              <a:rPr lang="en-US" dirty="0" smtClean="0"/>
              <a:t>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of Two Types ;</a:t>
            </a:r>
          </a:p>
          <a:p>
            <a:pPr lvl="1"/>
            <a:r>
              <a:rPr lang="en-US" b="1" dirty="0" err="1" smtClean="0"/>
              <a:t>Sten</a:t>
            </a:r>
            <a:r>
              <a:rPr lang="en-US" b="1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/>
              <a:t>sis</a:t>
            </a:r>
            <a:r>
              <a:rPr lang="en-US" b="1" dirty="0" smtClean="0"/>
              <a:t> </a:t>
            </a:r>
            <a:r>
              <a:rPr lang="en-US" dirty="0" smtClean="0"/>
              <a:t>: Valves unable to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/>
              <a:t>pen</a:t>
            </a:r>
            <a:r>
              <a:rPr lang="en-US" dirty="0" smtClean="0"/>
              <a:t> properly</a:t>
            </a:r>
          </a:p>
          <a:p>
            <a:pPr lvl="2"/>
            <a:r>
              <a:rPr lang="en-US" dirty="0" smtClean="0"/>
              <a:t>Narrowing of heart valves orifice</a:t>
            </a:r>
          </a:p>
          <a:p>
            <a:pPr lvl="2"/>
            <a:r>
              <a:rPr lang="en-US" dirty="0" smtClean="0"/>
              <a:t>The blood flow rapidly with turbulence through narrow orifice </a:t>
            </a:r>
            <a:r>
              <a:rPr lang="en-US" dirty="0" smtClean="0">
                <a:sym typeface="Wingdings" pitchFamily="2" charset="2"/>
              </a:rPr>
              <a:t> Murmur</a:t>
            </a:r>
            <a:r>
              <a:rPr lang="en-US" dirty="0" smtClean="0"/>
              <a:t> </a:t>
            </a:r>
          </a:p>
          <a:p>
            <a:pPr lvl="1"/>
            <a:r>
              <a:rPr lang="en-US" b="1" dirty="0" err="1" smtClean="0"/>
              <a:t>In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err="1" smtClean="0"/>
              <a:t>ompetence</a:t>
            </a:r>
            <a:r>
              <a:rPr lang="en-US" dirty="0" smtClean="0"/>
              <a:t> : Valves unable to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lose</a:t>
            </a:r>
            <a:r>
              <a:rPr lang="en-US" dirty="0" smtClean="0"/>
              <a:t>  Properly</a:t>
            </a:r>
          </a:p>
          <a:p>
            <a:pPr lvl="2"/>
            <a:r>
              <a:rPr lang="en-US" dirty="0" smtClean="0"/>
              <a:t>Weakening of Valve</a:t>
            </a:r>
          </a:p>
          <a:p>
            <a:pPr lvl="2"/>
            <a:r>
              <a:rPr lang="en-US" dirty="0" smtClean="0"/>
              <a:t>Back flow of blood resulting in turbulence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Regurgitatio</a:t>
            </a:r>
            <a:r>
              <a:rPr lang="en-US" dirty="0" smtClean="0">
                <a:sym typeface="Wingdings" pitchFamily="2" charset="2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Murmur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r Mahavir\Lecture\Resources for Lecture\CardioVascular System\hEART SOUND\18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781800" cy="571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Mitral Stenosis : Partially open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Mitral Stenosis</a:t>
            </a:r>
            <a:endParaRPr lang="en-IN" dirty="0"/>
          </a:p>
        </p:txBody>
      </p:sp>
      <p:pic>
        <p:nvPicPr>
          <p:cNvPr id="54274" name="Picture 2" descr="C:\Users\ASUS\Downloads\MitralStenosisNorma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371600"/>
            <a:ext cx="5943599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r Mahavir\Lecture\Resources for Lecture\CardioVascular System\hEART SOUND\18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72400" cy="5334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Aortic Incompetence : Partially Closed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r Mahavir\Lecture\Resources for Lecture\CardioVascular System\hEART SOUND\val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8077200" cy="5029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Stenosis Vs Regurgitation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1828800"/>
            <a:ext cx="34290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ounded Rectangle 4"/>
          <p:cNvSpPr/>
          <p:nvPr/>
        </p:nvSpPr>
        <p:spPr>
          <a:xfrm>
            <a:off x="1066800" y="4191000"/>
            <a:ext cx="34290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4800600" y="4191000"/>
            <a:ext cx="37338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4876800" y="1828800"/>
            <a:ext cx="35814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Murmur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Cardiac Murmur </a:t>
            </a:r>
            <a:r>
              <a:rPr lang="en-US" dirty="0" smtClean="0"/>
              <a:t>is classified on the basis of timing of appearance during cardiac cycle in to;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 smtClean="0"/>
              <a:t>Systolic Murmur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 smtClean="0"/>
              <a:t>Diastolic Murmur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 smtClean="0"/>
              <a:t>Continuous Murmur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r Mahavir\Lecture\Resources for Lecture\CardioVascular System\hEART SOUND\MY HEART LUB DUB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99"/>
          </a:xfrm>
        </p:spPr>
        <p:txBody>
          <a:bodyPr/>
          <a:lstStyle/>
          <a:p>
            <a:r>
              <a:rPr lang="en-US" dirty="0" smtClean="0"/>
              <a:t>HEART SOUND</a:t>
            </a:r>
            <a:endParaRPr lang="en-IN" dirty="0"/>
          </a:p>
        </p:txBody>
      </p:sp>
      <p:pic>
        <p:nvPicPr>
          <p:cNvPr id="4" name="Picture 2" descr="D:\Dr Mahavir\Lecture\Resources for Lecture\CardioVascular System\hEART SOUND\heartb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04800"/>
            <a:ext cx="2667000" cy="552450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48200" y="4495800"/>
            <a:ext cx="4495800" cy="2362200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Dr. </a:t>
            </a:r>
            <a:r>
              <a:rPr lang="en-US" b="1" dirty="0" err="1" smtClean="0">
                <a:solidFill>
                  <a:srgbClr val="7030A0"/>
                </a:solidFill>
              </a:rPr>
              <a:t>Mahavirsingh</a:t>
            </a:r>
            <a:r>
              <a:rPr lang="en-US" b="1" dirty="0" smtClean="0">
                <a:solidFill>
                  <a:srgbClr val="7030A0"/>
                </a:solidFill>
              </a:rPr>
              <a:t> H. </a:t>
            </a:r>
            <a:r>
              <a:rPr lang="en-US" b="1" dirty="0" err="1" smtClean="0">
                <a:solidFill>
                  <a:srgbClr val="7030A0"/>
                </a:solidFill>
              </a:rPr>
              <a:t>Rajput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Professor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Department of Physiology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Smt. B.K. Shah M.I. &amp; R.C.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SUS\Downloads\Saw%20Headknoc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7239000" cy="57150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5715000" y="304800"/>
            <a:ext cx="3048000" cy="2590800"/>
          </a:xfrm>
          <a:prstGeom prst="wedgeEllipseCallout">
            <a:avLst>
              <a:gd name="adj1" fmla="val -78740"/>
              <a:gd name="adj2" fmla="val 239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867400" y="8382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Elephant" pitchFamily="18" charset="0"/>
              </a:rPr>
              <a:t>Hello,Students</a:t>
            </a:r>
            <a:r>
              <a:rPr lang="en-US" sz="2800" b="1" dirty="0" smtClean="0">
                <a:solidFill>
                  <a:srgbClr val="FF0000"/>
                </a:solidFill>
                <a:latin typeface="Elephant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Elephant" pitchFamily="18" charset="0"/>
              </a:rPr>
              <a:t>I </a:t>
            </a:r>
            <a:r>
              <a:rPr lang="en-US" sz="2800" b="1" dirty="0" err="1" smtClean="0">
                <a:solidFill>
                  <a:srgbClr val="FF0000"/>
                </a:solidFill>
                <a:latin typeface="Elephant" pitchFamily="18" charset="0"/>
              </a:rPr>
              <a:t>Wanna</a:t>
            </a:r>
            <a:r>
              <a:rPr lang="en-US" sz="2800" b="1" dirty="0" smtClean="0">
                <a:solidFill>
                  <a:srgbClr val="FF0000"/>
                </a:solidFill>
                <a:latin typeface="Elephant" pitchFamily="18" charset="0"/>
              </a:rPr>
              <a:t> Play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Elephant" pitchFamily="18" charset="0"/>
              </a:rPr>
              <a:t>A Game - </a:t>
            </a:r>
            <a:r>
              <a:rPr lang="en-US" sz="2800" b="1" dirty="0" smtClean="0">
                <a:solidFill>
                  <a:srgbClr val="002060"/>
                </a:solidFill>
                <a:latin typeface="Elephant" pitchFamily="18" charset="0"/>
              </a:rPr>
              <a:t>Quiz</a:t>
            </a:r>
            <a:endParaRPr lang="en-IN" sz="2000" b="1" dirty="0">
              <a:solidFill>
                <a:srgbClr val="00206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Game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Heart Sound &amp; Murmur ?</a:t>
            </a:r>
          </a:p>
          <a:p>
            <a:r>
              <a:rPr lang="en-US" dirty="0" smtClean="0"/>
              <a:t>Site of Murmur ?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r Mahavir\Lecture\Resources for Lecture\CardioVascular System\hEART SOUND\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701800"/>
            <a:ext cx="68961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r Mahavir\Lecture\Resources for Lecture\CardioVascular System\hEART SOUND\earlysyst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352550"/>
            <a:ext cx="6819900" cy="4152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95400"/>
            <a:ext cx="4419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r Mahavir\Lecture\Resources for Lecture\CardioVascular System\hEART SOUND\midsyst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1346200"/>
            <a:ext cx="6883400" cy="416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1295400"/>
            <a:ext cx="5943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r Mahavir\Lecture\Resources for Lecture\CardioVascular System\hEART SOUND\latesyst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384300"/>
            <a:ext cx="6819900" cy="4089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95400"/>
            <a:ext cx="4419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r Mahavir\Lecture\Resources for Lecture\CardioVascular System\hEART SOUND\holosyst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390650"/>
            <a:ext cx="6819900" cy="40767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95400"/>
            <a:ext cx="4419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r Mahavir\Lecture\Resources for Lecture\CardioVascular System\hEART SOUND\earlydiast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390650"/>
            <a:ext cx="6781800" cy="40767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95400"/>
            <a:ext cx="4419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r Mahavir\Lecture\Resources for Lecture\CardioVascular System\hEART SOUND\middiast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346200"/>
            <a:ext cx="6921500" cy="416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95400"/>
            <a:ext cx="4419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r Mahavir\Lecture\Resources for Lecture\CardioVascular System\hEART SOUND\latediast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390650"/>
            <a:ext cx="6781800" cy="40767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95400"/>
            <a:ext cx="4419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Dr Mahavir\Lecture\Resources for Lecture\CardioVascular System\heart-heart-love-idiot-love-Favim.com-442670.jpg"/>
          <p:cNvPicPr>
            <a:picLocks noChangeAspect="1" noChangeArrowheads="1"/>
          </p:cNvPicPr>
          <p:nvPr/>
        </p:nvPicPr>
        <p:blipFill>
          <a:blip r:embed="rId2" cstate="print"/>
          <a:srcRect b="16533"/>
          <a:stretch>
            <a:fillRect/>
          </a:stretch>
        </p:blipFill>
        <p:spPr bwMode="auto">
          <a:xfrm>
            <a:off x="0" y="1327150"/>
            <a:ext cx="9144000" cy="553085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3505200" y="1524000"/>
            <a:ext cx="4267200" cy="1524000"/>
          </a:xfrm>
          <a:prstGeom prst="wedgeRoundRectCallout">
            <a:avLst>
              <a:gd name="adj1" fmla="val -6880"/>
              <a:gd name="adj2" fmla="val 95988"/>
              <a:gd name="adj3" fmla="val 1666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Callout 3"/>
          <p:cNvSpPr/>
          <p:nvPr/>
        </p:nvSpPr>
        <p:spPr>
          <a:xfrm>
            <a:off x="0" y="1676400"/>
            <a:ext cx="3886200" cy="990600"/>
          </a:xfrm>
          <a:prstGeom prst="wedgeEllipseCallout">
            <a:avLst>
              <a:gd name="adj1" fmla="val 19113"/>
              <a:gd name="adj2" fmla="val 1307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257800" y="1524000"/>
            <a:ext cx="3886200" cy="1752600"/>
          </a:xfrm>
          <a:prstGeom prst="wedgeEllipseCallout">
            <a:avLst>
              <a:gd name="adj1" fmla="val 13640"/>
              <a:gd name="adj2" fmla="val 989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No…No..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You Idiot its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Lub</a:t>
            </a:r>
            <a:r>
              <a:rPr lang="en-US" sz="3200" b="1" dirty="0" smtClean="0">
                <a:solidFill>
                  <a:srgbClr val="FF0000"/>
                </a:solidFill>
              </a:rPr>
              <a:t>… Dub…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Dhak</a:t>
            </a:r>
            <a:r>
              <a:rPr lang="en-US" sz="3200" b="1" dirty="0" smtClean="0">
                <a:solidFill>
                  <a:srgbClr val="FF0000"/>
                </a:solidFill>
              </a:rPr>
              <a:t>… </a:t>
            </a:r>
            <a:r>
              <a:rPr lang="en-US" sz="3200" b="1" dirty="0" err="1" smtClean="0">
                <a:solidFill>
                  <a:srgbClr val="FF0000"/>
                </a:solidFill>
              </a:rPr>
              <a:t>Dhak</a:t>
            </a:r>
            <a:r>
              <a:rPr lang="en-US" sz="3200" b="1" dirty="0" smtClean="0">
                <a:solidFill>
                  <a:srgbClr val="FF0000"/>
                </a:solidFill>
              </a:rPr>
              <a:t>…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Sound ????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D:\Dr Mahavir\Lecture\Resources for Lecture\CardioVascular System\hEART SOUND\continu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384300"/>
            <a:ext cx="6781800" cy="4089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1295400"/>
            <a:ext cx="44196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 descr="D:\Dr Mahavir\Lecture\Resources for Lecture\CardioVascular System\hEART SOUND\300px-Phonocardiograms_from_normal_and_abnormal_heart_soun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Remember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PASS</a:t>
            </a:r>
            <a:endParaRPr lang="en-I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</a:t>
            </a:r>
            <a:r>
              <a:rPr lang="en-US" sz="3200" dirty="0" smtClean="0"/>
              <a:t> : Pulmonary</a:t>
            </a:r>
          </a:p>
          <a:p>
            <a:r>
              <a:rPr lang="en-US" sz="3200" b="1" dirty="0" smtClean="0"/>
              <a:t>A</a:t>
            </a:r>
            <a:r>
              <a:rPr lang="en-US" sz="3200" dirty="0" smtClean="0"/>
              <a:t> : Aortic</a:t>
            </a:r>
          </a:p>
          <a:p>
            <a:r>
              <a:rPr lang="en-US" sz="3200" b="1" dirty="0" smtClean="0"/>
              <a:t>S</a:t>
            </a:r>
            <a:r>
              <a:rPr lang="en-US" sz="3200" dirty="0" smtClean="0"/>
              <a:t> : Stenosis</a:t>
            </a:r>
          </a:p>
          <a:p>
            <a:r>
              <a:rPr lang="en-US" sz="3200" b="1" dirty="0" smtClean="0"/>
              <a:t>S</a:t>
            </a:r>
            <a:r>
              <a:rPr lang="en-US" sz="3200" dirty="0" smtClean="0"/>
              <a:t> : Systole</a:t>
            </a:r>
            <a:endParaRPr lang="en-IN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PAID</a:t>
            </a:r>
            <a:endParaRPr lang="en-IN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 : </a:t>
            </a:r>
            <a:r>
              <a:rPr lang="en-US" sz="3200" dirty="0" smtClean="0"/>
              <a:t>Pulmonary</a:t>
            </a:r>
            <a:endParaRPr lang="en-US" sz="3200" b="1" dirty="0" smtClean="0"/>
          </a:p>
          <a:p>
            <a:r>
              <a:rPr lang="en-US" sz="3200" b="1" dirty="0" smtClean="0"/>
              <a:t>A : </a:t>
            </a:r>
            <a:r>
              <a:rPr lang="en-US" sz="3200" dirty="0" smtClean="0"/>
              <a:t>Aortic</a:t>
            </a:r>
            <a:endParaRPr lang="en-US" sz="3200" b="1" dirty="0" smtClean="0"/>
          </a:p>
          <a:p>
            <a:r>
              <a:rPr lang="en-US" sz="3200" b="1" dirty="0" smtClean="0"/>
              <a:t>I : </a:t>
            </a:r>
            <a:r>
              <a:rPr lang="en-US" sz="3200" dirty="0" smtClean="0"/>
              <a:t>Incompetence</a:t>
            </a:r>
            <a:endParaRPr lang="en-US" sz="3200" b="1" dirty="0" smtClean="0"/>
          </a:p>
          <a:p>
            <a:r>
              <a:rPr lang="en-US" sz="3200" b="1" dirty="0" smtClean="0"/>
              <a:t>D : </a:t>
            </a:r>
            <a:r>
              <a:rPr lang="en-US" sz="3200" dirty="0" smtClean="0"/>
              <a:t>Diastole</a:t>
            </a:r>
            <a:endParaRPr lang="en-I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Atrioventricular</a:t>
            </a:r>
            <a:r>
              <a:rPr lang="en-US" sz="2800" b="1" dirty="0" smtClean="0"/>
              <a:t> Valve : Opposite</a:t>
            </a:r>
          </a:p>
          <a:p>
            <a:pPr algn="ctr"/>
            <a:r>
              <a:rPr lang="en-US" sz="2800" b="1" dirty="0" smtClean="0"/>
              <a:t>AVIS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Cardiac Murmurs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410200"/>
              </a:tblGrid>
              <a:tr h="64565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 of Murmur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Causes</a:t>
                      </a:r>
                      <a:endParaRPr lang="en-IN" sz="2400" b="1" dirty="0"/>
                    </a:p>
                  </a:txBody>
                  <a:tcPr/>
                </a:tc>
              </a:tr>
              <a:tr h="2547257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Systolic Murmur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Stenosis</a:t>
                      </a:r>
                      <a:r>
                        <a:rPr lang="en-US" sz="2400" b="1" baseline="0" dirty="0" smtClean="0"/>
                        <a:t> of </a:t>
                      </a:r>
                      <a:r>
                        <a:rPr lang="en-US" sz="2400" b="1" baseline="0" dirty="0" err="1" smtClean="0"/>
                        <a:t>Semilunar</a:t>
                      </a:r>
                      <a:r>
                        <a:rPr lang="en-US" sz="2400" b="1" baseline="0" dirty="0" smtClean="0"/>
                        <a:t> Valves</a:t>
                      </a:r>
                    </a:p>
                    <a:p>
                      <a:r>
                        <a:rPr lang="en-US" sz="2400" b="1" baseline="0" dirty="0" smtClean="0"/>
                        <a:t>Incompetence of AV valves</a:t>
                      </a:r>
                    </a:p>
                    <a:p>
                      <a:r>
                        <a:rPr lang="en-US" sz="2400" b="1" baseline="0" dirty="0" err="1" smtClean="0"/>
                        <a:t>Anaemia</a:t>
                      </a:r>
                      <a:endParaRPr lang="en-US" sz="2400" b="1" baseline="0" dirty="0" smtClean="0"/>
                    </a:p>
                    <a:p>
                      <a:r>
                        <a:rPr lang="en-US" sz="2400" b="1" baseline="0" dirty="0" err="1" smtClean="0"/>
                        <a:t>Septal</a:t>
                      </a:r>
                      <a:r>
                        <a:rPr lang="en-US" sz="2400" b="1" baseline="0" dirty="0" smtClean="0"/>
                        <a:t> defects</a:t>
                      </a:r>
                    </a:p>
                    <a:p>
                      <a:r>
                        <a:rPr lang="en-US" sz="2400" b="1" baseline="0" dirty="0" err="1" smtClean="0"/>
                        <a:t>Coarctation</a:t>
                      </a:r>
                      <a:r>
                        <a:rPr lang="en-US" sz="2400" b="1" baseline="0" dirty="0" smtClean="0"/>
                        <a:t> of Aorta</a:t>
                      </a:r>
                      <a:endParaRPr lang="en-IN" sz="2400" b="1" dirty="0"/>
                    </a:p>
                  </a:txBody>
                  <a:tcPr/>
                </a:tc>
              </a:tr>
              <a:tr h="111442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Diastolic Murmur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Stenosis of AV</a:t>
                      </a:r>
                      <a:r>
                        <a:rPr lang="en-US" sz="2400" b="1" baseline="0" dirty="0" smtClean="0"/>
                        <a:t> valves</a:t>
                      </a:r>
                    </a:p>
                    <a:p>
                      <a:r>
                        <a:rPr lang="en-US" sz="2400" b="1" baseline="0" dirty="0" smtClean="0"/>
                        <a:t>Incompetence of </a:t>
                      </a:r>
                      <a:r>
                        <a:rPr lang="en-US" sz="2400" b="1" baseline="0" dirty="0" err="1" smtClean="0"/>
                        <a:t>Semilunar</a:t>
                      </a:r>
                      <a:r>
                        <a:rPr lang="en-US" sz="2400" b="1" baseline="0" dirty="0" smtClean="0"/>
                        <a:t> Valves</a:t>
                      </a:r>
                      <a:endParaRPr lang="en-IN" sz="2400" b="1" dirty="0"/>
                    </a:p>
                  </a:txBody>
                  <a:tcPr/>
                </a:tc>
              </a:tr>
              <a:tr h="64565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Continuous</a:t>
                      </a:r>
                      <a:r>
                        <a:rPr lang="en-US" sz="2400" b="1" baseline="0" dirty="0" smtClean="0"/>
                        <a:t> Murmur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Patent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ductus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arteriosus</a:t>
                      </a:r>
                      <a:endParaRPr lang="en-IN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Refer to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Textbooks of….</a:t>
            </a:r>
          </a:p>
          <a:p>
            <a:r>
              <a:rPr lang="en-US" dirty="0" err="1" smtClean="0"/>
              <a:t>Indu</a:t>
            </a:r>
            <a:r>
              <a:rPr lang="en-US" dirty="0" smtClean="0"/>
              <a:t> </a:t>
            </a:r>
            <a:r>
              <a:rPr lang="en-US" dirty="0" err="1" smtClean="0"/>
              <a:t>Khurana</a:t>
            </a:r>
            <a:endParaRPr lang="en-US" dirty="0" smtClean="0"/>
          </a:p>
          <a:p>
            <a:r>
              <a:rPr lang="en-US" dirty="0" smtClean="0"/>
              <a:t>Guyton</a:t>
            </a:r>
          </a:p>
          <a:p>
            <a:r>
              <a:rPr lang="en-US" dirty="0" err="1" smtClean="0"/>
              <a:t>Vijaya</a:t>
            </a:r>
            <a:r>
              <a:rPr lang="en-US" dirty="0" smtClean="0"/>
              <a:t> Joshi</a:t>
            </a:r>
          </a:p>
          <a:p>
            <a:r>
              <a:rPr lang="en-US" dirty="0" err="1" smtClean="0"/>
              <a:t>D.Venkatesh</a:t>
            </a:r>
            <a:endParaRPr lang="en-US" dirty="0" smtClean="0"/>
          </a:p>
          <a:p>
            <a:r>
              <a:rPr lang="en-US" dirty="0" err="1" smtClean="0"/>
              <a:t>K.Sembulingam</a:t>
            </a:r>
            <a:endParaRPr lang="en-US" dirty="0" smtClean="0"/>
          </a:p>
          <a:p>
            <a:r>
              <a:rPr lang="en-US" dirty="0" smtClean="0"/>
              <a:t>WWW…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7929-E0D8-4103-BEEC-D02FE4DCE82C}" type="datetime3">
              <a:rPr lang="en-IN" smtClean="0"/>
              <a:pPr/>
              <a:t>16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Integumantary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Dr Mahavir\Lecture\Resources for Lecture\CardioVascular System\hEART SOUND\medical-symbol-ch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2514600" cy="304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THANKS</a:t>
            </a:r>
            <a:endParaRPr lang="en-IN" sz="5400" b="1" dirty="0"/>
          </a:p>
        </p:txBody>
      </p:sp>
      <p:pic>
        <p:nvPicPr>
          <p:cNvPr id="53250" name="Picture 2" descr="C:\Users\ASUS\Downloads\339947-22128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3434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352800"/>
            <a:ext cx="289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Algerian" pitchFamily="82" charset="0"/>
              </a:rPr>
              <a:t>CCES</a:t>
            </a:r>
          </a:p>
          <a:p>
            <a:pPr algn="ctr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13/04/2017</a:t>
            </a:r>
          </a:p>
          <a:p>
            <a:pPr algn="ctr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Lecture</a:t>
            </a:r>
          </a:p>
          <a:p>
            <a:pPr algn="ctr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HEART SOUND (CVS)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Qus</a:t>
            </a:r>
            <a:r>
              <a:rPr lang="en-US" b="1" dirty="0" smtClean="0"/>
              <a:t> 1 </a:t>
            </a:r>
            <a:r>
              <a:rPr lang="en-US" dirty="0" smtClean="0"/>
              <a:t>: First heart sound (</a:t>
            </a:r>
            <a:r>
              <a:rPr lang="en-US" dirty="0" err="1" smtClean="0"/>
              <a:t>Lubb</a:t>
            </a:r>
            <a:r>
              <a:rPr lang="en-US" dirty="0" smtClean="0"/>
              <a:t>) is generated due to…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Closure of </a:t>
            </a:r>
            <a:r>
              <a:rPr lang="en-US" dirty="0" err="1" smtClean="0"/>
              <a:t>Atrio</a:t>
            </a:r>
            <a:r>
              <a:rPr lang="en-US" dirty="0" smtClean="0"/>
              <a:t>-ventricular Valves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Opening of </a:t>
            </a:r>
            <a:r>
              <a:rPr lang="en-US" dirty="0" err="1" smtClean="0"/>
              <a:t>Atrio</a:t>
            </a:r>
            <a:r>
              <a:rPr lang="en-US" dirty="0" smtClean="0"/>
              <a:t>-ventricular Valves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Closure of Semilunar Valves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Opening of Semilunar Valves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Cumulative Evaluation System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Qus</a:t>
            </a:r>
            <a:r>
              <a:rPr lang="en-US" b="1" dirty="0" smtClean="0"/>
              <a:t> 2</a:t>
            </a:r>
            <a:r>
              <a:rPr lang="en-US" dirty="0" smtClean="0"/>
              <a:t>: Location of  Tricuspid Area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Right </a:t>
            </a:r>
            <a:r>
              <a:rPr lang="en-US" dirty="0" err="1" smtClean="0"/>
              <a:t>Intercostal</a:t>
            </a:r>
            <a:r>
              <a:rPr lang="en-US" dirty="0" smtClean="0"/>
              <a:t> Space, Just near to Sternum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Left </a:t>
            </a:r>
            <a:r>
              <a:rPr lang="en-US" dirty="0" err="1" smtClean="0"/>
              <a:t>Intercostal</a:t>
            </a:r>
            <a:r>
              <a:rPr lang="en-US" dirty="0" smtClean="0"/>
              <a:t> Space, Just near to Sternum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Left Intercostals Space, Just near to Sternum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 Left Intercostals Space, Just near to mid </a:t>
            </a:r>
            <a:r>
              <a:rPr lang="en-US" dirty="0" err="1" smtClean="0"/>
              <a:t>clavicular</a:t>
            </a:r>
            <a:r>
              <a:rPr lang="en-US" dirty="0" smtClean="0"/>
              <a:t> line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Qus</a:t>
            </a:r>
            <a:r>
              <a:rPr lang="en-US" b="1" dirty="0" smtClean="0"/>
              <a:t> 3 </a:t>
            </a:r>
            <a:r>
              <a:rPr lang="en-US" dirty="0" smtClean="0"/>
              <a:t>: Second Heart Sound (</a:t>
            </a:r>
            <a:r>
              <a:rPr lang="en-US" dirty="0" err="1" smtClean="0"/>
              <a:t>Dubb</a:t>
            </a:r>
            <a:r>
              <a:rPr lang="en-US" dirty="0" smtClean="0"/>
              <a:t>) is best heard  at………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Mitral Area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Tricuspid Area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Erb</a:t>
            </a:r>
            <a:r>
              <a:rPr lang="en-US" dirty="0" smtClean="0"/>
              <a:t> Area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Aortic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Qus</a:t>
            </a:r>
            <a:r>
              <a:rPr lang="en-US" b="1" dirty="0" smtClean="0"/>
              <a:t> 4 </a:t>
            </a:r>
            <a:r>
              <a:rPr lang="en-US" dirty="0" smtClean="0"/>
              <a:t>: Abnormal heart sounds are known as…..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Murmur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Korotkoff’s</a:t>
            </a:r>
            <a:r>
              <a:rPr lang="en-US" dirty="0" smtClean="0"/>
              <a:t> sound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Crepitation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Rhonchi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After this lecture you will be able to understand ;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is heart sound 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Why</a:t>
            </a:r>
            <a:r>
              <a:rPr lang="en-US" b="1" dirty="0" smtClean="0"/>
              <a:t> </a:t>
            </a:r>
            <a:r>
              <a:rPr lang="en-US" dirty="0" smtClean="0"/>
              <a:t>heart sounds are generated 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Which </a:t>
            </a:r>
            <a:r>
              <a:rPr lang="en-US" dirty="0" smtClean="0"/>
              <a:t>instruments is required </a:t>
            </a:r>
            <a:r>
              <a:rPr lang="en-US" b="1" dirty="0" smtClean="0"/>
              <a:t>?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Where</a:t>
            </a:r>
            <a:r>
              <a:rPr lang="en-US" dirty="0" smtClean="0"/>
              <a:t> to listen 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 to </a:t>
            </a:r>
            <a:r>
              <a:rPr lang="en-US" dirty="0" err="1" smtClean="0"/>
              <a:t>auscultate</a:t>
            </a:r>
            <a:r>
              <a:rPr lang="en-US" dirty="0" smtClean="0"/>
              <a:t> or record heart sounds 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is murmur ? Why &amp; when it produces 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murmur appearing 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Cumulative Evaluation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Qus</a:t>
            </a:r>
            <a:r>
              <a:rPr lang="en-US" b="1" dirty="0" smtClean="0"/>
              <a:t> 5 </a:t>
            </a:r>
            <a:r>
              <a:rPr lang="en-US" dirty="0" smtClean="0"/>
              <a:t>: Cause of Systolic Murmur…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Mitral Stenosis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Pulmonary Stenosis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Tricuspid Stenosis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IN" dirty="0"/>
          </a:p>
        </p:txBody>
      </p:sp>
      <p:pic>
        <p:nvPicPr>
          <p:cNvPr id="52226" name="Picture 2" descr="https://s-media-cache-ak0.pinimg.com/564x/60/84/7b/60847b4a2ef0d297b2a87a83bb7fc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763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2060</Words>
  <Application>Microsoft Office PowerPoint</Application>
  <PresentationFormat>On-screen Show (4:3)</PresentationFormat>
  <Paragraphs>407</Paragraphs>
  <Slides>91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Office Theme</vt:lpstr>
      <vt:lpstr>Slide</vt:lpstr>
      <vt:lpstr>REVISION</vt:lpstr>
      <vt:lpstr>Continuous Cumulative Evaluation System</vt:lpstr>
      <vt:lpstr>Slide 3</vt:lpstr>
      <vt:lpstr>Continuous Cumulative Evaluation System</vt:lpstr>
      <vt:lpstr>Continuous Cumulative Evaluation System</vt:lpstr>
      <vt:lpstr>Continuous Cumulative Evaluation System</vt:lpstr>
      <vt:lpstr>HEART SOUND</vt:lpstr>
      <vt:lpstr>Heart Sound ????</vt:lpstr>
      <vt:lpstr>Learning Objectives</vt:lpstr>
      <vt:lpstr>Overview</vt:lpstr>
      <vt:lpstr>Heart Sound : Introduction</vt:lpstr>
      <vt:lpstr>Importance of Heart Sound</vt:lpstr>
      <vt:lpstr>Classification of Heart Sounds</vt:lpstr>
      <vt:lpstr>Slide 14</vt:lpstr>
      <vt:lpstr>Anatomo-physiology Of Heart Sound</vt:lpstr>
      <vt:lpstr>Slide 16</vt:lpstr>
      <vt:lpstr>Types of Normal Heart Sound</vt:lpstr>
      <vt:lpstr>Slide 18</vt:lpstr>
      <vt:lpstr>Slide 19</vt:lpstr>
      <vt:lpstr>Anatomy of Heart  Sounds</vt:lpstr>
      <vt:lpstr>Slide 21</vt:lpstr>
      <vt:lpstr>Slide 22</vt:lpstr>
      <vt:lpstr>Where to Auscultate ?</vt:lpstr>
      <vt:lpstr>Slide 24</vt:lpstr>
      <vt:lpstr>Auscultatory Area Over the Chest</vt:lpstr>
      <vt:lpstr>Slide 26</vt:lpstr>
      <vt:lpstr>Description of Heart Sounds</vt:lpstr>
      <vt:lpstr>Slide 28</vt:lpstr>
      <vt:lpstr>First Heart Sound Characteristics</vt:lpstr>
      <vt:lpstr>Importance of First Heart Sound </vt:lpstr>
      <vt:lpstr>Applied Physiology</vt:lpstr>
      <vt:lpstr>Slide 32</vt:lpstr>
      <vt:lpstr>Slide 33</vt:lpstr>
      <vt:lpstr>Second Heart Sound Characteristics</vt:lpstr>
      <vt:lpstr>Applied Physiology</vt:lpstr>
      <vt:lpstr>Slide 36</vt:lpstr>
      <vt:lpstr>Differences between First and Second Heart Sounds S1 Vs S2</vt:lpstr>
      <vt:lpstr>Third heart Sound</vt:lpstr>
      <vt:lpstr>Slide 39</vt:lpstr>
      <vt:lpstr>Third Heart Sound : Characteristics</vt:lpstr>
      <vt:lpstr>Condition of Third Heart Sound becomes audible by Stethoscope</vt:lpstr>
      <vt:lpstr>Fourth Heart Sounds</vt:lpstr>
      <vt:lpstr>Fourth Heart Sound : Characteristics</vt:lpstr>
      <vt:lpstr>Slide 44</vt:lpstr>
      <vt:lpstr>Slide 45</vt:lpstr>
      <vt:lpstr>Method to Study Heart Sound</vt:lpstr>
      <vt:lpstr>By using Stethoscope</vt:lpstr>
      <vt:lpstr>Historical Aspect of Stethoscope</vt:lpstr>
      <vt:lpstr>Slide 49</vt:lpstr>
      <vt:lpstr>Slide 50</vt:lpstr>
      <vt:lpstr> Quiz Game</vt:lpstr>
      <vt:lpstr>Slide 52</vt:lpstr>
      <vt:lpstr>Slide 53</vt:lpstr>
      <vt:lpstr>Slide 54</vt:lpstr>
      <vt:lpstr>Slide 55</vt:lpstr>
      <vt:lpstr>By Using Microphone</vt:lpstr>
      <vt:lpstr>By Phonocardiogram</vt:lpstr>
      <vt:lpstr>Slide 58</vt:lpstr>
      <vt:lpstr>Phonocardiogram</vt:lpstr>
      <vt:lpstr>Appearance of Heart Sound in Phonocardiogram</vt:lpstr>
      <vt:lpstr>Heart Sounds</vt:lpstr>
      <vt:lpstr>Applied Physiology : Murmur</vt:lpstr>
      <vt:lpstr>Slide 63</vt:lpstr>
      <vt:lpstr>Valvular Disease</vt:lpstr>
      <vt:lpstr>Mitral Stenosis : Partially open</vt:lpstr>
      <vt:lpstr>Mitral Stenosis</vt:lpstr>
      <vt:lpstr>Aortic Incompetence : Partially Closed</vt:lpstr>
      <vt:lpstr>Stenosis Vs Regurgitation</vt:lpstr>
      <vt:lpstr>Classification of Murmur</vt:lpstr>
      <vt:lpstr>Slide 70</vt:lpstr>
      <vt:lpstr>Quiz Game 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Easy to Remember</vt:lpstr>
      <vt:lpstr>Causes of Cardiac Murmurs</vt:lpstr>
      <vt:lpstr>You Can Refer to</vt:lpstr>
      <vt:lpstr>THANKS</vt:lpstr>
      <vt:lpstr>Continuous Cumulative Evaluation System</vt:lpstr>
      <vt:lpstr>Continuous Cumulative Evaluation System</vt:lpstr>
      <vt:lpstr>Continuous Cumulative Evaluation System</vt:lpstr>
      <vt:lpstr>Continuous Cumulative Evaluation System</vt:lpstr>
      <vt:lpstr>Continuous Cumulative Evaluation System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Sound</dc:title>
  <dc:creator>ASUS</dc:creator>
  <cp:lastModifiedBy>user</cp:lastModifiedBy>
  <cp:revision>173</cp:revision>
  <dcterms:created xsi:type="dcterms:W3CDTF">2006-08-16T00:00:00Z</dcterms:created>
  <dcterms:modified xsi:type="dcterms:W3CDTF">2020-04-16T04:05:11Z</dcterms:modified>
</cp:coreProperties>
</file>