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3"/>
  </p:notesMasterIdLst>
  <p:sldIdLst>
    <p:sldId id="256" r:id="rId2"/>
    <p:sldId id="324" r:id="rId3"/>
    <p:sldId id="326" r:id="rId4"/>
    <p:sldId id="327" r:id="rId5"/>
    <p:sldId id="328" r:id="rId6"/>
    <p:sldId id="354" r:id="rId7"/>
    <p:sldId id="257" r:id="rId8"/>
    <p:sldId id="330" r:id="rId9"/>
    <p:sldId id="331" r:id="rId10"/>
    <p:sldId id="269" r:id="rId11"/>
    <p:sldId id="274" r:id="rId12"/>
    <p:sldId id="275" r:id="rId13"/>
    <p:sldId id="319" r:id="rId14"/>
    <p:sldId id="320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50" r:id="rId26"/>
    <p:sldId id="351" r:id="rId27"/>
    <p:sldId id="352" r:id="rId28"/>
    <p:sldId id="353" r:id="rId29"/>
    <p:sldId id="355" r:id="rId30"/>
    <p:sldId id="349" r:id="rId31"/>
    <p:sldId id="356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97F6710-E58D-4BFD-BFE7-8C7EF5726D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EF88C5-8EC6-473B-9DF1-F22702169F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D906EC4-0D45-42DC-B239-C4802FC996E0}" type="datetimeFigureOut">
              <a:rPr lang="en-IN"/>
              <a:pPr>
                <a:defRPr/>
              </a:pPr>
              <a:t>17-08-2020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E260C828-514E-4F4E-BA72-A6D3F2DC87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C32051A-24B9-4182-9BA9-5ADEC266F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31364D-6B6F-4246-A525-2EDAE682F7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2BD619-D1A2-4BCE-A86D-69D85C019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4A14B2-0C70-44CF-B71F-B39CF9201F0E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24B01D-A239-4DC5-9F9A-3276D114522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8C869C-08F8-4F30-A498-DFC830C76E4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2EF2D3-197F-4C0D-AA0D-F4DFF1A2799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8EE3DC-2750-4F5A-8687-5D2D4B0C04C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31F06-53DA-42B0-8FBB-77961B710F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2DCBB-C4D6-41F3-AA97-44AF68ACAA3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CC6C6-94B5-4FD0-B713-556A8D182C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0916D-18FF-4208-A2C5-9DA82EE28A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2BB6C-463B-4B3F-A9A0-ACEDF2A370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68B24-9611-44A0-A029-29CED38177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3610-72FE-4E3E-AAC9-BDD8F81A3F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E4495-2E33-4DF1-8FC4-F35F343E73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5DFEA-AACF-4C27-9787-48D85496CD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4FEEA-C9A6-438B-882D-9A645451E8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C659-1363-4B0F-A187-449869ADCE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7E4BD"/>
            </a:gs>
            <a:gs pos="74001">
              <a:srgbClr val="D7E4BD"/>
            </a:gs>
            <a:gs pos="83000">
              <a:srgbClr val="D7E4BD"/>
            </a:gs>
            <a:gs pos="90259">
              <a:srgbClr val="D7E4BD"/>
            </a:gs>
            <a:gs pos="100000">
              <a:srgbClr val="D7E4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83B96B-0806-4706-8D55-E139725B6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E00D7A-D3B4-42E2-9BF6-EBFFAEAB4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D89A86-C10C-4EDB-B238-AE466785D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3C8953E-5541-4776-B4DC-BC1128EB24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Proprioceptive Neuromusclar Facilitation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altLang="en-US" b="1" dirty="0" smtClean="0">
                <a:solidFill>
                  <a:srgbClr val="C00000"/>
                </a:solidFill>
              </a:rPr>
              <a:t>Dr </a:t>
            </a:r>
            <a:r>
              <a:rPr lang="en-IN" altLang="en-US" b="1" dirty="0" err="1" smtClean="0">
                <a:solidFill>
                  <a:srgbClr val="C00000"/>
                </a:solidFill>
              </a:rPr>
              <a:t>Megha</a:t>
            </a:r>
            <a:r>
              <a:rPr lang="en-IN" altLang="en-US" b="1" smtClean="0">
                <a:solidFill>
                  <a:srgbClr val="C00000"/>
                </a:solidFill>
              </a:rPr>
              <a:t> Mehta</a:t>
            </a:r>
            <a:endParaRPr lang="en-IN" altLang="en-US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b="1" dirty="0" smtClean="0"/>
              <a:t>DIAGONAL</a:t>
            </a:r>
            <a:r>
              <a:rPr lang="en-US" altLang="en-US" sz="3400" dirty="0" smtClean="0"/>
              <a:t> </a:t>
            </a:r>
            <a:r>
              <a:rPr lang="en-US" altLang="en-US" sz="3400" b="1" dirty="0" smtClean="0"/>
              <a:t>PATTERNS</a:t>
            </a:r>
            <a:r>
              <a:rPr lang="en-US" altLang="en-US" sz="3400" dirty="0" smtClean="0"/>
              <a:t> 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These are mass movement patterns observed in most functional activities.</a:t>
            </a:r>
          </a:p>
          <a:p>
            <a:pPr eaLnBrk="1" hangingPunct="1"/>
            <a:r>
              <a:rPr lang="en-US" altLang="en-US" dirty="0" smtClean="0"/>
              <a:t>Two diagonal motions are for each major part of the body.</a:t>
            </a:r>
          </a:p>
          <a:p>
            <a:pPr eaLnBrk="1" hangingPunct="1"/>
            <a:r>
              <a:rPr lang="en-US" altLang="en-US" dirty="0" smtClean="0"/>
              <a:t>Each diagonal pattern has a flexion and extension component together with rotation and movement away from (Abduction) and towards the midline (Adduction).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0" y="1219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Upper and lower extremity patterns are described according to the three movement components at the proximal joint i.e. shoulder joint for UE and hip joint for LE </a:t>
            </a:r>
          </a:p>
          <a:p>
            <a:pPr eaLnBrk="1" hangingPunct="1">
              <a:lnSpc>
                <a:spcPct val="105000"/>
              </a:lnSpc>
              <a:buFontTx/>
              <a:buChar char="•"/>
            </a:pPr>
            <a:r>
              <a:rPr lang="en-US" altLang="en-US" dirty="0" smtClean="0"/>
              <a:t>Flexion/extension</a:t>
            </a:r>
          </a:p>
          <a:p>
            <a:pPr eaLnBrk="1" hangingPunct="1">
              <a:lnSpc>
                <a:spcPct val="105000"/>
              </a:lnSpc>
              <a:buFontTx/>
              <a:buChar char="•"/>
            </a:pPr>
            <a:r>
              <a:rPr lang="en-US" altLang="en-US" dirty="0" smtClean="0"/>
              <a:t>Abduction/adduction</a:t>
            </a:r>
          </a:p>
          <a:p>
            <a:pPr eaLnBrk="1" hangingPunct="1">
              <a:lnSpc>
                <a:spcPct val="105000"/>
              </a:lnSpc>
              <a:buFontTx/>
              <a:buChar char="•"/>
            </a:pPr>
            <a:r>
              <a:rPr lang="en-US" altLang="en-US" dirty="0" smtClean="0"/>
              <a:t>External/internal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0" y="304800"/>
            <a:ext cx="9144000" cy="6248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Voss introduced shorter descriptions for the extremity patterns– diagonal pattern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Diagonal 1 (D1) flexion or extension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Diagonal 2 (D2) flexion or extension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UPPER EXTREMITY</a:t>
            </a:r>
          </a:p>
        </p:txBody>
      </p:sp>
      <p:sp>
        <p:nvSpPr>
          <p:cNvPr id="1638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1905000" y="2514600"/>
            <a:ext cx="48006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 flipV="1">
            <a:off x="1752600" y="2667000"/>
            <a:ext cx="48768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1371600" y="2133600"/>
            <a:ext cx="2265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latin typeface="Tahoma" pitchFamily="34" charset="0"/>
              </a:rPr>
              <a:t>Flex-ABD-ER (D2)</a:t>
            </a:r>
            <a:endParaRPr lang="en-US" altLang="en-US" b="1" dirty="0">
              <a:latin typeface="Tahoma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5334000" y="22860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 smtClean="0">
                <a:latin typeface="Tahoma" pitchFamily="34" charset="0"/>
              </a:rPr>
              <a:t>Flex-ADD-ER (D1)</a:t>
            </a:r>
            <a:endParaRPr lang="en-US" altLang="en-US" b="1" dirty="0">
              <a:latin typeface="Tahoma" pitchFamily="34" charset="0"/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914400" y="55626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 smtClean="0">
                <a:latin typeface="Tahoma" pitchFamily="34" charset="0"/>
              </a:rPr>
              <a:t>Ext-ABD-IR (D1)</a:t>
            </a:r>
            <a:endParaRPr lang="en-US" altLang="en-US" b="1" dirty="0">
              <a:latin typeface="Tahoma" pitchFamily="34" charset="0"/>
            </a:endParaRP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6324600" y="5562600"/>
            <a:ext cx="2148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latin typeface="Tahoma" pitchFamily="34" charset="0"/>
              </a:rPr>
              <a:t>Ext-ADD-IR (D2)</a:t>
            </a:r>
            <a:endParaRPr lang="en-US" altLang="en-US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4" grpId="0"/>
      <p:bldP spid="106506" grpId="0"/>
      <p:bldP spid="106507" grpId="0"/>
      <p:bldP spid="1065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Combinations (Synergy) in UE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Shoulder flexion combines with external rotation, </a:t>
            </a:r>
            <a:r>
              <a:rPr lang="en-US" altLang="zh-CN" sz="2800" dirty="0" err="1" smtClean="0">
                <a:ea typeface="宋体" pitchFamily="2" charset="-122"/>
              </a:rPr>
              <a:t>supination</a:t>
            </a:r>
            <a:r>
              <a:rPr lang="en-US" altLang="zh-CN" sz="2800" dirty="0" smtClean="0">
                <a:ea typeface="宋体" pitchFamily="2" charset="-122"/>
              </a:rPr>
              <a:t> and wrist radial deviations.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Shoulder extension combines with internal rotation , </a:t>
            </a:r>
            <a:r>
              <a:rPr lang="en-US" altLang="zh-CN" sz="2800" dirty="0" err="1" smtClean="0">
                <a:ea typeface="宋体" pitchFamily="2" charset="-122"/>
              </a:rPr>
              <a:t>pronation</a:t>
            </a:r>
            <a:r>
              <a:rPr lang="en-US" altLang="zh-CN" sz="2800" dirty="0" smtClean="0">
                <a:ea typeface="宋体" pitchFamily="2" charset="-122"/>
              </a:rPr>
              <a:t> and wrist </a:t>
            </a:r>
            <a:r>
              <a:rPr lang="en-US" altLang="zh-CN" sz="2800" dirty="0" err="1" smtClean="0">
                <a:ea typeface="宋体" pitchFamily="2" charset="-122"/>
              </a:rPr>
              <a:t>ulnar</a:t>
            </a:r>
            <a:r>
              <a:rPr lang="en-US" altLang="zh-CN" sz="2800" dirty="0" smtClean="0">
                <a:ea typeface="宋体" pitchFamily="2" charset="-122"/>
              </a:rPr>
              <a:t> deviation.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Shoulder  adduction combines with wrist flexion and finger flexion.  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Shoulder abduction combines with wrist extension and finger extension.</a:t>
            </a: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381000"/>
            <a:ext cx="8229600" cy="6096000"/>
          </a:xfrm>
        </p:spPr>
        <p:txBody>
          <a:bodyPr/>
          <a:lstStyle/>
          <a:p>
            <a:pPr marL="609600" indent="-609600" eaLnBrk="1" hangingPunct="1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dirty="0" smtClean="0"/>
              <a:t>Functional uses:</a:t>
            </a:r>
          </a:p>
          <a:p>
            <a:pPr marL="609600" indent="-609600" eaLnBrk="1" hangingPunct="1">
              <a:lnSpc>
                <a:spcPct val="105000"/>
              </a:lnSpc>
            </a:pPr>
            <a:r>
              <a:rPr lang="en-US" altLang="en-US" dirty="0" smtClean="0"/>
              <a:t>UE D1 flexion: hand-to-mouth motion in feeding, combing hair on right side with left hand </a:t>
            </a:r>
          </a:p>
          <a:p>
            <a:pPr marL="609600" indent="-609600" eaLnBrk="1" hangingPunct="1">
              <a:lnSpc>
                <a:spcPct val="105000"/>
              </a:lnSpc>
            </a:pPr>
            <a:r>
              <a:rPr lang="en-US" altLang="en-US" dirty="0" smtClean="0"/>
              <a:t>UE D1 extension: pushing a car door to open from inside</a:t>
            </a:r>
          </a:p>
          <a:p>
            <a:pPr marL="609600" indent="-609600" eaLnBrk="1" hangingPunct="1">
              <a:lnSpc>
                <a:spcPct val="105000"/>
              </a:lnSpc>
            </a:pPr>
            <a:r>
              <a:rPr lang="en-US" altLang="en-US" dirty="0" smtClean="0"/>
              <a:t>UE D2 flexion: combing hair on right side with right hand </a:t>
            </a:r>
          </a:p>
          <a:p>
            <a:pPr marL="609600" indent="-609600" eaLnBrk="1" hangingPunct="1">
              <a:lnSpc>
                <a:spcPct val="105000"/>
              </a:lnSpc>
            </a:pPr>
            <a:r>
              <a:rPr lang="en-US" altLang="en-US" dirty="0" smtClean="0"/>
              <a:t>UE D2 extension: pitching a baseball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24193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86125"/>
            <a:ext cx="42672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27622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19400"/>
            <a:ext cx="47244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2638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31432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26003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3337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  <a:endParaRPr lang="en-IN" altLang="en-US" smtClean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D8D43F-3452-4F82-AE2E-D0231DF97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At the end of topic the learner should be able </a:t>
            </a:r>
            <a:r>
              <a:rPr lang="en-US"/>
              <a:t>to write;</a:t>
            </a:r>
            <a:endParaRPr lang="en-US" dirty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What is PNF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Diagonal patterns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Procedure of PNF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Special techniques in PNF </a:t>
            </a:r>
          </a:p>
          <a:p>
            <a:pPr marL="514350" indent="-514350">
              <a:buFont typeface="Arial" charset="0"/>
              <a:buNone/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LOWER EXTREMITY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905000" y="2514600"/>
            <a:ext cx="480060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1752600" y="2667000"/>
            <a:ext cx="48768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371600" y="2133600"/>
            <a:ext cx="2321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latin typeface="Tahoma" pitchFamily="34" charset="0"/>
              </a:rPr>
              <a:t>FLEX-ABD-IR (D2)</a:t>
            </a:r>
            <a:endParaRPr lang="en-US" altLang="en-US" b="1" dirty="0">
              <a:latin typeface="Tahoma" pitchFamily="34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715000" y="2286000"/>
            <a:ext cx="2367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latin typeface="Tahoma" pitchFamily="34" charset="0"/>
              </a:rPr>
              <a:t>FLEX-ADD-ER (D1)</a:t>
            </a:r>
            <a:endParaRPr lang="en-US" altLang="en-US" b="1" dirty="0">
              <a:latin typeface="Tahoma" pitchFamily="34" charset="0"/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914400" y="5562600"/>
            <a:ext cx="2196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latin typeface="Tahoma" pitchFamily="34" charset="0"/>
              </a:rPr>
              <a:t>EXT-ABD-IR (D1)</a:t>
            </a:r>
            <a:endParaRPr lang="en-US" altLang="en-US" b="1" dirty="0">
              <a:latin typeface="Tahoma" pitchFamily="34" charset="0"/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6324600" y="5562600"/>
            <a:ext cx="2242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 smtClean="0">
                <a:latin typeface="Tahoma" pitchFamily="34" charset="0"/>
              </a:rPr>
              <a:t>EXT-ADD-ER (D2)</a:t>
            </a:r>
            <a:endParaRPr lang="en-US" altLang="en-US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  <p:bldP spid="110599" grpId="0"/>
      <p:bldP spid="110600" grpId="0"/>
      <p:bldP spid="1106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Combinations (Synergy) in LE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Flexion of the hip combines with </a:t>
            </a:r>
            <a:r>
              <a:rPr lang="en-US" altLang="zh-CN" dirty="0" err="1" smtClean="0">
                <a:ea typeface="宋体" pitchFamily="2" charset="-122"/>
              </a:rPr>
              <a:t>dorsiflexion</a:t>
            </a:r>
            <a:r>
              <a:rPr lang="en-US" altLang="zh-CN" dirty="0" smtClean="0">
                <a:ea typeface="宋体" pitchFamily="2" charset="-122"/>
              </a:rPr>
              <a:t> of ankle and extension of toes.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Extension of hip combines with plantar flexion and flexion of toes. 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With adduction of the hip, occurs external rotation of the hip and  foot inversions.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Abduction of the hip combines with internal rotation of the hip and foot aversions.. 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0" y="1219200"/>
            <a:ext cx="8229600" cy="4530725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en-US" dirty="0" smtClean="0"/>
              <a:t>Functional uses:</a:t>
            </a:r>
          </a:p>
          <a:p>
            <a:pPr marL="609600" indent="-609600" eaLnBrk="1" hangingPunct="1"/>
            <a:r>
              <a:rPr lang="en-US" altLang="en-US" dirty="0" smtClean="0"/>
              <a:t>LE D1 flexion: putting on a shoe with leg crossed</a:t>
            </a:r>
          </a:p>
          <a:p>
            <a:pPr marL="609600" indent="-609600" eaLnBrk="1" hangingPunct="1"/>
            <a:r>
              <a:rPr lang="en-US" altLang="en-US" dirty="0" smtClean="0"/>
              <a:t>LE D1 extension: putting leg into pants</a:t>
            </a:r>
          </a:p>
          <a:p>
            <a:pPr marL="609600" indent="-609600" eaLnBrk="1" hangingPunct="1"/>
            <a:r>
              <a:rPr lang="en-US" altLang="en-US" dirty="0" smtClean="0"/>
              <a:t>LE D2 flexion: climbing a bike</a:t>
            </a:r>
          </a:p>
          <a:p>
            <a:pPr marL="609600" indent="-609600" eaLnBrk="1" hangingPunct="1"/>
            <a:r>
              <a:rPr lang="en-US" altLang="en-US" dirty="0" smtClean="0"/>
              <a:t>LE D2 extension: long sitting with legs crossed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30670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33623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3048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Head, neck and trunk patterns</a:t>
            </a:r>
            <a:br>
              <a:rPr lang="en-US" altLang="en-US" dirty="0" smtClean="0"/>
            </a:br>
            <a:endParaRPr lang="en-IN" dirty="0"/>
          </a:p>
        </p:txBody>
      </p:sp>
      <p:sp>
        <p:nvSpPr>
          <p:cNvPr id="10242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endParaRPr lang="en-US" altLang="en-US" dirty="0" smtClean="0"/>
          </a:p>
          <a:p>
            <a:pPr marL="609600" indent="-609600" eaLnBrk="1" hangingPunct="1"/>
            <a:r>
              <a:rPr lang="en-US" altLang="en-US" dirty="0" smtClean="0"/>
              <a:t>Flexion with rotation to right or left</a:t>
            </a:r>
          </a:p>
          <a:p>
            <a:pPr marL="609600" indent="-609600" eaLnBrk="1" hangingPunct="1"/>
            <a:endParaRPr lang="en-US" altLang="en-US" dirty="0" smtClean="0"/>
          </a:p>
          <a:p>
            <a:pPr marL="609600" indent="-609600" eaLnBrk="1" hangingPunct="1"/>
            <a:r>
              <a:rPr lang="en-US" altLang="en-US" dirty="0" smtClean="0"/>
              <a:t>Extension with rotation to right or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8229600" cy="6324600"/>
          </a:xfrm>
        </p:spPr>
        <p:txBody>
          <a:bodyPr/>
          <a:lstStyle/>
          <a:p>
            <a:pPr eaLnBrk="1" hangingPunct="1"/>
            <a:r>
              <a:rPr lang="en-US" altLang="en-US" smtClean="0"/>
              <a:t>Head and neck: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438400"/>
            <a:ext cx="31623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343400"/>
            <a:ext cx="2438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0" y="228600"/>
            <a:ext cx="8229600" cy="6248400"/>
          </a:xfrm>
        </p:spPr>
        <p:txBody>
          <a:bodyPr/>
          <a:lstStyle/>
          <a:p>
            <a:pPr eaLnBrk="1" hangingPunct="1"/>
            <a:r>
              <a:rPr lang="en-US" altLang="en-US" smtClean="0"/>
              <a:t>Upper trunk: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685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0" y="152400"/>
            <a:ext cx="8229600" cy="6477000"/>
          </a:xfrm>
        </p:spPr>
        <p:txBody>
          <a:bodyPr/>
          <a:lstStyle/>
          <a:p>
            <a:pPr eaLnBrk="1" hangingPunct="1"/>
            <a:r>
              <a:rPr lang="en-US" altLang="en-US" smtClean="0"/>
              <a:t>Lower trunk: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Uses of PNF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IN" dirty="0" smtClean="0"/>
              <a:t>To initiate movement</a:t>
            </a:r>
          </a:p>
          <a:p>
            <a:pPr marL="514350" indent="-514350">
              <a:buAutoNum type="arabicPeriod"/>
            </a:pPr>
            <a:r>
              <a:rPr lang="en-IN" dirty="0" smtClean="0"/>
              <a:t>To learn a movement</a:t>
            </a:r>
          </a:p>
          <a:p>
            <a:pPr marL="514350" indent="-514350">
              <a:buAutoNum type="arabicPeriod"/>
            </a:pPr>
            <a:r>
              <a:rPr lang="en-IN" dirty="0" smtClean="0"/>
              <a:t>To change rate (speed) of movement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IN" dirty="0" smtClean="0"/>
              <a:t>To increase strength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IN" dirty="0" smtClean="0"/>
              <a:t>To increase stability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IN" dirty="0" smtClean="0"/>
              <a:t>To increase coordination and control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IN" dirty="0" smtClean="0"/>
              <a:t>To increase endurance</a:t>
            </a:r>
          </a:p>
          <a:p>
            <a:pPr marL="514350" indent="-514350">
              <a:buAutoNum type="arabicPeriod"/>
            </a:pPr>
            <a:r>
              <a:rPr lang="en-IN" dirty="0" smtClean="0"/>
              <a:t>To increase range of motion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IN" dirty="0" smtClean="0"/>
              <a:t>To promote relaxation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IN" dirty="0" smtClean="0"/>
              <a:t>To decrease pain</a:t>
            </a:r>
          </a:p>
          <a:p>
            <a:pPr marL="514350" indent="-514350">
              <a:buAutoNum type="arabicPeriod"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Before starting lets revise few things….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Proprioception</a:t>
            </a:r>
            <a:r>
              <a:rPr lang="en-US" dirty="0" smtClean="0"/>
              <a:t>: It is sense of </a:t>
            </a:r>
            <a:r>
              <a:rPr lang="en-IN" dirty="0" smtClean="0"/>
              <a:t>position and movement of the body and limbs.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Proprioceptors</a:t>
            </a:r>
            <a:r>
              <a:rPr lang="en-US" b="1" dirty="0" smtClean="0"/>
              <a:t>:</a:t>
            </a:r>
            <a:r>
              <a:rPr lang="en-US" dirty="0" smtClean="0"/>
              <a:t> Receptors that detects change in </a:t>
            </a:r>
            <a:r>
              <a:rPr lang="en-IN" dirty="0" smtClean="0"/>
              <a:t>position and movement of the body and limbs. There are three types of </a:t>
            </a:r>
            <a:r>
              <a:rPr lang="en-IN" dirty="0" err="1" smtClean="0"/>
              <a:t>proprioceptors</a:t>
            </a:r>
            <a:r>
              <a:rPr lang="en-IN" dirty="0" smtClean="0"/>
              <a:t>. 1) muscle spindle, 2) Golgi tendon organ (GTO) and 3) Joint receptors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Techniques / Procedures used in PNF</a:t>
            </a:r>
          </a:p>
          <a:p>
            <a:endParaRPr lang="en-US" dirty="0" smtClean="0"/>
          </a:p>
          <a:p>
            <a:r>
              <a:rPr lang="en-US" b="1" u="sng" dirty="0" smtClean="0"/>
              <a:t>Revise-</a:t>
            </a:r>
            <a:r>
              <a:rPr lang="en-US" dirty="0" smtClean="0"/>
              <a:t> </a:t>
            </a:r>
            <a:r>
              <a:rPr lang="en-US" dirty="0" err="1" smtClean="0"/>
              <a:t>Proprioceptors</a:t>
            </a:r>
            <a:r>
              <a:rPr lang="en-US" dirty="0" smtClean="0"/>
              <a:t>, efferent &amp; afferent pathways,  alpha motor neurons, posterior nerve root ganglion, cross section of spinal cord &amp;  Stretch reflex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Thank you…..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r>
              <a:rPr lang="en-US" sz="2800" b="1" dirty="0" smtClean="0"/>
              <a:t>Muscle spindle</a:t>
            </a:r>
            <a:r>
              <a:rPr lang="en-US" sz="2800" dirty="0" smtClean="0"/>
              <a:t>: </a:t>
            </a:r>
            <a:r>
              <a:rPr lang="en-IN" sz="2800" dirty="0" smtClean="0"/>
              <a:t>The muscle spindle is the major sensory organ of muscle. </a:t>
            </a:r>
          </a:p>
          <a:p>
            <a:pPr>
              <a:buNone/>
            </a:pPr>
            <a:r>
              <a:rPr lang="en-IN" sz="2800" dirty="0" smtClean="0"/>
              <a:t>   </a:t>
            </a:r>
            <a:r>
              <a:rPr lang="en-IN" sz="2800" u="sng" dirty="0" smtClean="0"/>
              <a:t>Function</a:t>
            </a:r>
            <a:r>
              <a:rPr lang="en-IN" sz="2800" dirty="0" smtClean="0"/>
              <a:t>: To receive and convey information about changes in the length of a muscle and the velocity (speed) of the length changes (occurs during muscle contraction or when muscle is lengthen i.e. stretching).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US" sz="2800" b="1" dirty="0" smtClean="0"/>
              <a:t>Golgi tendon Organ (GTO): </a:t>
            </a:r>
            <a:r>
              <a:rPr lang="en-IN" sz="2800" dirty="0" smtClean="0"/>
              <a:t>The Golgi tendon organ (GTO) is a sensory organ located near the </a:t>
            </a:r>
            <a:r>
              <a:rPr lang="en-IN" sz="2800" dirty="0" err="1" smtClean="0"/>
              <a:t>musculotendinous</a:t>
            </a:r>
            <a:r>
              <a:rPr lang="en-IN" sz="2800" dirty="0" smtClean="0"/>
              <a:t> junctions. </a:t>
            </a:r>
          </a:p>
          <a:p>
            <a:pPr>
              <a:buNone/>
            </a:pPr>
            <a:r>
              <a:rPr lang="en-IN" sz="2800" dirty="0" smtClean="0"/>
              <a:t>   </a:t>
            </a:r>
            <a:r>
              <a:rPr lang="en-IN" sz="2800" u="sng" dirty="0" smtClean="0"/>
              <a:t>Function:</a:t>
            </a:r>
            <a:r>
              <a:rPr lang="en-IN" sz="2800" dirty="0" smtClean="0"/>
              <a:t> To monitor changes in tension</a:t>
            </a:r>
          </a:p>
          <a:p>
            <a:pPr>
              <a:buNone/>
            </a:pPr>
            <a:r>
              <a:rPr lang="en-IN" sz="2800" dirty="0" smtClean="0"/>
              <a:t>   of muscle-tendon units.</a:t>
            </a:r>
            <a:endParaRPr lang="en-IN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r>
              <a:rPr lang="en-US" b="1" dirty="0" smtClean="0"/>
              <a:t>Joint receptors:</a:t>
            </a:r>
            <a:r>
              <a:rPr lang="en-US" dirty="0" smtClean="0"/>
              <a:t> present on the articulating surfaces.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u="sng" dirty="0" smtClean="0"/>
              <a:t>Function</a:t>
            </a:r>
            <a:r>
              <a:rPr lang="en-US" dirty="0" smtClean="0"/>
              <a:t>: detects change in joint movement and position.</a:t>
            </a:r>
          </a:p>
          <a:p>
            <a:endParaRPr lang="en-IN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1362075"/>
          </a:xfrm>
        </p:spPr>
        <p:txBody>
          <a:bodyPr/>
          <a:lstStyle/>
          <a:p>
            <a:pPr algn="ctr"/>
            <a:r>
              <a:rPr lang="en-US" sz="2800" dirty="0" smtClean="0"/>
              <a:t>Introduction to </a:t>
            </a:r>
            <a:br>
              <a:rPr lang="en-US" sz="2800" dirty="0" smtClean="0"/>
            </a:br>
            <a:r>
              <a:rPr lang="en-US" sz="2800" dirty="0" err="1" smtClean="0"/>
              <a:t>Proprioceptive</a:t>
            </a:r>
            <a:r>
              <a:rPr lang="en-US" sz="2800" dirty="0" smtClean="0"/>
              <a:t> neuromuscular facilitation (PNF)</a:t>
            </a: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1500187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Lecture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1</a:t>
            </a:r>
            <a:endParaRPr lang="en-IN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4294967295"/>
          </p:nvPr>
        </p:nvSpPr>
        <p:spPr>
          <a:xfrm>
            <a:off x="0" y="609600"/>
            <a:ext cx="8229600" cy="57150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b="1" i="1" dirty="0" smtClean="0"/>
              <a:t>PNF </a:t>
            </a:r>
            <a:r>
              <a:rPr lang="en-US" altLang="en-US" i="1" dirty="0" smtClean="0"/>
              <a:t>is a method of promoting or speeding the </a:t>
            </a:r>
            <a:r>
              <a:rPr lang="en-US" altLang="en-US" b="1" i="1" dirty="0" smtClean="0"/>
              <a:t>response</a:t>
            </a:r>
            <a:r>
              <a:rPr lang="en-US" altLang="en-US" i="1" dirty="0" smtClean="0"/>
              <a:t> of the neuromuscular mechanism through stimulation of the sensory receptors particularly </a:t>
            </a:r>
            <a:r>
              <a:rPr lang="en-US" altLang="en-US" b="1" i="1" dirty="0" err="1" smtClean="0"/>
              <a:t>proprioceptors</a:t>
            </a:r>
            <a:r>
              <a:rPr lang="en-US" altLang="en-US" dirty="0" smtClean="0"/>
              <a:t> </a:t>
            </a:r>
          </a:p>
          <a:p>
            <a:pPr eaLnBrk="1" hangingPunct="1">
              <a:buNone/>
            </a:pPr>
            <a:endParaRPr lang="en-US" altLang="en-US" dirty="0" smtClean="0"/>
          </a:p>
          <a:p>
            <a:pPr eaLnBrk="1" hangingPunct="1">
              <a:buNone/>
            </a:pPr>
            <a:r>
              <a:rPr lang="en-US" altLang="en-US" dirty="0" smtClean="0"/>
              <a:t>Type of responses:</a:t>
            </a:r>
          </a:p>
          <a:p>
            <a:pPr lvl="1" eaLnBrk="1" hangingPunct="1">
              <a:defRPr/>
            </a:pPr>
            <a:r>
              <a:rPr lang="en-US" dirty="0" smtClean="0"/>
              <a:t>contraction for strengthening</a:t>
            </a:r>
          </a:p>
          <a:p>
            <a:pPr lvl="1" eaLnBrk="1" hangingPunct="1">
              <a:defRPr/>
            </a:pPr>
            <a:r>
              <a:rPr lang="en-US" dirty="0" smtClean="0"/>
              <a:t>relaxation for lengthening </a:t>
            </a:r>
          </a:p>
          <a:p>
            <a:pPr lvl="1" eaLnBrk="1" hangingPunct="1">
              <a:defRPr/>
            </a:pPr>
            <a:r>
              <a:rPr lang="en-US" dirty="0" smtClean="0"/>
              <a:t>improved balance and equilibrium </a:t>
            </a:r>
          </a:p>
          <a:p>
            <a:pPr eaLnBrk="1" hangingPunct="1">
              <a:buNone/>
            </a:pPr>
            <a:endParaRPr lang="en-US" altLang="en-US" dirty="0" smtClean="0"/>
          </a:p>
          <a:p>
            <a:pPr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The technique was developed by Dr. Herman </a:t>
            </a:r>
            <a:r>
              <a:rPr lang="en-US" altLang="en-US" sz="2800" dirty="0" err="1" smtClean="0"/>
              <a:t>Kabat</a:t>
            </a:r>
            <a:r>
              <a:rPr lang="en-US" altLang="en-US" sz="2800" dirty="0" smtClean="0"/>
              <a:t> – 1940s </a:t>
            </a:r>
            <a:endParaRPr lang="en-US" altLang="zh-CN" sz="2800" dirty="0" smtClean="0">
              <a:ea typeface="宋体" pitchFamily="2" charset="-122"/>
            </a:endParaRPr>
          </a:p>
          <a:p>
            <a:pPr eaLnBrk="1" hangingPunct="1">
              <a:buNone/>
            </a:pPr>
            <a:r>
              <a:rPr lang="en-US" altLang="zh-CN" dirty="0" smtClean="0">
                <a:ea typeface="宋体" pitchFamily="2" charset="-122"/>
              </a:rPr>
              <a:t>   </a:t>
            </a:r>
            <a:r>
              <a:rPr lang="en-US" altLang="zh-CN" sz="2800" dirty="0" smtClean="0">
                <a:ea typeface="宋体" pitchFamily="2" charset="-122"/>
              </a:rPr>
              <a:t>He observed,</a:t>
            </a:r>
          </a:p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 All human beings including those with disabilities have untapped potential. Human beings respond to demand and their existing potentials may be developed by placing higher demands.</a:t>
            </a:r>
          </a:p>
          <a:p>
            <a:pPr eaLnBrk="1" hangingPunct="1">
              <a:defRPr/>
            </a:pPr>
            <a:r>
              <a:rPr lang="en-US" altLang="zh-CN" sz="2800" dirty="0" smtClean="0">
                <a:ea typeface="宋体" pitchFamily="2" charset="-122"/>
              </a:rPr>
              <a:t>Human movement is a fusion of many joint movement- mass action, with specific spiral </a:t>
            </a:r>
            <a:r>
              <a:rPr lang="en-US" altLang="zh-CN" sz="2400" dirty="0" smtClean="0">
                <a:ea typeface="宋体" pitchFamily="2" charset="-122"/>
              </a:rPr>
              <a:t>(rotational) </a:t>
            </a:r>
            <a:r>
              <a:rPr lang="en-US" altLang="zh-CN" sz="2800" dirty="0" smtClean="0">
                <a:ea typeface="宋体" pitchFamily="2" charset="-122"/>
              </a:rPr>
              <a:t>and diagonal movements </a:t>
            </a:r>
            <a:r>
              <a:rPr lang="en-US" altLang="zh-CN" sz="2400" dirty="0" smtClean="0">
                <a:ea typeface="宋体" pitchFamily="2" charset="-122"/>
              </a:rPr>
              <a:t>(movement </a:t>
            </a:r>
            <a:r>
              <a:rPr lang="en-IN" sz="2400" dirty="0" smtClean="0"/>
              <a:t>goes in a sloping direction)</a:t>
            </a:r>
            <a:r>
              <a:rPr lang="en-US" altLang="zh-CN" sz="2800" dirty="0" smtClean="0">
                <a:ea typeface="宋体" pitchFamily="2" charset="-122"/>
              </a:rPr>
              <a:t>. </a:t>
            </a:r>
          </a:p>
          <a:p>
            <a:pPr eaLnBrk="1" hangingPunct="1">
              <a:defRPr/>
            </a:pPr>
            <a:r>
              <a:rPr lang="en-US" altLang="zh-CN" sz="2800" dirty="0" smtClean="0">
                <a:ea typeface="宋体" pitchFamily="2" charset="-122"/>
              </a:rPr>
              <a:t>Particular combination of movements are more stronger than single movement.</a:t>
            </a:r>
            <a:endParaRPr lang="en-US" sz="2800" dirty="0" smtClean="0"/>
          </a:p>
          <a:p>
            <a:pPr eaLnBrk="1" hangingPunct="1"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None/>
            </a:pPr>
            <a:endParaRPr lang="en-US" alt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32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Margaret Knott and Dorothy Voss   (physiotherapists) further worked on the </a:t>
            </a:r>
            <a:r>
              <a:rPr lang="en-US" altLang="en-US" dirty="0" smtClean="0"/>
              <a:t>Mass movement patterns which are spiral and diagonal in nature and resemble movement seen in functional activities.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In normal motor activity the brain registers total movement and not individual muscle action. So they  used mass movement patterns </a:t>
            </a:r>
            <a:r>
              <a:rPr lang="en-US" dirty="0" smtClean="0"/>
              <a:t>to work with individuals with disabilities and named them as “Diagonal Patterns”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4881</TotalTime>
  <Words>858</Words>
  <Application>Microsoft Office PowerPoint</Application>
  <PresentationFormat>On-screen Show (4:3)</PresentationFormat>
  <Paragraphs>111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Proprioceptive Neuromusclar Facilitation</vt:lpstr>
      <vt:lpstr>Objectives</vt:lpstr>
      <vt:lpstr>Before starting lets revise few things….</vt:lpstr>
      <vt:lpstr>Slide 4</vt:lpstr>
      <vt:lpstr>Slide 5</vt:lpstr>
      <vt:lpstr>Introduction to  Proprioceptive neuromuscular facilitation (PNF) </vt:lpstr>
      <vt:lpstr>Slide 7</vt:lpstr>
      <vt:lpstr>Slide 8</vt:lpstr>
      <vt:lpstr>Slide 9</vt:lpstr>
      <vt:lpstr>DIAGONAL PATTERNS </vt:lpstr>
      <vt:lpstr>Slide 11</vt:lpstr>
      <vt:lpstr>Slide 12</vt:lpstr>
      <vt:lpstr>UPPER EXTREMITY</vt:lpstr>
      <vt:lpstr>Combinations (Synergy) in UE</vt:lpstr>
      <vt:lpstr>Slide 15</vt:lpstr>
      <vt:lpstr>Slide 16</vt:lpstr>
      <vt:lpstr>Slide 17</vt:lpstr>
      <vt:lpstr>Slide 18</vt:lpstr>
      <vt:lpstr>Slide 19</vt:lpstr>
      <vt:lpstr>LOWER EXTREMITY</vt:lpstr>
      <vt:lpstr>Combinations (Synergy) in LE</vt:lpstr>
      <vt:lpstr>Slide 22</vt:lpstr>
      <vt:lpstr>Slide 23</vt:lpstr>
      <vt:lpstr>Slide 24</vt:lpstr>
      <vt:lpstr>Head, neck and trunk patterns </vt:lpstr>
      <vt:lpstr>Slide 26</vt:lpstr>
      <vt:lpstr>Slide 27</vt:lpstr>
      <vt:lpstr>Slide 28</vt:lpstr>
      <vt:lpstr>Uses of PNF</vt:lpstr>
      <vt:lpstr>Next Lecture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Proprioceptive Neuromusclar Facilitation</dc:title>
  <dc:creator>Megha Mehta</dc:creator>
  <cp:lastModifiedBy>Dr. Krina Ved</cp:lastModifiedBy>
  <cp:revision>63</cp:revision>
  <dcterms:created xsi:type="dcterms:W3CDTF">2007-03-08T15:04:48Z</dcterms:created>
  <dcterms:modified xsi:type="dcterms:W3CDTF">2020-08-16T19:01:50Z</dcterms:modified>
</cp:coreProperties>
</file>