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6" r:id="rId3"/>
    <p:sldId id="257" r:id="rId4"/>
    <p:sldId id="258" r:id="rId5"/>
    <p:sldId id="259" r:id="rId6"/>
    <p:sldId id="260" r:id="rId7"/>
    <p:sldId id="261" r:id="rId8"/>
    <p:sldId id="262" r:id="rId9"/>
    <p:sldId id="263" r:id="rId10"/>
    <p:sldId id="264" r:id="rId11"/>
    <p:sldId id="265" r:id="rId12"/>
    <p:sldId id="266" r:id="rId13"/>
    <p:sldId id="267" r:id="rId14"/>
    <p:sldId id="268" r:id="rId15"/>
    <p:sldId id="287" r:id="rId16"/>
    <p:sldId id="270" r:id="rId17"/>
    <p:sldId id="283" r:id="rId18"/>
    <p:sldId id="282" r:id="rId19"/>
    <p:sldId id="284" r:id="rId20"/>
    <p:sldId id="285" r:id="rId21"/>
    <p:sldId id="289" r:id="rId22"/>
    <p:sldId id="271" r:id="rId23"/>
    <p:sldId id="272" r:id="rId24"/>
    <p:sldId id="273" r:id="rId25"/>
    <p:sldId id="274" r:id="rId26"/>
    <p:sldId id="275" r:id="rId27"/>
    <p:sldId id="276" r:id="rId28"/>
    <p:sldId id="277" r:id="rId29"/>
    <p:sldId id="278" r:id="rId30"/>
    <p:sldId id="279" r:id="rId31"/>
    <p:sldId id="280" r:id="rId32"/>
    <p:sldId id="281"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5A0F3-80CE-465E-B3E6-15FC372BB5DE}" type="datetimeFigureOut">
              <a:rPr lang="en-IN" smtClean="0"/>
              <a:pPr/>
              <a:t>13-08-2020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8E604-3365-4661-9094-0135055FA19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a:lstStyle/>
          <a:p>
            <a:fld id="{D8197721-D5E6-46C9-B4A6-928D8634C270}" type="slidenum">
              <a:rPr lang="en-US" altLang="en-US"/>
              <a:pPr/>
              <a:t>7</a:t>
            </a:fld>
            <a:endParaRPr lang="en-US" altLang="en-US"/>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BBEE6372-8A50-42F3-A0C1-780461372FF5}" type="slidenum">
              <a:rPr lang="en-US" altLang="en-US"/>
              <a:pPr/>
              <a:t>10</a:t>
            </a:fld>
            <a:endParaRPr lang="en-US" altLang="en-US"/>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7D6C2450-315E-4549-BA81-F648ABFE7199}" type="slidenum">
              <a:rPr lang="en-US" altLang="en-US"/>
              <a:pPr/>
              <a:t>13</a:t>
            </a:fld>
            <a:endParaRPr lang="en-US" altLang="en-US"/>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8C519-E9A6-46CA-93BE-22D0439509A9}"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B6BC2D-8B89-4A4C-8EC6-CEB6944DBED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8C519-E9A6-46CA-93BE-22D0439509A9}" type="datetimeFigureOut">
              <a:rPr lang="en-IN" smtClean="0"/>
              <a:pPr/>
              <a:t>13-08-2020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B6BC2D-8B89-4A4C-8EC6-CEB6944DBED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3600"/>
            <a:ext cx="9144000" cy="1466850"/>
          </a:xfrm>
        </p:spPr>
        <p:txBody>
          <a:bodyPr/>
          <a:lstStyle/>
          <a:p>
            <a:r>
              <a:rPr lang="en-US" dirty="0" err="1" smtClean="0"/>
              <a:t>Proprioceptive</a:t>
            </a:r>
            <a:r>
              <a:rPr lang="en-US" dirty="0" smtClean="0"/>
              <a:t> Neuromuscular Facilitation</a:t>
            </a:r>
            <a:endParaRPr lang="en-IN" dirty="0"/>
          </a:p>
        </p:txBody>
      </p:sp>
      <p:sp>
        <p:nvSpPr>
          <p:cNvPr id="3" name="Subtitle 2"/>
          <p:cNvSpPr>
            <a:spLocks noGrp="1"/>
          </p:cNvSpPr>
          <p:nvPr>
            <p:ph type="subTitle" idx="1"/>
          </p:nvPr>
        </p:nvSpPr>
        <p:spPr>
          <a:xfrm>
            <a:off x="0" y="5105400"/>
            <a:ext cx="9144000" cy="1752600"/>
          </a:xfrm>
        </p:spPr>
        <p:txBody>
          <a:bodyPr>
            <a:normAutofit/>
          </a:bodyPr>
          <a:lstStyle/>
          <a:p>
            <a:pPr algn="r"/>
            <a:r>
              <a:rPr lang="en-US" sz="2400" dirty="0" smtClean="0">
                <a:solidFill>
                  <a:srgbClr val="C00000"/>
                </a:solidFill>
              </a:rPr>
              <a:t>Dr. Megha Mehta (PT)</a:t>
            </a:r>
          </a:p>
          <a:p>
            <a:pPr algn="r"/>
            <a:r>
              <a:rPr lang="en-US" sz="2400" dirty="0" smtClean="0">
                <a:solidFill>
                  <a:srgbClr val="C00000"/>
                </a:solidFill>
              </a:rPr>
              <a:t>Assistant Professor</a:t>
            </a:r>
          </a:p>
          <a:p>
            <a:pPr algn="r"/>
            <a:r>
              <a:rPr lang="en-US" sz="2400" dirty="0" smtClean="0">
                <a:solidFill>
                  <a:srgbClr val="C00000"/>
                </a:solidFill>
              </a:rPr>
              <a:t>COP, SVDU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val 2"/>
          <p:cNvSpPr>
            <a:spLocks noChangeArrowheads="1"/>
          </p:cNvSpPr>
          <p:nvPr/>
        </p:nvSpPr>
        <p:spPr bwMode="auto">
          <a:xfrm>
            <a:off x="609600" y="2209800"/>
            <a:ext cx="2590800" cy="2743200"/>
          </a:xfrm>
          <a:prstGeom prst="ellipse">
            <a:avLst/>
          </a:prstGeom>
          <a:solidFill>
            <a:schemeClr val="accent1"/>
          </a:solidFill>
          <a:ln w="9525">
            <a:solidFill>
              <a:schemeClr val="tx1"/>
            </a:solidFill>
            <a:round/>
            <a:headEnd/>
            <a:tailEnd/>
          </a:ln>
        </p:spPr>
        <p:txBody>
          <a:bodyPr wrap="none" anchor="ctr"/>
          <a:lstStyle/>
          <a:p>
            <a:pPr algn="ctr" eaLnBrk="1" hangingPunct="1"/>
            <a:endParaRPr lang="en-US" altLang="en-US">
              <a:latin typeface="Tahoma" pitchFamily="34" charset="0"/>
            </a:endParaRPr>
          </a:p>
        </p:txBody>
      </p:sp>
      <p:sp>
        <p:nvSpPr>
          <p:cNvPr id="49155" name="Freeform 3"/>
          <p:cNvSpPr>
            <a:spLocks/>
          </p:cNvSpPr>
          <p:nvPr/>
        </p:nvSpPr>
        <p:spPr bwMode="auto">
          <a:xfrm>
            <a:off x="1204913" y="2395538"/>
            <a:ext cx="1295400" cy="304800"/>
          </a:xfrm>
          <a:custGeom>
            <a:avLst/>
            <a:gdLst>
              <a:gd name="T0" fmla="*/ 0 w 816"/>
              <a:gd name="T1" fmla="*/ 0 h 192"/>
              <a:gd name="T2" fmla="*/ 2147483646 w 816"/>
              <a:gd name="T3" fmla="*/ 2147483646 h 192"/>
              <a:gd name="T4" fmla="*/ 2147483646 w 816"/>
              <a:gd name="T5" fmla="*/ 2147483646 h 192"/>
              <a:gd name="T6" fmla="*/ 2147483646 w 816"/>
              <a:gd name="T7" fmla="*/ 2147483646 h 192"/>
              <a:gd name="T8" fmla="*/ 2147483646 w 816"/>
              <a:gd name="T9" fmla="*/ 2147483646 h 192"/>
              <a:gd name="T10" fmla="*/ 2147483646 w 816"/>
              <a:gd name="T11" fmla="*/ 2147483646 h 192"/>
              <a:gd name="T12" fmla="*/ 2147483646 w 816"/>
              <a:gd name="T13" fmla="*/ 2147483646 h 192"/>
              <a:gd name="T14" fmla="*/ 0 60000 65536"/>
              <a:gd name="T15" fmla="*/ 0 60000 65536"/>
              <a:gd name="T16" fmla="*/ 0 60000 65536"/>
              <a:gd name="T17" fmla="*/ 0 60000 65536"/>
              <a:gd name="T18" fmla="*/ 0 60000 65536"/>
              <a:gd name="T19" fmla="*/ 0 60000 65536"/>
              <a:gd name="T20" fmla="*/ 0 60000 65536"/>
              <a:gd name="T21" fmla="*/ 0 w 816"/>
              <a:gd name="T22" fmla="*/ 0 h 192"/>
              <a:gd name="T23" fmla="*/ 816 w 816"/>
              <a:gd name="T24" fmla="*/ 192 h 1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92">
                <a:moveTo>
                  <a:pt x="0" y="0"/>
                </a:moveTo>
                <a:cubicBezTo>
                  <a:pt x="10" y="31"/>
                  <a:pt x="23" y="50"/>
                  <a:pt x="46" y="73"/>
                </a:cubicBezTo>
                <a:cubicBezTo>
                  <a:pt x="79" y="172"/>
                  <a:pt x="280" y="179"/>
                  <a:pt x="366" y="192"/>
                </a:cubicBezTo>
                <a:cubicBezTo>
                  <a:pt x="468" y="181"/>
                  <a:pt x="564" y="156"/>
                  <a:pt x="667" y="146"/>
                </a:cubicBezTo>
                <a:cubicBezTo>
                  <a:pt x="698" y="136"/>
                  <a:pt x="710" y="119"/>
                  <a:pt x="740" y="109"/>
                </a:cubicBezTo>
                <a:cubicBezTo>
                  <a:pt x="761" y="89"/>
                  <a:pt x="775" y="65"/>
                  <a:pt x="795" y="45"/>
                </a:cubicBezTo>
                <a:cubicBezTo>
                  <a:pt x="816" y="24"/>
                  <a:pt x="814" y="36"/>
                  <a:pt x="814" y="18"/>
                </a:cubicBezTo>
              </a:path>
            </a:pathLst>
          </a:custGeom>
          <a:noFill/>
          <a:ln w="28575" cmpd="sng">
            <a:solidFill>
              <a:schemeClr val="tx1"/>
            </a:solidFill>
            <a:round/>
            <a:headEnd/>
            <a:tailEnd/>
          </a:ln>
        </p:spPr>
        <p:txBody>
          <a:bodyPr/>
          <a:lstStyle/>
          <a:p>
            <a:endParaRPr lang="en-IN"/>
          </a:p>
        </p:txBody>
      </p:sp>
      <p:sp>
        <p:nvSpPr>
          <p:cNvPr id="49156" name="Freeform 4"/>
          <p:cNvSpPr>
            <a:spLocks/>
          </p:cNvSpPr>
          <p:nvPr/>
        </p:nvSpPr>
        <p:spPr bwMode="auto">
          <a:xfrm>
            <a:off x="739775" y="2973388"/>
            <a:ext cx="2308225" cy="1700212"/>
          </a:xfrm>
          <a:custGeom>
            <a:avLst/>
            <a:gdLst>
              <a:gd name="T0" fmla="*/ 0 w 1454"/>
              <a:gd name="T1" fmla="*/ 2147483646 h 1071"/>
              <a:gd name="T2" fmla="*/ 2147483646 w 1454"/>
              <a:gd name="T3" fmla="*/ 2147483646 h 1071"/>
              <a:gd name="T4" fmla="*/ 2147483646 w 1454"/>
              <a:gd name="T5" fmla="*/ 2147483646 h 1071"/>
              <a:gd name="T6" fmla="*/ 2147483646 w 1454"/>
              <a:gd name="T7" fmla="*/ 2147483646 h 1071"/>
              <a:gd name="T8" fmla="*/ 2147483646 w 1454"/>
              <a:gd name="T9" fmla="*/ 2147483646 h 1071"/>
              <a:gd name="T10" fmla="*/ 2147483646 w 1454"/>
              <a:gd name="T11" fmla="*/ 2147483646 h 1071"/>
              <a:gd name="T12" fmla="*/ 2147483646 w 1454"/>
              <a:gd name="T13" fmla="*/ 2147483646 h 1071"/>
              <a:gd name="T14" fmla="*/ 2147483646 w 1454"/>
              <a:gd name="T15" fmla="*/ 2147483646 h 1071"/>
              <a:gd name="T16" fmla="*/ 2147483646 w 1454"/>
              <a:gd name="T17" fmla="*/ 2147483646 h 1071"/>
              <a:gd name="T18" fmla="*/ 2147483646 w 1454"/>
              <a:gd name="T19" fmla="*/ 2147483646 h 1071"/>
              <a:gd name="T20" fmla="*/ 2147483646 w 1454"/>
              <a:gd name="T21" fmla="*/ 2147483646 h 1071"/>
              <a:gd name="T22" fmla="*/ 2147483646 w 1454"/>
              <a:gd name="T23" fmla="*/ 2147483646 h 1071"/>
              <a:gd name="T24" fmla="*/ 2147483646 w 1454"/>
              <a:gd name="T25" fmla="*/ 2147483646 h 1071"/>
              <a:gd name="T26" fmla="*/ 2147483646 w 1454"/>
              <a:gd name="T27" fmla="*/ 2147483646 h 1071"/>
              <a:gd name="T28" fmla="*/ 2147483646 w 1454"/>
              <a:gd name="T29" fmla="*/ 2147483646 h 1071"/>
              <a:gd name="T30" fmla="*/ 2147483646 w 1454"/>
              <a:gd name="T31" fmla="*/ 2147483646 h 1071"/>
              <a:gd name="T32" fmla="*/ 2147483646 w 1454"/>
              <a:gd name="T33" fmla="*/ 2147483646 h 1071"/>
              <a:gd name="T34" fmla="*/ 2147483646 w 1454"/>
              <a:gd name="T35" fmla="*/ 2147483646 h 1071"/>
              <a:gd name="T36" fmla="*/ 2147483646 w 1454"/>
              <a:gd name="T37" fmla="*/ 2147483646 h 1071"/>
              <a:gd name="T38" fmla="*/ 2147483646 w 1454"/>
              <a:gd name="T39" fmla="*/ 2147483646 h 1071"/>
              <a:gd name="T40" fmla="*/ 2147483646 w 1454"/>
              <a:gd name="T41" fmla="*/ 2147483646 h 1071"/>
              <a:gd name="T42" fmla="*/ 2147483646 w 1454"/>
              <a:gd name="T43" fmla="*/ 2147483646 h 1071"/>
              <a:gd name="T44" fmla="*/ 2147483646 w 1454"/>
              <a:gd name="T45" fmla="*/ 2147483646 h 1071"/>
              <a:gd name="T46" fmla="*/ 2147483646 w 1454"/>
              <a:gd name="T47" fmla="*/ 2147483646 h 1071"/>
              <a:gd name="T48" fmla="*/ 2147483646 w 1454"/>
              <a:gd name="T49" fmla="*/ 2147483646 h 1071"/>
              <a:gd name="T50" fmla="*/ 2147483646 w 1454"/>
              <a:gd name="T51" fmla="*/ 2147483646 h 1071"/>
              <a:gd name="T52" fmla="*/ 2147483646 w 1454"/>
              <a:gd name="T53" fmla="*/ 2147483646 h 1071"/>
              <a:gd name="T54" fmla="*/ 2147483646 w 1454"/>
              <a:gd name="T55" fmla="*/ 2147483646 h 1071"/>
              <a:gd name="T56" fmla="*/ 2147483646 w 1454"/>
              <a:gd name="T57" fmla="*/ 2147483646 h 1071"/>
              <a:gd name="T58" fmla="*/ 2147483646 w 1454"/>
              <a:gd name="T59" fmla="*/ 2147483646 h 1071"/>
              <a:gd name="T60" fmla="*/ 2147483646 w 1454"/>
              <a:gd name="T61" fmla="*/ 2147483646 h 1071"/>
              <a:gd name="T62" fmla="*/ 2147483646 w 1454"/>
              <a:gd name="T63" fmla="*/ 2147483646 h 1071"/>
              <a:gd name="T64" fmla="*/ 2147483646 w 1454"/>
              <a:gd name="T65" fmla="*/ 2147483646 h 1071"/>
              <a:gd name="T66" fmla="*/ 2147483646 w 1454"/>
              <a:gd name="T67" fmla="*/ 2147483646 h 1071"/>
              <a:gd name="T68" fmla="*/ 2147483646 w 1454"/>
              <a:gd name="T69" fmla="*/ 2147483646 h 1071"/>
              <a:gd name="T70" fmla="*/ 2147483646 w 1454"/>
              <a:gd name="T71" fmla="*/ 2147483646 h 1071"/>
              <a:gd name="T72" fmla="*/ 2147483646 w 1454"/>
              <a:gd name="T73" fmla="*/ 2147483646 h 1071"/>
              <a:gd name="T74" fmla="*/ 2147483646 w 1454"/>
              <a:gd name="T75" fmla="*/ 2147483646 h 1071"/>
              <a:gd name="T76" fmla="*/ 2147483646 w 1454"/>
              <a:gd name="T77" fmla="*/ 2147483646 h 1071"/>
              <a:gd name="T78" fmla="*/ 2147483646 w 1454"/>
              <a:gd name="T79" fmla="*/ 2147483646 h 1071"/>
              <a:gd name="T80" fmla="*/ 2147483646 w 1454"/>
              <a:gd name="T81" fmla="*/ 2147483646 h 10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54"/>
              <a:gd name="T124" fmla="*/ 0 h 1071"/>
              <a:gd name="T125" fmla="*/ 1454 w 1454"/>
              <a:gd name="T126" fmla="*/ 1071 h 107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54" h="1071">
                <a:moveTo>
                  <a:pt x="0" y="10"/>
                </a:moveTo>
                <a:cubicBezTo>
                  <a:pt x="9" y="7"/>
                  <a:pt x="18" y="0"/>
                  <a:pt x="28" y="1"/>
                </a:cubicBezTo>
                <a:cubicBezTo>
                  <a:pt x="47" y="3"/>
                  <a:pt x="83" y="20"/>
                  <a:pt x="83" y="20"/>
                </a:cubicBezTo>
                <a:cubicBezTo>
                  <a:pt x="89" y="29"/>
                  <a:pt x="93" y="39"/>
                  <a:pt x="101" y="47"/>
                </a:cubicBezTo>
                <a:cubicBezTo>
                  <a:pt x="109" y="55"/>
                  <a:pt x="121" y="56"/>
                  <a:pt x="128" y="65"/>
                </a:cubicBezTo>
                <a:cubicBezTo>
                  <a:pt x="134" y="73"/>
                  <a:pt x="132" y="85"/>
                  <a:pt x="137" y="93"/>
                </a:cubicBezTo>
                <a:cubicBezTo>
                  <a:pt x="161" y="133"/>
                  <a:pt x="203" y="163"/>
                  <a:pt x="229" y="202"/>
                </a:cubicBezTo>
                <a:cubicBezTo>
                  <a:pt x="250" y="265"/>
                  <a:pt x="234" y="243"/>
                  <a:pt x="265" y="276"/>
                </a:cubicBezTo>
                <a:cubicBezTo>
                  <a:pt x="282" y="337"/>
                  <a:pt x="278" y="303"/>
                  <a:pt x="265" y="394"/>
                </a:cubicBezTo>
                <a:cubicBezTo>
                  <a:pt x="254" y="472"/>
                  <a:pt x="226" y="585"/>
                  <a:pt x="156" y="632"/>
                </a:cubicBezTo>
                <a:cubicBezTo>
                  <a:pt x="153" y="641"/>
                  <a:pt x="152" y="652"/>
                  <a:pt x="147" y="660"/>
                </a:cubicBezTo>
                <a:cubicBezTo>
                  <a:pt x="142" y="667"/>
                  <a:pt x="132" y="670"/>
                  <a:pt x="128" y="678"/>
                </a:cubicBezTo>
                <a:cubicBezTo>
                  <a:pt x="119" y="695"/>
                  <a:pt x="121" y="717"/>
                  <a:pt x="110" y="733"/>
                </a:cubicBezTo>
                <a:cubicBezTo>
                  <a:pt x="104" y="742"/>
                  <a:pt x="98" y="751"/>
                  <a:pt x="92" y="760"/>
                </a:cubicBezTo>
                <a:cubicBezTo>
                  <a:pt x="77" y="806"/>
                  <a:pt x="71" y="814"/>
                  <a:pt x="92" y="879"/>
                </a:cubicBezTo>
                <a:cubicBezTo>
                  <a:pt x="95" y="889"/>
                  <a:pt x="111" y="890"/>
                  <a:pt x="119" y="897"/>
                </a:cubicBezTo>
                <a:cubicBezTo>
                  <a:pt x="161" y="932"/>
                  <a:pt x="183" y="952"/>
                  <a:pt x="238" y="970"/>
                </a:cubicBezTo>
                <a:cubicBezTo>
                  <a:pt x="244" y="976"/>
                  <a:pt x="248" y="985"/>
                  <a:pt x="256" y="989"/>
                </a:cubicBezTo>
                <a:cubicBezTo>
                  <a:pt x="273" y="998"/>
                  <a:pt x="311" y="1007"/>
                  <a:pt x="311" y="1007"/>
                </a:cubicBezTo>
                <a:cubicBezTo>
                  <a:pt x="378" y="1004"/>
                  <a:pt x="445" y="1003"/>
                  <a:pt x="512" y="998"/>
                </a:cubicBezTo>
                <a:cubicBezTo>
                  <a:pt x="544" y="996"/>
                  <a:pt x="595" y="952"/>
                  <a:pt x="595" y="952"/>
                </a:cubicBezTo>
                <a:cubicBezTo>
                  <a:pt x="613" y="925"/>
                  <a:pt x="622" y="897"/>
                  <a:pt x="640" y="870"/>
                </a:cubicBezTo>
                <a:cubicBezTo>
                  <a:pt x="655" y="825"/>
                  <a:pt x="662" y="778"/>
                  <a:pt x="677" y="733"/>
                </a:cubicBezTo>
                <a:cubicBezTo>
                  <a:pt x="680" y="702"/>
                  <a:pt x="681" y="671"/>
                  <a:pt x="686" y="641"/>
                </a:cubicBezTo>
                <a:cubicBezTo>
                  <a:pt x="687" y="632"/>
                  <a:pt x="687" y="610"/>
                  <a:pt x="695" y="614"/>
                </a:cubicBezTo>
                <a:cubicBezTo>
                  <a:pt x="715" y="624"/>
                  <a:pt x="706" y="657"/>
                  <a:pt x="713" y="678"/>
                </a:cubicBezTo>
                <a:cubicBezTo>
                  <a:pt x="701" y="779"/>
                  <a:pt x="671" y="890"/>
                  <a:pt x="732" y="980"/>
                </a:cubicBezTo>
                <a:cubicBezTo>
                  <a:pt x="750" y="1033"/>
                  <a:pt x="758" y="1034"/>
                  <a:pt x="814" y="1053"/>
                </a:cubicBezTo>
                <a:cubicBezTo>
                  <a:pt x="823" y="1056"/>
                  <a:pt x="832" y="1059"/>
                  <a:pt x="841" y="1062"/>
                </a:cubicBezTo>
                <a:cubicBezTo>
                  <a:pt x="850" y="1065"/>
                  <a:pt x="869" y="1071"/>
                  <a:pt x="869" y="1071"/>
                </a:cubicBezTo>
                <a:cubicBezTo>
                  <a:pt x="952" y="1057"/>
                  <a:pt x="1020" y="1041"/>
                  <a:pt x="1107" y="1034"/>
                </a:cubicBezTo>
                <a:cubicBezTo>
                  <a:pt x="1144" y="1022"/>
                  <a:pt x="1174" y="1001"/>
                  <a:pt x="1198" y="970"/>
                </a:cubicBezTo>
                <a:cubicBezTo>
                  <a:pt x="1218" y="944"/>
                  <a:pt x="1221" y="920"/>
                  <a:pt x="1244" y="897"/>
                </a:cubicBezTo>
                <a:cubicBezTo>
                  <a:pt x="1259" y="851"/>
                  <a:pt x="1265" y="806"/>
                  <a:pt x="1280" y="760"/>
                </a:cubicBezTo>
                <a:cubicBezTo>
                  <a:pt x="1274" y="664"/>
                  <a:pt x="1291" y="604"/>
                  <a:pt x="1225" y="541"/>
                </a:cubicBezTo>
                <a:cubicBezTo>
                  <a:pt x="1219" y="523"/>
                  <a:pt x="1217" y="502"/>
                  <a:pt x="1207" y="486"/>
                </a:cubicBezTo>
                <a:cubicBezTo>
                  <a:pt x="1201" y="477"/>
                  <a:pt x="1193" y="468"/>
                  <a:pt x="1189" y="458"/>
                </a:cubicBezTo>
                <a:cubicBezTo>
                  <a:pt x="1181" y="441"/>
                  <a:pt x="1171" y="404"/>
                  <a:pt x="1171" y="404"/>
                </a:cubicBezTo>
                <a:cubicBezTo>
                  <a:pt x="1178" y="336"/>
                  <a:pt x="1186" y="285"/>
                  <a:pt x="1207" y="221"/>
                </a:cubicBezTo>
                <a:cubicBezTo>
                  <a:pt x="1234" y="139"/>
                  <a:pt x="1341" y="72"/>
                  <a:pt x="1417" y="47"/>
                </a:cubicBezTo>
                <a:cubicBezTo>
                  <a:pt x="1440" y="25"/>
                  <a:pt x="1427" y="29"/>
                  <a:pt x="1454" y="29"/>
                </a:cubicBezTo>
              </a:path>
            </a:pathLst>
          </a:custGeom>
          <a:noFill/>
          <a:ln w="28575" cmpd="sng">
            <a:solidFill>
              <a:schemeClr val="tx1"/>
            </a:solidFill>
            <a:round/>
            <a:headEnd/>
            <a:tailEnd/>
          </a:ln>
        </p:spPr>
        <p:txBody>
          <a:bodyPr/>
          <a:lstStyle/>
          <a:p>
            <a:endParaRPr lang="en-IN"/>
          </a:p>
        </p:txBody>
      </p:sp>
      <p:sp>
        <p:nvSpPr>
          <p:cNvPr id="49157" name="Line 5"/>
          <p:cNvSpPr>
            <a:spLocks noChangeShapeType="1"/>
          </p:cNvSpPr>
          <p:nvPr/>
        </p:nvSpPr>
        <p:spPr bwMode="auto">
          <a:xfrm>
            <a:off x="6019800" y="990600"/>
            <a:ext cx="0" cy="609600"/>
          </a:xfrm>
          <a:prstGeom prst="line">
            <a:avLst/>
          </a:prstGeom>
          <a:noFill/>
          <a:ln w="28575">
            <a:solidFill>
              <a:schemeClr val="tx1"/>
            </a:solidFill>
            <a:round/>
            <a:headEnd/>
            <a:tailEnd/>
          </a:ln>
        </p:spPr>
        <p:txBody>
          <a:bodyPr/>
          <a:lstStyle/>
          <a:p>
            <a:endParaRPr lang="en-IN"/>
          </a:p>
        </p:txBody>
      </p:sp>
      <p:sp>
        <p:nvSpPr>
          <p:cNvPr id="49158" name="Line 6"/>
          <p:cNvSpPr>
            <a:spLocks noChangeShapeType="1"/>
          </p:cNvSpPr>
          <p:nvPr/>
        </p:nvSpPr>
        <p:spPr bwMode="auto">
          <a:xfrm>
            <a:off x="6629400" y="990600"/>
            <a:ext cx="0" cy="609600"/>
          </a:xfrm>
          <a:prstGeom prst="line">
            <a:avLst/>
          </a:prstGeom>
          <a:noFill/>
          <a:ln w="28575">
            <a:solidFill>
              <a:schemeClr val="tx1"/>
            </a:solidFill>
            <a:round/>
            <a:headEnd/>
            <a:tailEnd/>
          </a:ln>
        </p:spPr>
        <p:txBody>
          <a:bodyPr/>
          <a:lstStyle/>
          <a:p>
            <a:endParaRPr lang="en-IN"/>
          </a:p>
        </p:txBody>
      </p:sp>
      <p:sp>
        <p:nvSpPr>
          <p:cNvPr id="49159" name="Line 7"/>
          <p:cNvSpPr>
            <a:spLocks noChangeShapeType="1"/>
          </p:cNvSpPr>
          <p:nvPr/>
        </p:nvSpPr>
        <p:spPr bwMode="auto">
          <a:xfrm>
            <a:off x="6096000" y="4724400"/>
            <a:ext cx="0" cy="457200"/>
          </a:xfrm>
          <a:prstGeom prst="line">
            <a:avLst/>
          </a:prstGeom>
          <a:noFill/>
          <a:ln w="28575">
            <a:solidFill>
              <a:schemeClr val="tx1"/>
            </a:solidFill>
            <a:round/>
            <a:headEnd/>
            <a:tailEnd/>
          </a:ln>
        </p:spPr>
        <p:txBody>
          <a:bodyPr/>
          <a:lstStyle/>
          <a:p>
            <a:endParaRPr lang="en-IN"/>
          </a:p>
        </p:txBody>
      </p:sp>
      <p:sp>
        <p:nvSpPr>
          <p:cNvPr id="49160" name="Line 8"/>
          <p:cNvSpPr>
            <a:spLocks noChangeShapeType="1"/>
          </p:cNvSpPr>
          <p:nvPr/>
        </p:nvSpPr>
        <p:spPr bwMode="auto">
          <a:xfrm>
            <a:off x="6705600" y="4724400"/>
            <a:ext cx="0" cy="457200"/>
          </a:xfrm>
          <a:prstGeom prst="line">
            <a:avLst/>
          </a:prstGeom>
          <a:noFill/>
          <a:ln w="28575">
            <a:solidFill>
              <a:schemeClr val="tx1"/>
            </a:solidFill>
            <a:round/>
            <a:headEnd/>
            <a:tailEnd/>
          </a:ln>
        </p:spPr>
        <p:txBody>
          <a:bodyPr/>
          <a:lstStyle/>
          <a:p>
            <a:endParaRPr lang="en-IN"/>
          </a:p>
        </p:txBody>
      </p:sp>
      <p:sp>
        <p:nvSpPr>
          <p:cNvPr id="49161" name="Freeform 9"/>
          <p:cNvSpPr>
            <a:spLocks/>
          </p:cNvSpPr>
          <p:nvPr/>
        </p:nvSpPr>
        <p:spPr bwMode="auto">
          <a:xfrm>
            <a:off x="5537200" y="1611313"/>
            <a:ext cx="544513" cy="3090862"/>
          </a:xfrm>
          <a:custGeom>
            <a:avLst/>
            <a:gdLst>
              <a:gd name="T0" fmla="*/ 2147483646 w 343"/>
              <a:gd name="T1" fmla="*/ 0 h 1947"/>
              <a:gd name="T2" fmla="*/ 2147483646 w 343"/>
              <a:gd name="T3" fmla="*/ 2147483646 h 1947"/>
              <a:gd name="T4" fmla="*/ 2147483646 w 343"/>
              <a:gd name="T5" fmla="*/ 2147483646 h 1947"/>
              <a:gd name="T6" fmla="*/ 2147483646 w 343"/>
              <a:gd name="T7" fmla="*/ 2147483646 h 1947"/>
              <a:gd name="T8" fmla="*/ 2147483646 w 343"/>
              <a:gd name="T9" fmla="*/ 2147483646 h 1947"/>
              <a:gd name="T10" fmla="*/ 2147483646 w 343"/>
              <a:gd name="T11" fmla="*/ 2147483646 h 1947"/>
              <a:gd name="T12" fmla="*/ 2147483646 w 343"/>
              <a:gd name="T13" fmla="*/ 2147483646 h 1947"/>
              <a:gd name="T14" fmla="*/ 2147483646 w 343"/>
              <a:gd name="T15" fmla="*/ 2147483646 h 1947"/>
              <a:gd name="T16" fmla="*/ 2147483646 w 343"/>
              <a:gd name="T17" fmla="*/ 2147483646 h 1947"/>
              <a:gd name="T18" fmla="*/ 2147483646 w 343"/>
              <a:gd name="T19" fmla="*/ 2147483646 h 1947"/>
              <a:gd name="T20" fmla="*/ 2147483646 w 343"/>
              <a:gd name="T21" fmla="*/ 2147483646 h 1947"/>
              <a:gd name="T22" fmla="*/ 2147483646 w 343"/>
              <a:gd name="T23" fmla="*/ 2147483646 h 1947"/>
              <a:gd name="T24" fmla="*/ 2147483646 w 343"/>
              <a:gd name="T25" fmla="*/ 2147483646 h 19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1947"/>
              <a:gd name="T41" fmla="*/ 343 w 343"/>
              <a:gd name="T42" fmla="*/ 1947 h 19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1947">
                <a:moveTo>
                  <a:pt x="297" y="0"/>
                </a:moveTo>
                <a:cubicBezTo>
                  <a:pt x="294" y="9"/>
                  <a:pt x="293" y="19"/>
                  <a:pt x="288" y="27"/>
                </a:cubicBezTo>
                <a:cubicBezTo>
                  <a:pt x="284" y="35"/>
                  <a:pt x="274" y="38"/>
                  <a:pt x="270" y="46"/>
                </a:cubicBezTo>
                <a:cubicBezTo>
                  <a:pt x="248" y="90"/>
                  <a:pt x="249" y="138"/>
                  <a:pt x="215" y="174"/>
                </a:cubicBezTo>
                <a:cubicBezTo>
                  <a:pt x="200" y="218"/>
                  <a:pt x="192" y="268"/>
                  <a:pt x="160" y="302"/>
                </a:cubicBezTo>
                <a:cubicBezTo>
                  <a:pt x="147" y="341"/>
                  <a:pt x="136" y="381"/>
                  <a:pt x="123" y="420"/>
                </a:cubicBezTo>
                <a:cubicBezTo>
                  <a:pt x="117" y="438"/>
                  <a:pt x="105" y="475"/>
                  <a:pt x="105" y="475"/>
                </a:cubicBezTo>
                <a:cubicBezTo>
                  <a:pt x="88" y="581"/>
                  <a:pt x="70" y="691"/>
                  <a:pt x="41" y="795"/>
                </a:cubicBezTo>
                <a:cubicBezTo>
                  <a:pt x="28" y="843"/>
                  <a:pt x="14" y="942"/>
                  <a:pt x="14" y="942"/>
                </a:cubicBezTo>
                <a:cubicBezTo>
                  <a:pt x="17" y="1019"/>
                  <a:pt x="0" y="1215"/>
                  <a:pt x="78" y="1289"/>
                </a:cubicBezTo>
                <a:cubicBezTo>
                  <a:pt x="91" y="1343"/>
                  <a:pt x="101" y="1413"/>
                  <a:pt x="142" y="1454"/>
                </a:cubicBezTo>
                <a:cubicBezTo>
                  <a:pt x="173" y="1548"/>
                  <a:pt x="202" y="1643"/>
                  <a:pt x="233" y="1737"/>
                </a:cubicBezTo>
                <a:cubicBezTo>
                  <a:pt x="259" y="1814"/>
                  <a:pt x="284" y="1888"/>
                  <a:pt x="343" y="1947"/>
                </a:cubicBezTo>
              </a:path>
            </a:pathLst>
          </a:custGeom>
          <a:noFill/>
          <a:ln w="38100" cmpd="sng">
            <a:solidFill>
              <a:schemeClr val="tx1"/>
            </a:solidFill>
            <a:round/>
            <a:headEnd/>
            <a:tailEnd/>
          </a:ln>
        </p:spPr>
        <p:txBody>
          <a:bodyPr/>
          <a:lstStyle/>
          <a:p>
            <a:endParaRPr lang="en-IN"/>
          </a:p>
        </p:txBody>
      </p:sp>
      <p:sp>
        <p:nvSpPr>
          <p:cNvPr id="49162" name="Freeform 10"/>
          <p:cNvSpPr>
            <a:spLocks/>
          </p:cNvSpPr>
          <p:nvPr/>
        </p:nvSpPr>
        <p:spPr bwMode="auto">
          <a:xfrm>
            <a:off x="6646863" y="1625600"/>
            <a:ext cx="450850" cy="3090863"/>
          </a:xfrm>
          <a:custGeom>
            <a:avLst/>
            <a:gdLst>
              <a:gd name="T0" fmla="*/ 0 w 284"/>
              <a:gd name="T1" fmla="*/ 0 h 1947"/>
              <a:gd name="T2" fmla="*/ 2147483646 w 284"/>
              <a:gd name="T3" fmla="*/ 2147483646 h 1947"/>
              <a:gd name="T4" fmla="*/ 2147483646 w 284"/>
              <a:gd name="T5" fmla="*/ 2147483646 h 1947"/>
              <a:gd name="T6" fmla="*/ 2147483646 w 284"/>
              <a:gd name="T7" fmla="*/ 2147483646 h 1947"/>
              <a:gd name="T8" fmla="*/ 2147483646 w 284"/>
              <a:gd name="T9" fmla="*/ 2147483646 h 1947"/>
              <a:gd name="T10" fmla="*/ 2147483646 w 284"/>
              <a:gd name="T11" fmla="*/ 2147483646 h 1947"/>
              <a:gd name="T12" fmla="*/ 2147483646 w 284"/>
              <a:gd name="T13" fmla="*/ 2147483646 h 1947"/>
              <a:gd name="T14" fmla="*/ 2147483646 w 284"/>
              <a:gd name="T15" fmla="*/ 2147483646 h 1947"/>
              <a:gd name="T16" fmla="*/ 2147483646 w 284"/>
              <a:gd name="T17" fmla="*/ 2147483646 h 1947"/>
              <a:gd name="T18" fmla="*/ 2147483646 w 284"/>
              <a:gd name="T19" fmla="*/ 2147483646 h 1947"/>
              <a:gd name="T20" fmla="*/ 2147483646 w 284"/>
              <a:gd name="T21" fmla="*/ 2147483646 h 1947"/>
              <a:gd name="T22" fmla="*/ 2147483646 w 284"/>
              <a:gd name="T23" fmla="*/ 2147483646 h 1947"/>
              <a:gd name="T24" fmla="*/ 2147483646 w 284"/>
              <a:gd name="T25" fmla="*/ 2147483646 h 1947"/>
              <a:gd name="T26" fmla="*/ 2147483646 w 284"/>
              <a:gd name="T27" fmla="*/ 2147483646 h 1947"/>
              <a:gd name="T28" fmla="*/ 2147483646 w 284"/>
              <a:gd name="T29" fmla="*/ 2147483646 h 1947"/>
              <a:gd name="T30" fmla="*/ 2147483646 w 284"/>
              <a:gd name="T31" fmla="*/ 2147483646 h 19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4"/>
              <a:gd name="T49" fmla="*/ 0 h 1947"/>
              <a:gd name="T50" fmla="*/ 284 w 284"/>
              <a:gd name="T51" fmla="*/ 1947 h 194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4" h="1947">
                <a:moveTo>
                  <a:pt x="0" y="0"/>
                </a:moveTo>
                <a:cubicBezTo>
                  <a:pt x="11" y="30"/>
                  <a:pt x="19" y="55"/>
                  <a:pt x="37" y="82"/>
                </a:cubicBezTo>
                <a:cubicBezTo>
                  <a:pt x="40" y="91"/>
                  <a:pt x="41" y="101"/>
                  <a:pt x="46" y="110"/>
                </a:cubicBezTo>
                <a:cubicBezTo>
                  <a:pt x="57" y="129"/>
                  <a:pt x="83" y="165"/>
                  <a:pt x="83" y="165"/>
                </a:cubicBezTo>
                <a:cubicBezTo>
                  <a:pt x="104" y="227"/>
                  <a:pt x="88" y="205"/>
                  <a:pt x="119" y="238"/>
                </a:cubicBezTo>
                <a:cubicBezTo>
                  <a:pt x="125" y="256"/>
                  <a:pt x="127" y="277"/>
                  <a:pt x="138" y="293"/>
                </a:cubicBezTo>
                <a:cubicBezTo>
                  <a:pt x="144" y="302"/>
                  <a:pt x="152" y="310"/>
                  <a:pt x="156" y="320"/>
                </a:cubicBezTo>
                <a:cubicBezTo>
                  <a:pt x="177" y="368"/>
                  <a:pt x="174" y="384"/>
                  <a:pt x="211" y="421"/>
                </a:cubicBezTo>
                <a:cubicBezTo>
                  <a:pt x="222" y="454"/>
                  <a:pt x="241" y="476"/>
                  <a:pt x="247" y="512"/>
                </a:cubicBezTo>
                <a:cubicBezTo>
                  <a:pt x="261" y="591"/>
                  <a:pt x="262" y="671"/>
                  <a:pt x="275" y="750"/>
                </a:cubicBezTo>
                <a:cubicBezTo>
                  <a:pt x="278" y="793"/>
                  <a:pt x="284" y="835"/>
                  <a:pt x="284" y="878"/>
                </a:cubicBezTo>
                <a:cubicBezTo>
                  <a:pt x="284" y="1012"/>
                  <a:pt x="280" y="1146"/>
                  <a:pt x="275" y="1280"/>
                </a:cubicBezTo>
                <a:cubicBezTo>
                  <a:pt x="271" y="1376"/>
                  <a:pt x="222" y="1470"/>
                  <a:pt x="202" y="1563"/>
                </a:cubicBezTo>
                <a:cubicBezTo>
                  <a:pt x="187" y="1630"/>
                  <a:pt x="178" y="1724"/>
                  <a:pt x="128" y="1774"/>
                </a:cubicBezTo>
                <a:cubicBezTo>
                  <a:pt x="113" y="1818"/>
                  <a:pt x="106" y="1868"/>
                  <a:pt x="74" y="1902"/>
                </a:cubicBezTo>
                <a:cubicBezTo>
                  <a:pt x="61" y="1937"/>
                  <a:pt x="71" y="1922"/>
                  <a:pt x="46" y="1947"/>
                </a:cubicBezTo>
              </a:path>
            </a:pathLst>
          </a:custGeom>
          <a:noFill/>
          <a:ln w="38100" cmpd="sng">
            <a:solidFill>
              <a:schemeClr val="tx1"/>
            </a:solidFill>
            <a:round/>
            <a:headEnd/>
            <a:tailEnd/>
          </a:ln>
        </p:spPr>
        <p:txBody>
          <a:bodyPr/>
          <a:lstStyle/>
          <a:p>
            <a:endParaRPr lang="en-IN"/>
          </a:p>
        </p:txBody>
      </p:sp>
      <p:sp>
        <p:nvSpPr>
          <p:cNvPr id="49163" name="Line 11"/>
          <p:cNvSpPr>
            <a:spLocks noChangeShapeType="1"/>
          </p:cNvSpPr>
          <p:nvPr/>
        </p:nvSpPr>
        <p:spPr bwMode="auto">
          <a:xfrm>
            <a:off x="6172200" y="1066800"/>
            <a:ext cx="0" cy="533400"/>
          </a:xfrm>
          <a:prstGeom prst="line">
            <a:avLst/>
          </a:prstGeom>
          <a:noFill/>
          <a:ln w="9525">
            <a:solidFill>
              <a:schemeClr val="tx1"/>
            </a:solidFill>
            <a:round/>
            <a:headEnd/>
            <a:tailEnd/>
          </a:ln>
        </p:spPr>
        <p:txBody>
          <a:bodyPr/>
          <a:lstStyle/>
          <a:p>
            <a:endParaRPr lang="en-IN"/>
          </a:p>
        </p:txBody>
      </p:sp>
      <p:sp>
        <p:nvSpPr>
          <p:cNvPr id="49164" name="Line 12"/>
          <p:cNvSpPr>
            <a:spLocks noChangeShapeType="1"/>
          </p:cNvSpPr>
          <p:nvPr/>
        </p:nvSpPr>
        <p:spPr bwMode="auto">
          <a:xfrm>
            <a:off x="6324600" y="990600"/>
            <a:ext cx="0" cy="609600"/>
          </a:xfrm>
          <a:prstGeom prst="line">
            <a:avLst/>
          </a:prstGeom>
          <a:noFill/>
          <a:ln w="9525">
            <a:solidFill>
              <a:schemeClr val="tx1"/>
            </a:solidFill>
            <a:round/>
            <a:headEnd/>
            <a:tailEnd/>
          </a:ln>
        </p:spPr>
        <p:txBody>
          <a:bodyPr/>
          <a:lstStyle/>
          <a:p>
            <a:endParaRPr lang="en-IN"/>
          </a:p>
        </p:txBody>
      </p:sp>
      <p:sp>
        <p:nvSpPr>
          <p:cNvPr id="49165" name="Line 13"/>
          <p:cNvSpPr>
            <a:spLocks noChangeShapeType="1"/>
          </p:cNvSpPr>
          <p:nvPr/>
        </p:nvSpPr>
        <p:spPr bwMode="auto">
          <a:xfrm>
            <a:off x="6477000" y="1066800"/>
            <a:ext cx="0" cy="533400"/>
          </a:xfrm>
          <a:prstGeom prst="line">
            <a:avLst/>
          </a:prstGeom>
          <a:noFill/>
          <a:ln w="9525">
            <a:solidFill>
              <a:schemeClr val="tx1"/>
            </a:solidFill>
            <a:round/>
            <a:headEnd/>
            <a:tailEnd/>
          </a:ln>
        </p:spPr>
        <p:txBody>
          <a:bodyPr/>
          <a:lstStyle/>
          <a:p>
            <a:endParaRPr lang="en-IN"/>
          </a:p>
        </p:txBody>
      </p:sp>
      <p:sp>
        <p:nvSpPr>
          <p:cNvPr id="49166" name="Line 14"/>
          <p:cNvSpPr>
            <a:spLocks noChangeShapeType="1"/>
          </p:cNvSpPr>
          <p:nvPr/>
        </p:nvSpPr>
        <p:spPr bwMode="auto">
          <a:xfrm>
            <a:off x="6248400" y="4800600"/>
            <a:ext cx="0" cy="533400"/>
          </a:xfrm>
          <a:prstGeom prst="line">
            <a:avLst/>
          </a:prstGeom>
          <a:noFill/>
          <a:ln w="9525">
            <a:solidFill>
              <a:schemeClr val="tx1"/>
            </a:solidFill>
            <a:round/>
            <a:headEnd/>
            <a:tailEnd/>
          </a:ln>
        </p:spPr>
        <p:txBody>
          <a:bodyPr/>
          <a:lstStyle/>
          <a:p>
            <a:endParaRPr lang="en-IN"/>
          </a:p>
        </p:txBody>
      </p:sp>
      <p:sp>
        <p:nvSpPr>
          <p:cNvPr id="49167" name="Line 15"/>
          <p:cNvSpPr>
            <a:spLocks noChangeShapeType="1"/>
          </p:cNvSpPr>
          <p:nvPr/>
        </p:nvSpPr>
        <p:spPr bwMode="auto">
          <a:xfrm>
            <a:off x="6400800" y="4800600"/>
            <a:ext cx="0" cy="533400"/>
          </a:xfrm>
          <a:prstGeom prst="line">
            <a:avLst/>
          </a:prstGeom>
          <a:noFill/>
          <a:ln w="9525">
            <a:solidFill>
              <a:schemeClr val="tx1"/>
            </a:solidFill>
            <a:round/>
            <a:headEnd/>
            <a:tailEnd/>
          </a:ln>
        </p:spPr>
        <p:txBody>
          <a:bodyPr/>
          <a:lstStyle/>
          <a:p>
            <a:endParaRPr lang="en-IN"/>
          </a:p>
        </p:txBody>
      </p:sp>
      <p:sp>
        <p:nvSpPr>
          <p:cNvPr id="49168" name="Line 16"/>
          <p:cNvSpPr>
            <a:spLocks noChangeShapeType="1"/>
          </p:cNvSpPr>
          <p:nvPr/>
        </p:nvSpPr>
        <p:spPr bwMode="auto">
          <a:xfrm>
            <a:off x="6553200" y="4724400"/>
            <a:ext cx="0" cy="533400"/>
          </a:xfrm>
          <a:prstGeom prst="line">
            <a:avLst/>
          </a:prstGeom>
          <a:noFill/>
          <a:ln w="9525">
            <a:solidFill>
              <a:schemeClr val="tx1"/>
            </a:solidFill>
            <a:round/>
            <a:headEnd/>
            <a:tailEnd/>
          </a:ln>
        </p:spPr>
        <p:txBody>
          <a:bodyPr/>
          <a:lstStyle/>
          <a:p>
            <a:endParaRPr lang="en-IN"/>
          </a:p>
        </p:txBody>
      </p:sp>
      <p:sp>
        <p:nvSpPr>
          <p:cNvPr id="49169" name="Rectangle 17"/>
          <p:cNvSpPr>
            <a:spLocks noChangeArrowheads="1"/>
          </p:cNvSpPr>
          <p:nvPr/>
        </p:nvSpPr>
        <p:spPr bwMode="auto">
          <a:xfrm>
            <a:off x="2286000" y="4267200"/>
            <a:ext cx="152400" cy="228600"/>
          </a:xfrm>
          <a:prstGeom prst="rect">
            <a:avLst/>
          </a:prstGeom>
          <a:solidFill>
            <a:srgbClr val="FF0000"/>
          </a:solidFill>
          <a:ln w="28575">
            <a:solidFill>
              <a:srgbClr val="FF0000"/>
            </a:solidFill>
            <a:miter lim="800000"/>
            <a:headEnd/>
            <a:tailEnd/>
          </a:ln>
        </p:spPr>
        <p:txBody>
          <a:bodyPr wrap="none" anchor="ctr"/>
          <a:lstStyle/>
          <a:p>
            <a:pPr eaLnBrk="1" hangingPunct="1"/>
            <a:endParaRPr lang="en-IN" altLang="en-US"/>
          </a:p>
        </p:txBody>
      </p:sp>
      <p:sp>
        <p:nvSpPr>
          <p:cNvPr id="49170" name="Freeform 18"/>
          <p:cNvSpPr>
            <a:spLocks/>
          </p:cNvSpPr>
          <p:nvPr/>
        </p:nvSpPr>
        <p:spPr bwMode="auto">
          <a:xfrm>
            <a:off x="2438400" y="3938588"/>
            <a:ext cx="3730625" cy="808037"/>
          </a:xfrm>
          <a:custGeom>
            <a:avLst/>
            <a:gdLst>
              <a:gd name="T0" fmla="*/ 0 w 2350"/>
              <a:gd name="T1" fmla="*/ 2147483646 h 509"/>
              <a:gd name="T2" fmla="*/ 2147483646 w 2350"/>
              <a:gd name="T3" fmla="*/ 2147483646 h 509"/>
              <a:gd name="T4" fmla="*/ 2147483646 w 2350"/>
              <a:gd name="T5" fmla="*/ 2147483646 h 509"/>
              <a:gd name="T6" fmla="*/ 2147483646 w 2350"/>
              <a:gd name="T7" fmla="*/ 2147483646 h 509"/>
              <a:gd name="T8" fmla="*/ 2147483646 w 2350"/>
              <a:gd name="T9" fmla="*/ 2147483646 h 509"/>
              <a:gd name="T10" fmla="*/ 2147483646 w 2350"/>
              <a:gd name="T11" fmla="*/ 2147483646 h 509"/>
              <a:gd name="T12" fmla="*/ 2147483646 w 2350"/>
              <a:gd name="T13" fmla="*/ 2147483646 h 509"/>
              <a:gd name="T14" fmla="*/ 2147483646 w 2350"/>
              <a:gd name="T15" fmla="*/ 2147483646 h 509"/>
              <a:gd name="T16" fmla="*/ 2147483646 w 2350"/>
              <a:gd name="T17" fmla="*/ 2147483646 h 509"/>
              <a:gd name="T18" fmla="*/ 2147483646 w 2350"/>
              <a:gd name="T19" fmla="*/ 2147483646 h 509"/>
              <a:gd name="T20" fmla="*/ 2147483646 w 2350"/>
              <a:gd name="T21" fmla="*/ 2147483646 h 509"/>
              <a:gd name="T22" fmla="*/ 2147483646 w 2350"/>
              <a:gd name="T23" fmla="*/ 2147483646 h 509"/>
              <a:gd name="T24" fmla="*/ 2147483646 w 2350"/>
              <a:gd name="T25" fmla="*/ 2147483646 h 509"/>
              <a:gd name="T26" fmla="*/ 2147483646 w 2350"/>
              <a:gd name="T27" fmla="*/ 2147483646 h 5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50"/>
              <a:gd name="T43" fmla="*/ 0 h 509"/>
              <a:gd name="T44" fmla="*/ 2350 w 2350"/>
              <a:gd name="T45" fmla="*/ 509 h 5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50" h="509">
                <a:moveTo>
                  <a:pt x="0" y="353"/>
                </a:moveTo>
                <a:cubicBezTo>
                  <a:pt x="34" y="388"/>
                  <a:pt x="72" y="411"/>
                  <a:pt x="119" y="426"/>
                </a:cubicBezTo>
                <a:cubicBezTo>
                  <a:pt x="175" y="485"/>
                  <a:pt x="73" y="384"/>
                  <a:pt x="192" y="463"/>
                </a:cubicBezTo>
                <a:cubicBezTo>
                  <a:pt x="246" y="499"/>
                  <a:pt x="301" y="502"/>
                  <a:pt x="366" y="509"/>
                </a:cubicBezTo>
                <a:cubicBezTo>
                  <a:pt x="533" y="504"/>
                  <a:pt x="666" y="498"/>
                  <a:pt x="823" y="472"/>
                </a:cubicBezTo>
                <a:cubicBezTo>
                  <a:pt x="890" y="450"/>
                  <a:pt x="859" y="459"/>
                  <a:pt x="914" y="445"/>
                </a:cubicBezTo>
                <a:cubicBezTo>
                  <a:pt x="938" y="421"/>
                  <a:pt x="1025" y="393"/>
                  <a:pt x="1061" y="381"/>
                </a:cubicBezTo>
                <a:cubicBezTo>
                  <a:pt x="1085" y="356"/>
                  <a:pt x="1110" y="354"/>
                  <a:pt x="1143" y="344"/>
                </a:cubicBezTo>
                <a:cubicBezTo>
                  <a:pt x="1195" y="307"/>
                  <a:pt x="1245" y="279"/>
                  <a:pt x="1298" y="244"/>
                </a:cubicBezTo>
                <a:cubicBezTo>
                  <a:pt x="1307" y="238"/>
                  <a:pt x="1315" y="229"/>
                  <a:pt x="1326" y="225"/>
                </a:cubicBezTo>
                <a:cubicBezTo>
                  <a:pt x="1344" y="219"/>
                  <a:pt x="1381" y="207"/>
                  <a:pt x="1381" y="207"/>
                </a:cubicBezTo>
                <a:cubicBezTo>
                  <a:pt x="1437" y="170"/>
                  <a:pt x="1509" y="155"/>
                  <a:pt x="1573" y="134"/>
                </a:cubicBezTo>
                <a:cubicBezTo>
                  <a:pt x="1670" y="102"/>
                  <a:pt x="1764" y="69"/>
                  <a:pt x="1865" y="52"/>
                </a:cubicBezTo>
                <a:cubicBezTo>
                  <a:pt x="2012" y="0"/>
                  <a:pt x="2206" y="24"/>
                  <a:pt x="2350" y="24"/>
                </a:cubicBezTo>
              </a:path>
            </a:pathLst>
          </a:custGeom>
          <a:noFill/>
          <a:ln w="28575" cmpd="sng">
            <a:solidFill>
              <a:srgbClr val="FF0000"/>
            </a:solidFill>
            <a:round/>
            <a:headEnd/>
            <a:tailEnd/>
          </a:ln>
        </p:spPr>
        <p:txBody>
          <a:bodyPr/>
          <a:lstStyle/>
          <a:p>
            <a:endParaRPr lang="en-IN"/>
          </a:p>
        </p:txBody>
      </p:sp>
      <p:sp>
        <p:nvSpPr>
          <p:cNvPr id="49171" name="Line 19"/>
          <p:cNvSpPr>
            <a:spLocks noChangeShapeType="1"/>
          </p:cNvSpPr>
          <p:nvPr/>
        </p:nvSpPr>
        <p:spPr bwMode="auto">
          <a:xfrm flipV="1">
            <a:off x="6172200" y="3886200"/>
            <a:ext cx="228600" cy="76200"/>
          </a:xfrm>
          <a:prstGeom prst="line">
            <a:avLst/>
          </a:prstGeom>
          <a:noFill/>
          <a:ln w="28575">
            <a:solidFill>
              <a:srgbClr val="FF0000"/>
            </a:solidFill>
            <a:round/>
            <a:headEnd/>
            <a:tailEnd/>
          </a:ln>
        </p:spPr>
        <p:txBody>
          <a:bodyPr/>
          <a:lstStyle/>
          <a:p>
            <a:endParaRPr lang="en-IN"/>
          </a:p>
        </p:txBody>
      </p:sp>
      <p:sp>
        <p:nvSpPr>
          <p:cNvPr id="49172" name="Line 20"/>
          <p:cNvSpPr>
            <a:spLocks noChangeShapeType="1"/>
          </p:cNvSpPr>
          <p:nvPr/>
        </p:nvSpPr>
        <p:spPr bwMode="auto">
          <a:xfrm>
            <a:off x="6172200" y="3962400"/>
            <a:ext cx="152400" cy="228600"/>
          </a:xfrm>
          <a:prstGeom prst="line">
            <a:avLst/>
          </a:prstGeom>
          <a:noFill/>
          <a:ln w="28575">
            <a:solidFill>
              <a:srgbClr val="FF0000"/>
            </a:solidFill>
            <a:round/>
            <a:headEnd/>
            <a:tailEnd/>
          </a:ln>
        </p:spPr>
        <p:txBody>
          <a:bodyPr/>
          <a:lstStyle/>
          <a:p>
            <a:endParaRPr lang="en-IN"/>
          </a:p>
        </p:txBody>
      </p:sp>
      <p:sp>
        <p:nvSpPr>
          <p:cNvPr id="49173" name="Text Box 21"/>
          <p:cNvSpPr txBox="1">
            <a:spLocks noChangeArrowheads="1"/>
          </p:cNvSpPr>
          <p:nvPr/>
        </p:nvSpPr>
        <p:spPr bwMode="auto">
          <a:xfrm>
            <a:off x="381000" y="5029200"/>
            <a:ext cx="2357438" cy="366713"/>
          </a:xfrm>
          <a:prstGeom prst="rect">
            <a:avLst/>
          </a:prstGeom>
          <a:noFill/>
          <a:ln w="9525">
            <a:noFill/>
            <a:miter lim="800000"/>
            <a:headEnd/>
            <a:tailEnd/>
          </a:ln>
        </p:spPr>
        <p:txBody>
          <a:bodyPr wrap="none">
            <a:spAutoFit/>
          </a:bodyPr>
          <a:lstStyle/>
          <a:p>
            <a:pPr eaLnBrk="1" hangingPunct="1"/>
            <a:r>
              <a:rPr lang="en-US" altLang="en-US" dirty="0">
                <a:latin typeface="Comic Sans MS" pitchFamily="66" charset="0"/>
              </a:rPr>
              <a:t>Alpha Motor Neuron</a:t>
            </a:r>
          </a:p>
        </p:txBody>
      </p:sp>
      <p:sp>
        <p:nvSpPr>
          <p:cNvPr id="49174" name="Rectangle 22"/>
          <p:cNvSpPr>
            <a:spLocks noGrp="1"/>
          </p:cNvSpPr>
          <p:nvPr>
            <p:ph type="title"/>
          </p:nvPr>
        </p:nvSpPr>
        <p:spPr/>
        <p:txBody>
          <a:bodyPr/>
          <a:lstStyle/>
          <a:p>
            <a:pPr eaLnBrk="1" hangingPunct="1"/>
            <a:r>
              <a:rPr lang="en-US" altLang="en-US" smtClean="0"/>
              <a:t>Quick Stretch</a:t>
            </a:r>
          </a:p>
        </p:txBody>
      </p:sp>
      <p:sp>
        <p:nvSpPr>
          <p:cNvPr id="152600" name="Freeform 24"/>
          <p:cNvSpPr>
            <a:spLocks/>
          </p:cNvSpPr>
          <p:nvPr/>
        </p:nvSpPr>
        <p:spPr bwMode="auto">
          <a:xfrm>
            <a:off x="2046288" y="2286000"/>
            <a:ext cx="4049712" cy="1851025"/>
          </a:xfrm>
          <a:custGeom>
            <a:avLst/>
            <a:gdLst>
              <a:gd name="T0" fmla="*/ 2147483646 w 1884"/>
              <a:gd name="T1" fmla="*/ 0 h 1363"/>
              <a:gd name="T2" fmla="*/ 2147483646 w 1884"/>
              <a:gd name="T3" fmla="*/ 2147483646 h 1363"/>
              <a:gd name="T4" fmla="*/ 2147483646 w 1884"/>
              <a:gd name="T5" fmla="*/ 2147483646 h 1363"/>
              <a:gd name="T6" fmla="*/ 2147483646 w 1884"/>
              <a:gd name="T7" fmla="*/ 2147483646 h 1363"/>
              <a:gd name="T8" fmla="*/ 2147483646 w 1884"/>
              <a:gd name="T9" fmla="*/ 2147483646 h 1363"/>
              <a:gd name="T10" fmla="*/ 2147483646 w 1884"/>
              <a:gd name="T11" fmla="*/ 2147483646 h 1363"/>
              <a:gd name="T12" fmla="*/ 2147483646 w 1884"/>
              <a:gd name="T13" fmla="*/ 2147483646 h 1363"/>
              <a:gd name="T14" fmla="*/ 2147483646 w 1884"/>
              <a:gd name="T15" fmla="*/ 2147483646 h 1363"/>
              <a:gd name="T16" fmla="*/ 2147483646 w 1884"/>
              <a:gd name="T17" fmla="*/ 2147483646 h 1363"/>
              <a:gd name="T18" fmla="*/ 2147483646 w 1884"/>
              <a:gd name="T19" fmla="*/ 2147483646 h 1363"/>
              <a:gd name="T20" fmla="*/ 2147483646 w 1884"/>
              <a:gd name="T21" fmla="*/ 2147483646 h 1363"/>
              <a:gd name="T22" fmla="*/ 2147483646 w 1884"/>
              <a:gd name="T23" fmla="*/ 2147483646 h 1363"/>
              <a:gd name="T24" fmla="*/ 2147483646 w 1884"/>
              <a:gd name="T25" fmla="*/ 2147483646 h 1363"/>
              <a:gd name="T26" fmla="*/ 2147483646 w 1884"/>
              <a:gd name="T27" fmla="*/ 2147483646 h 1363"/>
              <a:gd name="T28" fmla="*/ 2147483646 w 1884"/>
              <a:gd name="T29" fmla="*/ 2147483646 h 1363"/>
              <a:gd name="T30" fmla="*/ 2147483646 w 1884"/>
              <a:gd name="T31" fmla="*/ 2147483646 h 1363"/>
              <a:gd name="T32" fmla="*/ 2147483646 w 1884"/>
              <a:gd name="T33" fmla="*/ 2147483646 h 1363"/>
              <a:gd name="T34" fmla="*/ 2147483646 w 1884"/>
              <a:gd name="T35" fmla="*/ 2147483646 h 1363"/>
              <a:gd name="T36" fmla="*/ 0 w 1884"/>
              <a:gd name="T37" fmla="*/ 2147483646 h 1363"/>
              <a:gd name="T38" fmla="*/ 2147483646 w 1884"/>
              <a:gd name="T39" fmla="*/ 2147483646 h 1363"/>
              <a:gd name="T40" fmla="*/ 2147483646 w 1884"/>
              <a:gd name="T41" fmla="*/ 2147483646 h 13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84"/>
              <a:gd name="T64" fmla="*/ 0 h 1363"/>
              <a:gd name="T65" fmla="*/ 1884 w 1884"/>
              <a:gd name="T66" fmla="*/ 1363 h 13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84" h="1363">
                <a:moveTo>
                  <a:pt x="1884" y="0"/>
                </a:moveTo>
                <a:cubicBezTo>
                  <a:pt x="1840" y="4"/>
                  <a:pt x="1782" y="7"/>
                  <a:pt x="1737" y="19"/>
                </a:cubicBezTo>
                <a:cubicBezTo>
                  <a:pt x="1636" y="46"/>
                  <a:pt x="1538" y="99"/>
                  <a:pt x="1436" y="119"/>
                </a:cubicBezTo>
                <a:cubicBezTo>
                  <a:pt x="1344" y="137"/>
                  <a:pt x="1255" y="149"/>
                  <a:pt x="1161" y="156"/>
                </a:cubicBezTo>
                <a:cubicBezTo>
                  <a:pt x="1087" y="171"/>
                  <a:pt x="1017" y="194"/>
                  <a:pt x="942" y="202"/>
                </a:cubicBezTo>
                <a:cubicBezTo>
                  <a:pt x="811" y="216"/>
                  <a:pt x="674" y="220"/>
                  <a:pt x="549" y="266"/>
                </a:cubicBezTo>
                <a:cubicBezTo>
                  <a:pt x="522" y="291"/>
                  <a:pt x="483" y="309"/>
                  <a:pt x="448" y="320"/>
                </a:cubicBezTo>
                <a:cubicBezTo>
                  <a:pt x="415" y="355"/>
                  <a:pt x="426" y="322"/>
                  <a:pt x="375" y="375"/>
                </a:cubicBezTo>
                <a:cubicBezTo>
                  <a:pt x="353" y="398"/>
                  <a:pt x="342" y="411"/>
                  <a:pt x="311" y="421"/>
                </a:cubicBezTo>
                <a:cubicBezTo>
                  <a:pt x="305" y="430"/>
                  <a:pt x="301" y="441"/>
                  <a:pt x="293" y="448"/>
                </a:cubicBezTo>
                <a:cubicBezTo>
                  <a:pt x="285" y="454"/>
                  <a:pt x="272" y="451"/>
                  <a:pt x="265" y="458"/>
                </a:cubicBezTo>
                <a:cubicBezTo>
                  <a:pt x="258" y="465"/>
                  <a:pt x="262" y="478"/>
                  <a:pt x="256" y="485"/>
                </a:cubicBezTo>
                <a:cubicBezTo>
                  <a:pt x="249" y="493"/>
                  <a:pt x="238" y="497"/>
                  <a:pt x="229" y="503"/>
                </a:cubicBezTo>
                <a:cubicBezTo>
                  <a:pt x="228" y="507"/>
                  <a:pt x="213" y="554"/>
                  <a:pt x="210" y="558"/>
                </a:cubicBezTo>
                <a:cubicBezTo>
                  <a:pt x="203" y="566"/>
                  <a:pt x="191" y="569"/>
                  <a:pt x="183" y="576"/>
                </a:cubicBezTo>
                <a:cubicBezTo>
                  <a:pt x="154" y="600"/>
                  <a:pt x="135" y="632"/>
                  <a:pt x="110" y="659"/>
                </a:cubicBezTo>
                <a:cubicBezTo>
                  <a:pt x="89" y="722"/>
                  <a:pt x="106" y="701"/>
                  <a:pt x="73" y="732"/>
                </a:cubicBezTo>
                <a:cubicBezTo>
                  <a:pt x="63" y="802"/>
                  <a:pt x="42" y="867"/>
                  <a:pt x="18" y="933"/>
                </a:cubicBezTo>
                <a:cubicBezTo>
                  <a:pt x="42" y="998"/>
                  <a:pt x="21" y="1070"/>
                  <a:pt x="0" y="1134"/>
                </a:cubicBezTo>
                <a:cubicBezTo>
                  <a:pt x="8" y="1210"/>
                  <a:pt x="1" y="1195"/>
                  <a:pt x="18" y="1244"/>
                </a:cubicBezTo>
                <a:cubicBezTo>
                  <a:pt x="31" y="1281"/>
                  <a:pt x="55" y="1323"/>
                  <a:pt x="55" y="1363"/>
                </a:cubicBezTo>
              </a:path>
            </a:pathLst>
          </a:custGeom>
          <a:noFill/>
          <a:ln w="38100" cmpd="sng">
            <a:solidFill>
              <a:srgbClr val="FFFF00"/>
            </a:solidFill>
            <a:round/>
            <a:headEnd/>
            <a:tailEnd/>
          </a:ln>
        </p:spPr>
        <p:txBody>
          <a:bodyPr/>
          <a:lstStyle/>
          <a:p>
            <a:endParaRPr lang="en-IN"/>
          </a:p>
        </p:txBody>
      </p:sp>
      <p:sp>
        <p:nvSpPr>
          <p:cNvPr id="152601" name="Line 25"/>
          <p:cNvSpPr>
            <a:spLocks noChangeShapeType="1"/>
          </p:cNvSpPr>
          <p:nvPr/>
        </p:nvSpPr>
        <p:spPr bwMode="auto">
          <a:xfrm>
            <a:off x="2133600" y="4038600"/>
            <a:ext cx="0" cy="304800"/>
          </a:xfrm>
          <a:prstGeom prst="line">
            <a:avLst/>
          </a:prstGeom>
          <a:noFill/>
          <a:ln w="28575">
            <a:solidFill>
              <a:srgbClr val="FFFF00"/>
            </a:solidFill>
            <a:round/>
            <a:headEnd/>
            <a:tailEnd/>
          </a:ln>
        </p:spPr>
        <p:txBody>
          <a:bodyPr/>
          <a:lstStyle/>
          <a:p>
            <a:endParaRPr lang="en-IN"/>
          </a:p>
        </p:txBody>
      </p:sp>
      <p:sp>
        <p:nvSpPr>
          <p:cNvPr id="152602" name="Line 26"/>
          <p:cNvSpPr>
            <a:spLocks noChangeShapeType="1"/>
          </p:cNvSpPr>
          <p:nvPr/>
        </p:nvSpPr>
        <p:spPr bwMode="auto">
          <a:xfrm>
            <a:off x="2133600" y="4038600"/>
            <a:ext cx="304800" cy="76200"/>
          </a:xfrm>
          <a:prstGeom prst="line">
            <a:avLst/>
          </a:prstGeom>
          <a:noFill/>
          <a:ln w="28575">
            <a:solidFill>
              <a:srgbClr val="FFFF00"/>
            </a:solidFill>
            <a:round/>
            <a:headEnd/>
            <a:tailEnd/>
          </a:ln>
        </p:spPr>
        <p:txBody>
          <a:bodyPr/>
          <a:lstStyle/>
          <a:p>
            <a:endParaRPr lang="en-IN"/>
          </a:p>
        </p:txBody>
      </p:sp>
      <p:sp>
        <p:nvSpPr>
          <p:cNvPr id="152609" name="AutoShape 33"/>
          <p:cNvSpPr>
            <a:spLocks noChangeArrowheads="1"/>
          </p:cNvSpPr>
          <p:nvPr/>
        </p:nvSpPr>
        <p:spPr bwMode="auto">
          <a:xfrm rot="-1085264">
            <a:off x="3343275" y="4240213"/>
            <a:ext cx="1295400" cy="304800"/>
          </a:xfrm>
          <a:prstGeom prst="rightArrow">
            <a:avLst>
              <a:gd name="adj1" fmla="val 50000"/>
              <a:gd name="adj2" fmla="val 106250"/>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152613" name="Rectangle 37"/>
          <p:cNvSpPr>
            <a:spLocks noChangeArrowheads="1"/>
          </p:cNvSpPr>
          <p:nvPr/>
        </p:nvSpPr>
        <p:spPr bwMode="auto">
          <a:xfrm>
            <a:off x="6400800" y="3810000"/>
            <a:ext cx="609600" cy="396875"/>
          </a:xfrm>
          <a:prstGeom prst="rect">
            <a:avLst/>
          </a:prstGeom>
          <a:noFill/>
          <a:ln w="9525">
            <a:noFill/>
            <a:miter lim="800000"/>
            <a:headEnd/>
            <a:tailEnd/>
          </a:ln>
        </p:spPr>
        <p:txBody>
          <a:bodyPr>
            <a:spAutoFit/>
          </a:bodyPr>
          <a:lstStyle/>
          <a:p>
            <a:pPr eaLnBrk="1" hangingPunct="1"/>
            <a:r>
              <a:rPr lang="en-US" altLang="en-US" sz="2000" b="1">
                <a:latin typeface="Tahoma" pitchFamily="34" charset="0"/>
              </a:rPr>
              <a:t>+</a:t>
            </a:r>
          </a:p>
        </p:txBody>
      </p:sp>
      <p:sp>
        <p:nvSpPr>
          <p:cNvPr id="49180" name="AutoShape 38"/>
          <p:cNvSpPr>
            <a:spLocks noChangeArrowheads="1"/>
          </p:cNvSpPr>
          <p:nvPr/>
        </p:nvSpPr>
        <p:spPr bwMode="auto">
          <a:xfrm>
            <a:off x="6096000" y="1981200"/>
            <a:ext cx="152400" cy="762000"/>
          </a:xfrm>
          <a:prstGeom prst="parallelogram">
            <a:avLst>
              <a:gd name="adj" fmla="val 25000"/>
            </a:avLst>
          </a:prstGeom>
          <a:solidFill>
            <a:schemeClr val="accent1"/>
          </a:solidFill>
          <a:ln w="9525">
            <a:solidFill>
              <a:schemeClr val="tx1"/>
            </a:solidFill>
            <a:miter lim="800000"/>
            <a:headEnd/>
            <a:tailEnd/>
          </a:ln>
        </p:spPr>
        <p:txBody>
          <a:bodyPr wrap="none" anchor="ctr"/>
          <a:lstStyle/>
          <a:p>
            <a:pPr eaLnBrk="1" hangingPunct="1"/>
            <a:endParaRPr lang="en-IN" altLang="en-US"/>
          </a:p>
        </p:txBody>
      </p:sp>
      <p:sp>
        <p:nvSpPr>
          <p:cNvPr id="49181" name="Freeform 40"/>
          <p:cNvSpPr>
            <a:spLocks/>
          </p:cNvSpPr>
          <p:nvPr/>
        </p:nvSpPr>
        <p:spPr bwMode="auto">
          <a:xfrm>
            <a:off x="6124575" y="2090738"/>
            <a:ext cx="131763" cy="85725"/>
          </a:xfrm>
          <a:custGeom>
            <a:avLst/>
            <a:gdLst>
              <a:gd name="T0" fmla="*/ 0 w 83"/>
              <a:gd name="T1" fmla="*/ 0 h 54"/>
              <a:gd name="T2" fmla="*/ 2147483646 w 83"/>
              <a:gd name="T3" fmla="*/ 2147483646 h 54"/>
              <a:gd name="T4" fmla="*/ 0 60000 65536"/>
              <a:gd name="T5" fmla="*/ 0 60000 65536"/>
              <a:gd name="T6" fmla="*/ 0 w 83"/>
              <a:gd name="T7" fmla="*/ 0 h 54"/>
              <a:gd name="T8" fmla="*/ 83 w 83"/>
              <a:gd name="T9" fmla="*/ 54 h 54"/>
            </a:gdLst>
            <a:ahLst/>
            <a:cxnLst>
              <a:cxn ang="T4">
                <a:pos x="T0" y="T1"/>
              </a:cxn>
              <a:cxn ang="T5">
                <a:pos x="T2" y="T3"/>
              </a:cxn>
            </a:cxnLst>
            <a:rect l="T6" t="T7" r="T8" b="T9"/>
            <a:pathLst>
              <a:path w="83" h="54">
                <a:moveTo>
                  <a:pt x="0" y="0"/>
                </a:moveTo>
                <a:cubicBezTo>
                  <a:pt x="23" y="22"/>
                  <a:pt x="49" y="54"/>
                  <a:pt x="83" y="54"/>
                </a:cubicBezTo>
              </a:path>
            </a:pathLst>
          </a:custGeom>
          <a:noFill/>
          <a:ln w="28575" cmpd="sng">
            <a:solidFill>
              <a:schemeClr val="tx1"/>
            </a:solidFill>
            <a:round/>
            <a:headEnd/>
            <a:tailEnd/>
          </a:ln>
        </p:spPr>
        <p:txBody>
          <a:bodyPr/>
          <a:lstStyle/>
          <a:p>
            <a:endParaRPr lang="en-IN"/>
          </a:p>
        </p:txBody>
      </p:sp>
      <p:sp>
        <p:nvSpPr>
          <p:cNvPr id="49182" name="Freeform 41"/>
          <p:cNvSpPr>
            <a:spLocks/>
          </p:cNvSpPr>
          <p:nvPr/>
        </p:nvSpPr>
        <p:spPr bwMode="auto">
          <a:xfrm>
            <a:off x="6110288" y="2263775"/>
            <a:ext cx="120650" cy="87313"/>
          </a:xfrm>
          <a:custGeom>
            <a:avLst/>
            <a:gdLst>
              <a:gd name="T0" fmla="*/ 0 w 76"/>
              <a:gd name="T1" fmla="*/ 0 h 55"/>
              <a:gd name="T2" fmla="*/ 2147483646 w 76"/>
              <a:gd name="T3" fmla="*/ 2147483646 h 55"/>
              <a:gd name="T4" fmla="*/ 2147483646 w 76"/>
              <a:gd name="T5" fmla="*/ 2147483646 h 55"/>
              <a:gd name="T6" fmla="*/ 0 60000 65536"/>
              <a:gd name="T7" fmla="*/ 0 60000 65536"/>
              <a:gd name="T8" fmla="*/ 0 60000 65536"/>
              <a:gd name="T9" fmla="*/ 0 w 76"/>
              <a:gd name="T10" fmla="*/ 0 h 55"/>
              <a:gd name="T11" fmla="*/ 76 w 76"/>
              <a:gd name="T12" fmla="*/ 55 h 55"/>
            </a:gdLst>
            <a:ahLst/>
            <a:cxnLst>
              <a:cxn ang="T6">
                <a:pos x="T0" y="T1"/>
              </a:cxn>
              <a:cxn ang="T7">
                <a:pos x="T2" y="T3"/>
              </a:cxn>
              <a:cxn ang="T8">
                <a:pos x="T4" y="T5"/>
              </a:cxn>
            </a:cxnLst>
            <a:rect l="T9" t="T10" r="T11" b="T12"/>
            <a:pathLst>
              <a:path w="76" h="55">
                <a:moveTo>
                  <a:pt x="0" y="0"/>
                </a:moveTo>
                <a:cubicBezTo>
                  <a:pt x="18" y="19"/>
                  <a:pt x="20" y="24"/>
                  <a:pt x="46" y="37"/>
                </a:cubicBezTo>
                <a:cubicBezTo>
                  <a:pt x="76" y="52"/>
                  <a:pt x="73" y="35"/>
                  <a:pt x="73" y="55"/>
                </a:cubicBezTo>
              </a:path>
            </a:pathLst>
          </a:custGeom>
          <a:noFill/>
          <a:ln w="28575" cmpd="sng">
            <a:solidFill>
              <a:schemeClr val="tx1"/>
            </a:solidFill>
            <a:round/>
            <a:headEnd/>
            <a:tailEnd/>
          </a:ln>
        </p:spPr>
        <p:txBody>
          <a:bodyPr/>
          <a:lstStyle/>
          <a:p>
            <a:endParaRPr lang="en-IN"/>
          </a:p>
        </p:txBody>
      </p:sp>
      <p:sp>
        <p:nvSpPr>
          <p:cNvPr id="49183" name="Freeform 42"/>
          <p:cNvSpPr>
            <a:spLocks/>
          </p:cNvSpPr>
          <p:nvPr/>
        </p:nvSpPr>
        <p:spPr bwMode="auto">
          <a:xfrm>
            <a:off x="6096000" y="2497138"/>
            <a:ext cx="193675" cy="144462"/>
          </a:xfrm>
          <a:custGeom>
            <a:avLst/>
            <a:gdLst>
              <a:gd name="T0" fmla="*/ 0 w 122"/>
              <a:gd name="T1" fmla="*/ 0 h 91"/>
              <a:gd name="T2" fmla="*/ 2147483646 w 122"/>
              <a:gd name="T3" fmla="*/ 2147483646 h 91"/>
              <a:gd name="T4" fmla="*/ 2147483646 w 122"/>
              <a:gd name="T5" fmla="*/ 2147483646 h 91"/>
              <a:gd name="T6" fmla="*/ 0 60000 65536"/>
              <a:gd name="T7" fmla="*/ 0 60000 65536"/>
              <a:gd name="T8" fmla="*/ 0 60000 65536"/>
              <a:gd name="T9" fmla="*/ 0 w 122"/>
              <a:gd name="T10" fmla="*/ 0 h 91"/>
              <a:gd name="T11" fmla="*/ 122 w 122"/>
              <a:gd name="T12" fmla="*/ 91 h 91"/>
            </a:gdLst>
            <a:ahLst/>
            <a:cxnLst>
              <a:cxn ang="T6">
                <a:pos x="T0" y="T1"/>
              </a:cxn>
              <a:cxn ang="T7">
                <a:pos x="T2" y="T3"/>
              </a:cxn>
              <a:cxn ang="T8">
                <a:pos x="T4" y="T5"/>
              </a:cxn>
            </a:cxnLst>
            <a:rect l="T9" t="T10" r="T11" b="T12"/>
            <a:pathLst>
              <a:path w="122" h="91">
                <a:moveTo>
                  <a:pt x="0" y="0"/>
                </a:moveTo>
                <a:cubicBezTo>
                  <a:pt x="6" y="9"/>
                  <a:pt x="9" y="21"/>
                  <a:pt x="18" y="27"/>
                </a:cubicBezTo>
                <a:cubicBezTo>
                  <a:pt x="122" y="91"/>
                  <a:pt x="50" y="22"/>
                  <a:pt x="82" y="54"/>
                </a:cubicBezTo>
              </a:path>
            </a:pathLst>
          </a:custGeom>
          <a:noFill/>
          <a:ln w="28575" cmpd="sng">
            <a:solidFill>
              <a:schemeClr val="tx1"/>
            </a:solidFill>
            <a:round/>
            <a:headEnd/>
            <a:tailEnd/>
          </a:ln>
        </p:spPr>
        <p:txBody>
          <a:bodyPr/>
          <a:lstStyle/>
          <a:p>
            <a:endParaRPr lang="en-IN"/>
          </a:p>
        </p:txBody>
      </p:sp>
      <p:sp>
        <p:nvSpPr>
          <p:cNvPr id="49184" name="Text Box 43"/>
          <p:cNvSpPr txBox="1">
            <a:spLocks noChangeArrowheads="1"/>
          </p:cNvSpPr>
          <p:nvPr/>
        </p:nvSpPr>
        <p:spPr bwMode="auto">
          <a:xfrm>
            <a:off x="6477000" y="2286000"/>
            <a:ext cx="1920875" cy="366713"/>
          </a:xfrm>
          <a:prstGeom prst="rect">
            <a:avLst/>
          </a:prstGeom>
          <a:noFill/>
          <a:ln w="9525">
            <a:noFill/>
            <a:miter lim="800000"/>
            <a:headEnd/>
            <a:tailEnd/>
          </a:ln>
        </p:spPr>
        <p:txBody>
          <a:bodyPr>
            <a:spAutoFit/>
          </a:bodyPr>
          <a:lstStyle/>
          <a:p>
            <a:pPr eaLnBrk="1" hangingPunct="1"/>
            <a:r>
              <a:rPr lang="en-US" altLang="en-US" b="1"/>
              <a:t>Muscle</a:t>
            </a:r>
            <a:r>
              <a:rPr lang="en-US" altLang="en-US"/>
              <a:t> </a:t>
            </a:r>
            <a:r>
              <a:rPr lang="en-US" altLang="en-US" b="1"/>
              <a:t>Spindle</a:t>
            </a:r>
          </a:p>
        </p:txBody>
      </p:sp>
      <p:sp>
        <p:nvSpPr>
          <p:cNvPr id="152622" name="AutoShape 46"/>
          <p:cNvSpPr>
            <a:spLocks noChangeArrowheads="1"/>
          </p:cNvSpPr>
          <p:nvPr/>
        </p:nvSpPr>
        <p:spPr bwMode="auto">
          <a:xfrm>
            <a:off x="6324600" y="2057400"/>
            <a:ext cx="152400" cy="609600"/>
          </a:xfrm>
          <a:prstGeom prst="upDownArrow">
            <a:avLst>
              <a:gd name="adj1" fmla="val 50000"/>
              <a:gd name="adj2" fmla="val 80000"/>
            </a:avLst>
          </a:prstGeom>
          <a:solidFill>
            <a:schemeClr val="accent2"/>
          </a:solidFill>
          <a:ln w="9525">
            <a:solidFill>
              <a:srgbClr val="FFFF00"/>
            </a:solidFill>
            <a:miter lim="800000"/>
            <a:headEnd/>
            <a:tailEnd/>
          </a:ln>
        </p:spPr>
        <p:txBody>
          <a:bodyPr wrap="none" anchor="ctr"/>
          <a:lstStyle/>
          <a:p>
            <a:pPr eaLnBrk="1" hangingPunct="1"/>
            <a:endParaRPr lang="en-IN" altLang="en-US"/>
          </a:p>
        </p:txBody>
      </p:sp>
      <p:sp>
        <p:nvSpPr>
          <p:cNvPr id="152623" name="Text Box 47"/>
          <p:cNvSpPr txBox="1">
            <a:spLocks noChangeArrowheads="1"/>
          </p:cNvSpPr>
          <p:nvPr/>
        </p:nvSpPr>
        <p:spPr bwMode="auto">
          <a:xfrm>
            <a:off x="2422525" y="3922713"/>
            <a:ext cx="385763" cy="369887"/>
          </a:xfrm>
          <a:prstGeom prst="rect">
            <a:avLst/>
          </a:prstGeom>
          <a:noFill/>
          <a:ln w="9525">
            <a:noFill/>
            <a:miter lim="800000"/>
            <a:headEnd/>
            <a:tailEnd/>
          </a:ln>
        </p:spPr>
        <p:txBody>
          <a:bodyPr wrap="none">
            <a:spAutoFit/>
          </a:bodyPr>
          <a:lstStyle/>
          <a:p>
            <a:pPr eaLnBrk="1" hangingPunct="1"/>
            <a:r>
              <a:rPr lang="en-US" altLang="en-US" b="1">
                <a:solidFill>
                  <a:schemeClr val="bg1"/>
                </a:solidFill>
              </a:rPr>
              <a:t>+</a:t>
            </a:r>
          </a:p>
        </p:txBody>
      </p:sp>
      <p:sp>
        <p:nvSpPr>
          <p:cNvPr id="152624" name="Text Box 48"/>
          <p:cNvSpPr txBox="1">
            <a:spLocks noChangeArrowheads="1"/>
          </p:cNvSpPr>
          <p:nvPr/>
        </p:nvSpPr>
        <p:spPr bwMode="auto">
          <a:xfrm>
            <a:off x="1905000" y="4267200"/>
            <a:ext cx="385763" cy="369888"/>
          </a:xfrm>
          <a:prstGeom prst="rect">
            <a:avLst/>
          </a:prstGeom>
          <a:noFill/>
          <a:ln w="9525">
            <a:noFill/>
            <a:miter lim="800000"/>
            <a:headEnd/>
            <a:tailEnd/>
          </a:ln>
        </p:spPr>
        <p:txBody>
          <a:bodyPr wrap="none">
            <a:spAutoFit/>
          </a:bodyPr>
          <a:lstStyle/>
          <a:p>
            <a:pPr eaLnBrk="1" hangingPunct="1"/>
            <a:r>
              <a:rPr lang="en-US" altLang="en-US" b="1">
                <a:solidFill>
                  <a:schemeClr val="bg1"/>
                </a:solidFill>
              </a:rPr>
              <a:t>+</a:t>
            </a:r>
          </a:p>
        </p:txBody>
      </p:sp>
      <p:sp>
        <p:nvSpPr>
          <p:cNvPr id="152625" name="AutoShape 49"/>
          <p:cNvSpPr>
            <a:spLocks noChangeArrowheads="1"/>
          </p:cNvSpPr>
          <p:nvPr/>
        </p:nvSpPr>
        <p:spPr bwMode="auto">
          <a:xfrm>
            <a:off x="7239000" y="3124200"/>
            <a:ext cx="304800" cy="976313"/>
          </a:xfrm>
          <a:prstGeom prst="upArrow">
            <a:avLst>
              <a:gd name="adj1" fmla="val 50000"/>
              <a:gd name="adj2" fmla="val 80078"/>
            </a:avLst>
          </a:prstGeom>
          <a:solidFill>
            <a:srgbClr val="00B0F0"/>
          </a:solidFill>
          <a:ln w="9525">
            <a:solidFill>
              <a:srgbClr val="FFFF00"/>
            </a:solidFill>
            <a:miter lim="800000"/>
            <a:headEnd/>
            <a:tailEnd/>
          </a:ln>
        </p:spPr>
        <p:txBody>
          <a:bodyPr wrap="none" anchor="ctr"/>
          <a:lstStyle/>
          <a:p>
            <a:pPr algn="ctr" eaLnBrk="1" hangingPunct="1"/>
            <a:endParaRPr lang="en-US" altLang="en-US">
              <a:solidFill>
                <a:srgbClr val="FFFF00"/>
              </a:solidFill>
            </a:endParaRPr>
          </a:p>
        </p:txBody>
      </p:sp>
      <p:sp>
        <p:nvSpPr>
          <p:cNvPr id="152626" name="AutoShape 50"/>
          <p:cNvSpPr>
            <a:spLocks noChangeArrowheads="1"/>
          </p:cNvSpPr>
          <p:nvPr/>
        </p:nvSpPr>
        <p:spPr bwMode="auto">
          <a:xfrm>
            <a:off x="7162800" y="1371600"/>
            <a:ext cx="304800" cy="976313"/>
          </a:xfrm>
          <a:prstGeom prst="downArrow">
            <a:avLst>
              <a:gd name="adj1" fmla="val 50000"/>
              <a:gd name="adj2" fmla="val 80078"/>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38" name="TextBox 37"/>
          <p:cNvSpPr txBox="1"/>
          <p:nvPr/>
        </p:nvSpPr>
        <p:spPr>
          <a:xfrm>
            <a:off x="1066800" y="2743200"/>
            <a:ext cx="1101840" cy="338554"/>
          </a:xfrm>
          <a:prstGeom prst="rect">
            <a:avLst/>
          </a:prstGeom>
          <a:noFill/>
        </p:spPr>
        <p:txBody>
          <a:bodyPr wrap="none" rtlCol="0">
            <a:spAutoFit/>
          </a:bodyPr>
          <a:lstStyle/>
          <a:p>
            <a:r>
              <a:rPr lang="en-US" sz="1600" dirty="0" smtClean="0"/>
              <a:t>Spinal cord</a:t>
            </a:r>
            <a:endParaRPr lang="en-IN" sz="1600" dirty="0"/>
          </a:p>
        </p:txBody>
      </p:sp>
      <p:sp>
        <p:nvSpPr>
          <p:cNvPr id="39" name="TextBox 38"/>
          <p:cNvSpPr txBox="1"/>
          <p:nvPr/>
        </p:nvSpPr>
        <p:spPr>
          <a:xfrm>
            <a:off x="2971800" y="1981200"/>
            <a:ext cx="1808829" cy="369332"/>
          </a:xfrm>
          <a:prstGeom prst="rect">
            <a:avLst/>
          </a:prstGeom>
          <a:noFill/>
        </p:spPr>
        <p:txBody>
          <a:bodyPr wrap="none" rtlCol="0">
            <a:spAutoFit/>
          </a:bodyPr>
          <a:lstStyle/>
          <a:p>
            <a:r>
              <a:rPr lang="en-US" dirty="0" smtClean="0"/>
              <a:t>Afferent pathway</a:t>
            </a:r>
            <a:endParaRPr lang="en-IN" dirty="0"/>
          </a:p>
        </p:txBody>
      </p:sp>
      <p:sp>
        <p:nvSpPr>
          <p:cNvPr id="40" name="TextBox 39"/>
          <p:cNvSpPr txBox="1"/>
          <p:nvPr/>
        </p:nvSpPr>
        <p:spPr>
          <a:xfrm>
            <a:off x="3276600" y="4724400"/>
            <a:ext cx="1772601" cy="369332"/>
          </a:xfrm>
          <a:prstGeom prst="rect">
            <a:avLst/>
          </a:prstGeom>
          <a:noFill/>
        </p:spPr>
        <p:txBody>
          <a:bodyPr wrap="none" rtlCol="0">
            <a:spAutoFit/>
          </a:bodyPr>
          <a:lstStyle/>
          <a:p>
            <a:r>
              <a:rPr lang="en-US" dirty="0" smtClean="0"/>
              <a:t>Efferent Pathway</a:t>
            </a:r>
            <a:endParaRPr lang="en-IN" dirty="0"/>
          </a:p>
        </p:txBody>
      </p:sp>
      <p:sp>
        <p:nvSpPr>
          <p:cNvPr id="41" name="TextBox 40"/>
          <p:cNvSpPr txBox="1"/>
          <p:nvPr/>
        </p:nvSpPr>
        <p:spPr>
          <a:xfrm>
            <a:off x="5943600" y="3048000"/>
            <a:ext cx="869149" cy="369332"/>
          </a:xfrm>
          <a:prstGeom prst="rect">
            <a:avLst/>
          </a:prstGeom>
          <a:noFill/>
        </p:spPr>
        <p:txBody>
          <a:bodyPr wrap="none" rtlCol="0">
            <a:spAutoFit/>
          </a:bodyPr>
          <a:lstStyle/>
          <a:p>
            <a:r>
              <a:rPr lang="en-US" b="1" dirty="0" smtClean="0"/>
              <a:t>Muscle</a:t>
            </a:r>
            <a:endParaRPr lang="en-IN"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2622"/>
                                        </p:tgtEl>
                                        <p:attrNameLst>
                                          <p:attrName>style.visibility</p:attrName>
                                        </p:attrNameLst>
                                      </p:cBhvr>
                                      <p:to>
                                        <p:strVal val="visible"/>
                                      </p:to>
                                    </p:set>
                                    <p:anim calcmode="lin" valueType="num">
                                      <p:cBhvr>
                                        <p:cTn id="7" dur="1000" fill="hold"/>
                                        <p:tgtEl>
                                          <p:spTgt spid="152622"/>
                                        </p:tgtEl>
                                        <p:attrNameLst>
                                          <p:attrName>ppt_w</p:attrName>
                                        </p:attrNameLst>
                                      </p:cBhvr>
                                      <p:tavLst>
                                        <p:tav tm="0">
                                          <p:val>
                                            <p:strVal val="#ppt_w*0.70"/>
                                          </p:val>
                                        </p:tav>
                                        <p:tav tm="100000">
                                          <p:val>
                                            <p:strVal val="#ppt_w"/>
                                          </p:val>
                                        </p:tav>
                                      </p:tavLst>
                                    </p:anim>
                                    <p:anim calcmode="lin" valueType="num">
                                      <p:cBhvr>
                                        <p:cTn id="8" dur="1000" fill="hold"/>
                                        <p:tgtEl>
                                          <p:spTgt spid="152622"/>
                                        </p:tgtEl>
                                        <p:attrNameLst>
                                          <p:attrName>ppt_h</p:attrName>
                                        </p:attrNameLst>
                                      </p:cBhvr>
                                      <p:tavLst>
                                        <p:tav tm="0">
                                          <p:val>
                                            <p:strVal val="#ppt_h"/>
                                          </p:val>
                                        </p:tav>
                                        <p:tav tm="100000">
                                          <p:val>
                                            <p:strVal val="#ppt_h"/>
                                          </p:val>
                                        </p:tav>
                                      </p:tavLst>
                                    </p:anim>
                                    <p:animEffect transition="in" filter="fade">
                                      <p:cBhvr>
                                        <p:cTn id="9" dur="1000"/>
                                        <p:tgtEl>
                                          <p:spTgt spid="1526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7" presetClass="emph" presetSubtype="2" fill="hold" nodeType="clickEffect">
                                  <p:stCondLst>
                                    <p:cond delay="0"/>
                                  </p:stCondLst>
                                  <p:childTnLst>
                                    <p:animClr clrSpc="rgb" dir="cw">
                                      <p:cBhvr>
                                        <p:cTn id="13" dur="2000" fill="hold"/>
                                        <p:tgtEl>
                                          <p:spTgt spid="152600"/>
                                        </p:tgtEl>
                                        <p:attrNameLst>
                                          <p:attrName>stroke.color</p:attrName>
                                        </p:attrNameLst>
                                      </p:cBhvr>
                                      <p:to>
                                        <a:srgbClr val="CD0707"/>
                                      </p:to>
                                    </p:animClr>
                                    <p:set>
                                      <p:cBhvr>
                                        <p:cTn id="14" dur="2000" fill="hold"/>
                                        <p:tgtEl>
                                          <p:spTgt spid="152600"/>
                                        </p:tgtEl>
                                        <p:attrNameLst>
                                          <p:attrName>stroke.on</p:attrName>
                                        </p:attrNameLst>
                                      </p:cBhvr>
                                      <p:to>
                                        <p:strVal val="true"/>
                                      </p:to>
                                    </p:set>
                                  </p:childTnLst>
                                </p:cTn>
                              </p:par>
                              <p:par>
                                <p:cTn id="15" presetID="7" presetClass="emph" presetSubtype="2" fill="hold" nodeType="withEffect">
                                  <p:stCondLst>
                                    <p:cond delay="0"/>
                                  </p:stCondLst>
                                  <p:childTnLst>
                                    <p:animClr clrSpc="rgb" dir="cw">
                                      <p:cBhvr>
                                        <p:cTn id="16" dur="2000" fill="hold"/>
                                        <p:tgtEl>
                                          <p:spTgt spid="152602"/>
                                        </p:tgtEl>
                                        <p:attrNameLst>
                                          <p:attrName>stroke.color</p:attrName>
                                        </p:attrNameLst>
                                      </p:cBhvr>
                                      <p:to>
                                        <a:srgbClr val="CD0707"/>
                                      </p:to>
                                    </p:animClr>
                                    <p:set>
                                      <p:cBhvr>
                                        <p:cTn id="17" dur="2000" fill="hold"/>
                                        <p:tgtEl>
                                          <p:spTgt spid="152602"/>
                                        </p:tgtEl>
                                        <p:attrNameLst>
                                          <p:attrName>stroke.on</p:attrName>
                                        </p:attrNameLst>
                                      </p:cBhvr>
                                      <p:to>
                                        <p:strVal val="true"/>
                                      </p:to>
                                    </p:set>
                                  </p:childTnLst>
                                </p:cTn>
                              </p:par>
                              <p:par>
                                <p:cTn id="18" presetID="7" presetClass="emph" presetSubtype="2" fill="hold" nodeType="withEffect">
                                  <p:stCondLst>
                                    <p:cond delay="0"/>
                                  </p:stCondLst>
                                  <p:childTnLst>
                                    <p:animClr clrSpc="rgb" dir="cw">
                                      <p:cBhvr>
                                        <p:cTn id="19" dur="2000" fill="hold"/>
                                        <p:tgtEl>
                                          <p:spTgt spid="152601"/>
                                        </p:tgtEl>
                                        <p:attrNameLst>
                                          <p:attrName>stroke.color</p:attrName>
                                        </p:attrNameLst>
                                      </p:cBhvr>
                                      <p:to>
                                        <a:srgbClr val="FF0000"/>
                                      </p:to>
                                    </p:animClr>
                                    <p:set>
                                      <p:cBhvr>
                                        <p:cTn id="20" dur="2000" fill="hold"/>
                                        <p:tgtEl>
                                          <p:spTgt spid="152601"/>
                                        </p:tgtEl>
                                        <p:attrNameLst>
                                          <p:attrName>stroke.on</p:attrName>
                                        </p:attrNameLst>
                                      </p:cBhvr>
                                      <p:to>
                                        <p:strVal val="tru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0" presetClass="entr" presetSubtype="0" fill="hold" nodeType="clickEffect">
                                  <p:stCondLst>
                                    <p:cond delay="0"/>
                                  </p:stCondLst>
                                  <p:childTnLst>
                                    <p:set>
                                      <p:cBhvr>
                                        <p:cTn id="24" dur="1" fill="hold">
                                          <p:stCondLst>
                                            <p:cond delay="0"/>
                                          </p:stCondLst>
                                        </p:cTn>
                                        <p:tgtEl>
                                          <p:spTgt spid="152623">
                                            <p:txEl>
                                              <p:pRg st="0" end="0"/>
                                            </p:txEl>
                                          </p:spTgt>
                                        </p:tgtEl>
                                        <p:attrNameLst>
                                          <p:attrName>style.visibility</p:attrName>
                                        </p:attrNameLst>
                                      </p:cBhvr>
                                      <p:to>
                                        <p:strVal val="visible"/>
                                      </p:to>
                                    </p:set>
                                    <p:animEffect transition="in" filter="fade">
                                      <p:cBhvr>
                                        <p:cTn id="25" dur="800" decel="100000"/>
                                        <p:tgtEl>
                                          <p:spTgt spid="152623">
                                            <p:txEl>
                                              <p:pRg st="0" end="0"/>
                                            </p:txEl>
                                          </p:spTgt>
                                        </p:tgtEl>
                                      </p:cBhvr>
                                    </p:animEffect>
                                    <p:anim calcmode="lin" valueType="num">
                                      <p:cBhvr>
                                        <p:cTn id="26" dur="800" decel="100000" fill="hold"/>
                                        <p:tgtEl>
                                          <p:spTgt spid="152623">
                                            <p:txEl>
                                              <p:pRg st="0" end="0"/>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52623">
                                            <p:txEl>
                                              <p:pRg st="0" end="0"/>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52623">
                                            <p:txEl>
                                              <p:pRg st="0" end="0"/>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52623">
                                            <p:txEl>
                                              <p:pRg st="0" end="0"/>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52623">
                                            <p:txEl>
                                              <p:pRg st="0" end="0"/>
                                            </p:txEl>
                                          </p:spTgt>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152624"/>
                                        </p:tgtEl>
                                        <p:attrNameLst>
                                          <p:attrName>style.visibility</p:attrName>
                                        </p:attrNameLst>
                                      </p:cBhvr>
                                      <p:to>
                                        <p:strVal val="visible"/>
                                      </p:to>
                                    </p:set>
                                    <p:animEffect transition="in" filter="fade">
                                      <p:cBhvr>
                                        <p:cTn id="33" dur="800" decel="100000"/>
                                        <p:tgtEl>
                                          <p:spTgt spid="152624"/>
                                        </p:tgtEl>
                                      </p:cBhvr>
                                    </p:animEffect>
                                    <p:anim calcmode="lin" valueType="num">
                                      <p:cBhvr>
                                        <p:cTn id="34" dur="800" decel="100000" fill="hold"/>
                                        <p:tgtEl>
                                          <p:spTgt spid="152624"/>
                                        </p:tgtEl>
                                        <p:attrNameLst>
                                          <p:attrName>style.rotation</p:attrName>
                                        </p:attrNameLst>
                                      </p:cBhvr>
                                      <p:tavLst>
                                        <p:tav tm="0">
                                          <p:val>
                                            <p:fltVal val="-90"/>
                                          </p:val>
                                        </p:tav>
                                        <p:tav tm="100000">
                                          <p:val>
                                            <p:fltVal val="0"/>
                                          </p:val>
                                        </p:tav>
                                      </p:tavLst>
                                    </p:anim>
                                    <p:anim calcmode="lin" valueType="num">
                                      <p:cBhvr>
                                        <p:cTn id="35" dur="800" decel="100000" fill="hold"/>
                                        <p:tgtEl>
                                          <p:spTgt spid="152624"/>
                                        </p:tgtEl>
                                        <p:attrNameLst>
                                          <p:attrName>ppt_x</p:attrName>
                                        </p:attrNameLst>
                                      </p:cBhvr>
                                      <p:tavLst>
                                        <p:tav tm="0">
                                          <p:val>
                                            <p:strVal val="#ppt_x+0.4"/>
                                          </p:val>
                                        </p:tav>
                                        <p:tav tm="100000">
                                          <p:val>
                                            <p:strVal val="#ppt_x-0.05"/>
                                          </p:val>
                                        </p:tav>
                                      </p:tavLst>
                                    </p:anim>
                                    <p:anim calcmode="lin" valueType="num">
                                      <p:cBhvr>
                                        <p:cTn id="36" dur="800" decel="100000" fill="hold"/>
                                        <p:tgtEl>
                                          <p:spTgt spid="152624"/>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152624"/>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152624"/>
                                        </p:tgtEl>
                                        <p:attrNameLst>
                                          <p:attrName>ppt_y</p:attrName>
                                        </p:attrNameLst>
                                      </p:cBhvr>
                                      <p:tavLst>
                                        <p:tav tm="0">
                                          <p:val>
                                            <p:strVal val="#ppt_y+0.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152609"/>
                                        </p:tgtEl>
                                        <p:attrNameLst>
                                          <p:attrName>style.visibility</p:attrName>
                                        </p:attrNameLst>
                                      </p:cBhvr>
                                      <p:to>
                                        <p:strVal val="visible"/>
                                      </p:to>
                                    </p:set>
                                    <p:anim calcmode="lin" valueType="num">
                                      <p:cBhvr>
                                        <p:cTn id="43" dur="1000" fill="hold"/>
                                        <p:tgtEl>
                                          <p:spTgt spid="152609"/>
                                        </p:tgtEl>
                                        <p:attrNameLst>
                                          <p:attrName>ppt_w</p:attrName>
                                        </p:attrNameLst>
                                      </p:cBhvr>
                                      <p:tavLst>
                                        <p:tav tm="0">
                                          <p:val>
                                            <p:strVal val="#ppt_w*0.70"/>
                                          </p:val>
                                        </p:tav>
                                        <p:tav tm="100000">
                                          <p:val>
                                            <p:strVal val="#ppt_w"/>
                                          </p:val>
                                        </p:tav>
                                      </p:tavLst>
                                    </p:anim>
                                    <p:anim calcmode="lin" valueType="num">
                                      <p:cBhvr>
                                        <p:cTn id="44" dur="1000" fill="hold"/>
                                        <p:tgtEl>
                                          <p:spTgt spid="152609"/>
                                        </p:tgtEl>
                                        <p:attrNameLst>
                                          <p:attrName>ppt_h</p:attrName>
                                        </p:attrNameLst>
                                      </p:cBhvr>
                                      <p:tavLst>
                                        <p:tav tm="0">
                                          <p:val>
                                            <p:strVal val="#ppt_h"/>
                                          </p:val>
                                        </p:tav>
                                        <p:tav tm="100000">
                                          <p:val>
                                            <p:strVal val="#ppt_h"/>
                                          </p:val>
                                        </p:tav>
                                      </p:tavLst>
                                    </p:anim>
                                    <p:animEffect transition="in" filter="fade">
                                      <p:cBhvr>
                                        <p:cTn id="45" dur="1000"/>
                                        <p:tgtEl>
                                          <p:spTgt spid="15260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52613"/>
                                        </p:tgtEl>
                                        <p:attrNameLst>
                                          <p:attrName>style.visibility</p:attrName>
                                        </p:attrNameLst>
                                      </p:cBhvr>
                                      <p:to>
                                        <p:strVal val="visible"/>
                                      </p:to>
                                    </p:set>
                                    <p:anim calcmode="lin" valueType="num">
                                      <p:cBhvr>
                                        <p:cTn id="50" dur="1000" fill="hold"/>
                                        <p:tgtEl>
                                          <p:spTgt spid="152613"/>
                                        </p:tgtEl>
                                        <p:attrNameLst>
                                          <p:attrName>ppt_w</p:attrName>
                                        </p:attrNameLst>
                                      </p:cBhvr>
                                      <p:tavLst>
                                        <p:tav tm="0">
                                          <p:val>
                                            <p:strVal val="#ppt_w*0.70"/>
                                          </p:val>
                                        </p:tav>
                                        <p:tav tm="100000">
                                          <p:val>
                                            <p:strVal val="#ppt_w"/>
                                          </p:val>
                                        </p:tav>
                                      </p:tavLst>
                                    </p:anim>
                                    <p:anim calcmode="lin" valueType="num">
                                      <p:cBhvr>
                                        <p:cTn id="51" dur="1000" fill="hold"/>
                                        <p:tgtEl>
                                          <p:spTgt spid="152613"/>
                                        </p:tgtEl>
                                        <p:attrNameLst>
                                          <p:attrName>ppt_h</p:attrName>
                                        </p:attrNameLst>
                                      </p:cBhvr>
                                      <p:tavLst>
                                        <p:tav tm="0">
                                          <p:val>
                                            <p:strVal val="#ppt_h"/>
                                          </p:val>
                                        </p:tav>
                                        <p:tav tm="100000">
                                          <p:val>
                                            <p:strVal val="#ppt_h"/>
                                          </p:val>
                                        </p:tav>
                                      </p:tavLst>
                                    </p:anim>
                                    <p:animEffect transition="in" filter="fade">
                                      <p:cBhvr>
                                        <p:cTn id="52" dur="1000"/>
                                        <p:tgtEl>
                                          <p:spTgt spid="1526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1" fill="hold" grpId="0" nodeType="clickEffect">
                                  <p:stCondLst>
                                    <p:cond delay="0"/>
                                  </p:stCondLst>
                                  <p:childTnLst>
                                    <p:set>
                                      <p:cBhvr>
                                        <p:cTn id="56" dur="1" fill="hold">
                                          <p:stCondLst>
                                            <p:cond delay="0"/>
                                          </p:stCondLst>
                                        </p:cTn>
                                        <p:tgtEl>
                                          <p:spTgt spid="152626"/>
                                        </p:tgtEl>
                                        <p:attrNameLst>
                                          <p:attrName>style.visibility</p:attrName>
                                        </p:attrNameLst>
                                      </p:cBhvr>
                                      <p:to>
                                        <p:strVal val="visible"/>
                                      </p:to>
                                    </p:set>
                                    <p:anim calcmode="lin" valueType="num">
                                      <p:cBhvr additive="base">
                                        <p:cTn id="57" dur="500" fill="hold"/>
                                        <p:tgtEl>
                                          <p:spTgt spid="152626"/>
                                        </p:tgtEl>
                                        <p:attrNameLst>
                                          <p:attrName>ppt_x</p:attrName>
                                        </p:attrNameLst>
                                      </p:cBhvr>
                                      <p:tavLst>
                                        <p:tav tm="0">
                                          <p:val>
                                            <p:strVal val="#ppt_x"/>
                                          </p:val>
                                        </p:tav>
                                        <p:tav tm="100000">
                                          <p:val>
                                            <p:strVal val="#ppt_x"/>
                                          </p:val>
                                        </p:tav>
                                      </p:tavLst>
                                    </p:anim>
                                    <p:anim calcmode="lin" valueType="num">
                                      <p:cBhvr additive="base">
                                        <p:cTn id="58" dur="500" fill="hold"/>
                                        <p:tgtEl>
                                          <p:spTgt spid="152626"/>
                                        </p:tgtEl>
                                        <p:attrNameLst>
                                          <p:attrName>ppt_y</p:attrName>
                                        </p:attrNameLst>
                                      </p:cBhvr>
                                      <p:tavLst>
                                        <p:tav tm="0">
                                          <p:val>
                                            <p:strVal val="0-#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52625"/>
                                        </p:tgtEl>
                                        <p:attrNameLst>
                                          <p:attrName>style.visibility</p:attrName>
                                        </p:attrNameLst>
                                      </p:cBhvr>
                                      <p:to>
                                        <p:strVal val="visible"/>
                                      </p:to>
                                    </p:set>
                                    <p:anim calcmode="lin" valueType="num">
                                      <p:cBhvr additive="base">
                                        <p:cTn id="61" dur="500" fill="hold"/>
                                        <p:tgtEl>
                                          <p:spTgt spid="152625"/>
                                        </p:tgtEl>
                                        <p:attrNameLst>
                                          <p:attrName>ppt_x</p:attrName>
                                        </p:attrNameLst>
                                      </p:cBhvr>
                                      <p:tavLst>
                                        <p:tav tm="0">
                                          <p:val>
                                            <p:strVal val="#ppt_x"/>
                                          </p:val>
                                        </p:tav>
                                        <p:tav tm="100000">
                                          <p:val>
                                            <p:strVal val="#ppt_x"/>
                                          </p:val>
                                        </p:tav>
                                      </p:tavLst>
                                    </p:anim>
                                    <p:anim calcmode="lin" valueType="num">
                                      <p:cBhvr additive="base">
                                        <p:cTn id="62" dur="500" fill="hold"/>
                                        <p:tgtEl>
                                          <p:spTgt spid="152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609" grpId="0" animBg="1"/>
      <p:bldP spid="152613" grpId="0"/>
      <p:bldP spid="152622" grpId="0" animBg="1"/>
      <p:bldP spid="152624" grpId="0"/>
      <p:bldP spid="152625" grpId="0" animBg="1"/>
      <p:bldP spid="1526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p:cNvSpPr>
          <p:nvPr>
            <p:ph type="body" idx="4294967295"/>
          </p:nvPr>
        </p:nvSpPr>
        <p:spPr>
          <a:xfrm>
            <a:off x="0" y="1219200"/>
            <a:ext cx="8229600" cy="4530725"/>
          </a:xfrm>
        </p:spPr>
        <p:txBody>
          <a:bodyPr>
            <a:normAutofit fontScale="92500" lnSpcReduction="10000"/>
          </a:bodyPr>
          <a:lstStyle/>
          <a:p>
            <a:pPr marL="609600" indent="-609600" eaLnBrk="1" hangingPunct="1">
              <a:buNone/>
            </a:pPr>
            <a:r>
              <a:rPr lang="en-US" altLang="en-US" dirty="0" smtClean="0"/>
              <a:t>4. Joint Stimulation:</a:t>
            </a:r>
          </a:p>
          <a:p>
            <a:pPr marL="609600" indent="-609600" eaLnBrk="1" hangingPunct="1">
              <a:buNone/>
            </a:pPr>
            <a:endParaRPr lang="en-US" altLang="en-US" dirty="0"/>
          </a:p>
          <a:p>
            <a:pPr marL="609600" indent="-609600"/>
            <a:r>
              <a:rPr lang="en-US" altLang="en-US" dirty="0" smtClean="0"/>
              <a:t>Traction</a:t>
            </a:r>
          </a:p>
          <a:p>
            <a:pPr marL="609600" indent="-609600">
              <a:buNone/>
            </a:pPr>
            <a:endParaRPr lang="en-US" altLang="en-US" dirty="0"/>
          </a:p>
          <a:p>
            <a:pPr marL="609600" indent="-609600">
              <a:buNone/>
            </a:pPr>
            <a:r>
              <a:rPr lang="en-US" altLang="en-US" dirty="0" smtClean="0"/>
              <a:t>It facilitates joint receptors by creating a separation of joint surfaces. </a:t>
            </a:r>
          </a:p>
          <a:p>
            <a:pPr marL="609600" indent="-609600" eaLnBrk="1" hangingPunct="1">
              <a:buFont typeface="Wingdings" pitchFamily="2" charset="2"/>
              <a:buNone/>
            </a:pPr>
            <a:endParaRPr lang="en-US" altLang="en-US" dirty="0" smtClean="0"/>
          </a:p>
          <a:p>
            <a:pPr marL="609600" indent="-609600" eaLnBrk="1" hangingPunct="1">
              <a:buFont typeface="Wingdings" pitchFamily="2" charset="2"/>
              <a:buNone/>
            </a:pPr>
            <a:r>
              <a:rPr lang="en-US" altLang="en-US" dirty="0" smtClean="0"/>
              <a:t>It is thought that traction promotes movement and is used for pulling motion – flexion response.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p:cNvSpPr>
          <p:nvPr>
            <p:ph type="body" idx="4294967295"/>
          </p:nvPr>
        </p:nvSpPr>
        <p:spPr>
          <a:xfrm>
            <a:off x="0" y="1143000"/>
            <a:ext cx="8229600" cy="4530725"/>
          </a:xfrm>
        </p:spPr>
        <p:txBody>
          <a:bodyPr/>
          <a:lstStyle/>
          <a:p>
            <a:pPr marL="609600" indent="-609600" eaLnBrk="1" hangingPunct="1"/>
            <a:r>
              <a:rPr lang="en-US" altLang="en-US" dirty="0" smtClean="0"/>
              <a:t>Approximation: </a:t>
            </a:r>
          </a:p>
          <a:p>
            <a:pPr marL="609600" indent="-609600" eaLnBrk="1" hangingPunct="1">
              <a:buFont typeface="Wingdings" pitchFamily="2" charset="2"/>
              <a:buNone/>
            </a:pPr>
            <a:endParaRPr lang="en-US" altLang="en-US" dirty="0" smtClean="0"/>
          </a:p>
          <a:p>
            <a:pPr marL="609600" indent="-609600" eaLnBrk="1" hangingPunct="1">
              <a:buFont typeface="Wingdings" pitchFamily="2" charset="2"/>
              <a:buNone/>
            </a:pPr>
            <a:r>
              <a:rPr lang="en-US" altLang="en-US" dirty="0" smtClean="0"/>
              <a:t>It facilitates joint receptors by creating a compression of joint surfaces. </a:t>
            </a:r>
          </a:p>
          <a:p>
            <a:pPr marL="609600" indent="-609600" eaLnBrk="1" hangingPunct="1">
              <a:buFont typeface="Wingdings" pitchFamily="2" charset="2"/>
              <a:buNone/>
            </a:pPr>
            <a:endParaRPr lang="en-US" altLang="en-US" dirty="0" smtClean="0"/>
          </a:p>
          <a:p>
            <a:pPr marL="609600" indent="-609600" eaLnBrk="1" hangingPunct="1">
              <a:buFont typeface="Wingdings" pitchFamily="2" charset="2"/>
              <a:buNone/>
            </a:pPr>
            <a:r>
              <a:rPr lang="en-US" altLang="en-US" dirty="0" smtClean="0"/>
              <a:t>It promotes stability and postural control and is used for pushing motion – extension response.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val 2"/>
          <p:cNvSpPr>
            <a:spLocks noChangeArrowheads="1"/>
          </p:cNvSpPr>
          <p:nvPr/>
        </p:nvSpPr>
        <p:spPr bwMode="auto">
          <a:xfrm>
            <a:off x="609600" y="2209800"/>
            <a:ext cx="2590800" cy="2743200"/>
          </a:xfrm>
          <a:prstGeom prst="ellipse">
            <a:avLst/>
          </a:prstGeom>
          <a:solidFill>
            <a:schemeClr val="accent1"/>
          </a:solidFill>
          <a:ln w="9525">
            <a:solidFill>
              <a:schemeClr val="tx1"/>
            </a:solidFill>
            <a:round/>
            <a:headEnd/>
            <a:tailEnd/>
          </a:ln>
        </p:spPr>
        <p:txBody>
          <a:bodyPr wrap="none" anchor="ctr"/>
          <a:lstStyle/>
          <a:p>
            <a:pPr algn="ctr" eaLnBrk="1" hangingPunct="1"/>
            <a:endParaRPr lang="en-US" altLang="en-US">
              <a:latin typeface="Tahoma" pitchFamily="34" charset="0"/>
            </a:endParaRPr>
          </a:p>
        </p:txBody>
      </p:sp>
      <p:sp>
        <p:nvSpPr>
          <p:cNvPr id="53251" name="Freeform 3"/>
          <p:cNvSpPr>
            <a:spLocks/>
          </p:cNvSpPr>
          <p:nvPr/>
        </p:nvSpPr>
        <p:spPr bwMode="auto">
          <a:xfrm>
            <a:off x="1204913" y="2395538"/>
            <a:ext cx="1295400" cy="304800"/>
          </a:xfrm>
          <a:custGeom>
            <a:avLst/>
            <a:gdLst>
              <a:gd name="T0" fmla="*/ 0 w 816"/>
              <a:gd name="T1" fmla="*/ 0 h 192"/>
              <a:gd name="T2" fmla="*/ 2147483646 w 816"/>
              <a:gd name="T3" fmla="*/ 2147483646 h 192"/>
              <a:gd name="T4" fmla="*/ 2147483646 w 816"/>
              <a:gd name="T5" fmla="*/ 2147483646 h 192"/>
              <a:gd name="T6" fmla="*/ 2147483646 w 816"/>
              <a:gd name="T7" fmla="*/ 2147483646 h 192"/>
              <a:gd name="T8" fmla="*/ 2147483646 w 816"/>
              <a:gd name="T9" fmla="*/ 2147483646 h 192"/>
              <a:gd name="T10" fmla="*/ 2147483646 w 816"/>
              <a:gd name="T11" fmla="*/ 2147483646 h 192"/>
              <a:gd name="T12" fmla="*/ 2147483646 w 816"/>
              <a:gd name="T13" fmla="*/ 2147483646 h 192"/>
              <a:gd name="T14" fmla="*/ 0 60000 65536"/>
              <a:gd name="T15" fmla="*/ 0 60000 65536"/>
              <a:gd name="T16" fmla="*/ 0 60000 65536"/>
              <a:gd name="T17" fmla="*/ 0 60000 65536"/>
              <a:gd name="T18" fmla="*/ 0 60000 65536"/>
              <a:gd name="T19" fmla="*/ 0 60000 65536"/>
              <a:gd name="T20" fmla="*/ 0 60000 65536"/>
              <a:gd name="T21" fmla="*/ 0 w 816"/>
              <a:gd name="T22" fmla="*/ 0 h 192"/>
              <a:gd name="T23" fmla="*/ 816 w 816"/>
              <a:gd name="T24" fmla="*/ 192 h 1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92">
                <a:moveTo>
                  <a:pt x="0" y="0"/>
                </a:moveTo>
                <a:cubicBezTo>
                  <a:pt x="10" y="31"/>
                  <a:pt x="23" y="50"/>
                  <a:pt x="46" y="73"/>
                </a:cubicBezTo>
                <a:cubicBezTo>
                  <a:pt x="79" y="172"/>
                  <a:pt x="280" y="179"/>
                  <a:pt x="366" y="192"/>
                </a:cubicBezTo>
                <a:cubicBezTo>
                  <a:pt x="468" y="181"/>
                  <a:pt x="564" y="156"/>
                  <a:pt x="667" y="146"/>
                </a:cubicBezTo>
                <a:cubicBezTo>
                  <a:pt x="698" y="136"/>
                  <a:pt x="710" y="119"/>
                  <a:pt x="740" y="109"/>
                </a:cubicBezTo>
                <a:cubicBezTo>
                  <a:pt x="761" y="89"/>
                  <a:pt x="775" y="65"/>
                  <a:pt x="795" y="45"/>
                </a:cubicBezTo>
                <a:cubicBezTo>
                  <a:pt x="816" y="24"/>
                  <a:pt x="814" y="36"/>
                  <a:pt x="814" y="18"/>
                </a:cubicBezTo>
              </a:path>
            </a:pathLst>
          </a:custGeom>
          <a:noFill/>
          <a:ln w="28575" cmpd="sng">
            <a:solidFill>
              <a:schemeClr val="tx1"/>
            </a:solidFill>
            <a:round/>
            <a:headEnd/>
            <a:tailEnd/>
          </a:ln>
        </p:spPr>
        <p:txBody>
          <a:bodyPr/>
          <a:lstStyle/>
          <a:p>
            <a:endParaRPr lang="en-IN"/>
          </a:p>
        </p:txBody>
      </p:sp>
      <p:sp>
        <p:nvSpPr>
          <p:cNvPr id="53252" name="Freeform 4"/>
          <p:cNvSpPr>
            <a:spLocks/>
          </p:cNvSpPr>
          <p:nvPr/>
        </p:nvSpPr>
        <p:spPr bwMode="auto">
          <a:xfrm>
            <a:off x="739775" y="2973388"/>
            <a:ext cx="2308225" cy="1700212"/>
          </a:xfrm>
          <a:custGeom>
            <a:avLst/>
            <a:gdLst>
              <a:gd name="T0" fmla="*/ 0 w 1454"/>
              <a:gd name="T1" fmla="*/ 2147483646 h 1071"/>
              <a:gd name="T2" fmla="*/ 2147483646 w 1454"/>
              <a:gd name="T3" fmla="*/ 2147483646 h 1071"/>
              <a:gd name="T4" fmla="*/ 2147483646 w 1454"/>
              <a:gd name="T5" fmla="*/ 2147483646 h 1071"/>
              <a:gd name="T6" fmla="*/ 2147483646 w 1454"/>
              <a:gd name="T7" fmla="*/ 2147483646 h 1071"/>
              <a:gd name="T8" fmla="*/ 2147483646 w 1454"/>
              <a:gd name="T9" fmla="*/ 2147483646 h 1071"/>
              <a:gd name="T10" fmla="*/ 2147483646 w 1454"/>
              <a:gd name="T11" fmla="*/ 2147483646 h 1071"/>
              <a:gd name="T12" fmla="*/ 2147483646 w 1454"/>
              <a:gd name="T13" fmla="*/ 2147483646 h 1071"/>
              <a:gd name="T14" fmla="*/ 2147483646 w 1454"/>
              <a:gd name="T15" fmla="*/ 2147483646 h 1071"/>
              <a:gd name="T16" fmla="*/ 2147483646 w 1454"/>
              <a:gd name="T17" fmla="*/ 2147483646 h 1071"/>
              <a:gd name="T18" fmla="*/ 2147483646 w 1454"/>
              <a:gd name="T19" fmla="*/ 2147483646 h 1071"/>
              <a:gd name="T20" fmla="*/ 2147483646 w 1454"/>
              <a:gd name="T21" fmla="*/ 2147483646 h 1071"/>
              <a:gd name="T22" fmla="*/ 2147483646 w 1454"/>
              <a:gd name="T23" fmla="*/ 2147483646 h 1071"/>
              <a:gd name="T24" fmla="*/ 2147483646 w 1454"/>
              <a:gd name="T25" fmla="*/ 2147483646 h 1071"/>
              <a:gd name="T26" fmla="*/ 2147483646 w 1454"/>
              <a:gd name="T27" fmla="*/ 2147483646 h 1071"/>
              <a:gd name="T28" fmla="*/ 2147483646 w 1454"/>
              <a:gd name="T29" fmla="*/ 2147483646 h 1071"/>
              <a:gd name="T30" fmla="*/ 2147483646 w 1454"/>
              <a:gd name="T31" fmla="*/ 2147483646 h 1071"/>
              <a:gd name="T32" fmla="*/ 2147483646 w 1454"/>
              <a:gd name="T33" fmla="*/ 2147483646 h 1071"/>
              <a:gd name="T34" fmla="*/ 2147483646 w 1454"/>
              <a:gd name="T35" fmla="*/ 2147483646 h 1071"/>
              <a:gd name="T36" fmla="*/ 2147483646 w 1454"/>
              <a:gd name="T37" fmla="*/ 2147483646 h 1071"/>
              <a:gd name="T38" fmla="*/ 2147483646 w 1454"/>
              <a:gd name="T39" fmla="*/ 2147483646 h 1071"/>
              <a:gd name="T40" fmla="*/ 2147483646 w 1454"/>
              <a:gd name="T41" fmla="*/ 2147483646 h 1071"/>
              <a:gd name="T42" fmla="*/ 2147483646 w 1454"/>
              <a:gd name="T43" fmla="*/ 2147483646 h 1071"/>
              <a:gd name="T44" fmla="*/ 2147483646 w 1454"/>
              <a:gd name="T45" fmla="*/ 2147483646 h 1071"/>
              <a:gd name="T46" fmla="*/ 2147483646 w 1454"/>
              <a:gd name="T47" fmla="*/ 2147483646 h 1071"/>
              <a:gd name="T48" fmla="*/ 2147483646 w 1454"/>
              <a:gd name="T49" fmla="*/ 2147483646 h 1071"/>
              <a:gd name="T50" fmla="*/ 2147483646 w 1454"/>
              <a:gd name="T51" fmla="*/ 2147483646 h 1071"/>
              <a:gd name="T52" fmla="*/ 2147483646 w 1454"/>
              <a:gd name="T53" fmla="*/ 2147483646 h 1071"/>
              <a:gd name="T54" fmla="*/ 2147483646 w 1454"/>
              <a:gd name="T55" fmla="*/ 2147483646 h 1071"/>
              <a:gd name="T56" fmla="*/ 2147483646 w 1454"/>
              <a:gd name="T57" fmla="*/ 2147483646 h 1071"/>
              <a:gd name="T58" fmla="*/ 2147483646 w 1454"/>
              <a:gd name="T59" fmla="*/ 2147483646 h 1071"/>
              <a:gd name="T60" fmla="*/ 2147483646 w 1454"/>
              <a:gd name="T61" fmla="*/ 2147483646 h 1071"/>
              <a:gd name="T62" fmla="*/ 2147483646 w 1454"/>
              <a:gd name="T63" fmla="*/ 2147483646 h 1071"/>
              <a:gd name="T64" fmla="*/ 2147483646 w 1454"/>
              <a:gd name="T65" fmla="*/ 2147483646 h 1071"/>
              <a:gd name="T66" fmla="*/ 2147483646 w 1454"/>
              <a:gd name="T67" fmla="*/ 2147483646 h 1071"/>
              <a:gd name="T68" fmla="*/ 2147483646 w 1454"/>
              <a:gd name="T69" fmla="*/ 2147483646 h 1071"/>
              <a:gd name="T70" fmla="*/ 2147483646 w 1454"/>
              <a:gd name="T71" fmla="*/ 2147483646 h 1071"/>
              <a:gd name="T72" fmla="*/ 2147483646 w 1454"/>
              <a:gd name="T73" fmla="*/ 2147483646 h 1071"/>
              <a:gd name="T74" fmla="*/ 2147483646 w 1454"/>
              <a:gd name="T75" fmla="*/ 2147483646 h 1071"/>
              <a:gd name="T76" fmla="*/ 2147483646 w 1454"/>
              <a:gd name="T77" fmla="*/ 2147483646 h 1071"/>
              <a:gd name="T78" fmla="*/ 2147483646 w 1454"/>
              <a:gd name="T79" fmla="*/ 2147483646 h 1071"/>
              <a:gd name="T80" fmla="*/ 2147483646 w 1454"/>
              <a:gd name="T81" fmla="*/ 2147483646 h 10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54"/>
              <a:gd name="T124" fmla="*/ 0 h 1071"/>
              <a:gd name="T125" fmla="*/ 1454 w 1454"/>
              <a:gd name="T126" fmla="*/ 1071 h 107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54" h="1071">
                <a:moveTo>
                  <a:pt x="0" y="10"/>
                </a:moveTo>
                <a:cubicBezTo>
                  <a:pt x="9" y="7"/>
                  <a:pt x="18" y="0"/>
                  <a:pt x="28" y="1"/>
                </a:cubicBezTo>
                <a:cubicBezTo>
                  <a:pt x="47" y="3"/>
                  <a:pt x="83" y="20"/>
                  <a:pt x="83" y="20"/>
                </a:cubicBezTo>
                <a:cubicBezTo>
                  <a:pt x="89" y="29"/>
                  <a:pt x="93" y="39"/>
                  <a:pt x="101" y="47"/>
                </a:cubicBezTo>
                <a:cubicBezTo>
                  <a:pt x="109" y="55"/>
                  <a:pt x="121" y="56"/>
                  <a:pt x="128" y="65"/>
                </a:cubicBezTo>
                <a:cubicBezTo>
                  <a:pt x="134" y="73"/>
                  <a:pt x="132" y="85"/>
                  <a:pt x="137" y="93"/>
                </a:cubicBezTo>
                <a:cubicBezTo>
                  <a:pt x="161" y="133"/>
                  <a:pt x="203" y="163"/>
                  <a:pt x="229" y="202"/>
                </a:cubicBezTo>
                <a:cubicBezTo>
                  <a:pt x="250" y="265"/>
                  <a:pt x="234" y="243"/>
                  <a:pt x="265" y="276"/>
                </a:cubicBezTo>
                <a:cubicBezTo>
                  <a:pt x="282" y="337"/>
                  <a:pt x="278" y="303"/>
                  <a:pt x="265" y="394"/>
                </a:cubicBezTo>
                <a:cubicBezTo>
                  <a:pt x="254" y="472"/>
                  <a:pt x="226" y="585"/>
                  <a:pt x="156" y="632"/>
                </a:cubicBezTo>
                <a:cubicBezTo>
                  <a:pt x="153" y="641"/>
                  <a:pt x="152" y="652"/>
                  <a:pt x="147" y="660"/>
                </a:cubicBezTo>
                <a:cubicBezTo>
                  <a:pt x="142" y="667"/>
                  <a:pt x="132" y="670"/>
                  <a:pt x="128" y="678"/>
                </a:cubicBezTo>
                <a:cubicBezTo>
                  <a:pt x="119" y="695"/>
                  <a:pt x="121" y="717"/>
                  <a:pt x="110" y="733"/>
                </a:cubicBezTo>
                <a:cubicBezTo>
                  <a:pt x="104" y="742"/>
                  <a:pt x="98" y="751"/>
                  <a:pt x="92" y="760"/>
                </a:cubicBezTo>
                <a:cubicBezTo>
                  <a:pt x="77" y="806"/>
                  <a:pt x="71" y="814"/>
                  <a:pt x="92" y="879"/>
                </a:cubicBezTo>
                <a:cubicBezTo>
                  <a:pt x="95" y="889"/>
                  <a:pt x="111" y="890"/>
                  <a:pt x="119" y="897"/>
                </a:cubicBezTo>
                <a:cubicBezTo>
                  <a:pt x="161" y="932"/>
                  <a:pt x="183" y="952"/>
                  <a:pt x="238" y="970"/>
                </a:cubicBezTo>
                <a:cubicBezTo>
                  <a:pt x="244" y="976"/>
                  <a:pt x="248" y="985"/>
                  <a:pt x="256" y="989"/>
                </a:cubicBezTo>
                <a:cubicBezTo>
                  <a:pt x="273" y="998"/>
                  <a:pt x="311" y="1007"/>
                  <a:pt x="311" y="1007"/>
                </a:cubicBezTo>
                <a:cubicBezTo>
                  <a:pt x="378" y="1004"/>
                  <a:pt x="445" y="1003"/>
                  <a:pt x="512" y="998"/>
                </a:cubicBezTo>
                <a:cubicBezTo>
                  <a:pt x="544" y="996"/>
                  <a:pt x="595" y="952"/>
                  <a:pt x="595" y="952"/>
                </a:cubicBezTo>
                <a:cubicBezTo>
                  <a:pt x="613" y="925"/>
                  <a:pt x="622" y="897"/>
                  <a:pt x="640" y="870"/>
                </a:cubicBezTo>
                <a:cubicBezTo>
                  <a:pt x="655" y="825"/>
                  <a:pt x="662" y="778"/>
                  <a:pt x="677" y="733"/>
                </a:cubicBezTo>
                <a:cubicBezTo>
                  <a:pt x="680" y="702"/>
                  <a:pt x="681" y="671"/>
                  <a:pt x="686" y="641"/>
                </a:cubicBezTo>
                <a:cubicBezTo>
                  <a:pt x="687" y="632"/>
                  <a:pt x="687" y="610"/>
                  <a:pt x="695" y="614"/>
                </a:cubicBezTo>
                <a:cubicBezTo>
                  <a:pt x="715" y="624"/>
                  <a:pt x="706" y="657"/>
                  <a:pt x="713" y="678"/>
                </a:cubicBezTo>
                <a:cubicBezTo>
                  <a:pt x="701" y="779"/>
                  <a:pt x="671" y="890"/>
                  <a:pt x="732" y="980"/>
                </a:cubicBezTo>
                <a:cubicBezTo>
                  <a:pt x="750" y="1033"/>
                  <a:pt x="758" y="1034"/>
                  <a:pt x="814" y="1053"/>
                </a:cubicBezTo>
                <a:cubicBezTo>
                  <a:pt x="823" y="1056"/>
                  <a:pt x="832" y="1059"/>
                  <a:pt x="841" y="1062"/>
                </a:cubicBezTo>
                <a:cubicBezTo>
                  <a:pt x="850" y="1065"/>
                  <a:pt x="869" y="1071"/>
                  <a:pt x="869" y="1071"/>
                </a:cubicBezTo>
                <a:cubicBezTo>
                  <a:pt x="952" y="1057"/>
                  <a:pt x="1020" y="1041"/>
                  <a:pt x="1107" y="1034"/>
                </a:cubicBezTo>
                <a:cubicBezTo>
                  <a:pt x="1144" y="1022"/>
                  <a:pt x="1174" y="1001"/>
                  <a:pt x="1198" y="970"/>
                </a:cubicBezTo>
                <a:cubicBezTo>
                  <a:pt x="1218" y="944"/>
                  <a:pt x="1221" y="920"/>
                  <a:pt x="1244" y="897"/>
                </a:cubicBezTo>
                <a:cubicBezTo>
                  <a:pt x="1259" y="851"/>
                  <a:pt x="1265" y="806"/>
                  <a:pt x="1280" y="760"/>
                </a:cubicBezTo>
                <a:cubicBezTo>
                  <a:pt x="1274" y="664"/>
                  <a:pt x="1291" y="604"/>
                  <a:pt x="1225" y="541"/>
                </a:cubicBezTo>
                <a:cubicBezTo>
                  <a:pt x="1219" y="523"/>
                  <a:pt x="1217" y="502"/>
                  <a:pt x="1207" y="486"/>
                </a:cubicBezTo>
                <a:cubicBezTo>
                  <a:pt x="1201" y="477"/>
                  <a:pt x="1193" y="468"/>
                  <a:pt x="1189" y="458"/>
                </a:cubicBezTo>
                <a:cubicBezTo>
                  <a:pt x="1181" y="441"/>
                  <a:pt x="1171" y="404"/>
                  <a:pt x="1171" y="404"/>
                </a:cubicBezTo>
                <a:cubicBezTo>
                  <a:pt x="1178" y="336"/>
                  <a:pt x="1186" y="285"/>
                  <a:pt x="1207" y="221"/>
                </a:cubicBezTo>
                <a:cubicBezTo>
                  <a:pt x="1234" y="139"/>
                  <a:pt x="1341" y="72"/>
                  <a:pt x="1417" y="47"/>
                </a:cubicBezTo>
                <a:cubicBezTo>
                  <a:pt x="1440" y="25"/>
                  <a:pt x="1427" y="29"/>
                  <a:pt x="1454" y="29"/>
                </a:cubicBezTo>
              </a:path>
            </a:pathLst>
          </a:custGeom>
          <a:noFill/>
          <a:ln w="28575" cmpd="sng">
            <a:solidFill>
              <a:schemeClr val="tx1"/>
            </a:solidFill>
            <a:round/>
            <a:headEnd/>
            <a:tailEnd/>
          </a:ln>
        </p:spPr>
        <p:txBody>
          <a:bodyPr/>
          <a:lstStyle/>
          <a:p>
            <a:endParaRPr lang="en-IN"/>
          </a:p>
        </p:txBody>
      </p:sp>
      <p:sp>
        <p:nvSpPr>
          <p:cNvPr id="53253" name="Line 5"/>
          <p:cNvSpPr>
            <a:spLocks noChangeShapeType="1"/>
          </p:cNvSpPr>
          <p:nvPr/>
        </p:nvSpPr>
        <p:spPr bwMode="auto">
          <a:xfrm>
            <a:off x="6019800" y="990600"/>
            <a:ext cx="0" cy="609600"/>
          </a:xfrm>
          <a:prstGeom prst="line">
            <a:avLst/>
          </a:prstGeom>
          <a:noFill/>
          <a:ln w="28575">
            <a:solidFill>
              <a:schemeClr val="tx1"/>
            </a:solidFill>
            <a:round/>
            <a:headEnd/>
            <a:tailEnd/>
          </a:ln>
        </p:spPr>
        <p:txBody>
          <a:bodyPr/>
          <a:lstStyle/>
          <a:p>
            <a:endParaRPr lang="en-IN"/>
          </a:p>
        </p:txBody>
      </p:sp>
      <p:sp>
        <p:nvSpPr>
          <p:cNvPr id="53254" name="Line 6"/>
          <p:cNvSpPr>
            <a:spLocks noChangeShapeType="1"/>
          </p:cNvSpPr>
          <p:nvPr/>
        </p:nvSpPr>
        <p:spPr bwMode="auto">
          <a:xfrm>
            <a:off x="6629400" y="990600"/>
            <a:ext cx="0" cy="609600"/>
          </a:xfrm>
          <a:prstGeom prst="line">
            <a:avLst/>
          </a:prstGeom>
          <a:noFill/>
          <a:ln w="28575">
            <a:solidFill>
              <a:schemeClr val="tx1"/>
            </a:solidFill>
            <a:round/>
            <a:headEnd/>
            <a:tailEnd/>
          </a:ln>
        </p:spPr>
        <p:txBody>
          <a:bodyPr/>
          <a:lstStyle/>
          <a:p>
            <a:endParaRPr lang="en-IN"/>
          </a:p>
        </p:txBody>
      </p:sp>
      <p:sp>
        <p:nvSpPr>
          <p:cNvPr id="53255" name="Line 7"/>
          <p:cNvSpPr>
            <a:spLocks noChangeShapeType="1"/>
          </p:cNvSpPr>
          <p:nvPr/>
        </p:nvSpPr>
        <p:spPr bwMode="auto">
          <a:xfrm>
            <a:off x="6096000" y="4724400"/>
            <a:ext cx="0" cy="457200"/>
          </a:xfrm>
          <a:prstGeom prst="line">
            <a:avLst/>
          </a:prstGeom>
          <a:noFill/>
          <a:ln w="28575">
            <a:solidFill>
              <a:schemeClr val="tx1"/>
            </a:solidFill>
            <a:round/>
            <a:headEnd/>
            <a:tailEnd/>
          </a:ln>
        </p:spPr>
        <p:txBody>
          <a:bodyPr/>
          <a:lstStyle/>
          <a:p>
            <a:endParaRPr lang="en-IN"/>
          </a:p>
        </p:txBody>
      </p:sp>
      <p:sp>
        <p:nvSpPr>
          <p:cNvPr id="53256" name="Line 8"/>
          <p:cNvSpPr>
            <a:spLocks noChangeShapeType="1"/>
          </p:cNvSpPr>
          <p:nvPr/>
        </p:nvSpPr>
        <p:spPr bwMode="auto">
          <a:xfrm>
            <a:off x="6705600" y="4724400"/>
            <a:ext cx="0" cy="457200"/>
          </a:xfrm>
          <a:prstGeom prst="line">
            <a:avLst/>
          </a:prstGeom>
          <a:noFill/>
          <a:ln w="28575">
            <a:solidFill>
              <a:schemeClr val="tx1"/>
            </a:solidFill>
            <a:round/>
            <a:headEnd/>
            <a:tailEnd/>
          </a:ln>
        </p:spPr>
        <p:txBody>
          <a:bodyPr/>
          <a:lstStyle/>
          <a:p>
            <a:endParaRPr lang="en-IN"/>
          </a:p>
        </p:txBody>
      </p:sp>
      <p:sp>
        <p:nvSpPr>
          <p:cNvPr id="53257" name="Freeform 9"/>
          <p:cNvSpPr>
            <a:spLocks/>
          </p:cNvSpPr>
          <p:nvPr/>
        </p:nvSpPr>
        <p:spPr bwMode="auto">
          <a:xfrm>
            <a:off x="5537200" y="1611313"/>
            <a:ext cx="544513" cy="3090862"/>
          </a:xfrm>
          <a:custGeom>
            <a:avLst/>
            <a:gdLst>
              <a:gd name="T0" fmla="*/ 2147483646 w 343"/>
              <a:gd name="T1" fmla="*/ 0 h 1947"/>
              <a:gd name="T2" fmla="*/ 2147483646 w 343"/>
              <a:gd name="T3" fmla="*/ 2147483646 h 1947"/>
              <a:gd name="T4" fmla="*/ 2147483646 w 343"/>
              <a:gd name="T5" fmla="*/ 2147483646 h 1947"/>
              <a:gd name="T6" fmla="*/ 2147483646 w 343"/>
              <a:gd name="T7" fmla="*/ 2147483646 h 1947"/>
              <a:gd name="T8" fmla="*/ 2147483646 w 343"/>
              <a:gd name="T9" fmla="*/ 2147483646 h 1947"/>
              <a:gd name="T10" fmla="*/ 2147483646 w 343"/>
              <a:gd name="T11" fmla="*/ 2147483646 h 1947"/>
              <a:gd name="T12" fmla="*/ 2147483646 w 343"/>
              <a:gd name="T13" fmla="*/ 2147483646 h 1947"/>
              <a:gd name="T14" fmla="*/ 2147483646 w 343"/>
              <a:gd name="T15" fmla="*/ 2147483646 h 1947"/>
              <a:gd name="T16" fmla="*/ 2147483646 w 343"/>
              <a:gd name="T17" fmla="*/ 2147483646 h 1947"/>
              <a:gd name="T18" fmla="*/ 2147483646 w 343"/>
              <a:gd name="T19" fmla="*/ 2147483646 h 1947"/>
              <a:gd name="T20" fmla="*/ 2147483646 w 343"/>
              <a:gd name="T21" fmla="*/ 2147483646 h 1947"/>
              <a:gd name="T22" fmla="*/ 2147483646 w 343"/>
              <a:gd name="T23" fmla="*/ 2147483646 h 1947"/>
              <a:gd name="T24" fmla="*/ 2147483646 w 343"/>
              <a:gd name="T25" fmla="*/ 2147483646 h 19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1947"/>
              <a:gd name="T41" fmla="*/ 343 w 343"/>
              <a:gd name="T42" fmla="*/ 1947 h 19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1947">
                <a:moveTo>
                  <a:pt x="297" y="0"/>
                </a:moveTo>
                <a:cubicBezTo>
                  <a:pt x="294" y="9"/>
                  <a:pt x="293" y="19"/>
                  <a:pt x="288" y="27"/>
                </a:cubicBezTo>
                <a:cubicBezTo>
                  <a:pt x="284" y="35"/>
                  <a:pt x="274" y="38"/>
                  <a:pt x="270" y="46"/>
                </a:cubicBezTo>
                <a:cubicBezTo>
                  <a:pt x="248" y="90"/>
                  <a:pt x="249" y="138"/>
                  <a:pt x="215" y="174"/>
                </a:cubicBezTo>
                <a:cubicBezTo>
                  <a:pt x="200" y="218"/>
                  <a:pt x="192" y="268"/>
                  <a:pt x="160" y="302"/>
                </a:cubicBezTo>
                <a:cubicBezTo>
                  <a:pt x="147" y="341"/>
                  <a:pt x="136" y="381"/>
                  <a:pt x="123" y="420"/>
                </a:cubicBezTo>
                <a:cubicBezTo>
                  <a:pt x="117" y="438"/>
                  <a:pt x="105" y="475"/>
                  <a:pt x="105" y="475"/>
                </a:cubicBezTo>
                <a:cubicBezTo>
                  <a:pt x="88" y="581"/>
                  <a:pt x="70" y="691"/>
                  <a:pt x="41" y="795"/>
                </a:cubicBezTo>
                <a:cubicBezTo>
                  <a:pt x="28" y="843"/>
                  <a:pt x="14" y="942"/>
                  <a:pt x="14" y="942"/>
                </a:cubicBezTo>
                <a:cubicBezTo>
                  <a:pt x="17" y="1019"/>
                  <a:pt x="0" y="1215"/>
                  <a:pt x="78" y="1289"/>
                </a:cubicBezTo>
                <a:cubicBezTo>
                  <a:pt x="91" y="1343"/>
                  <a:pt x="101" y="1413"/>
                  <a:pt x="142" y="1454"/>
                </a:cubicBezTo>
                <a:cubicBezTo>
                  <a:pt x="173" y="1548"/>
                  <a:pt x="202" y="1643"/>
                  <a:pt x="233" y="1737"/>
                </a:cubicBezTo>
                <a:cubicBezTo>
                  <a:pt x="259" y="1814"/>
                  <a:pt x="284" y="1888"/>
                  <a:pt x="343" y="1947"/>
                </a:cubicBezTo>
              </a:path>
            </a:pathLst>
          </a:custGeom>
          <a:noFill/>
          <a:ln w="38100" cmpd="sng">
            <a:solidFill>
              <a:schemeClr val="tx1"/>
            </a:solidFill>
            <a:round/>
            <a:headEnd/>
            <a:tailEnd/>
          </a:ln>
        </p:spPr>
        <p:txBody>
          <a:bodyPr/>
          <a:lstStyle/>
          <a:p>
            <a:endParaRPr lang="en-IN"/>
          </a:p>
        </p:txBody>
      </p:sp>
      <p:sp>
        <p:nvSpPr>
          <p:cNvPr id="53258" name="Freeform 10"/>
          <p:cNvSpPr>
            <a:spLocks/>
          </p:cNvSpPr>
          <p:nvPr/>
        </p:nvSpPr>
        <p:spPr bwMode="auto">
          <a:xfrm>
            <a:off x="6646863" y="1625600"/>
            <a:ext cx="450850" cy="3090863"/>
          </a:xfrm>
          <a:custGeom>
            <a:avLst/>
            <a:gdLst>
              <a:gd name="T0" fmla="*/ 0 w 284"/>
              <a:gd name="T1" fmla="*/ 0 h 1947"/>
              <a:gd name="T2" fmla="*/ 2147483646 w 284"/>
              <a:gd name="T3" fmla="*/ 2147483646 h 1947"/>
              <a:gd name="T4" fmla="*/ 2147483646 w 284"/>
              <a:gd name="T5" fmla="*/ 2147483646 h 1947"/>
              <a:gd name="T6" fmla="*/ 2147483646 w 284"/>
              <a:gd name="T7" fmla="*/ 2147483646 h 1947"/>
              <a:gd name="T8" fmla="*/ 2147483646 w 284"/>
              <a:gd name="T9" fmla="*/ 2147483646 h 1947"/>
              <a:gd name="T10" fmla="*/ 2147483646 w 284"/>
              <a:gd name="T11" fmla="*/ 2147483646 h 1947"/>
              <a:gd name="T12" fmla="*/ 2147483646 w 284"/>
              <a:gd name="T13" fmla="*/ 2147483646 h 1947"/>
              <a:gd name="T14" fmla="*/ 2147483646 w 284"/>
              <a:gd name="T15" fmla="*/ 2147483646 h 1947"/>
              <a:gd name="T16" fmla="*/ 2147483646 w 284"/>
              <a:gd name="T17" fmla="*/ 2147483646 h 1947"/>
              <a:gd name="T18" fmla="*/ 2147483646 w 284"/>
              <a:gd name="T19" fmla="*/ 2147483646 h 1947"/>
              <a:gd name="T20" fmla="*/ 2147483646 w 284"/>
              <a:gd name="T21" fmla="*/ 2147483646 h 1947"/>
              <a:gd name="T22" fmla="*/ 2147483646 w 284"/>
              <a:gd name="T23" fmla="*/ 2147483646 h 1947"/>
              <a:gd name="T24" fmla="*/ 2147483646 w 284"/>
              <a:gd name="T25" fmla="*/ 2147483646 h 1947"/>
              <a:gd name="T26" fmla="*/ 2147483646 w 284"/>
              <a:gd name="T27" fmla="*/ 2147483646 h 1947"/>
              <a:gd name="T28" fmla="*/ 2147483646 w 284"/>
              <a:gd name="T29" fmla="*/ 2147483646 h 1947"/>
              <a:gd name="T30" fmla="*/ 2147483646 w 284"/>
              <a:gd name="T31" fmla="*/ 2147483646 h 19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4"/>
              <a:gd name="T49" fmla="*/ 0 h 1947"/>
              <a:gd name="T50" fmla="*/ 284 w 284"/>
              <a:gd name="T51" fmla="*/ 1947 h 194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4" h="1947">
                <a:moveTo>
                  <a:pt x="0" y="0"/>
                </a:moveTo>
                <a:cubicBezTo>
                  <a:pt x="11" y="30"/>
                  <a:pt x="19" y="55"/>
                  <a:pt x="37" y="82"/>
                </a:cubicBezTo>
                <a:cubicBezTo>
                  <a:pt x="40" y="91"/>
                  <a:pt x="41" y="101"/>
                  <a:pt x="46" y="110"/>
                </a:cubicBezTo>
                <a:cubicBezTo>
                  <a:pt x="57" y="129"/>
                  <a:pt x="83" y="165"/>
                  <a:pt x="83" y="165"/>
                </a:cubicBezTo>
                <a:cubicBezTo>
                  <a:pt x="104" y="227"/>
                  <a:pt x="88" y="205"/>
                  <a:pt x="119" y="238"/>
                </a:cubicBezTo>
                <a:cubicBezTo>
                  <a:pt x="125" y="256"/>
                  <a:pt x="127" y="277"/>
                  <a:pt x="138" y="293"/>
                </a:cubicBezTo>
                <a:cubicBezTo>
                  <a:pt x="144" y="302"/>
                  <a:pt x="152" y="310"/>
                  <a:pt x="156" y="320"/>
                </a:cubicBezTo>
                <a:cubicBezTo>
                  <a:pt x="177" y="368"/>
                  <a:pt x="174" y="384"/>
                  <a:pt x="211" y="421"/>
                </a:cubicBezTo>
                <a:cubicBezTo>
                  <a:pt x="222" y="454"/>
                  <a:pt x="241" y="476"/>
                  <a:pt x="247" y="512"/>
                </a:cubicBezTo>
                <a:cubicBezTo>
                  <a:pt x="261" y="591"/>
                  <a:pt x="262" y="671"/>
                  <a:pt x="275" y="750"/>
                </a:cubicBezTo>
                <a:cubicBezTo>
                  <a:pt x="278" y="793"/>
                  <a:pt x="284" y="835"/>
                  <a:pt x="284" y="878"/>
                </a:cubicBezTo>
                <a:cubicBezTo>
                  <a:pt x="284" y="1012"/>
                  <a:pt x="280" y="1146"/>
                  <a:pt x="275" y="1280"/>
                </a:cubicBezTo>
                <a:cubicBezTo>
                  <a:pt x="271" y="1376"/>
                  <a:pt x="222" y="1470"/>
                  <a:pt x="202" y="1563"/>
                </a:cubicBezTo>
                <a:cubicBezTo>
                  <a:pt x="187" y="1630"/>
                  <a:pt x="178" y="1724"/>
                  <a:pt x="128" y="1774"/>
                </a:cubicBezTo>
                <a:cubicBezTo>
                  <a:pt x="113" y="1818"/>
                  <a:pt x="106" y="1868"/>
                  <a:pt x="74" y="1902"/>
                </a:cubicBezTo>
                <a:cubicBezTo>
                  <a:pt x="61" y="1937"/>
                  <a:pt x="71" y="1922"/>
                  <a:pt x="46" y="1947"/>
                </a:cubicBezTo>
              </a:path>
            </a:pathLst>
          </a:custGeom>
          <a:noFill/>
          <a:ln w="38100" cmpd="sng">
            <a:solidFill>
              <a:schemeClr val="tx1"/>
            </a:solidFill>
            <a:round/>
            <a:headEnd/>
            <a:tailEnd/>
          </a:ln>
        </p:spPr>
        <p:txBody>
          <a:bodyPr/>
          <a:lstStyle/>
          <a:p>
            <a:endParaRPr lang="en-IN"/>
          </a:p>
        </p:txBody>
      </p:sp>
      <p:sp>
        <p:nvSpPr>
          <p:cNvPr id="53259" name="Line 11"/>
          <p:cNvSpPr>
            <a:spLocks noChangeShapeType="1"/>
          </p:cNvSpPr>
          <p:nvPr/>
        </p:nvSpPr>
        <p:spPr bwMode="auto">
          <a:xfrm>
            <a:off x="6172200" y="1066800"/>
            <a:ext cx="0" cy="533400"/>
          </a:xfrm>
          <a:prstGeom prst="line">
            <a:avLst/>
          </a:prstGeom>
          <a:noFill/>
          <a:ln w="9525">
            <a:solidFill>
              <a:schemeClr val="tx1"/>
            </a:solidFill>
            <a:round/>
            <a:headEnd/>
            <a:tailEnd/>
          </a:ln>
        </p:spPr>
        <p:txBody>
          <a:bodyPr/>
          <a:lstStyle/>
          <a:p>
            <a:endParaRPr lang="en-IN"/>
          </a:p>
        </p:txBody>
      </p:sp>
      <p:sp>
        <p:nvSpPr>
          <p:cNvPr id="53260" name="Line 12"/>
          <p:cNvSpPr>
            <a:spLocks noChangeShapeType="1"/>
          </p:cNvSpPr>
          <p:nvPr/>
        </p:nvSpPr>
        <p:spPr bwMode="auto">
          <a:xfrm>
            <a:off x="6324600" y="990600"/>
            <a:ext cx="0" cy="609600"/>
          </a:xfrm>
          <a:prstGeom prst="line">
            <a:avLst/>
          </a:prstGeom>
          <a:noFill/>
          <a:ln w="9525">
            <a:solidFill>
              <a:schemeClr val="tx1"/>
            </a:solidFill>
            <a:round/>
            <a:headEnd/>
            <a:tailEnd/>
          </a:ln>
        </p:spPr>
        <p:txBody>
          <a:bodyPr/>
          <a:lstStyle/>
          <a:p>
            <a:endParaRPr lang="en-IN"/>
          </a:p>
        </p:txBody>
      </p:sp>
      <p:sp>
        <p:nvSpPr>
          <p:cNvPr id="53261" name="Line 13"/>
          <p:cNvSpPr>
            <a:spLocks noChangeShapeType="1"/>
          </p:cNvSpPr>
          <p:nvPr/>
        </p:nvSpPr>
        <p:spPr bwMode="auto">
          <a:xfrm>
            <a:off x="6477000" y="1066800"/>
            <a:ext cx="0" cy="533400"/>
          </a:xfrm>
          <a:prstGeom prst="line">
            <a:avLst/>
          </a:prstGeom>
          <a:noFill/>
          <a:ln w="9525">
            <a:solidFill>
              <a:schemeClr val="tx1"/>
            </a:solidFill>
            <a:round/>
            <a:headEnd/>
            <a:tailEnd/>
          </a:ln>
        </p:spPr>
        <p:txBody>
          <a:bodyPr/>
          <a:lstStyle/>
          <a:p>
            <a:endParaRPr lang="en-IN"/>
          </a:p>
        </p:txBody>
      </p:sp>
      <p:sp>
        <p:nvSpPr>
          <p:cNvPr id="53262" name="Line 14"/>
          <p:cNvSpPr>
            <a:spLocks noChangeShapeType="1"/>
          </p:cNvSpPr>
          <p:nvPr/>
        </p:nvSpPr>
        <p:spPr bwMode="auto">
          <a:xfrm>
            <a:off x="6248400" y="4800600"/>
            <a:ext cx="0" cy="533400"/>
          </a:xfrm>
          <a:prstGeom prst="line">
            <a:avLst/>
          </a:prstGeom>
          <a:noFill/>
          <a:ln w="9525">
            <a:solidFill>
              <a:schemeClr val="tx1"/>
            </a:solidFill>
            <a:round/>
            <a:headEnd/>
            <a:tailEnd/>
          </a:ln>
        </p:spPr>
        <p:txBody>
          <a:bodyPr/>
          <a:lstStyle/>
          <a:p>
            <a:endParaRPr lang="en-IN"/>
          </a:p>
        </p:txBody>
      </p:sp>
      <p:sp>
        <p:nvSpPr>
          <p:cNvPr id="53263" name="Line 15"/>
          <p:cNvSpPr>
            <a:spLocks noChangeShapeType="1"/>
          </p:cNvSpPr>
          <p:nvPr/>
        </p:nvSpPr>
        <p:spPr bwMode="auto">
          <a:xfrm>
            <a:off x="6400800" y="4800600"/>
            <a:ext cx="0" cy="533400"/>
          </a:xfrm>
          <a:prstGeom prst="line">
            <a:avLst/>
          </a:prstGeom>
          <a:noFill/>
          <a:ln w="9525">
            <a:solidFill>
              <a:schemeClr val="tx1"/>
            </a:solidFill>
            <a:round/>
            <a:headEnd/>
            <a:tailEnd/>
          </a:ln>
        </p:spPr>
        <p:txBody>
          <a:bodyPr/>
          <a:lstStyle/>
          <a:p>
            <a:endParaRPr lang="en-IN"/>
          </a:p>
        </p:txBody>
      </p:sp>
      <p:sp>
        <p:nvSpPr>
          <p:cNvPr id="53264" name="Line 16"/>
          <p:cNvSpPr>
            <a:spLocks noChangeShapeType="1"/>
          </p:cNvSpPr>
          <p:nvPr/>
        </p:nvSpPr>
        <p:spPr bwMode="auto">
          <a:xfrm>
            <a:off x="6553200" y="4724400"/>
            <a:ext cx="0" cy="533400"/>
          </a:xfrm>
          <a:prstGeom prst="line">
            <a:avLst/>
          </a:prstGeom>
          <a:noFill/>
          <a:ln w="9525">
            <a:solidFill>
              <a:schemeClr val="tx1"/>
            </a:solidFill>
            <a:round/>
            <a:headEnd/>
            <a:tailEnd/>
          </a:ln>
        </p:spPr>
        <p:txBody>
          <a:bodyPr/>
          <a:lstStyle/>
          <a:p>
            <a:endParaRPr lang="en-IN"/>
          </a:p>
        </p:txBody>
      </p:sp>
      <p:sp>
        <p:nvSpPr>
          <p:cNvPr id="53265" name="Rectangle 17"/>
          <p:cNvSpPr>
            <a:spLocks noChangeArrowheads="1"/>
          </p:cNvSpPr>
          <p:nvPr/>
        </p:nvSpPr>
        <p:spPr bwMode="auto">
          <a:xfrm>
            <a:off x="2286000" y="4267200"/>
            <a:ext cx="152400" cy="228600"/>
          </a:xfrm>
          <a:prstGeom prst="rect">
            <a:avLst/>
          </a:prstGeom>
          <a:solidFill>
            <a:srgbClr val="FF0000"/>
          </a:solidFill>
          <a:ln w="28575">
            <a:solidFill>
              <a:srgbClr val="FF0000"/>
            </a:solidFill>
            <a:miter lim="800000"/>
            <a:headEnd/>
            <a:tailEnd/>
          </a:ln>
        </p:spPr>
        <p:txBody>
          <a:bodyPr wrap="none" anchor="ctr"/>
          <a:lstStyle/>
          <a:p>
            <a:pPr eaLnBrk="1" hangingPunct="1"/>
            <a:endParaRPr lang="en-IN" altLang="en-US"/>
          </a:p>
        </p:txBody>
      </p:sp>
      <p:sp>
        <p:nvSpPr>
          <p:cNvPr id="53266" name="Freeform 18"/>
          <p:cNvSpPr>
            <a:spLocks/>
          </p:cNvSpPr>
          <p:nvPr/>
        </p:nvSpPr>
        <p:spPr bwMode="auto">
          <a:xfrm>
            <a:off x="2438400" y="3938588"/>
            <a:ext cx="3730625" cy="808037"/>
          </a:xfrm>
          <a:custGeom>
            <a:avLst/>
            <a:gdLst>
              <a:gd name="T0" fmla="*/ 0 w 2350"/>
              <a:gd name="T1" fmla="*/ 2147483646 h 509"/>
              <a:gd name="T2" fmla="*/ 2147483646 w 2350"/>
              <a:gd name="T3" fmla="*/ 2147483646 h 509"/>
              <a:gd name="T4" fmla="*/ 2147483646 w 2350"/>
              <a:gd name="T5" fmla="*/ 2147483646 h 509"/>
              <a:gd name="T6" fmla="*/ 2147483646 w 2350"/>
              <a:gd name="T7" fmla="*/ 2147483646 h 509"/>
              <a:gd name="T8" fmla="*/ 2147483646 w 2350"/>
              <a:gd name="T9" fmla="*/ 2147483646 h 509"/>
              <a:gd name="T10" fmla="*/ 2147483646 w 2350"/>
              <a:gd name="T11" fmla="*/ 2147483646 h 509"/>
              <a:gd name="T12" fmla="*/ 2147483646 w 2350"/>
              <a:gd name="T13" fmla="*/ 2147483646 h 509"/>
              <a:gd name="T14" fmla="*/ 2147483646 w 2350"/>
              <a:gd name="T15" fmla="*/ 2147483646 h 509"/>
              <a:gd name="T16" fmla="*/ 2147483646 w 2350"/>
              <a:gd name="T17" fmla="*/ 2147483646 h 509"/>
              <a:gd name="T18" fmla="*/ 2147483646 w 2350"/>
              <a:gd name="T19" fmla="*/ 2147483646 h 509"/>
              <a:gd name="T20" fmla="*/ 2147483646 w 2350"/>
              <a:gd name="T21" fmla="*/ 2147483646 h 509"/>
              <a:gd name="T22" fmla="*/ 2147483646 w 2350"/>
              <a:gd name="T23" fmla="*/ 2147483646 h 509"/>
              <a:gd name="T24" fmla="*/ 2147483646 w 2350"/>
              <a:gd name="T25" fmla="*/ 2147483646 h 509"/>
              <a:gd name="T26" fmla="*/ 2147483646 w 2350"/>
              <a:gd name="T27" fmla="*/ 2147483646 h 5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50"/>
              <a:gd name="T43" fmla="*/ 0 h 509"/>
              <a:gd name="T44" fmla="*/ 2350 w 2350"/>
              <a:gd name="T45" fmla="*/ 509 h 5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50" h="509">
                <a:moveTo>
                  <a:pt x="0" y="353"/>
                </a:moveTo>
                <a:cubicBezTo>
                  <a:pt x="34" y="388"/>
                  <a:pt x="72" y="411"/>
                  <a:pt x="119" y="426"/>
                </a:cubicBezTo>
                <a:cubicBezTo>
                  <a:pt x="175" y="485"/>
                  <a:pt x="73" y="384"/>
                  <a:pt x="192" y="463"/>
                </a:cubicBezTo>
                <a:cubicBezTo>
                  <a:pt x="246" y="499"/>
                  <a:pt x="301" y="502"/>
                  <a:pt x="366" y="509"/>
                </a:cubicBezTo>
                <a:cubicBezTo>
                  <a:pt x="533" y="504"/>
                  <a:pt x="666" y="498"/>
                  <a:pt x="823" y="472"/>
                </a:cubicBezTo>
                <a:cubicBezTo>
                  <a:pt x="890" y="450"/>
                  <a:pt x="859" y="459"/>
                  <a:pt x="914" y="445"/>
                </a:cubicBezTo>
                <a:cubicBezTo>
                  <a:pt x="938" y="421"/>
                  <a:pt x="1025" y="393"/>
                  <a:pt x="1061" y="381"/>
                </a:cubicBezTo>
                <a:cubicBezTo>
                  <a:pt x="1085" y="356"/>
                  <a:pt x="1110" y="354"/>
                  <a:pt x="1143" y="344"/>
                </a:cubicBezTo>
                <a:cubicBezTo>
                  <a:pt x="1195" y="307"/>
                  <a:pt x="1245" y="279"/>
                  <a:pt x="1298" y="244"/>
                </a:cubicBezTo>
                <a:cubicBezTo>
                  <a:pt x="1307" y="238"/>
                  <a:pt x="1315" y="229"/>
                  <a:pt x="1326" y="225"/>
                </a:cubicBezTo>
                <a:cubicBezTo>
                  <a:pt x="1344" y="219"/>
                  <a:pt x="1381" y="207"/>
                  <a:pt x="1381" y="207"/>
                </a:cubicBezTo>
                <a:cubicBezTo>
                  <a:pt x="1437" y="170"/>
                  <a:pt x="1509" y="155"/>
                  <a:pt x="1573" y="134"/>
                </a:cubicBezTo>
                <a:cubicBezTo>
                  <a:pt x="1670" y="102"/>
                  <a:pt x="1764" y="69"/>
                  <a:pt x="1865" y="52"/>
                </a:cubicBezTo>
                <a:cubicBezTo>
                  <a:pt x="2012" y="0"/>
                  <a:pt x="2206" y="24"/>
                  <a:pt x="2350" y="24"/>
                </a:cubicBezTo>
              </a:path>
            </a:pathLst>
          </a:custGeom>
          <a:noFill/>
          <a:ln w="28575" cmpd="sng">
            <a:solidFill>
              <a:srgbClr val="FF0000"/>
            </a:solidFill>
            <a:round/>
            <a:headEnd/>
            <a:tailEnd/>
          </a:ln>
        </p:spPr>
        <p:txBody>
          <a:bodyPr/>
          <a:lstStyle/>
          <a:p>
            <a:endParaRPr lang="en-IN"/>
          </a:p>
        </p:txBody>
      </p:sp>
      <p:sp>
        <p:nvSpPr>
          <p:cNvPr id="53267" name="Line 19"/>
          <p:cNvSpPr>
            <a:spLocks noChangeShapeType="1"/>
          </p:cNvSpPr>
          <p:nvPr/>
        </p:nvSpPr>
        <p:spPr bwMode="auto">
          <a:xfrm flipV="1">
            <a:off x="6172200" y="3886200"/>
            <a:ext cx="228600" cy="76200"/>
          </a:xfrm>
          <a:prstGeom prst="line">
            <a:avLst/>
          </a:prstGeom>
          <a:noFill/>
          <a:ln w="28575">
            <a:solidFill>
              <a:srgbClr val="FF0000"/>
            </a:solidFill>
            <a:round/>
            <a:headEnd/>
            <a:tailEnd/>
          </a:ln>
        </p:spPr>
        <p:txBody>
          <a:bodyPr/>
          <a:lstStyle/>
          <a:p>
            <a:endParaRPr lang="en-IN"/>
          </a:p>
        </p:txBody>
      </p:sp>
      <p:sp>
        <p:nvSpPr>
          <p:cNvPr id="53268" name="Line 20"/>
          <p:cNvSpPr>
            <a:spLocks noChangeShapeType="1"/>
          </p:cNvSpPr>
          <p:nvPr/>
        </p:nvSpPr>
        <p:spPr bwMode="auto">
          <a:xfrm>
            <a:off x="6172200" y="3962400"/>
            <a:ext cx="152400" cy="228600"/>
          </a:xfrm>
          <a:prstGeom prst="line">
            <a:avLst/>
          </a:prstGeom>
          <a:noFill/>
          <a:ln w="28575">
            <a:solidFill>
              <a:srgbClr val="FF0000"/>
            </a:solidFill>
            <a:round/>
            <a:headEnd/>
            <a:tailEnd/>
          </a:ln>
        </p:spPr>
        <p:txBody>
          <a:bodyPr/>
          <a:lstStyle/>
          <a:p>
            <a:endParaRPr lang="en-IN"/>
          </a:p>
        </p:txBody>
      </p:sp>
      <p:sp>
        <p:nvSpPr>
          <p:cNvPr id="53269" name="Text Box 21"/>
          <p:cNvSpPr txBox="1">
            <a:spLocks noChangeArrowheads="1"/>
          </p:cNvSpPr>
          <p:nvPr/>
        </p:nvSpPr>
        <p:spPr bwMode="auto">
          <a:xfrm>
            <a:off x="609600" y="5105400"/>
            <a:ext cx="2357438" cy="366713"/>
          </a:xfrm>
          <a:prstGeom prst="rect">
            <a:avLst/>
          </a:prstGeom>
          <a:noFill/>
          <a:ln w="9525">
            <a:noFill/>
            <a:miter lim="800000"/>
            <a:headEnd/>
            <a:tailEnd/>
          </a:ln>
        </p:spPr>
        <p:txBody>
          <a:bodyPr wrap="none">
            <a:spAutoFit/>
          </a:bodyPr>
          <a:lstStyle/>
          <a:p>
            <a:pPr eaLnBrk="1" hangingPunct="1"/>
            <a:r>
              <a:rPr lang="en-US" altLang="en-US" dirty="0">
                <a:latin typeface="Comic Sans MS" pitchFamily="66" charset="0"/>
              </a:rPr>
              <a:t>Alpha Motor Neuron</a:t>
            </a:r>
          </a:p>
        </p:txBody>
      </p:sp>
      <p:sp>
        <p:nvSpPr>
          <p:cNvPr id="53270" name="Rectangle 22"/>
          <p:cNvSpPr>
            <a:spLocks noGrp="1"/>
          </p:cNvSpPr>
          <p:nvPr>
            <p:ph type="title"/>
          </p:nvPr>
        </p:nvSpPr>
        <p:spPr/>
        <p:txBody>
          <a:bodyPr>
            <a:noAutofit/>
          </a:bodyPr>
          <a:lstStyle/>
          <a:p>
            <a:pPr algn="l" eaLnBrk="1" hangingPunct="1"/>
            <a:r>
              <a:rPr lang="en-US" altLang="en-US" sz="2800" dirty="0" smtClean="0"/>
              <a:t>Joint Stimulation</a:t>
            </a:r>
            <a:br>
              <a:rPr lang="en-US" altLang="en-US" sz="2800" dirty="0" smtClean="0"/>
            </a:br>
            <a:r>
              <a:rPr lang="en-US" altLang="en-US" sz="2800" dirty="0" smtClean="0"/>
              <a:t>Traction/Approximation</a:t>
            </a:r>
          </a:p>
        </p:txBody>
      </p:sp>
      <p:sp>
        <p:nvSpPr>
          <p:cNvPr id="154647" name="Freeform 23"/>
          <p:cNvSpPr>
            <a:spLocks/>
          </p:cNvSpPr>
          <p:nvPr/>
        </p:nvSpPr>
        <p:spPr bwMode="auto">
          <a:xfrm>
            <a:off x="2046288" y="762000"/>
            <a:ext cx="5116512" cy="3375025"/>
          </a:xfrm>
          <a:custGeom>
            <a:avLst/>
            <a:gdLst>
              <a:gd name="T0" fmla="*/ 2147483646 w 1884"/>
              <a:gd name="T1" fmla="*/ 0 h 1363"/>
              <a:gd name="T2" fmla="*/ 2147483646 w 1884"/>
              <a:gd name="T3" fmla="*/ 2147483646 h 1363"/>
              <a:gd name="T4" fmla="*/ 2147483646 w 1884"/>
              <a:gd name="T5" fmla="*/ 2147483646 h 1363"/>
              <a:gd name="T6" fmla="*/ 2147483646 w 1884"/>
              <a:gd name="T7" fmla="*/ 2147483646 h 1363"/>
              <a:gd name="T8" fmla="*/ 2147483646 w 1884"/>
              <a:gd name="T9" fmla="*/ 2147483646 h 1363"/>
              <a:gd name="T10" fmla="*/ 2147483646 w 1884"/>
              <a:gd name="T11" fmla="*/ 2147483646 h 1363"/>
              <a:gd name="T12" fmla="*/ 2147483646 w 1884"/>
              <a:gd name="T13" fmla="*/ 2147483646 h 1363"/>
              <a:gd name="T14" fmla="*/ 2147483646 w 1884"/>
              <a:gd name="T15" fmla="*/ 2147483646 h 1363"/>
              <a:gd name="T16" fmla="*/ 2147483646 w 1884"/>
              <a:gd name="T17" fmla="*/ 2147483646 h 1363"/>
              <a:gd name="T18" fmla="*/ 2147483646 w 1884"/>
              <a:gd name="T19" fmla="*/ 2147483646 h 1363"/>
              <a:gd name="T20" fmla="*/ 2147483646 w 1884"/>
              <a:gd name="T21" fmla="*/ 2147483646 h 1363"/>
              <a:gd name="T22" fmla="*/ 2147483646 w 1884"/>
              <a:gd name="T23" fmla="*/ 2147483646 h 1363"/>
              <a:gd name="T24" fmla="*/ 2147483646 w 1884"/>
              <a:gd name="T25" fmla="*/ 2147483646 h 1363"/>
              <a:gd name="T26" fmla="*/ 2147483646 w 1884"/>
              <a:gd name="T27" fmla="*/ 2147483646 h 1363"/>
              <a:gd name="T28" fmla="*/ 2147483646 w 1884"/>
              <a:gd name="T29" fmla="*/ 2147483646 h 1363"/>
              <a:gd name="T30" fmla="*/ 2147483646 w 1884"/>
              <a:gd name="T31" fmla="*/ 2147483646 h 1363"/>
              <a:gd name="T32" fmla="*/ 2147483646 w 1884"/>
              <a:gd name="T33" fmla="*/ 2147483646 h 1363"/>
              <a:gd name="T34" fmla="*/ 2147483646 w 1884"/>
              <a:gd name="T35" fmla="*/ 2147483646 h 1363"/>
              <a:gd name="T36" fmla="*/ 0 w 1884"/>
              <a:gd name="T37" fmla="*/ 2147483646 h 1363"/>
              <a:gd name="T38" fmla="*/ 2147483646 w 1884"/>
              <a:gd name="T39" fmla="*/ 2147483646 h 1363"/>
              <a:gd name="T40" fmla="*/ 2147483646 w 1884"/>
              <a:gd name="T41" fmla="*/ 2147483646 h 13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84"/>
              <a:gd name="T64" fmla="*/ 0 h 1363"/>
              <a:gd name="T65" fmla="*/ 1884 w 1884"/>
              <a:gd name="T66" fmla="*/ 1363 h 13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84" h="1363">
                <a:moveTo>
                  <a:pt x="1884" y="0"/>
                </a:moveTo>
                <a:cubicBezTo>
                  <a:pt x="1840" y="4"/>
                  <a:pt x="1782" y="7"/>
                  <a:pt x="1737" y="19"/>
                </a:cubicBezTo>
                <a:cubicBezTo>
                  <a:pt x="1636" y="46"/>
                  <a:pt x="1538" y="99"/>
                  <a:pt x="1436" y="119"/>
                </a:cubicBezTo>
                <a:cubicBezTo>
                  <a:pt x="1344" y="137"/>
                  <a:pt x="1255" y="149"/>
                  <a:pt x="1161" y="156"/>
                </a:cubicBezTo>
                <a:cubicBezTo>
                  <a:pt x="1087" y="171"/>
                  <a:pt x="1017" y="194"/>
                  <a:pt x="942" y="202"/>
                </a:cubicBezTo>
                <a:cubicBezTo>
                  <a:pt x="811" y="216"/>
                  <a:pt x="674" y="220"/>
                  <a:pt x="549" y="266"/>
                </a:cubicBezTo>
                <a:cubicBezTo>
                  <a:pt x="522" y="291"/>
                  <a:pt x="483" y="309"/>
                  <a:pt x="448" y="320"/>
                </a:cubicBezTo>
                <a:cubicBezTo>
                  <a:pt x="415" y="355"/>
                  <a:pt x="426" y="322"/>
                  <a:pt x="375" y="375"/>
                </a:cubicBezTo>
                <a:cubicBezTo>
                  <a:pt x="353" y="398"/>
                  <a:pt x="342" y="411"/>
                  <a:pt x="311" y="421"/>
                </a:cubicBezTo>
                <a:cubicBezTo>
                  <a:pt x="305" y="430"/>
                  <a:pt x="301" y="441"/>
                  <a:pt x="293" y="448"/>
                </a:cubicBezTo>
                <a:cubicBezTo>
                  <a:pt x="285" y="454"/>
                  <a:pt x="272" y="451"/>
                  <a:pt x="265" y="458"/>
                </a:cubicBezTo>
                <a:cubicBezTo>
                  <a:pt x="258" y="465"/>
                  <a:pt x="262" y="478"/>
                  <a:pt x="256" y="485"/>
                </a:cubicBezTo>
                <a:cubicBezTo>
                  <a:pt x="249" y="493"/>
                  <a:pt x="238" y="497"/>
                  <a:pt x="229" y="503"/>
                </a:cubicBezTo>
                <a:cubicBezTo>
                  <a:pt x="228" y="507"/>
                  <a:pt x="213" y="554"/>
                  <a:pt x="210" y="558"/>
                </a:cubicBezTo>
                <a:cubicBezTo>
                  <a:pt x="203" y="566"/>
                  <a:pt x="191" y="569"/>
                  <a:pt x="183" y="576"/>
                </a:cubicBezTo>
                <a:cubicBezTo>
                  <a:pt x="154" y="600"/>
                  <a:pt x="135" y="632"/>
                  <a:pt x="110" y="659"/>
                </a:cubicBezTo>
                <a:cubicBezTo>
                  <a:pt x="89" y="722"/>
                  <a:pt x="106" y="701"/>
                  <a:pt x="73" y="732"/>
                </a:cubicBezTo>
                <a:cubicBezTo>
                  <a:pt x="63" y="802"/>
                  <a:pt x="42" y="867"/>
                  <a:pt x="18" y="933"/>
                </a:cubicBezTo>
                <a:cubicBezTo>
                  <a:pt x="42" y="998"/>
                  <a:pt x="21" y="1070"/>
                  <a:pt x="0" y="1134"/>
                </a:cubicBezTo>
                <a:cubicBezTo>
                  <a:pt x="8" y="1210"/>
                  <a:pt x="1" y="1195"/>
                  <a:pt x="18" y="1244"/>
                </a:cubicBezTo>
                <a:cubicBezTo>
                  <a:pt x="31" y="1281"/>
                  <a:pt x="55" y="1323"/>
                  <a:pt x="55" y="1363"/>
                </a:cubicBezTo>
              </a:path>
            </a:pathLst>
          </a:custGeom>
          <a:noFill/>
          <a:ln w="38100" cmpd="sng">
            <a:solidFill>
              <a:srgbClr val="FFFF00"/>
            </a:solidFill>
            <a:round/>
            <a:headEnd/>
            <a:tailEnd/>
          </a:ln>
        </p:spPr>
        <p:txBody>
          <a:bodyPr/>
          <a:lstStyle/>
          <a:p>
            <a:endParaRPr lang="en-IN"/>
          </a:p>
        </p:txBody>
      </p:sp>
      <p:sp>
        <p:nvSpPr>
          <p:cNvPr id="154648" name="Line 24"/>
          <p:cNvSpPr>
            <a:spLocks noChangeShapeType="1"/>
          </p:cNvSpPr>
          <p:nvPr/>
        </p:nvSpPr>
        <p:spPr bwMode="auto">
          <a:xfrm flipH="1">
            <a:off x="2133600" y="4114800"/>
            <a:ext cx="76200" cy="304800"/>
          </a:xfrm>
          <a:prstGeom prst="line">
            <a:avLst/>
          </a:prstGeom>
          <a:noFill/>
          <a:ln w="28575">
            <a:solidFill>
              <a:srgbClr val="FFFF00"/>
            </a:solidFill>
            <a:round/>
            <a:headEnd/>
            <a:tailEnd/>
          </a:ln>
        </p:spPr>
        <p:txBody>
          <a:bodyPr/>
          <a:lstStyle/>
          <a:p>
            <a:endParaRPr lang="en-IN"/>
          </a:p>
        </p:txBody>
      </p:sp>
      <p:sp>
        <p:nvSpPr>
          <p:cNvPr id="154649" name="Line 25"/>
          <p:cNvSpPr>
            <a:spLocks noChangeShapeType="1"/>
          </p:cNvSpPr>
          <p:nvPr/>
        </p:nvSpPr>
        <p:spPr bwMode="auto">
          <a:xfrm>
            <a:off x="2209800" y="4114800"/>
            <a:ext cx="304800" cy="76200"/>
          </a:xfrm>
          <a:prstGeom prst="line">
            <a:avLst/>
          </a:prstGeom>
          <a:noFill/>
          <a:ln w="28575">
            <a:solidFill>
              <a:srgbClr val="FFFF00"/>
            </a:solidFill>
            <a:round/>
            <a:headEnd/>
            <a:tailEnd/>
          </a:ln>
        </p:spPr>
        <p:txBody>
          <a:bodyPr/>
          <a:lstStyle/>
          <a:p>
            <a:endParaRPr lang="en-IN"/>
          </a:p>
        </p:txBody>
      </p:sp>
      <p:sp>
        <p:nvSpPr>
          <p:cNvPr id="154652" name="Text Box 28"/>
          <p:cNvSpPr txBox="1">
            <a:spLocks noChangeArrowheads="1"/>
          </p:cNvSpPr>
          <p:nvPr/>
        </p:nvSpPr>
        <p:spPr bwMode="auto">
          <a:xfrm>
            <a:off x="1905000" y="4343400"/>
            <a:ext cx="371475" cy="366713"/>
          </a:xfrm>
          <a:prstGeom prst="rect">
            <a:avLst/>
          </a:prstGeom>
          <a:noFill/>
          <a:ln w="9525">
            <a:noFill/>
            <a:miter lim="800000"/>
            <a:headEnd/>
            <a:tailEnd/>
          </a:ln>
        </p:spPr>
        <p:txBody>
          <a:bodyPr>
            <a:spAutoFit/>
          </a:bodyPr>
          <a:lstStyle/>
          <a:p>
            <a:pPr eaLnBrk="1" hangingPunct="1"/>
            <a:r>
              <a:rPr lang="en-US" altLang="en-US" b="1">
                <a:solidFill>
                  <a:srgbClr val="FFFF00"/>
                </a:solidFill>
                <a:latin typeface="Tahoma" pitchFamily="34" charset="0"/>
              </a:rPr>
              <a:t>+</a:t>
            </a:r>
          </a:p>
        </p:txBody>
      </p:sp>
      <p:sp>
        <p:nvSpPr>
          <p:cNvPr id="154656" name="AutoShape 32"/>
          <p:cNvSpPr>
            <a:spLocks noChangeArrowheads="1"/>
          </p:cNvSpPr>
          <p:nvPr/>
        </p:nvSpPr>
        <p:spPr bwMode="auto">
          <a:xfrm rot="-1085264">
            <a:off x="3343275" y="4240213"/>
            <a:ext cx="1295400" cy="304800"/>
          </a:xfrm>
          <a:prstGeom prst="rightArrow">
            <a:avLst>
              <a:gd name="adj1" fmla="val 50000"/>
              <a:gd name="adj2" fmla="val 106250"/>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154660" name="Rectangle 36"/>
          <p:cNvSpPr>
            <a:spLocks noChangeArrowheads="1"/>
          </p:cNvSpPr>
          <p:nvPr/>
        </p:nvSpPr>
        <p:spPr bwMode="auto">
          <a:xfrm>
            <a:off x="6477000" y="3810000"/>
            <a:ext cx="428625" cy="519113"/>
          </a:xfrm>
          <a:prstGeom prst="rect">
            <a:avLst/>
          </a:prstGeom>
          <a:noFill/>
          <a:ln w="9525">
            <a:noFill/>
            <a:miter lim="800000"/>
            <a:headEnd/>
            <a:tailEnd/>
          </a:ln>
        </p:spPr>
        <p:txBody>
          <a:bodyPr>
            <a:spAutoFit/>
          </a:bodyPr>
          <a:lstStyle/>
          <a:p>
            <a:pPr eaLnBrk="1" hangingPunct="1"/>
            <a:r>
              <a:rPr lang="en-US" altLang="en-US" sz="2800" b="1">
                <a:latin typeface="Tahoma" pitchFamily="34" charset="0"/>
              </a:rPr>
              <a:t>+</a:t>
            </a:r>
          </a:p>
        </p:txBody>
      </p:sp>
      <p:sp>
        <p:nvSpPr>
          <p:cNvPr id="154674" name="WordArt 50"/>
          <p:cNvSpPr>
            <a:spLocks noChangeArrowheads="1" noChangeShapeType="1" noTextEdit="1"/>
          </p:cNvSpPr>
          <p:nvPr/>
        </p:nvSpPr>
        <p:spPr bwMode="auto">
          <a:xfrm>
            <a:off x="7162800" y="304800"/>
            <a:ext cx="990600" cy="762000"/>
          </a:xfrm>
          <a:prstGeom prst="rect">
            <a:avLst/>
          </a:prstGeom>
        </p:spPr>
        <p:txBody>
          <a:bodyPr wrap="none" fromWordArt="1">
            <a:prstTxWarp prst="textDeflate">
              <a:avLst>
                <a:gd name="adj" fmla="val 26227"/>
              </a:avLst>
            </a:prstTxWarp>
          </a:bodyPr>
          <a:lstStyle/>
          <a:p>
            <a:pPr algn="ctr"/>
            <a:r>
              <a:rPr lang="en-IN" sz="3600" kern="10" dirty="0">
                <a:ln w="9525">
                  <a:solidFill>
                    <a:srgbClr val="000000"/>
                  </a:solidFill>
                  <a:round/>
                  <a:headEnd/>
                  <a:tailEnd/>
                </a:ln>
                <a:solidFill>
                  <a:srgbClr val="FF6600"/>
                </a:solidFill>
                <a:latin typeface="Impact"/>
              </a:rPr>
              <a:t>JOINT</a:t>
            </a:r>
          </a:p>
        </p:txBody>
      </p:sp>
      <p:sp>
        <p:nvSpPr>
          <p:cNvPr id="154675" name="Text Box 51"/>
          <p:cNvSpPr txBox="1">
            <a:spLocks noChangeArrowheads="1"/>
          </p:cNvSpPr>
          <p:nvPr/>
        </p:nvSpPr>
        <p:spPr bwMode="auto">
          <a:xfrm>
            <a:off x="2438400" y="4038600"/>
            <a:ext cx="371475" cy="366713"/>
          </a:xfrm>
          <a:prstGeom prst="rect">
            <a:avLst/>
          </a:prstGeom>
          <a:noFill/>
          <a:ln w="9525">
            <a:noFill/>
            <a:miter lim="800000"/>
            <a:headEnd/>
            <a:tailEnd/>
          </a:ln>
        </p:spPr>
        <p:txBody>
          <a:bodyPr>
            <a:spAutoFit/>
          </a:bodyPr>
          <a:lstStyle/>
          <a:p>
            <a:pPr eaLnBrk="1" hangingPunct="1"/>
            <a:r>
              <a:rPr lang="en-US" altLang="en-US" b="1">
                <a:solidFill>
                  <a:srgbClr val="FFFF00"/>
                </a:solidFill>
                <a:latin typeface="Tahoma" pitchFamily="34" charset="0"/>
              </a:rPr>
              <a:t>+</a:t>
            </a:r>
          </a:p>
        </p:txBody>
      </p:sp>
      <p:sp>
        <p:nvSpPr>
          <p:cNvPr id="154676" name="AutoShape 52"/>
          <p:cNvSpPr>
            <a:spLocks noChangeArrowheads="1"/>
          </p:cNvSpPr>
          <p:nvPr/>
        </p:nvSpPr>
        <p:spPr bwMode="auto">
          <a:xfrm>
            <a:off x="7315200" y="3200400"/>
            <a:ext cx="304800" cy="1143000"/>
          </a:xfrm>
          <a:prstGeom prst="upArrow">
            <a:avLst>
              <a:gd name="adj1" fmla="val 50000"/>
              <a:gd name="adj2" fmla="val 93750"/>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154677" name="AutoShape 53"/>
          <p:cNvSpPr>
            <a:spLocks noChangeArrowheads="1"/>
          </p:cNvSpPr>
          <p:nvPr/>
        </p:nvSpPr>
        <p:spPr bwMode="auto">
          <a:xfrm>
            <a:off x="7315200" y="1828800"/>
            <a:ext cx="304800" cy="1128713"/>
          </a:xfrm>
          <a:prstGeom prst="downArrow">
            <a:avLst>
              <a:gd name="adj1" fmla="val 50000"/>
              <a:gd name="adj2" fmla="val 92578"/>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33" name="TextBox 32"/>
          <p:cNvSpPr txBox="1"/>
          <p:nvPr/>
        </p:nvSpPr>
        <p:spPr>
          <a:xfrm>
            <a:off x="5943600" y="3048000"/>
            <a:ext cx="869149" cy="369332"/>
          </a:xfrm>
          <a:prstGeom prst="rect">
            <a:avLst/>
          </a:prstGeom>
          <a:noFill/>
        </p:spPr>
        <p:txBody>
          <a:bodyPr wrap="none" rtlCol="0">
            <a:spAutoFit/>
          </a:bodyPr>
          <a:lstStyle/>
          <a:p>
            <a:r>
              <a:rPr lang="en-US" b="1" dirty="0" smtClean="0"/>
              <a:t>Muscle</a:t>
            </a:r>
            <a:endParaRPr lang="en-IN" b="1" dirty="0"/>
          </a:p>
        </p:txBody>
      </p:sp>
      <p:sp>
        <p:nvSpPr>
          <p:cNvPr id="35" name="TextBox 34"/>
          <p:cNvSpPr txBox="1"/>
          <p:nvPr/>
        </p:nvSpPr>
        <p:spPr>
          <a:xfrm>
            <a:off x="1066800" y="2743200"/>
            <a:ext cx="1101840" cy="338554"/>
          </a:xfrm>
          <a:prstGeom prst="rect">
            <a:avLst/>
          </a:prstGeom>
          <a:noFill/>
        </p:spPr>
        <p:txBody>
          <a:bodyPr wrap="none" rtlCol="0">
            <a:spAutoFit/>
          </a:bodyPr>
          <a:lstStyle/>
          <a:p>
            <a:r>
              <a:rPr lang="en-US" sz="1600" dirty="0" smtClean="0"/>
              <a:t>Spinal cord</a:t>
            </a:r>
            <a:endParaRPr lang="en-IN" sz="1600" dirty="0"/>
          </a:p>
        </p:txBody>
      </p:sp>
      <p:sp>
        <p:nvSpPr>
          <p:cNvPr id="36" name="TextBox 35"/>
          <p:cNvSpPr txBox="1"/>
          <p:nvPr/>
        </p:nvSpPr>
        <p:spPr>
          <a:xfrm>
            <a:off x="3429000" y="1447800"/>
            <a:ext cx="1808829" cy="369332"/>
          </a:xfrm>
          <a:prstGeom prst="rect">
            <a:avLst/>
          </a:prstGeom>
          <a:noFill/>
        </p:spPr>
        <p:txBody>
          <a:bodyPr wrap="none" rtlCol="0">
            <a:spAutoFit/>
          </a:bodyPr>
          <a:lstStyle/>
          <a:p>
            <a:r>
              <a:rPr lang="en-US" dirty="0" smtClean="0"/>
              <a:t>Afferent pathway</a:t>
            </a:r>
            <a:endParaRPr lang="en-IN" dirty="0"/>
          </a:p>
        </p:txBody>
      </p:sp>
      <p:sp>
        <p:nvSpPr>
          <p:cNvPr id="37" name="TextBox 36"/>
          <p:cNvSpPr txBox="1"/>
          <p:nvPr/>
        </p:nvSpPr>
        <p:spPr>
          <a:xfrm>
            <a:off x="4038600" y="4495800"/>
            <a:ext cx="1772601" cy="369332"/>
          </a:xfrm>
          <a:prstGeom prst="rect">
            <a:avLst/>
          </a:prstGeom>
          <a:noFill/>
        </p:spPr>
        <p:txBody>
          <a:bodyPr wrap="none" rtlCol="0">
            <a:spAutoFit/>
          </a:bodyPr>
          <a:lstStyle/>
          <a:p>
            <a:r>
              <a:rPr lang="en-US" dirty="0" smtClean="0"/>
              <a:t>Efferent Pathway</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54674"/>
                                        </p:tgtEl>
                                      </p:cBhvr>
                                    </p:animEffect>
                                    <p:animScale>
                                      <p:cBhvr>
                                        <p:cTn id="7" dur="250" autoRev="1" fill="hold"/>
                                        <p:tgtEl>
                                          <p:spTgt spid="154674"/>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mph" presetSubtype="2" fill="hold" nodeType="clickEffect">
                                  <p:stCondLst>
                                    <p:cond delay="0"/>
                                  </p:stCondLst>
                                  <p:childTnLst>
                                    <p:animClr clrSpc="rgb" dir="cw">
                                      <p:cBhvr>
                                        <p:cTn id="11" dur="2000" fill="hold"/>
                                        <p:tgtEl>
                                          <p:spTgt spid="154647"/>
                                        </p:tgtEl>
                                        <p:attrNameLst>
                                          <p:attrName>stroke.color</p:attrName>
                                        </p:attrNameLst>
                                      </p:cBhvr>
                                      <p:to>
                                        <a:srgbClr val="FF0000"/>
                                      </p:to>
                                    </p:animClr>
                                    <p:set>
                                      <p:cBhvr>
                                        <p:cTn id="12" dur="2000" fill="hold"/>
                                        <p:tgtEl>
                                          <p:spTgt spid="154647"/>
                                        </p:tgtEl>
                                        <p:attrNameLst>
                                          <p:attrName>stroke.on</p:attrName>
                                        </p:attrNameLst>
                                      </p:cBhvr>
                                      <p:to>
                                        <p:strVal val="true"/>
                                      </p:to>
                                    </p:set>
                                  </p:childTnLst>
                                </p:cTn>
                              </p:par>
                              <p:par>
                                <p:cTn id="13" presetID="7" presetClass="emph" presetSubtype="2" fill="hold" nodeType="withEffect">
                                  <p:stCondLst>
                                    <p:cond delay="0"/>
                                  </p:stCondLst>
                                  <p:childTnLst>
                                    <p:animClr clrSpc="rgb" dir="cw">
                                      <p:cBhvr>
                                        <p:cTn id="14" dur="2000" fill="hold"/>
                                        <p:tgtEl>
                                          <p:spTgt spid="154649"/>
                                        </p:tgtEl>
                                        <p:attrNameLst>
                                          <p:attrName>stroke.color</p:attrName>
                                        </p:attrNameLst>
                                      </p:cBhvr>
                                      <p:to>
                                        <a:srgbClr val="FF0000"/>
                                      </p:to>
                                    </p:animClr>
                                    <p:set>
                                      <p:cBhvr>
                                        <p:cTn id="15" dur="2000" fill="hold"/>
                                        <p:tgtEl>
                                          <p:spTgt spid="154649"/>
                                        </p:tgtEl>
                                        <p:attrNameLst>
                                          <p:attrName>stroke.on</p:attrName>
                                        </p:attrNameLst>
                                      </p:cBhvr>
                                      <p:to>
                                        <p:strVal val="true"/>
                                      </p:to>
                                    </p:set>
                                  </p:childTnLst>
                                </p:cTn>
                              </p:par>
                              <p:par>
                                <p:cTn id="16" presetID="7" presetClass="emph" presetSubtype="2" fill="hold" nodeType="withEffect">
                                  <p:stCondLst>
                                    <p:cond delay="0"/>
                                  </p:stCondLst>
                                  <p:childTnLst>
                                    <p:animClr clrSpc="rgb" dir="cw">
                                      <p:cBhvr>
                                        <p:cTn id="17" dur="2000" fill="hold"/>
                                        <p:tgtEl>
                                          <p:spTgt spid="154648"/>
                                        </p:tgtEl>
                                        <p:attrNameLst>
                                          <p:attrName>stroke.color</p:attrName>
                                        </p:attrNameLst>
                                      </p:cBhvr>
                                      <p:to>
                                        <a:srgbClr val="FF0000"/>
                                      </p:to>
                                    </p:animClr>
                                    <p:set>
                                      <p:cBhvr>
                                        <p:cTn id="18" dur="2000" fill="hold"/>
                                        <p:tgtEl>
                                          <p:spTgt spid="154648"/>
                                        </p:tgtEl>
                                        <p:attrNameLst>
                                          <p:attrName>stroke.on</p:attrName>
                                        </p:attrNameLst>
                                      </p:cBhvr>
                                      <p:to>
                                        <p:strVal val="tru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154652"/>
                                        </p:tgtEl>
                                        <p:attrNameLst>
                                          <p:attrName>style.visibility</p:attrName>
                                        </p:attrNameLst>
                                      </p:cBhvr>
                                      <p:to>
                                        <p:strVal val="visible"/>
                                      </p:to>
                                    </p:set>
                                    <p:animEffect transition="in" filter="fade">
                                      <p:cBhvr>
                                        <p:cTn id="23" dur="800" decel="100000"/>
                                        <p:tgtEl>
                                          <p:spTgt spid="154652"/>
                                        </p:tgtEl>
                                      </p:cBhvr>
                                    </p:animEffect>
                                    <p:anim calcmode="lin" valueType="num">
                                      <p:cBhvr>
                                        <p:cTn id="24" dur="800" decel="100000" fill="hold"/>
                                        <p:tgtEl>
                                          <p:spTgt spid="154652"/>
                                        </p:tgtEl>
                                        <p:attrNameLst>
                                          <p:attrName>style.rotation</p:attrName>
                                        </p:attrNameLst>
                                      </p:cBhvr>
                                      <p:tavLst>
                                        <p:tav tm="0">
                                          <p:val>
                                            <p:fltVal val="-90"/>
                                          </p:val>
                                        </p:tav>
                                        <p:tav tm="100000">
                                          <p:val>
                                            <p:fltVal val="0"/>
                                          </p:val>
                                        </p:tav>
                                      </p:tavLst>
                                    </p:anim>
                                    <p:anim calcmode="lin" valueType="num">
                                      <p:cBhvr>
                                        <p:cTn id="25" dur="800" decel="100000" fill="hold"/>
                                        <p:tgtEl>
                                          <p:spTgt spid="154652"/>
                                        </p:tgtEl>
                                        <p:attrNameLst>
                                          <p:attrName>ppt_x</p:attrName>
                                        </p:attrNameLst>
                                      </p:cBhvr>
                                      <p:tavLst>
                                        <p:tav tm="0">
                                          <p:val>
                                            <p:strVal val="#ppt_x+0.4"/>
                                          </p:val>
                                        </p:tav>
                                        <p:tav tm="100000">
                                          <p:val>
                                            <p:strVal val="#ppt_x-0.05"/>
                                          </p:val>
                                        </p:tav>
                                      </p:tavLst>
                                    </p:anim>
                                    <p:anim calcmode="lin" valueType="num">
                                      <p:cBhvr>
                                        <p:cTn id="26" dur="800" decel="100000" fill="hold"/>
                                        <p:tgtEl>
                                          <p:spTgt spid="154652"/>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154652"/>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154652"/>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154675"/>
                                        </p:tgtEl>
                                        <p:attrNameLst>
                                          <p:attrName>style.visibility</p:attrName>
                                        </p:attrNameLst>
                                      </p:cBhvr>
                                      <p:to>
                                        <p:strVal val="visible"/>
                                      </p:to>
                                    </p:set>
                                    <p:animEffect transition="in" filter="fade">
                                      <p:cBhvr>
                                        <p:cTn id="31" dur="800" decel="100000"/>
                                        <p:tgtEl>
                                          <p:spTgt spid="154675"/>
                                        </p:tgtEl>
                                      </p:cBhvr>
                                    </p:animEffect>
                                    <p:anim calcmode="lin" valueType="num">
                                      <p:cBhvr>
                                        <p:cTn id="32" dur="800" decel="100000" fill="hold"/>
                                        <p:tgtEl>
                                          <p:spTgt spid="154675"/>
                                        </p:tgtEl>
                                        <p:attrNameLst>
                                          <p:attrName>style.rotation</p:attrName>
                                        </p:attrNameLst>
                                      </p:cBhvr>
                                      <p:tavLst>
                                        <p:tav tm="0">
                                          <p:val>
                                            <p:fltVal val="-90"/>
                                          </p:val>
                                        </p:tav>
                                        <p:tav tm="100000">
                                          <p:val>
                                            <p:fltVal val="0"/>
                                          </p:val>
                                        </p:tav>
                                      </p:tavLst>
                                    </p:anim>
                                    <p:anim calcmode="lin" valueType="num">
                                      <p:cBhvr>
                                        <p:cTn id="33" dur="800" decel="100000" fill="hold"/>
                                        <p:tgtEl>
                                          <p:spTgt spid="154675"/>
                                        </p:tgtEl>
                                        <p:attrNameLst>
                                          <p:attrName>ppt_x</p:attrName>
                                        </p:attrNameLst>
                                      </p:cBhvr>
                                      <p:tavLst>
                                        <p:tav tm="0">
                                          <p:val>
                                            <p:strVal val="#ppt_x+0.4"/>
                                          </p:val>
                                        </p:tav>
                                        <p:tav tm="100000">
                                          <p:val>
                                            <p:strVal val="#ppt_x-0.05"/>
                                          </p:val>
                                        </p:tav>
                                      </p:tavLst>
                                    </p:anim>
                                    <p:anim calcmode="lin" valueType="num">
                                      <p:cBhvr>
                                        <p:cTn id="34" dur="800" decel="100000" fill="hold"/>
                                        <p:tgtEl>
                                          <p:spTgt spid="154675"/>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154675"/>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154675"/>
                                        </p:tgtEl>
                                        <p:attrNameLst>
                                          <p:attrName>ppt_y</p:attrName>
                                        </p:attrNameLst>
                                      </p:cBhvr>
                                      <p:tavLst>
                                        <p:tav tm="0">
                                          <p:val>
                                            <p:strVal val="#ppt_y+0.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154656"/>
                                        </p:tgtEl>
                                        <p:attrNameLst>
                                          <p:attrName>style.visibility</p:attrName>
                                        </p:attrNameLst>
                                      </p:cBhvr>
                                      <p:to>
                                        <p:strVal val="visible"/>
                                      </p:to>
                                    </p:set>
                                    <p:anim calcmode="lin" valueType="num">
                                      <p:cBhvr>
                                        <p:cTn id="41" dur="1000" fill="hold"/>
                                        <p:tgtEl>
                                          <p:spTgt spid="154656"/>
                                        </p:tgtEl>
                                        <p:attrNameLst>
                                          <p:attrName>ppt_w</p:attrName>
                                        </p:attrNameLst>
                                      </p:cBhvr>
                                      <p:tavLst>
                                        <p:tav tm="0">
                                          <p:val>
                                            <p:strVal val="#ppt_w*0.70"/>
                                          </p:val>
                                        </p:tav>
                                        <p:tav tm="100000">
                                          <p:val>
                                            <p:strVal val="#ppt_w"/>
                                          </p:val>
                                        </p:tav>
                                      </p:tavLst>
                                    </p:anim>
                                    <p:anim calcmode="lin" valueType="num">
                                      <p:cBhvr>
                                        <p:cTn id="42" dur="1000" fill="hold"/>
                                        <p:tgtEl>
                                          <p:spTgt spid="154656"/>
                                        </p:tgtEl>
                                        <p:attrNameLst>
                                          <p:attrName>ppt_h</p:attrName>
                                        </p:attrNameLst>
                                      </p:cBhvr>
                                      <p:tavLst>
                                        <p:tav tm="0">
                                          <p:val>
                                            <p:strVal val="#ppt_h"/>
                                          </p:val>
                                        </p:tav>
                                        <p:tav tm="100000">
                                          <p:val>
                                            <p:strVal val="#ppt_h"/>
                                          </p:val>
                                        </p:tav>
                                      </p:tavLst>
                                    </p:anim>
                                    <p:animEffect transition="in" filter="fade">
                                      <p:cBhvr>
                                        <p:cTn id="43" dur="1000"/>
                                        <p:tgtEl>
                                          <p:spTgt spid="15465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154660"/>
                                        </p:tgtEl>
                                        <p:attrNameLst>
                                          <p:attrName>style.visibility</p:attrName>
                                        </p:attrNameLst>
                                      </p:cBhvr>
                                      <p:to>
                                        <p:strVal val="visible"/>
                                      </p:to>
                                    </p:set>
                                    <p:anim calcmode="lin" valueType="num">
                                      <p:cBhvr>
                                        <p:cTn id="48" dur="1000" fill="hold"/>
                                        <p:tgtEl>
                                          <p:spTgt spid="154660"/>
                                        </p:tgtEl>
                                        <p:attrNameLst>
                                          <p:attrName>ppt_w</p:attrName>
                                        </p:attrNameLst>
                                      </p:cBhvr>
                                      <p:tavLst>
                                        <p:tav tm="0">
                                          <p:val>
                                            <p:strVal val="#ppt_w*0.70"/>
                                          </p:val>
                                        </p:tav>
                                        <p:tav tm="100000">
                                          <p:val>
                                            <p:strVal val="#ppt_w"/>
                                          </p:val>
                                        </p:tav>
                                      </p:tavLst>
                                    </p:anim>
                                    <p:anim calcmode="lin" valueType="num">
                                      <p:cBhvr>
                                        <p:cTn id="49" dur="1000" fill="hold"/>
                                        <p:tgtEl>
                                          <p:spTgt spid="154660"/>
                                        </p:tgtEl>
                                        <p:attrNameLst>
                                          <p:attrName>ppt_h</p:attrName>
                                        </p:attrNameLst>
                                      </p:cBhvr>
                                      <p:tavLst>
                                        <p:tav tm="0">
                                          <p:val>
                                            <p:strVal val="#ppt_h"/>
                                          </p:val>
                                        </p:tav>
                                        <p:tav tm="100000">
                                          <p:val>
                                            <p:strVal val="#ppt_h"/>
                                          </p:val>
                                        </p:tav>
                                      </p:tavLst>
                                    </p:anim>
                                    <p:animEffect transition="in" filter="fade">
                                      <p:cBhvr>
                                        <p:cTn id="50" dur="1000"/>
                                        <p:tgtEl>
                                          <p:spTgt spid="15466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154677"/>
                                        </p:tgtEl>
                                        <p:attrNameLst>
                                          <p:attrName>style.visibility</p:attrName>
                                        </p:attrNameLst>
                                      </p:cBhvr>
                                      <p:to>
                                        <p:strVal val="visible"/>
                                      </p:to>
                                    </p:set>
                                    <p:anim calcmode="lin" valueType="num">
                                      <p:cBhvr additive="base">
                                        <p:cTn id="55" dur="500" fill="hold"/>
                                        <p:tgtEl>
                                          <p:spTgt spid="154677"/>
                                        </p:tgtEl>
                                        <p:attrNameLst>
                                          <p:attrName>ppt_x</p:attrName>
                                        </p:attrNameLst>
                                      </p:cBhvr>
                                      <p:tavLst>
                                        <p:tav tm="0">
                                          <p:val>
                                            <p:strVal val="#ppt_x"/>
                                          </p:val>
                                        </p:tav>
                                        <p:tav tm="100000">
                                          <p:val>
                                            <p:strVal val="#ppt_x"/>
                                          </p:val>
                                        </p:tav>
                                      </p:tavLst>
                                    </p:anim>
                                    <p:anim calcmode="lin" valueType="num">
                                      <p:cBhvr additive="base">
                                        <p:cTn id="56" dur="500" fill="hold"/>
                                        <p:tgtEl>
                                          <p:spTgt spid="154677"/>
                                        </p:tgtEl>
                                        <p:attrNameLst>
                                          <p:attrName>ppt_y</p:attrName>
                                        </p:attrNameLst>
                                      </p:cBhvr>
                                      <p:tavLst>
                                        <p:tav tm="0">
                                          <p:val>
                                            <p:strVal val="0-#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4676"/>
                                        </p:tgtEl>
                                        <p:attrNameLst>
                                          <p:attrName>style.visibility</p:attrName>
                                        </p:attrNameLst>
                                      </p:cBhvr>
                                      <p:to>
                                        <p:strVal val="visible"/>
                                      </p:to>
                                    </p:set>
                                    <p:anim calcmode="lin" valueType="num">
                                      <p:cBhvr additive="base">
                                        <p:cTn id="59" dur="500" fill="hold"/>
                                        <p:tgtEl>
                                          <p:spTgt spid="154676"/>
                                        </p:tgtEl>
                                        <p:attrNameLst>
                                          <p:attrName>ppt_x</p:attrName>
                                        </p:attrNameLst>
                                      </p:cBhvr>
                                      <p:tavLst>
                                        <p:tav tm="0">
                                          <p:val>
                                            <p:strVal val="#ppt_x"/>
                                          </p:val>
                                        </p:tav>
                                        <p:tav tm="100000">
                                          <p:val>
                                            <p:strVal val="#ppt_x"/>
                                          </p:val>
                                        </p:tav>
                                      </p:tavLst>
                                    </p:anim>
                                    <p:anim calcmode="lin" valueType="num">
                                      <p:cBhvr additive="base">
                                        <p:cTn id="60" dur="500" fill="hold"/>
                                        <p:tgtEl>
                                          <p:spTgt spid="1546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52" grpId="0"/>
      <p:bldP spid="154656" grpId="0" animBg="1"/>
      <p:bldP spid="154660" grpId="0"/>
      <p:bldP spid="154674" grpId="0" animBg="1"/>
      <p:bldP spid="154675" grpId="0"/>
      <p:bldP spid="154676" grpId="0" animBg="1"/>
      <p:bldP spid="1546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p:cNvSpPr>
          <p:nvPr>
            <p:ph type="body" idx="4294967295"/>
          </p:nvPr>
        </p:nvSpPr>
        <p:spPr>
          <a:xfrm>
            <a:off x="0" y="0"/>
            <a:ext cx="9144000" cy="6858000"/>
          </a:xfrm>
        </p:spPr>
        <p:txBody>
          <a:bodyPr>
            <a:normAutofit fontScale="92500" lnSpcReduction="10000"/>
          </a:bodyPr>
          <a:lstStyle/>
          <a:p>
            <a:pPr eaLnBrk="1" hangingPunct="1">
              <a:buNone/>
            </a:pPr>
            <a:r>
              <a:rPr lang="en-US" altLang="en-US" dirty="0" smtClean="0"/>
              <a:t>5. Maximal resistance: </a:t>
            </a:r>
          </a:p>
          <a:p>
            <a:r>
              <a:rPr lang="en-US" altLang="en-US" dirty="0" smtClean="0"/>
              <a:t>It is a procedure that applies Sherrington’s principle of irradiation </a:t>
            </a:r>
          </a:p>
          <a:p>
            <a:pPr eaLnBrk="1" hangingPunct="1">
              <a:buFont typeface="Wingdings" pitchFamily="2" charset="2"/>
              <a:buNone/>
            </a:pPr>
            <a:r>
              <a:rPr lang="en-US" altLang="en-US" dirty="0">
                <a:solidFill>
                  <a:srgbClr val="FF0000"/>
                </a:solidFill>
              </a:rPr>
              <a:t>[</a:t>
            </a:r>
            <a:r>
              <a:rPr lang="en-US" altLang="en-US" dirty="0" smtClean="0">
                <a:solidFill>
                  <a:srgbClr val="FF0000"/>
                </a:solidFill>
              </a:rPr>
              <a:t>Sherrington’s principle of irradiation: “A muscle working hard recruits neighboring muscles, and if they (neighboring muscles) are already part of the action, it amplifies  their strength.” </a:t>
            </a:r>
          </a:p>
          <a:p>
            <a:pPr eaLnBrk="1" hangingPunct="1">
              <a:buFont typeface="Wingdings" pitchFamily="2" charset="2"/>
              <a:buNone/>
            </a:pPr>
            <a:r>
              <a:rPr lang="en-US" altLang="en-US" dirty="0" smtClean="0">
                <a:solidFill>
                  <a:srgbClr val="FF0000"/>
                </a:solidFill>
              </a:rPr>
              <a:t>- e.g. when you apply maximum resistance, along with prime movers, accessory movers also starts contracting.]</a:t>
            </a:r>
          </a:p>
          <a:p>
            <a:pPr eaLnBrk="1" hangingPunct="1">
              <a:buFont typeface="Wingdings" pitchFamily="2" charset="2"/>
              <a:buNone/>
            </a:pPr>
            <a:endParaRPr lang="en-US" altLang="en-US" dirty="0" smtClean="0"/>
          </a:p>
          <a:p>
            <a:r>
              <a:rPr lang="en-US" altLang="en-US" dirty="0" smtClean="0"/>
              <a:t>Defined as greatest amount of resistance that can be applied to an active contraction allowing full ROM to occur or to an isometric contraction without defeating or breaking patients hold. </a:t>
            </a:r>
          </a:p>
          <a:p>
            <a:pPr eaLnBrk="1" hangingPunct="1">
              <a:buFont typeface="Wingdings" pitchFamily="2" charset="2"/>
              <a:buNone/>
            </a:pPr>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smtClean="0"/>
          </a:p>
          <a:p>
            <a:endParaRPr lang="en-IN" dirty="0"/>
          </a:p>
          <a:p>
            <a:r>
              <a:rPr lang="en-US" altLang="en-US" dirty="0" smtClean="0"/>
              <a:t>Movement against maximal resistance should be slow and smooth. </a:t>
            </a:r>
            <a:endParaRPr lang="en-IN" dirty="0" smtClean="0"/>
          </a:p>
          <a:p>
            <a:endParaRPr lang="en-IN" dirty="0"/>
          </a:p>
          <a:p>
            <a:pPr>
              <a:buNone/>
            </a:pPr>
            <a:endParaRPr lang="en-IN" dirty="0"/>
          </a:p>
          <a:p>
            <a:r>
              <a:rPr lang="en-IN" dirty="0" smtClean="0"/>
              <a:t>The </a:t>
            </a:r>
            <a:r>
              <a:rPr lang="en-IN" dirty="0"/>
              <a:t>active muscle tension </a:t>
            </a:r>
            <a:r>
              <a:rPr lang="en-IN" dirty="0" smtClean="0"/>
              <a:t>produced by </a:t>
            </a:r>
            <a:r>
              <a:rPr lang="en-IN" dirty="0"/>
              <a:t>resistance is the </a:t>
            </a:r>
            <a:r>
              <a:rPr lang="en-IN" b="1" dirty="0"/>
              <a:t>most </a:t>
            </a:r>
            <a:r>
              <a:rPr lang="en-IN" b="1" dirty="0" smtClean="0"/>
              <a:t>effective </a:t>
            </a:r>
            <a:r>
              <a:rPr lang="en-IN" b="1" dirty="0" err="1" smtClean="0"/>
              <a:t>proprioceptive</a:t>
            </a:r>
            <a:r>
              <a:rPr lang="en-IN" b="1" dirty="0" smtClean="0"/>
              <a:t> </a:t>
            </a:r>
            <a:r>
              <a:rPr lang="en-IN" dirty="0" smtClean="0"/>
              <a:t>facilitation</a:t>
            </a:r>
            <a:r>
              <a:rPr lang="en-IN" dirty="0"/>
              <a:t>. </a:t>
            </a:r>
            <a:r>
              <a:rPr lang="en-IN" dirty="0" smtClean="0"/>
              <a:t>The </a:t>
            </a:r>
            <a:r>
              <a:rPr lang="en-IN" dirty="0"/>
              <a:t>magnitude of that </a:t>
            </a:r>
            <a:r>
              <a:rPr lang="en-IN" dirty="0" smtClean="0"/>
              <a:t>facilitation is </a:t>
            </a:r>
            <a:r>
              <a:rPr lang="en-IN" dirty="0"/>
              <a:t>related directly to the amount of </a:t>
            </a:r>
            <a:r>
              <a:rPr lang="en-IN" dirty="0" smtClean="0"/>
              <a:t>resistance.</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C6E5C16-B3D5-4C4F-9A15-8A480CA54844}"/>
              </a:ext>
            </a:extLst>
          </p:cNvPr>
          <p:cNvSpPr>
            <a:spLocks noGrp="1"/>
          </p:cNvSpPr>
          <p:nvPr>
            <p:ph idx="1"/>
          </p:nvPr>
        </p:nvSpPr>
        <p:spPr>
          <a:xfrm>
            <a:off x="457200" y="152400"/>
            <a:ext cx="8229600" cy="6553200"/>
          </a:xfrm>
        </p:spPr>
        <p:txBody>
          <a:bodyPr>
            <a:normAutofit/>
          </a:bodyPr>
          <a:lstStyle/>
          <a:p>
            <a:pPr>
              <a:buNone/>
              <a:defRPr/>
            </a:pPr>
            <a:r>
              <a:rPr lang="en-IN" dirty="0" smtClean="0"/>
              <a:t>6. Irradiation </a:t>
            </a:r>
            <a:r>
              <a:rPr lang="en-IN" dirty="0"/>
              <a:t>&amp; Reinforcement</a:t>
            </a:r>
            <a:r>
              <a:rPr lang="en-IN" dirty="0" smtClean="0"/>
              <a:t>:</a:t>
            </a:r>
          </a:p>
          <a:p>
            <a:r>
              <a:rPr lang="en-US" dirty="0" smtClean="0"/>
              <a:t>Irradiation means </a:t>
            </a:r>
            <a:r>
              <a:rPr lang="en-IN" dirty="0"/>
              <a:t>spread </a:t>
            </a:r>
            <a:r>
              <a:rPr lang="en-IN" dirty="0" smtClean="0"/>
              <a:t>of the </a:t>
            </a:r>
            <a:r>
              <a:rPr lang="en-IN" dirty="0"/>
              <a:t>response to </a:t>
            </a:r>
            <a:r>
              <a:rPr lang="en-IN" dirty="0" smtClean="0"/>
              <a:t>stimulation. </a:t>
            </a:r>
          </a:p>
          <a:p>
            <a:endParaRPr lang="en-US" dirty="0"/>
          </a:p>
          <a:p>
            <a:endParaRPr lang="en-IN" dirty="0"/>
          </a:p>
          <a:p>
            <a:pPr marL="0" indent="0">
              <a:defRPr/>
            </a:pPr>
            <a:r>
              <a:rPr lang="en-IN" dirty="0" smtClean="0"/>
              <a:t>  It </a:t>
            </a:r>
            <a:r>
              <a:rPr lang="en-IN" dirty="0"/>
              <a:t>is used as a means of increasing strength of a response. When maximum resistance is applied, the major muscle components of specific pattern, reinforce each other in order to complete the motion</a:t>
            </a:r>
            <a:r>
              <a:rPr lang="en-IN" dirty="0" smtClean="0"/>
              <a:t>. </a:t>
            </a:r>
          </a:p>
          <a:p>
            <a:pPr marL="0" indent="0">
              <a:buFont typeface="Arial" panose="020B0604020202020204" pitchFamily="34" charset="0"/>
              <a:buNone/>
              <a:defRPr/>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00800"/>
          </a:xfrm>
        </p:spPr>
        <p:txBody>
          <a:bodyPr/>
          <a:lstStyle/>
          <a:p>
            <a:pPr marL="0" indent="0">
              <a:defRPr/>
            </a:pPr>
            <a:r>
              <a:rPr lang="en-US" dirty="0"/>
              <a:t>i.e. in a pattern, if you apply maximum resistance to stronger muscle groups, the response is irradiated (spread) to weaker muscles in synergy, and their contraction is facilitated. E.g. if </a:t>
            </a:r>
            <a:r>
              <a:rPr lang="en-US" dirty="0" err="1"/>
              <a:t>dorsi</a:t>
            </a:r>
            <a:r>
              <a:rPr lang="en-US" dirty="0"/>
              <a:t> flexors are weak, their contraction can be facilitated by giving strong isometric contraction to hip flexors.</a:t>
            </a:r>
          </a:p>
          <a:p>
            <a:pPr marL="0" indent="0">
              <a:buNone/>
              <a:defRPr/>
            </a:pPr>
            <a:r>
              <a:rPr lang="en-US" dirty="0">
                <a:solidFill>
                  <a:srgbClr val="FF0000"/>
                </a:solidFill>
              </a:rPr>
              <a:t>(Refer combination (Synergy) in extremity pattern to know which muscles can be used to </a:t>
            </a:r>
            <a:r>
              <a:rPr lang="en-US" dirty="0" smtClean="0">
                <a:solidFill>
                  <a:srgbClr val="FF0000"/>
                </a:solidFill>
              </a:rPr>
              <a:t>facilitate </a:t>
            </a:r>
            <a:r>
              <a:rPr lang="en-US" dirty="0">
                <a:solidFill>
                  <a:srgbClr val="FF0000"/>
                </a:solidFill>
              </a:rPr>
              <a:t>such contractions)</a:t>
            </a:r>
            <a:endParaRPr lang="en-IN" dirty="0">
              <a:solidFill>
                <a:srgbClr val="FF0000"/>
              </a:solidFill>
            </a:endParaRP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705600"/>
          </a:xfrm>
        </p:spPr>
        <p:txBody>
          <a:bodyPr>
            <a:normAutofit/>
          </a:bodyPr>
          <a:lstStyle/>
          <a:p>
            <a:pPr>
              <a:buNone/>
              <a:defRPr/>
            </a:pPr>
            <a:r>
              <a:rPr lang="en-IN" dirty="0" smtClean="0"/>
              <a:t>7. Normal </a:t>
            </a:r>
            <a:r>
              <a:rPr lang="en-IN" dirty="0"/>
              <a:t>Timing</a:t>
            </a:r>
            <a:r>
              <a:rPr lang="en-IN" dirty="0" smtClean="0"/>
              <a:t>:</a:t>
            </a:r>
          </a:p>
          <a:p>
            <a:pPr>
              <a:buNone/>
              <a:defRPr/>
            </a:pPr>
            <a:endParaRPr lang="en-IN" dirty="0"/>
          </a:p>
          <a:p>
            <a:pPr>
              <a:defRPr/>
            </a:pPr>
            <a:r>
              <a:rPr lang="en-IN" dirty="0"/>
              <a:t>Normal timing is the sequence of muscle contraction which occur in any motor activity, resulting in coordinated movement</a:t>
            </a:r>
            <a:r>
              <a:rPr lang="en-IN" dirty="0" smtClean="0"/>
              <a:t>.</a:t>
            </a:r>
          </a:p>
          <a:p>
            <a:r>
              <a:rPr lang="en-IN" dirty="0"/>
              <a:t>Normal timing of most coordinated and </a:t>
            </a:r>
            <a:r>
              <a:rPr lang="en-IN" dirty="0" smtClean="0"/>
              <a:t>efficient motions </a:t>
            </a:r>
            <a:r>
              <a:rPr lang="en-IN" dirty="0"/>
              <a:t>is from </a:t>
            </a:r>
            <a:r>
              <a:rPr lang="en-IN" b="1" dirty="0"/>
              <a:t>distal to proximal</a:t>
            </a:r>
            <a:r>
              <a:rPr lang="en-IN" dirty="0" smtClean="0"/>
              <a:t>.</a:t>
            </a:r>
          </a:p>
          <a:p>
            <a:r>
              <a:rPr lang="en-IN" dirty="0" smtClean="0"/>
              <a:t>The </a:t>
            </a:r>
            <a:r>
              <a:rPr lang="en-IN" dirty="0"/>
              <a:t>hand directs the course of </a:t>
            </a:r>
            <a:r>
              <a:rPr lang="en-IN" dirty="0" smtClean="0"/>
              <a:t>the arm movements. The </a:t>
            </a:r>
            <a:r>
              <a:rPr lang="en-IN" dirty="0"/>
              <a:t>small </a:t>
            </a:r>
            <a:r>
              <a:rPr lang="en-IN" dirty="0" smtClean="0"/>
              <a:t>motions that </a:t>
            </a:r>
            <a:r>
              <a:rPr lang="en-IN" dirty="0"/>
              <a:t>adults use to maintain standing </a:t>
            </a:r>
            <a:r>
              <a:rPr lang="en-IN" dirty="0" smtClean="0"/>
              <a:t>balance proceed </a:t>
            </a:r>
            <a:r>
              <a:rPr lang="en-IN" dirty="0"/>
              <a:t>from distal (ankle) to proximal (hip </a:t>
            </a:r>
            <a:r>
              <a:rPr lang="en-IN" dirty="0" smtClean="0"/>
              <a:t>and trunk).</a:t>
            </a:r>
            <a:endParaRPr lang="en-IN" dirty="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8. </a:t>
            </a:r>
            <a:r>
              <a:rPr lang="en-IN" dirty="0"/>
              <a:t>Body Position and </a:t>
            </a:r>
            <a:r>
              <a:rPr lang="en-IN" dirty="0" smtClean="0"/>
              <a:t>Body Mechanics</a:t>
            </a:r>
          </a:p>
          <a:p>
            <a:pPr>
              <a:buNone/>
            </a:pPr>
            <a:endParaRPr lang="en-US" dirty="0"/>
          </a:p>
          <a:p>
            <a:r>
              <a:rPr lang="en-IN" dirty="0" smtClean="0"/>
              <a:t>The </a:t>
            </a:r>
            <a:r>
              <a:rPr lang="en-IN" dirty="0"/>
              <a:t>therapist’s body should be </a:t>
            </a:r>
            <a:r>
              <a:rPr lang="en-IN" b="1" dirty="0"/>
              <a:t>in line with </a:t>
            </a:r>
            <a:r>
              <a:rPr lang="en-IN" b="1" dirty="0" smtClean="0"/>
              <a:t>the desired movement</a:t>
            </a:r>
            <a:r>
              <a:rPr lang="en-IN" dirty="0" smtClean="0"/>
              <a:t>. </a:t>
            </a:r>
            <a:r>
              <a:rPr lang="en-IN" dirty="0"/>
              <a:t>To line up </a:t>
            </a:r>
            <a:r>
              <a:rPr lang="en-IN" dirty="0" smtClean="0"/>
              <a:t>properly, the </a:t>
            </a:r>
            <a:r>
              <a:rPr lang="en-IN" dirty="0"/>
              <a:t>therapist’s shoulders and pelvis face the </a:t>
            </a:r>
            <a:r>
              <a:rPr lang="en-IN" dirty="0" smtClean="0"/>
              <a:t>direction of </a:t>
            </a:r>
            <a:r>
              <a:rPr lang="en-IN" dirty="0"/>
              <a:t>the </a:t>
            </a:r>
            <a:r>
              <a:rPr lang="en-IN" dirty="0" smtClean="0"/>
              <a:t>movement. </a:t>
            </a:r>
          </a:p>
          <a:p>
            <a:r>
              <a:rPr lang="en-IN" dirty="0" smtClean="0"/>
              <a:t>The </a:t>
            </a:r>
            <a:r>
              <a:rPr lang="en-IN" dirty="0"/>
              <a:t>resistance comes from the therapist’s </a:t>
            </a:r>
            <a:r>
              <a:rPr lang="en-IN" dirty="0" smtClean="0"/>
              <a:t>body while </a:t>
            </a:r>
            <a:r>
              <a:rPr lang="en-IN" dirty="0"/>
              <a:t>the hands and arms stay </a:t>
            </a:r>
            <a:r>
              <a:rPr lang="en-IN" dirty="0" smtClean="0"/>
              <a:t>comparatively relaxed. </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basic procedures for facilitation</a:t>
            </a:r>
          </a:p>
        </p:txBody>
      </p:sp>
      <p:sp>
        <p:nvSpPr>
          <p:cNvPr id="5" name="Text Placeholder 4"/>
          <p:cNvSpPr>
            <a:spLocks noGrp="1"/>
          </p:cNvSpPr>
          <p:nvPr>
            <p:ph type="body" idx="1"/>
          </p:nvPr>
        </p:nvSpPr>
        <p:spPr/>
        <p:txBody>
          <a:bodyPr>
            <a:normAutofit/>
          </a:bodyPr>
          <a:lstStyle/>
          <a:p>
            <a:endParaRPr lang="en-IN" sz="40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9. Patterns: </a:t>
            </a:r>
          </a:p>
          <a:p>
            <a:pPr>
              <a:buNone/>
            </a:pPr>
            <a:endParaRPr lang="en-US" dirty="0"/>
          </a:p>
          <a:p>
            <a:pPr>
              <a:buNone/>
            </a:pPr>
            <a:r>
              <a:rPr lang="en-US" dirty="0" smtClean="0"/>
              <a:t>Synergistic mass movement pattern</a:t>
            </a:r>
          </a:p>
          <a:p>
            <a:pPr>
              <a:buNone/>
            </a:pPr>
            <a:endParaRPr lang="en-US" dirty="0"/>
          </a:p>
          <a:p>
            <a:pPr>
              <a:buNone/>
            </a:pPr>
            <a:r>
              <a:rPr lang="en-US" dirty="0" smtClean="0">
                <a:solidFill>
                  <a:srgbClr val="FF0000"/>
                </a:solidFill>
              </a:rPr>
              <a:t>(Refer diagonal patterns from Lecture 1) </a:t>
            </a:r>
          </a:p>
          <a:p>
            <a:pPr>
              <a:buNone/>
            </a:pPr>
            <a:endParaRPr lang="en-US" dirty="0"/>
          </a:p>
          <a:p>
            <a:pPr>
              <a:buNone/>
            </a:pP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TECHNIQUES IN PNF</a:t>
            </a:r>
            <a:br>
              <a:rPr lang="en-US" dirty="0" smtClean="0"/>
            </a:br>
            <a:r>
              <a:rPr lang="en-US" sz="2000" dirty="0" smtClean="0">
                <a:solidFill>
                  <a:srgbClr val="C00000"/>
                </a:solidFill>
              </a:rPr>
              <a:t>(Demonstration in the practical session)</a:t>
            </a:r>
            <a:endParaRPr lang="en-IN" dirty="0">
              <a:solidFill>
                <a:srgbClr val="C00000"/>
              </a:solidFill>
            </a:endParaRPr>
          </a:p>
        </p:txBody>
      </p:sp>
      <p:sp>
        <p:nvSpPr>
          <p:cNvPr id="5" name="Text Placeholder 4"/>
          <p:cNvSpPr>
            <a:spLocks noGrp="1"/>
          </p:cNvSpPr>
          <p:nvPr>
            <p:ph type="body" idx="1"/>
          </p:nvPr>
        </p:nvSpPr>
        <p:spPr/>
        <p:txBody>
          <a:bodyPr>
            <a:normAutofit/>
          </a:bodyPr>
          <a:lstStyle/>
          <a:p>
            <a:endParaRPr lang="en-IN" sz="32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normAutofit/>
          </a:bodyPr>
          <a:lstStyle/>
          <a:p>
            <a:r>
              <a:rPr lang="en-US" altLang="en-US" sz="3600" b="1" dirty="0" smtClean="0">
                <a:solidFill>
                  <a:schemeClr val="accent5"/>
                </a:solidFill>
              </a:rPr>
              <a:t>Techniques Directed to the agonist </a:t>
            </a:r>
          </a:p>
        </p:txBody>
      </p:sp>
      <p:sp>
        <p:nvSpPr>
          <p:cNvPr id="58371" name="Rectangle 3"/>
          <p:cNvSpPr>
            <a:spLocks noGrp="1"/>
          </p:cNvSpPr>
          <p:nvPr>
            <p:ph idx="1"/>
          </p:nvPr>
        </p:nvSpPr>
        <p:spPr>
          <a:xfrm>
            <a:off x="0" y="1295400"/>
            <a:ext cx="8686800" cy="5334000"/>
          </a:xfrm>
        </p:spPr>
        <p:txBody>
          <a:bodyPr/>
          <a:lstStyle/>
          <a:p>
            <a:pPr marL="609600" indent="-609600" eaLnBrk="1" hangingPunct="1">
              <a:buNone/>
            </a:pPr>
            <a:r>
              <a:rPr lang="en-US" altLang="en-US" dirty="0" smtClean="0"/>
              <a:t>1) Repeated contractions:</a:t>
            </a:r>
          </a:p>
          <a:p>
            <a:pPr marL="609600" indent="-609600" eaLnBrk="1" hangingPunct="1">
              <a:buFont typeface="Wingdings" pitchFamily="2" charset="2"/>
              <a:buNone/>
            </a:pPr>
            <a:r>
              <a:rPr lang="en-US" altLang="en-US" dirty="0" smtClean="0"/>
              <a:t>Based on assumption that repetition of an activity is necessary for motor learning and helps develop strength, ROM and endurance. </a:t>
            </a:r>
          </a:p>
          <a:p>
            <a:pPr marL="609600" indent="-609600" eaLnBrk="1" hangingPunct="1">
              <a:buFont typeface="Wingdings" pitchFamily="2" charset="2"/>
              <a:buNone/>
            </a:pPr>
            <a:endParaRPr lang="en-US" altLang="en-US" dirty="0" smtClean="0"/>
          </a:p>
          <a:p>
            <a:pPr marL="609600" indent="-609600" eaLnBrk="1" hangingPunct="1">
              <a:buFont typeface="Wingdings" pitchFamily="2" charset="2"/>
              <a:buNone/>
            </a:pPr>
            <a:r>
              <a:rPr lang="en-US" altLang="en-US" dirty="0" smtClean="0"/>
              <a:t>Patient’s voluntary movement is facilitated with stretch and resistance using isometric and isotonic contractions.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p:cNvSpPr>
          <p:nvPr>
            <p:ph type="body" idx="4294967295"/>
          </p:nvPr>
        </p:nvSpPr>
        <p:spPr>
          <a:xfrm>
            <a:off x="0" y="381000"/>
            <a:ext cx="8229600" cy="6019800"/>
          </a:xfrm>
        </p:spPr>
        <p:txBody>
          <a:bodyPr/>
          <a:lstStyle/>
          <a:p>
            <a:pPr eaLnBrk="1" hangingPunct="1">
              <a:buNone/>
            </a:pPr>
            <a:r>
              <a:rPr lang="en-US" altLang="en-US" dirty="0" smtClean="0"/>
              <a:t>2) Rhythmic initiation: </a:t>
            </a:r>
          </a:p>
          <a:p>
            <a:pPr eaLnBrk="1" hangingPunct="1">
              <a:buFont typeface="Wingdings" pitchFamily="2" charset="2"/>
              <a:buNone/>
            </a:pPr>
            <a:r>
              <a:rPr lang="en-US" altLang="en-US" dirty="0" smtClean="0"/>
              <a:t>It is used to improve ability to initiate movement. </a:t>
            </a:r>
          </a:p>
          <a:p>
            <a:pPr eaLnBrk="1" hangingPunct="1">
              <a:buFont typeface="Wingdings" pitchFamily="2" charset="2"/>
              <a:buNone/>
            </a:pPr>
            <a:endParaRPr lang="en-US" altLang="en-US" dirty="0" smtClean="0"/>
          </a:p>
          <a:p>
            <a:pPr eaLnBrk="1" hangingPunct="1">
              <a:buFont typeface="Wingdings" pitchFamily="2" charset="2"/>
              <a:buNone/>
            </a:pPr>
            <a:r>
              <a:rPr lang="en-US" altLang="en-US" dirty="0" smtClean="0"/>
              <a:t>Involves voluntary relaxation, passive movement and repeated isotonic contraction of the agonistic pattern. </a:t>
            </a:r>
          </a:p>
          <a:p>
            <a:pPr eaLnBrk="1" hangingPunct="1">
              <a:buFont typeface="Wingdings" pitchFamily="2" charset="2"/>
              <a:buNone/>
            </a:pPr>
            <a:endParaRPr lang="en-US" altLang="en-US" dirty="0" smtClean="0"/>
          </a:p>
          <a:p>
            <a:pPr eaLnBrk="1" hangingPunct="1">
              <a:buFont typeface="Wingdings" pitchFamily="2" charset="2"/>
              <a:buNone/>
            </a:pPr>
            <a:r>
              <a:rPr lang="en-US" altLang="en-US" dirty="0" smtClean="0"/>
              <a:t>Verbal commands like “Relax and let me move you” and “Now you do it with me”.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p:cNvSpPr>
          <p:nvPr>
            <p:ph type="body" idx="4294967295"/>
          </p:nvPr>
        </p:nvSpPr>
        <p:spPr>
          <a:xfrm>
            <a:off x="0" y="685800"/>
            <a:ext cx="8229600" cy="5715000"/>
          </a:xfrm>
        </p:spPr>
        <p:txBody>
          <a:bodyPr/>
          <a:lstStyle/>
          <a:p>
            <a:pPr eaLnBrk="1" hangingPunct="1">
              <a:buFont typeface="Wingdings" pitchFamily="2" charset="2"/>
              <a:buNone/>
            </a:pPr>
            <a:r>
              <a:rPr lang="en-US" altLang="en-US" smtClean="0"/>
              <a:t>After several repetitions of active movement, resistance can be given to reinforce movement. </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Rhythmic initiation allows patient to feel pattern prior to active movement. </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Thus proprioceptive and kinesthetic senses are enhanced.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altLang="en-US" b="1" dirty="0" smtClean="0">
                <a:solidFill>
                  <a:schemeClr val="accent5"/>
                </a:solidFill>
              </a:rPr>
              <a:t>Reversal of Antagonist Techniques </a:t>
            </a:r>
            <a:br>
              <a:rPr lang="en-US" altLang="en-US" b="1" dirty="0" smtClean="0">
                <a:solidFill>
                  <a:schemeClr val="accent5"/>
                </a:solidFill>
              </a:rPr>
            </a:br>
            <a:endParaRPr lang="en-IN" b="1" dirty="0">
              <a:solidFill>
                <a:schemeClr val="accent5"/>
              </a:solidFill>
            </a:endParaRPr>
          </a:p>
        </p:txBody>
      </p:sp>
      <p:sp>
        <p:nvSpPr>
          <p:cNvPr id="61442" name="Rectangle 3"/>
          <p:cNvSpPr>
            <a:spLocks noGrp="1"/>
          </p:cNvSpPr>
          <p:nvPr>
            <p:ph idx="1"/>
          </p:nvPr>
        </p:nvSpPr>
        <p:spPr/>
        <p:txBody>
          <a:bodyPr/>
          <a:lstStyle/>
          <a:p>
            <a:pPr eaLnBrk="1" hangingPunct="1">
              <a:buFont typeface="Wingdings" pitchFamily="2" charset="2"/>
              <a:buNone/>
            </a:pPr>
            <a:endParaRPr lang="en-US" altLang="en-US" dirty="0" smtClean="0"/>
          </a:p>
          <a:p>
            <a:pPr eaLnBrk="1" hangingPunct="1">
              <a:buFont typeface="Wingdings" pitchFamily="2" charset="2"/>
              <a:buNone/>
            </a:pPr>
            <a:r>
              <a:rPr lang="en-US" altLang="en-US" dirty="0" smtClean="0"/>
              <a:t>Technique employs a characteristic of normal development. </a:t>
            </a:r>
          </a:p>
          <a:p>
            <a:pPr eaLnBrk="1" hangingPunct="1">
              <a:buFont typeface="Wingdings" pitchFamily="2" charset="2"/>
              <a:buNone/>
            </a:pPr>
            <a:endParaRPr lang="en-US" altLang="en-US" dirty="0" smtClean="0"/>
          </a:p>
          <a:p>
            <a:pPr eaLnBrk="1" hangingPunct="1">
              <a:buFont typeface="Wingdings" pitchFamily="2" charset="2"/>
              <a:buNone/>
            </a:pPr>
            <a:r>
              <a:rPr lang="en-US" altLang="en-US" dirty="0" smtClean="0"/>
              <a:t>Based on Sherrington’s principle in which the stronger antagonist facilitates the weaker agonist.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p:cNvSpPr>
          <p:nvPr>
            <p:ph type="body" idx="4294967295"/>
          </p:nvPr>
        </p:nvSpPr>
        <p:spPr>
          <a:xfrm>
            <a:off x="0" y="533400"/>
            <a:ext cx="8229600" cy="5867400"/>
          </a:xfrm>
        </p:spPr>
        <p:txBody>
          <a:bodyPr/>
          <a:lstStyle/>
          <a:p>
            <a:pPr eaLnBrk="1" hangingPunct="1">
              <a:buNone/>
            </a:pPr>
            <a:r>
              <a:rPr lang="en-US" altLang="en-US" dirty="0" smtClean="0"/>
              <a:t>1) Slow reversal: </a:t>
            </a:r>
          </a:p>
          <a:p>
            <a:pPr eaLnBrk="1" hangingPunct="1">
              <a:buFont typeface="Wingdings" pitchFamily="2" charset="2"/>
              <a:buNone/>
            </a:pPr>
            <a:r>
              <a:rPr lang="en-US" altLang="en-US" dirty="0" smtClean="0"/>
              <a:t>Strong isotonic contraction of antagonist followed by an isotonic contraction of agonist.</a:t>
            </a:r>
          </a:p>
          <a:p>
            <a:pPr eaLnBrk="1" hangingPunct="1">
              <a:buFont typeface="Wingdings" pitchFamily="2" charset="2"/>
              <a:buNone/>
            </a:pPr>
            <a:endParaRPr lang="en-US" altLang="en-US" dirty="0"/>
          </a:p>
          <a:p>
            <a:pPr eaLnBrk="1" hangingPunct="1">
              <a:buFont typeface="Wingdings" pitchFamily="2" charset="2"/>
              <a:buNone/>
            </a:pPr>
            <a:endParaRPr lang="en-US" altLang="en-US" dirty="0" smtClean="0"/>
          </a:p>
          <a:p>
            <a:pPr eaLnBrk="1" hangingPunct="1">
              <a:buNone/>
            </a:pPr>
            <a:r>
              <a:rPr lang="en-US" altLang="en-US" dirty="0" smtClean="0"/>
              <a:t>2) Rhythmic stabilization: </a:t>
            </a:r>
          </a:p>
          <a:p>
            <a:pPr eaLnBrk="1" hangingPunct="1">
              <a:buFont typeface="Wingdings" pitchFamily="2" charset="2"/>
              <a:buNone/>
            </a:pPr>
            <a:r>
              <a:rPr lang="en-US" altLang="en-US" dirty="0" smtClean="0"/>
              <a:t>Used to increase stability by eliciting simultaneous isometric contractions of antagonists muscle groups.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p:cNvSpPr>
          <p:nvPr>
            <p:ph type="body" idx="4294967295"/>
          </p:nvPr>
        </p:nvSpPr>
        <p:spPr>
          <a:xfrm>
            <a:off x="0" y="762000"/>
            <a:ext cx="8229600" cy="5410200"/>
          </a:xfrm>
        </p:spPr>
        <p:txBody>
          <a:bodyPr/>
          <a:lstStyle/>
          <a:p>
            <a:pPr eaLnBrk="1" hangingPunct="1">
              <a:buFont typeface="Wingdings" pitchFamily="2" charset="2"/>
              <a:buNone/>
            </a:pPr>
            <a:r>
              <a:rPr lang="en-US" altLang="en-US" smtClean="0"/>
              <a:t>Co-contraction results if patient is not allowed to relax. </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Manual contacts are applied on both agonist and antagonist muscles with resistance given simultaneously. </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Patient is asked to hold the contraction against graded resistance.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p:cNvSpPr>
          <p:nvPr>
            <p:ph type="body" idx="4294967295"/>
          </p:nvPr>
        </p:nvSpPr>
        <p:spPr>
          <a:xfrm>
            <a:off x="0" y="1066800"/>
            <a:ext cx="8229600" cy="4530725"/>
          </a:xfrm>
        </p:spPr>
        <p:txBody>
          <a:bodyPr/>
          <a:lstStyle/>
          <a:p>
            <a:pPr eaLnBrk="1" hangingPunct="1">
              <a:buFont typeface="Wingdings" pitchFamily="2" charset="2"/>
              <a:buNone/>
            </a:pPr>
            <a:r>
              <a:rPr lang="en-US" altLang="en-US" smtClean="0"/>
              <a:t>Without allowing patient to relax, manual contacts are switched to opposite surfaces. </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Rhythmic stabilization is useful with patients lacking postural control because of ataxic or proximal weakness. </a:t>
            </a:r>
          </a:p>
          <a:p>
            <a:pPr eaLnBrk="1" hangingPunct="1">
              <a:buFont typeface="Wingdings" pitchFamily="2" charset="2"/>
              <a:buNone/>
            </a:pPr>
            <a:endParaRPr lang="en-US"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altLang="en-US" b="1" dirty="0" smtClean="0">
                <a:solidFill>
                  <a:schemeClr val="accent5"/>
                </a:solidFill>
              </a:rPr>
              <a:t>Relaxation techniques </a:t>
            </a:r>
            <a:br>
              <a:rPr lang="en-US" altLang="en-US" b="1" dirty="0" smtClean="0">
                <a:solidFill>
                  <a:schemeClr val="accent5"/>
                </a:solidFill>
              </a:rPr>
            </a:br>
            <a:endParaRPr lang="en-IN" b="1" dirty="0">
              <a:solidFill>
                <a:schemeClr val="accent5"/>
              </a:solidFill>
            </a:endParaRPr>
          </a:p>
        </p:txBody>
      </p:sp>
      <p:sp>
        <p:nvSpPr>
          <p:cNvPr id="65538" name="Rectangle 3"/>
          <p:cNvSpPr>
            <a:spLocks noGrp="1"/>
          </p:cNvSpPr>
          <p:nvPr>
            <p:ph idx="1"/>
          </p:nvPr>
        </p:nvSpPr>
        <p:spPr/>
        <p:txBody>
          <a:bodyPr>
            <a:normAutofit lnSpcReduction="10000"/>
          </a:bodyPr>
          <a:lstStyle/>
          <a:p>
            <a:pPr eaLnBrk="1" hangingPunct="1">
              <a:buNone/>
            </a:pPr>
            <a:r>
              <a:rPr lang="en-US" altLang="en-US" dirty="0" smtClean="0"/>
              <a:t>1) Contract-relax:</a:t>
            </a:r>
          </a:p>
          <a:p>
            <a:pPr eaLnBrk="1" hangingPunct="1">
              <a:buFont typeface="Wingdings" pitchFamily="2" charset="2"/>
              <a:buNone/>
            </a:pPr>
            <a:r>
              <a:rPr lang="en-US" altLang="en-US" dirty="0" smtClean="0"/>
              <a:t>Involves isotonic contraction of antagonistic pattern against maximal resistance and only rotational component of diagonal movement is allowed to occur. </a:t>
            </a:r>
          </a:p>
          <a:p>
            <a:pPr eaLnBrk="1" hangingPunct="1">
              <a:buFont typeface="Wingdings" pitchFamily="2" charset="2"/>
              <a:buNone/>
            </a:pPr>
            <a:r>
              <a:rPr lang="en-US" altLang="en-US" dirty="0" smtClean="0"/>
              <a:t>Followed by relaxation, then passive movement into the agonistic pattern. </a:t>
            </a:r>
          </a:p>
          <a:p>
            <a:pPr eaLnBrk="1" hangingPunct="1">
              <a:buFont typeface="Wingdings" pitchFamily="2" charset="2"/>
              <a:buNone/>
            </a:pPr>
            <a:r>
              <a:rPr lang="en-US" altLang="en-US" dirty="0" smtClean="0"/>
              <a:t>Contract-relax is used when no active range in agonistic pattern is present.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p:cNvSpPr>
          <p:nvPr>
            <p:ph idx="1"/>
          </p:nvPr>
        </p:nvSpPr>
        <p:spPr>
          <a:xfrm>
            <a:off x="0" y="0"/>
            <a:ext cx="9144000" cy="6858000"/>
          </a:xfrm>
        </p:spPr>
        <p:txBody>
          <a:bodyPr>
            <a:normAutofit/>
          </a:bodyPr>
          <a:lstStyle/>
          <a:p>
            <a:pPr marL="609600" indent="-609600" eaLnBrk="1" hangingPunct="1">
              <a:buAutoNum type="arabicPeriod"/>
            </a:pPr>
            <a:r>
              <a:rPr lang="en-US" altLang="en-US" dirty="0" smtClean="0">
                <a:cs typeface="Arial" pitchFamily="34" charset="0"/>
              </a:rPr>
              <a:t>Verbal commands and visual cues:</a:t>
            </a:r>
          </a:p>
          <a:p>
            <a:pPr marL="609600" indent="-609600" eaLnBrk="1" hangingPunct="1">
              <a:buNone/>
            </a:pPr>
            <a:endParaRPr lang="en-US" altLang="en-US" dirty="0" smtClean="0">
              <a:cs typeface="Arial" pitchFamily="34" charset="0"/>
            </a:endParaRPr>
          </a:p>
          <a:p>
            <a:pPr marL="609600" indent="-609600" eaLnBrk="1" hangingPunct="1">
              <a:buNone/>
            </a:pPr>
            <a:r>
              <a:rPr lang="en-US" altLang="en-US" dirty="0" smtClean="0">
                <a:cs typeface="Arial" pitchFamily="34" charset="0"/>
              </a:rPr>
              <a:t>Verbal commands:</a:t>
            </a:r>
          </a:p>
          <a:p>
            <a:pPr marL="609600" indent="-609600"/>
            <a:r>
              <a:rPr lang="en-US" altLang="en-US" sz="2800" dirty="0" smtClean="0">
                <a:cs typeface="Arial" pitchFamily="34" charset="0"/>
              </a:rPr>
              <a:t>Verbal commands should be brief and clear.</a:t>
            </a:r>
          </a:p>
          <a:p>
            <a:r>
              <a:rPr lang="en-US" altLang="en-US" sz="2800" dirty="0" smtClean="0">
                <a:cs typeface="Arial" pitchFamily="34" charset="0"/>
              </a:rPr>
              <a:t>Timing and volume of the command is very important. </a:t>
            </a:r>
          </a:p>
          <a:p>
            <a:r>
              <a:rPr lang="en-IN" sz="2800" dirty="0" smtClean="0">
                <a:cs typeface="Arial" pitchFamily="34" charset="0"/>
              </a:rPr>
              <a:t>Proper timing of command guides the start of movement and muscle contractions. It helps give the patient corrections promptly.</a:t>
            </a:r>
            <a:endParaRPr lang="en-US" altLang="en-US" sz="2800" dirty="0" smtClean="0">
              <a:cs typeface="Arial" pitchFamily="34" charset="0"/>
            </a:endParaRPr>
          </a:p>
          <a:p>
            <a:r>
              <a:rPr lang="en-IN" sz="2800" dirty="0" smtClean="0">
                <a:cs typeface="Arial" pitchFamily="34" charset="0"/>
              </a:rPr>
              <a:t>The therapist should give a louder command when a strong muscle contraction is desired and use a softer and calmer tone when the goal is relaxation or relief of pain.</a:t>
            </a:r>
            <a:endParaRPr lang="en-US" altLang="en-US" dirty="0" smtClean="0">
              <a:cs typeface="Arial" pitchFamily="34" charset="0"/>
            </a:endParaRPr>
          </a:p>
          <a:p>
            <a:pPr marL="609600" indent="-609600" eaLnBrk="1" hangingPunct="1">
              <a:buNone/>
            </a:pPr>
            <a:endParaRPr lang="en-US" altLang="en-US" dirty="0" smtClean="0">
              <a:cs typeface="Arial" pitchFamily="34" charset="0"/>
            </a:endParaRPr>
          </a:p>
          <a:p>
            <a:pPr marL="609600" indent="-609600" eaLnBrk="1" hangingPunct="1">
              <a:buFont typeface="Wingdings" pitchFamily="2" charset="2"/>
              <a:buNone/>
            </a:pPr>
            <a:endParaRPr lang="en-US" altLang="en-US" dirty="0" smtClean="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p:cNvSpPr>
          <p:nvPr>
            <p:ph type="body" idx="4294967295"/>
          </p:nvPr>
        </p:nvSpPr>
        <p:spPr>
          <a:xfrm>
            <a:off x="0" y="381000"/>
            <a:ext cx="8229600" cy="6096000"/>
          </a:xfrm>
        </p:spPr>
        <p:txBody>
          <a:bodyPr/>
          <a:lstStyle/>
          <a:p>
            <a:pPr eaLnBrk="1" hangingPunct="1">
              <a:buNone/>
            </a:pPr>
            <a:r>
              <a:rPr lang="en-US" altLang="en-US" dirty="0" smtClean="0"/>
              <a:t>2) Hold-relax: </a:t>
            </a:r>
          </a:p>
          <a:p>
            <a:pPr eaLnBrk="1" hangingPunct="1">
              <a:buFont typeface="Wingdings" pitchFamily="2" charset="2"/>
              <a:buNone/>
            </a:pPr>
            <a:r>
              <a:rPr lang="en-US" altLang="en-US" dirty="0" smtClean="0"/>
              <a:t>Performed in the same sequence as contract-relax but involves an isometric contraction of the antagonist, followed by relaxation, then passive movement into agonistic pattern. </a:t>
            </a:r>
          </a:p>
          <a:p>
            <a:pPr eaLnBrk="1" hangingPunct="1">
              <a:buFont typeface="Wingdings" pitchFamily="2" charset="2"/>
              <a:buNone/>
            </a:pPr>
            <a:r>
              <a:rPr lang="en-US" altLang="en-US" dirty="0" smtClean="0"/>
              <a:t>Involves an isometric contraction against resistance </a:t>
            </a:r>
          </a:p>
          <a:p>
            <a:pPr eaLnBrk="1" hangingPunct="1">
              <a:buFont typeface="Wingdings" pitchFamily="2" charset="2"/>
              <a:buNone/>
            </a:pPr>
            <a:r>
              <a:rPr lang="en-US" altLang="en-US" dirty="0" smtClean="0"/>
              <a:t>Beneficial in the presence of pain and acute orthopedic conditions.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p:cNvSpPr>
          <p:nvPr>
            <p:ph type="body" idx="4294967295"/>
          </p:nvPr>
        </p:nvSpPr>
        <p:spPr>
          <a:xfrm>
            <a:off x="0" y="685800"/>
            <a:ext cx="8229600" cy="5867400"/>
          </a:xfrm>
        </p:spPr>
        <p:txBody>
          <a:bodyPr/>
          <a:lstStyle/>
          <a:p>
            <a:pPr eaLnBrk="1" hangingPunct="1">
              <a:buNone/>
            </a:pPr>
            <a:r>
              <a:rPr lang="en-US" altLang="en-US" dirty="0" smtClean="0"/>
              <a:t>3) Slow Reversal-hold-relax:</a:t>
            </a:r>
          </a:p>
          <a:p>
            <a:pPr eaLnBrk="1" hangingPunct="1">
              <a:buFont typeface="Wingdings" pitchFamily="2" charset="2"/>
              <a:buNone/>
            </a:pPr>
            <a:r>
              <a:rPr lang="en-US" altLang="en-US" dirty="0" smtClean="0"/>
              <a:t>Begins with an isotonic contraction of agonist up till the point where antagonists restrict the range, followed by an isometric contraction of antagonist, then by relaxation of antagonistic pattern and then by active movement of agonistic pattern. </a:t>
            </a:r>
          </a:p>
          <a:p>
            <a:pPr eaLnBrk="1" hangingPunct="1">
              <a:buFont typeface="Wingdings" pitchFamily="2" charset="2"/>
              <a:buNone/>
            </a:pPr>
            <a:endParaRPr lang="en-US" altLang="en-US" dirty="0" smtClean="0"/>
          </a:p>
          <a:p>
            <a:pPr eaLnBrk="1" hangingPunct="1">
              <a:buFont typeface="Wingdings" pitchFamily="2" charset="2"/>
              <a:buNone/>
            </a:pPr>
            <a:r>
              <a:rPr lang="en-US" altLang="en-US" dirty="0" smtClean="0"/>
              <a:t>When patient has the ability to actively move agonist, the technique is preferred.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p:cNvSpPr>
          <p:nvPr>
            <p:ph type="body" idx="4294967295"/>
          </p:nvPr>
        </p:nvSpPr>
        <p:spPr>
          <a:xfrm>
            <a:off x="0" y="457200"/>
            <a:ext cx="8229600" cy="6019800"/>
          </a:xfrm>
        </p:spPr>
        <p:txBody>
          <a:bodyPr/>
          <a:lstStyle/>
          <a:p>
            <a:pPr eaLnBrk="1" hangingPunct="1">
              <a:buNone/>
            </a:pPr>
            <a:r>
              <a:rPr lang="en-US" altLang="en-US" dirty="0" smtClean="0"/>
              <a:t>4) Rhythmic rotation: </a:t>
            </a:r>
          </a:p>
          <a:p>
            <a:pPr eaLnBrk="1" hangingPunct="1">
              <a:buFont typeface="Wingdings" pitchFamily="2" charset="2"/>
              <a:buNone/>
            </a:pPr>
            <a:r>
              <a:rPr lang="en-US" altLang="en-US" dirty="0" smtClean="0"/>
              <a:t>Effective in decreasing spasticity and increasing ROM. </a:t>
            </a:r>
          </a:p>
          <a:p>
            <a:pPr eaLnBrk="1" hangingPunct="1">
              <a:buFont typeface="Wingdings" pitchFamily="2" charset="2"/>
              <a:buNone/>
            </a:pPr>
            <a:r>
              <a:rPr lang="en-US" altLang="en-US" dirty="0" smtClean="0"/>
              <a:t>Therapist passively moves the body part in desired pattern.</a:t>
            </a:r>
          </a:p>
          <a:p>
            <a:pPr eaLnBrk="1" hangingPunct="1">
              <a:buFont typeface="Wingdings" pitchFamily="2" charset="2"/>
              <a:buNone/>
            </a:pPr>
            <a:r>
              <a:rPr lang="en-US" altLang="en-US" dirty="0" smtClean="0"/>
              <a:t>This technique is effective in preparing the paraplegic patient with lower extremity spasticity or </a:t>
            </a:r>
            <a:r>
              <a:rPr lang="en-US" altLang="en-US" dirty="0" err="1" smtClean="0"/>
              <a:t>clonus</a:t>
            </a:r>
            <a:r>
              <a:rPr lang="en-US" altLang="en-US" dirty="0" smtClean="0"/>
              <a:t> to put on a pair of pants and also in preparing for splint fabrication on a spastic extremity.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Thank you..</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p:cNvSpPr>
          <p:nvPr>
            <p:ph type="body" idx="4294967295"/>
          </p:nvPr>
        </p:nvSpPr>
        <p:spPr>
          <a:xfrm>
            <a:off x="0" y="0"/>
            <a:ext cx="9144000" cy="6858000"/>
          </a:xfrm>
        </p:spPr>
        <p:txBody>
          <a:bodyPr>
            <a:normAutofit/>
          </a:bodyPr>
          <a:lstStyle/>
          <a:p>
            <a:pPr>
              <a:buNone/>
            </a:pPr>
            <a:r>
              <a:rPr lang="en-US" altLang="en-US" dirty="0" smtClean="0">
                <a:cs typeface="Arial" pitchFamily="34" charset="0"/>
              </a:rPr>
              <a:t>Visual cues:</a:t>
            </a:r>
          </a:p>
          <a:p>
            <a:pPr>
              <a:buNone/>
            </a:pPr>
            <a:endParaRPr lang="en-US" altLang="en-US" dirty="0" smtClean="0">
              <a:cs typeface="Arial" pitchFamily="34" charset="0"/>
            </a:endParaRPr>
          </a:p>
          <a:p>
            <a:pPr marL="609600" indent="-609600"/>
            <a:r>
              <a:rPr lang="en-US" altLang="en-US" dirty="0" smtClean="0">
                <a:cs typeface="Arial" pitchFamily="34" charset="0"/>
              </a:rPr>
              <a:t>Visual stimuli assist in initiation and coordination of movement. </a:t>
            </a:r>
          </a:p>
          <a:p>
            <a:pPr marL="609600" indent="-609600">
              <a:buNone/>
            </a:pPr>
            <a:endParaRPr lang="en-US" altLang="en-US" dirty="0" smtClean="0">
              <a:cs typeface="Arial" pitchFamily="34" charset="0"/>
            </a:endParaRPr>
          </a:p>
          <a:p>
            <a:pPr marL="609600" indent="-609600"/>
            <a:r>
              <a:rPr lang="en-US" altLang="en-US" dirty="0" smtClean="0">
                <a:cs typeface="Arial" pitchFamily="34" charset="0"/>
              </a:rPr>
              <a:t>Should be monitored to ensure that patient is tracking in the direction of movement (</a:t>
            </a:r>
            <a:r>
              <a:rPr lang="en-US" altLang="en-US" dirty="0" err="1" smtClean="0">
                <a:cs typeface="Arial" pitchFamily="34" charset="0"/>
              </a:rPr>
              <a:t>i.e</a:t>
            </a:r>
            <a:r>
              <a:rPr lang="en-US" altLang="en-US" dirty="0" smtClean="0">
                <a:cs typeface="Arial" pitchFamily="34" charset="0"/>
              </a:rPr>
              <a:t> patient is seeing the extremity when movement is being performed). </a:t>
            </a:r>
          </a:p>
          <a:p>
            <a:endParaRPr lang="en-US" altLang="en-US" dirty="0" smtClean="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p:cNvSpPr>
          <p:nvPr>
            <p:ph type="body" idx="4294967295"/>
          </p:nvPr>
        </p:nvSpPr>
        <p:spPr>
          <a:xfrm>
            <a:off x="0" y="533400"/>
            <a:ext cx="8229600" cy="5715000"/>
          </a:xfrm>
        </p:spPr>
        <p:txBody>
          <a:bodyPr/>
          <a:lstStyle/>
          <a:p>
            <a:pPr eaLnBrk="1" hangingPunct="1">
              <a:buNone/>
            </a:pPr>
            <a:r>
              <a:rPr lang="en-US" altLang="en-US" dirty="0" smtClean="0">
                <a:cs typeface="Arial" pitchFamily="34" charset="0"/>
              </a:rPr>
              <a:t>2. Manual contact: </a:t>
            </a:r>
          </a:p>
          <a:p>
            <a:r>
              <a:rPr lang="en-US" altLang="en-US" dirty="0" smtClean="0">
                <a:cs typeface="Arial" pitchFamily="34" charset="0"/>
              </a:rPr>
              <a:t>Refers to placement of therapist’s hand on patient and is more effective when applied directly over skin. </a:t>
            </a:r>
          </a:p>
          <a:p>
            <a:pPr eaLnBrk="1" hangingPunct="1">
              <a:buFont typeface="Wingdings" pitchFamily="2" charset="2"/>
              <a:buNone/>
            </a:pPr>
            <a:endParaRPr lang="en-US" altLang="en-US" dirty="0" smtClean="0">
              <a:cs typeface="Arial" pitchFamily="34" charset="0"/>
            </a:endParaRPr>
          </a:p>
          <a:p>
            <a:r>
              <a:rPr lang="en-US" altLang="en-US" dirty="0" smtClean="0">
                <a:cs typeface="Arial" pitchFamily="34" charset="0"/>
              </a:rPr>
              <a:t>Pressure is used as a facilitating mechanism</a:t>
            </a:r>
          </a:p>
          <a:p>
            <a:pPr eaLnBrk="1" hangingPunct="1">
              <a:buFont typeface="Wingdings" pitchFamily="2" charset="2"/>
              <a:buNone/>
            </a:pPr>
            <a:endParaRPr lang="en-US" altLang="en-US" dirty="0" smtClean="0">
              <a:cs typeface="Arial" pitchFamily="34" charset="0"/>
            </a:endParaRPr>
          </a:p>
          <a:p>
            <a:r>
              <a:rPr lang="en-US" altLang="en-US" dirty="0" smtClean="0">
                <a:cs typeface="Arial" pitchFamily="34" charset="0"/>
              </a:rPr>
              <a:t>Serves as a sensory cue – directs the movement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p:cNvSpPr>
          <p:nvPr>
            <p:ph type="body" idx="4294967295"/>
          </p:nvPr>
        </p:nvSpPr>
        <p:spPr>
          <a:xfrm>
            <a:off x="0" y="0"/>
            <a:ext cx="9144000" cy="6858000"/>
          </a:xfrm>
        </p:spPr>
        <p:txBody>
          <a:bodyPr>
            <a:normAutofit fontScale="62500" lnSpcReduction="20000"/>
          </a:bodyPr>
          <a:lstStyle/>
          <a:p>
            <a:pPr>
              <a:buNone/>
            </a:pPr>
            <a:endParaRPr lang="en-US" altLang="en-US" dirty="0"/>
          </a:p>
          <a:p>
            <a:pPr>
              <a:buNone/>
            </a:pPr>
            <a:endParaRPr lang="en-US" altLang="en-US" sz="4000" dirty="0" smtClean="0"/>
          </a:p>
          <a:p>
            <a:r>
              <a:rPr lang="en-US" altLang="en-US" sz="4000" dirty="0" smtClean="0"/>
              <a:t>Location of manual contacts is chosen according to groups of muscles, tendons and joint responsible for desired movement patterns. E.g. if flexion response needs to be facilitated,  hand placement are on flexor aspect.</a:t>
            </a:r>
          </a:p>
          <a:p>
            <a:pPr>
              <a:buNone/>
            </a:pPr>
            <a:endParaRPr lang="en-US" altLang="en-US" sz="4000" dirty="0" smtClean="0"/>
          </a:p>
          <a:p>
            <a:r>
              <a:rPr lang="en-IN" sz="4000" dirty="0" smtClean="0"/>
              <a:t>To control movement and resist rotation the therapist uses a </a:t>
            </a:r>
            <a:r>
              <a:rPr lang="en-IN" sz="4000" b="1" dirty="0" err="1" smtClean="0"/>
              <a:t>lumbrical</a:t>
            </a:r>
            <a:r>
              <a:rPr lang="en-IN" sz="4000" b="1" dirty="0" smtClean="0"/>
              <a:t> grip.</a:t>
            </a:r>
          </a:p>
          <a:p>
            <a:pPr>
              <a:buNone/>
            </a:pPr>
            <a:endParaRPr lang="en-US" sz="4000" dirty="0" smtClean="0"/>
          </a:p>
          <a:p>
            <a:pPr>
              <a:buNone/>
            </a:pPr>
            <a:endParaRPr lang="en-US" sz="4000" dirty="0"/>
          </a:p>
          <a:p>
            <a:pPr>
              <a:buNone/>
            </a:pPr>
            <a:endParaRPr lang="en-US" sz="4000" dirty="0" smtClean="0"/>
          </a:p>
          <a:p>
            <a:pPr>
              <a:buNone/>
            </a:pPr>
            <a:r>
              <a:rPr lang="en-US" sz="4000" dirty="0" smtClean="0"/>
              <a:t>    </a:t>
            </a:r>
            <a:r>
              <a:rPr lang="en-US" sz="4000" dirty="0" smtClean="0">
                <a:solidFill>
                  <a:srgbClr val="FF0000"/>
                </a:solidFill>
              </a:rPr>
              <a:t>(</a:t>
            </a:r>
            <a:r>
              <a:rPr lang="en-IN" sz="4000" dirty="0" err="1" smtClean="0">
                <a:solidFill>
                  <a:srgbClr val="FF0000"/>
                </a:solidFill>
              </a:rPr>
              <a:t>Lumbrical</a:t>
            </a:r>
            <a:r>
              <a:rPr lang="en-IN" sz="4000" dirty="0" smtClean="0">
                <a:solidFill>
                  <a:srgbClr val="FF0000"/>
                </a:solidFill>
              </a:rPr>
              <a:t> grip allows the therapist’s fi</a:t>
            </a:r>
            <a:r>
              <a:rPr lang="en-IN" sz="4000" dirty="0">
                <a:solidFill>
                  <a:srgbClr val="FF0000"/>
                </a:solidFill>
              </a:rPr>
              <a:t>n</a:t>
            </a:r>
            <a:r>
              <a:rPr lang="en-IN" sz="4000" dirty="0" smtClean="0">
                <a:solidFill>
                  <a:srgbClr val="FF0000"/>
                </a:solidFill>
              </a:rPr>
              <a:t>gers to conform to patient’s body part. The </a:t>
            </a:r>
            <a:r>
              <a:rPr lang="en-IN" sz="4000" dirty="0" err="1" smtClean="0">
                <a:solidFill>
                  <a:srgbClr val="FF0000"/>
                </a:solidFill>
              </a:rPr>
              <a:t>lumbrical</a:t>
            </a:r>
            <a:r>
              <a:rPr lang="en-IN" sz="4000" dirty="0">
                <a:solidFill>
                  <a:srgbClr val="FF0000"/>
                </a:solidFill>
              </a:rPr>
              <a:t> </a:t>
            </a:r>
            <a:r>
              <a:rPr lang="en-IN" sz="4000" dirty="0" smtClean="0">
                <a:solidFill>
                  <a:srgbClr val="FF0000"/>
                </a:solidFill>
              </a:rPr>
              <a:t>grip gives the therapist good control of the motion without causing the patient pain due to squeezing or putting too much pressure on bony body parts)</a:t>
            </a:r>
          </a:p>
          <a:p>
            <a:pPr>
              <a:buNone/>
            </a:pPr>
            <a:endParaRPr lang="en-IN" b="1" dirty="0" smtClean="0"/>
          </a:p>
          <a:p>
            <a:pPr>
              <a:buNone/>
            </a:pPr>
            <a:endParaRPr lang="en-US" altLang="en-US" dirty="0" smtClean="0"/>
          </a:p>
          <a:p>
            <a:endParaRPr lang="en-US" altLang="en-US" dirty="0" smtClean="0"/>
          </a:p>
          <a:p>
            <a:pPr>
              <a:buNone/>
            </a:pPr>
            <a:r>
              <a:rPr lang="en-US" altLang="en-US" dirty="0"/>
              <a:t> </a:t>
            </a:r>
            <a:r>
              <a:rPr lang="en-US" altLang="en-US" dirty="0" smtClean="0"/>
              <a:t>   </a:t>
            </a:r>
          </a:p>
        </p:txBody>
      </p:sp>
      <p:pic>
        <p:nvPicPr>
          <p:cNvPr id="4" name="Picture 2"/>
          <p:cNvPicPr>
            <a:picLocks noChangeAspect="1" noChangeArrowheads="1"/>
          </p:cNvPicPr>
          <p:nvPr/>
        </p:nvPicPr>
        <p:blipFill>
          <a:blip r:embed="rId2" cstate="print"/>
          <a:srcRect/>
          <a:stretch>
            <a:fillRect/>
          </a:stretch>
        </p:blipFill>
        <p:spPr bwMode="auto">
          <a:xfrm>
            <a:off x="5638800" y="2743200"/>
            <a:ext cx="1857375" cy="1349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Oval 2"/>
          <p:cNvSpPr>
            <a:spLocks noChangeArrowheads="1"/>
          </p:cNvSpPr>
          <p:nvPr/>
        </p:nvSpPr>
        <p:spPr bwMode="auto">
          <a:xfrm>
            <a:off x="609600" y="2209800"/>
            <a:ext cx="2590800" cy="2743200"/>
          </a:xfrm>
          <a:prstGeom prst="ellipse">
            <a:avLst/>
          </a:prstGeom>
          <a:solidFill>
            <a:schemeClr val="accent1"/>
          </a:solidFill>
          <a:ln w="9525">
            <a:solidFill>
              <a:schemeClr val="tx1"/>
            </a:solidFill>
            <a:round/>
            <a:headEnd/>
            <a:tailEnd/>
          </a:ln>
        </p:spPr>
        <p:txBody>
          <a:bodyPr wrap="none" anchor="ctr"/>
          <a:lstStyle/>
          <a:p>
            <a:pPr algn="ctr" eaLnBrk="1" hangingPunct="1"/>
            <a:endParaRPr lang="en-US" altLang="en-US">
              <a:latin typeface="Tahoma" pitchFamily="34" charset="0"/>
            </a:endParaRPr>
          </a:p>
        </p:txBody>
      </p:sp>
      <p:sp>
        <p:nvSpPr>
          <p:cNvPr id="45059" name="Freeform 3"/>
          <p:cNvSpPr>
            <a:spLocks/>
          </p:cNvSpPr>
          <p:nvPr/>
        </p:nvSpPr>
        <p:spPr bwMode="auto">
          <a:xfrm>
            <a:off x="1204913" y="2395538"/>
            <a:ext cx="1295400" cy="304800"/>
          </a:xfrm>
          <a:custGeom>
            <a:avLst/>
            <a:gdLst>
              <a:gd name="T0" fmla="*/ 0 w 816"/>
              <a:gd name="T1" fmla="*/ 0 h 192"/>
              <a:gd name="T2" fmla="*/ 2147483646 w 816"/>
              <a:gd name="T3" fmla="*/ 2147483646 h 192"/>
              <a:gd name="T4" fmla="*/ 2147483646 w 816"/>
              <a:gd name="T5" fmla="*/ 2147483646 h 192"/>
              <a:gd name="T6" fmla="*/ 2147483646 w 816"/>
              <a:gd name="T7" fmla="*/ 2147483646 h 192"/>
              <a:gd name="T8" fmla="*/ 2147483646 w 816"/>
              <a:gd name="T9" fmla="*/ 2147483646 h 192"/>
              <a:gd name="T10" fmla="*/ 2147483646 w 816"/>
              <a:gd name="T11" fmla="*/ 2147483646 h 192"/>
              <a:gd name="T12" fmla="*/ 2147483646 w 816"/>
              <a:gd name="T13" fmla="*/ 2147483646 h 192"/>
              <a:gd name="T14" fmla="*/ 0 60000 65536"/>
              <a:gd name="T15" fmla="*/ 0 60000 65536"/>
              <a:gd name="T16" fmla="*/ 0 60000 65536"/>
              <a:gd name="T17" fmla="*/ 0 60000 65536"/>
              <a:gd name="T18" fmla="*/ 0 60000 65536"/>
              <a:gd name="T19" fmla="*/ 0 60000 65536"/>
              <a:gd name="T20" fmla="*/ 0 60000 65536"/>
              <a:gd name="T21" fmla="*/ 0 w 816"/>
              <a:gd name="T22" fmla="*/ 0 h 192"/>
              <a:gd name="T23" fmla="*/ 816 w 816"/>
              <a:gd name="T24" fmla="*/ 192 h 1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92">
                <a:moveTo>
                  <a:pt x="0" y="0"/>
                </a:moveTo>
                <a:cubicBezTo>
                  <a:pt x="10" y="31"/>
                  <a:pt x="23" y="50"/>
                  <a:pt x="46" y="73"/>
                </a:cubicBezTo>
                <a:cubicBezTo>
                  <a:pt x="79" y="172"/>
                  <a:pt x="280" y="179"/>
                  <a:pt x="366" y="192"/>
                </a:cubicBezTo>
                <a:cubicBezTo>
                  <a:pt x="468" y="181"/>
                  <a:pt x="564" y="156"/>
                  <a:pt x="667" y="146"/>
                </a:cubicBezTo>
                <a:cubicBezTo>
                  <a:pt x="698" y="136"/>
                  <a:pt x="710" y="119"/>
                  <a:pt x="740" y="109"/>
                </a:cubicBezTo>
                <a:cubicBezTo>
                  <a:pt x="761" y="89"/>
                  <a:pt x="775" y="65"/>
                  <a:pt x="795" y="45"/>
                </a:cubicBezTo>
                <a:cubicBezTo>
                  <a:pt x="816" y="24"/>
                  <a:pt x="814" y="36"/>
                  <a:pt x="814" y="18"/>
                </a:cubicBezTo>
              </a:path>
            </a:pathLst>
          </a:custGeom>
          <a:noFill/>
          <a:ln w="28575" cmpd="sng">
            <a:solidFill>
              <a:schemeClr val="tx1"/>
            </a:solidFill>
            <a:round/>
            <a:headEnd/>
            <a:tailEnd/>
          </a:ln>
        </p:spPr>
        <p:txBody>
          <a:bodyPr/>
          <a:lstStyle/>
          <a:p>
            <a:endParaRPr lang="en-IN"/>
          </a:p>
        </p:txBody>
      </p:sp>
      <p:sp>
        <p:nvSpPr>
          <p:cNvPr id="45060" name="Freeform 4"/>
          <p:cNvSpPr>
            <a:spLocks/>
          </p:cNvSpPr>
          <p:nvPr/>
        </p:nvSpPr>
        <p:spPr bwMode="auto">
          <a:xfrm>
            <a:off x="739775" y="2973388"/>
            <a:ext cx="2308225" cy="1700212"/>
          </a:xfrm>
          <a:custGeom>
            <a:avLst/>
            <a:gdLst>
              <a:gd name="T0" fmla="*/ 0 w 1454"/>
              <a:gd name="T1" fmla="*/ 2147483646 h 1071"/>
              <a:gd name="T2" fmla="*/ 2147483646 w 1454"/>
              <a:gd name="T3" fmla="*/ 2147483646 h 1071"/>
              <a:gd name="T4" fmla="*/ 2147483646 w 1454"/>
              <a:gd name="T5" fmla="*/ 2147483646 h 1071"/>
              <a:gd name="T6" fmla="*/ 2147483646 w 1454"/>
              <a:gd name="T7" fmla="*/ 2147483646 h 1071"/>
              <a:gd name="T8" fmla="*/ 2147483646 w 1454"/>
              <a:gd name="T9" fmla="*/ 2147483646 h 1071"/>
              <a:gd name="T10" fmla="*/ 2147483646 w 1454"/>
              <a:gd name="T11" fmla="*/ 2147483646 h 1071"/>
              <a:gd name="T12" fmla="*/ 2147483646 w 1454"/>
              <a:gd name="T13" fmla="*/ 2147483646 h 1071"/>
              <a:gd name="T14" fmla="*/ 2147483646 w 1454"/>
              <a:gd name="T15" fmla="*/ 2147483646 h 1071"/>
              <a:gd name="T16" fmla="*/ 2147483646 w 1454"/>
              <a:gd name="T17" fmla="*/ 2147483646 h 1071"/>
              <a:gd name="T18" fmla="*/ 2147483646 w 1454"/>
              <a:gd name="T19" fmla="*/ 2147483646 h 1071"/>
              <a:gd name="T20" fmla="*/ 2147483646 w 1454"/>
              <a:gd name="T21" fmla="*/ 2147483646 h 1071"/>
              <a:gd name="T22" fmla="*/ 2147483646 w 1454"/>
              <a:gd name="T23" fmla="*/ 2147483646 h 1071"/>
              <a:gd name="T24" fmla="*/ 2147483646 w 1454"/>
              <a:gd name="T25" fmla="*/ 2147483646 h 1071"/>
              <a:gd name="T26" fmla="*/ 2147483646 w 1454"/>
              <a:gd name="T27" fmla="*/ 2147483646 h 1071"/>
              <a:gd name="T28" fmla="*/ 2147483646 w 1454"/>
              <a:gd name="T29" fmla="*/ 2147483646 h 1071"/>
              <a:gd name="T30" fmla="*/ 2147483646 w 1454"/>
              <a:gd name="T31" fmla="*/ 2147483646 h 1071"/>
              <a:gd name="T32" fmla="*/ 2147483646 w 1454"/>
              <a:gd name="T33" fmla="*/ 2147483646 h 1071"/>
              <a:gd name="T34" fmla="*/ 2147483646 w 1454"/>
              <a:gd name="T35" fmla="*/ 2147483646 h 1071"/>
              <a:gd name="T36" fmla="*/ 2147483646 w 1454"/>
              <a:gd name="T37" fmla="*/ 2147483646 h 1071"/>
              <a:gd name="T38" fmla="*/ 2147483646 w 1454"/>
              <a:gd name="T39" fmla="*/ 2147483646 h 1071"/>
              <a:gd name="T40" fmla="*/ 2147483646 w 1454"/>
              <a:gd name="T41" fmla="*/ 2147483646 h 1071"/>
              <a:gd name="T42" fmla="*/ 2147483646 w 1454"/>
              <a:gd name="T43" fmla="*/ 2147483646 h 1071"/>
              <a:gd name="T44" fmla="*/ 2147483646 w 1454"/>
              <a:gd name="T45" fmla="*/ 2147483646 h 1071"/>
              <a:gd name="T46" fmla="*/ 2147483646 w 1454"/>
              <a:gd name="T47" fmla="*/ 2147483646 h 1071"/>
              <a:gd name="T48" fmla="*/ 2147483646 w 1454"/>
              <a:gd name="T49" fmla="*/ 2147483646 h 1071"/>
              <a:gd name="T50" fmla="*/ 2147483646 w 1454"/>
              <a:gd name="T51" fmla="*/ 2147483646 h 1071"/>
              <a:gd name="T52" fmla="*/ 2147483646 w 1454"/>
              <a:gd name="T53" fmla="*/ 2147483646 h 1071"/>
              <a:gd name="T54" fmla="*/ 2147483646 w 1454"/>
              <a:gd name="T55" fmla="*/ 2147483646 h 1071"/>
              <a:gd name="T56" fmla="*/ 2147483646 w 1454"/>
              <a:gd name="T57" fmla="*/ 2147483646 h 1071"/>
              <a:gd name="T58" fmla="*/ 2147483646 w 1454"/>
              <a:gd name="T59" fmla="*/ 2147483646 h 1071"/>
              <a:gd name="T60" fmla="*/ 2147483646 w 1454"/>
              <a:gd name="T61" fmla="*/ 2147483646 h 1071"/>
              <a:gd name="T62" fmla="*/ 2147483646 w 1454"/>
              <a:gd name="T63" fmla="*/ 2147483646 h 1071"/>
              <a:gd name="T64" fmla="*/ 2147483646 w 1454"/>
              <a:gd name="T65" fmla="*/ 2147483646 h 1071"/>
              <a:gd name="T66" fmla="*/ 2147483646 w 1454"/>
              <a:gd name="T67" fmla="*/ 2147483646 h 1071"/>
              <a:gd name="T68" fmla="*/ 2147483646 w 1454"/>
              <a:gd name="T69" fmla="*/ 2147483646 h 1071"/>
              <a:gd name="T70" fmla="*/ 2147483646 w 1454"/>
              <a:gd name="T71" fmla="*/ 2147483646 h 1071"/>
              <a:gd name="T72" fmla="*/ 2147483646 w 1454"/>
              <a:gd name="T73" fmla="*/ 2147483646 h 1071"/>
              <a:gd name="T74" fmla="*/ 2147483646 w 1454"/>
              <a:gd name="T75" fmla="*/ 2147483646 h 1071"/>
              <a:gd name="T76" fmla="*/ 2147483646 w 1454"/>
              <a:gd name="T77" fmla="*/ 2147483646 h 1071"/>
              <a:gd name="T78" fmla="*/ 2147483646 w 1454"/>
              <a:gd name="T79" fmla="*/ 2147483646 h 1071"/>
              <a:gd name="T80" fmla="*/ 2147483646 w 1454"/>
              <a:gd name="T81" fmla="*/ 2147483646 h 107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54"/>
              <a:gd name="T124" fmla="*/ 0 h 1071"/>
              <a:gd name="T125" fmla="*/ 1454 w 1454"/>
              <a:gd name="T126" fmla="*/ 1071 h 107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54" h="1071">
                <a:moveTo>
                  <a:pt x="0" y="10"/>
                </a:moveTo>
                <a:cubicBezTo>
                  <a:pt x="9" y="7"/>
                  <a:pt x="18" y="0"/>
                  <a:pt x="28" y="1"/>
                </a:cubicBezTo>
                <a:cubicBezTo>
                  <a:pt x="47" y="3"/>
                  <a:pt x="83" y="20"/>
                  <a:pt x="83" y="20"/>
                </a:cubicBezTo>
                <a:cubicBezTo>
                  <a:pt x="89" y="29"/>
                  <a:pt x="93" y="39"/>
                  <a:pt x="101" y="47"/>
                </a:cubicBezTo>
                <a:cubicBezTo>
                  <a:pt x="109" y="55"/>
                  <a:pt x="121" y="56"/>
                  <a:pt x="128" y="65"/>
                </a:cubicBezTo>
                <a:cubicBezTo>
                  <a:pt x="134" y="73"/>
                  <a:pt x="132" y="85"/>
                  <a:pt x="137" y="93"/>
                </a:cubicBezTo>
                <a:cubicBezTo>
                  <a:pt x="161" y="133"/>
                  <a:pt x="203" y="163"/>
                  <a:pt x="229" y="202"/>
                </a:cubicBezTo>
                <a:cubicBezTo>
                  <a:pt x="250" y="265"/>
                  <a:pt x="234" y="243"/>
                  <a:pt x="265" y="276"/>
                </a:cubicBezTo>
                <a:cubicBezTo>
                  <a:pt x="282" y="337"/>
                  <a:pt x="278" y="303"/>
                  <a:pt x="265" y="394"/>
                </a:cubicBezTo>
                <a:cubicBezTo>
                  <a:pt x="254" y="472"/>
                  <a:pt x="226" y="585"/>
                  <a:pt x="156" y="632"/>
                </a:cubicBezTo>
                <a:cubicBezTo>
                  <a:pt x="153" y="641"/>
                  <a:pt x="152" y="652"/>
                  <a:pt x="147" y="660"/>
                </a:cubicBezTo>
                <a:cubicBezTo>
                  <a:pt x="142" y="667"/>
                  <a:pt x="132" y="670"/>
                  <a:pt x="128" y="678"/>
                </a:cubicBezTo>
                <a:cubicBezTo>
                  <a:pt x="119" y="695"/>
                  <a:pt x="121" y="717"/>
                  <a:pt x="110" y="733"/>
                </a:cubicBezTo>
                <a:cubicBezTo>
                  <a:pt x="104" y="742"/>
                  <a:pt x="98" y="751"/>
                  <a:pt x="92" y="760"/>
                </a:cubicBezTo>
                <a:cubicBezTo>
                  <a:pt x="77" y="806"/>
                  <a:pt x="71" y="814"/>
                  <a:pt x="92" y="879"/>
                </a:cubicBezTo>
                <a:cubicBezTo>
                  <a:pt x="95" y="889"/>
                  <a:pt x="111" y="890"/>
                  <a:pt x="119" y="897"/>
                </a:cubicBezTo>
                <a:cubicBezTo>
                  <a:pt x="161" y="932"/>
                  <a:pt x="183" y="952"/>
                  <a:pt x="238" y="970"/>
                </a:cubicBezTo>
                <a:cubicBezTo>
                  <a:pt x="244" y="976"/>
                  <a:pt x="248" y="985"/>
                  <a:pt x="256" y="989"/>
                </a:cubicBezTo>
                <a:cubicBezTo>
                  <a:pt x="273" y="998"/>
                  <a:pt x="311" y="1007"/>
                  <a:pt x="311" y="1007"/>
                </a:cubicBezTo>
                <a:cubicBezTo>
                  <a:pt x="378" y="1004"/>
                  <a:pt x="445" y="1003"/>
                  <a:pt x="512" y="998"/>
                </a:cubicBezTo>
                <a:cubicBezTo>
                  <a:pt x="544" y="996"/>
                  <a:pt x="595" y="952"/>
                  <a:pt x="595" y="952"/>
                </a:cubicBezTo>
                <a:cubicBezTo>
                  <a:pt x="613" y="925"/>
                  <a:pt x="622" y="897"/>
                  <a:pt x="640" y="870"/>
                </a:cubicBezTo>
                <a:cubicBezTo>
                  <a:pt x="655" y="825"/>
                  <a:pt x="662" y="778"/>
                  <a:pt x="677" y="733"/>
                </a:cubicBezTo>
                <a:cubicBezTo>
                  <a:pt x="680" y="702"/>
                  <a:pt x="681" y="671"/>
                  <a:pt x="686" y="641"/>
                </a:cubicBezTo>
                <a:cubicBezTo>
                  <a:pt x="687" y="632"/>
                  <a:pt x="687" y="610"/>
                  <a:pt x="695" y="614"/>
                </a:cubicBezTo>
                <a:cubicBezTo>
                  <a:pt x="715" y="624"/>
                  <a:pt x="706" y="657"/>
                  <a:pt x="713" y="678"/>
                </a:cubicBezTo>
                <a:cubicBezTo>
                  <a:pt x="701" y="779"/>
                  <a:pt x="671" y="890"/>
                  <a:pt x="732" y="980"/>
                </a:cubicBezTo>
                <a:cubicBezTo>
                  <a:pt x="750" y="1033"/>
                  <a:pt x="758" y="1034"/>
                  <a:pt x="814" y="1053"/>
                </a:cubicBezTo>
                <a:cubicBezTo>
                  <a:pt x="823" y="1056"/>
                  <a:pt x="832" y="1059"/>
                  <a:pt x="841" y="1062"/>
                </a:cubicBezTo>
                <a:cubicBezTo>
                  <a:pt x="850" y="1065"/>
                  <a:pt x="869" y="1071"/>
                  <a:pt x="869" y="1071"/>
                </a:cubicBezTo>
                <a:cubicBezTo>
                  <a:pt x="952" y="1057"/>
                  <a:pt x="1020" y="1041"/>
                  <a:pt x="1107" y="1034"/>
                </a:cubicBezTo>
                <a:cubicBezTo>
                  <a:pt x="1144" y="1022"/>
                  <a:pt x="1174" y="1001"/>
                  <a:pt x="1198" y="970"/>
                </a:cubicBezTo>
                <a:cubicBezTo>
                  <a:pt x="1218" y="944"/>
                  <a:pt x="1221" y="920"/>
                  <a:pt x="1244" y="897"/>
                </a:cubicBezTo>
                <a:cubicBezTo>
                  <a:pt x="1259" y="851"/>
                  <a:pt x="1265" y="806"/>
                  <a:pt x="1280" y="760"/>
                </a:cubicBezTo>
                <a:cubicBezTo>
                  <a:pt x="1274" y="664"/>
                  <a:pt x="1291" y="604"/>
                  <a:pt x="1225" y="541"/>
                </a:cubicBezTo>
                <a:cubicBezTo>
                  <a:pt x="1219" y="523"/>
                  <a:pt x="1217" y="502"/>
                  <a:pt x="1207" y="486"/>
                </a:cubicBezTo>
                <a:cubicBezTo>
                  <a:pt x="1201" y="477"/>
                  <a:pt x="1193" y="468"/>
                  <a:pt x="1189" y="458"/>
                </a:cubicBezTo>
                <a:cubicBezTo>
                  <a:pt x="1181" y="441"/>
                  <a:pt x="1171" y="404"/>
                  <a:pt x="1171" y="404"/>
                </a:cubicBezTo>
                <a:cubicBezTo>
                  <a:pt x="1178" y="336"/>
                  <a:pt x="1186" y="285"/>
                  <a:pt x="1207" y="221"/>
                </a:cubicBezTo>
                <a:cubicBezTo>
                  <a:pt x="1234" y="139"/>
                  <a:pt x="1341" y="72"/>
                  <a:pt x="1417" y="47"/>
                </a:cubicBezTo>
                <a:cubicBezTo>
                  <a:pt x="1440" y="25"/>
                  <a:pt x="1427" y="29"/>
                  <a:pt x="1454" y="29"/>
                </a:cubicBezTo>
              </a:path>
            </a:pathLst>
          </a:custGeom>
          <a:noFill/>
          <a:ln w="28575" cmpd="sng">
            <a:solidFill>
              <a:schemeClr val="tx1"/>
            </a:solidFill>
            <a:round/>
            <a:headEnd/>
            <a:tailEnd/>
          </a:ln>
        </p:spPr>
        <p:txBody>
          <a:bodyPr/>
          <a:lstStyle/>
          <a:p>
            <a:endParaRPr lang="en-IN"/>
          </a:p>
        </p:txBody>
      </p:sp>
      <p:sp>
        <p:nvSpPr>
          <p:cNvPr id="45061" name="Line 5"/>
          <p:cNvSpPr>
            <a:spLocks noChangeShapeType="1"/>
          </p:cNvSpPr>
          <p:nvPr/>
        </p:nvSpPr>
        <p:spPr bwMode="auto">
          <a:xfrm>
            <a:off x="6019800" y="990600"/>
            <a:ext cx="0" cy="609600"/>
          </a:xfrm>
          <a:prstGeom prst="line">
            <a:avLst/>
          </a:prstGeom>
          <a:noFill/>
          <a:ln w="28575">
            <a:solidFill>
              <a:schemeClr val="tx1"/>
            </a:solidFill>
            <a:round/>
            <a:headEnd/>
            <a:tailEnd/>
          </a:ln>
        </p:spPr>
        <p:txBody>
          <a:bodyPr/>
          <a:lstStyle/>
          <a:p>
            <a:endParaRPr lang="en-IN"/>
          </a:p>
        </p:txBody>
      </p:sp>
      <p:sp>
        <p:nvSpPr>
          <p:cNvPr id="45062" name="Line 6"/>
          <p:cNvSpPr>
            <a:spLocks noChangeShapeType="1"/>
          </p:cNvSpPr>
          <p:nvPr/>
        </p:nvSpPr>
        <p:spPr bwMode="auto">
          <a:xfrm>
            <a:off x="6629400" y="990600"/>
            <a:ext cx="0" cy="609600"/>
          </a:xfrm>
          <a:prstGeom prst="line">
            <a:avLst/>
          </a:prstGeom>
          <a:noFill/>
          <a:ln w="28575">
            <a:solidFill>
              <a:schemeClr val="tx1"/>
            </a:solidFill>
            <a:round/>
            <a:headEnd/>
            <a:tailEnd/>
          </a:ln>
        </p:spPr>
        <p:txBody>
          <a:bodyPr/>
          <a:lstStyle/>
          <a:p>
            <a:endParaRPr lang="en-IN"/>
          </a:p>
        </p:txBody>
      </p:sp>
      <p:sp>
        <p:nvSpPr>
          <p:cNvPr id="45063" name="Line 7"/>
          <p:cNvSpPr>
            <a:spLocks noChangeShapeType="1"/>
          </p:cNvSpPr>
          <p:nvPr/>
        </p:nvSpPr>
        <p:spPr bwMode="auto">
          <a:xfrm>
            <a:off x="6096000" y="4724400"/>
            <a:ext cx="0" cy="457200"/>
          </a:xfrm>
          <a:prstGeom prst="line">
            <a:avLst/>
          </a:prstGeom>
          <a:noFill/>
          <a:ln w="28575">
            <a:solidFill>
              <a:schemeClr val="tx1"/>
            </a:solidFill>
            <a:round/>
            <a:headEnd/>
            <a:tailEnd/>
          </a:ln>
        </p:spPr>
        <p:txBody>
          <a:bodyPr/>
          <a:lstStyle/>
          <a:p>
            <a:endParaRPr lang="en-IN"/>
          </a:p>
        </p:txBody>
      </p:sp>
      <p:sp>
        <p:nvSpPr>
          <p:cNvPr id="45064" name="Line 8"/>
          <p:cNvSpPr>
            <a:spLocks noChangeShapeType="1"/>
          </p:cNvSpPr>
          <p:nvPr/>
        </p:nvSpPr>
        <p:spPr bwMode="auto">
          <a:xfrm>
            <a:off x="6705600" y="4724400"/>
            <a:ext cx="0" cy="457200"/>
          </a:xfrm>
          <a:prstGeom prst="line">
            <a:avLst/>
          </a:prstGeom>
          <a:noFill/>
          <a:ln w="28575">
            <a:solidFill>
              <a:schemeClr val="tx1"/>
            </a:solidFill>
            <a:round/>
            <a:headEnd/>
            <a:tailEnd/>
          </a:ln>
        </p:spPr>
        <p:txBody>
          <a:bodyPr/>
          <a:lstStyle/>
          <a:p>
            <a:endParaRPr lang="en-IN"/>
          </a:p>
        </p:txBody>
      </p:sp>
      <p:sp>
        <p:nvSpPr>
          <p:cNvPr id="45065" name="Freeform 9"/>
          <p:cNvSpPr>
            <a:spLocks/>
          </p:cNvSpPr>
          <p:nvPr/>
        </p:nvSpPr>
        <p:spPr bwMode="auto">
          <a:xfrm>
            <a:off x="5537200" y="1611313"/>
            <a:ext cx="544513" cy="3090862"/>
          </a:xfrm>
          <a:custGeom>
            <a:avLst/>
            <a:gdLst>
              <a:gd name="T0" fmla="*/ 2147483646 w 343"/>
              <a:gd name="T1" fmla="*/ 0 h 1947"/>
              <a:gd name="T2" fmla="*/ 2147483646 w 343"/>
              <a:gd name="T3" fmla="*/ 2147483646 h 1947"/>
              <a:gd name="T4" fmla="*/ 2147483646 w 343"/>
              <a:gd name="T5" fmla="*/ 2147483646 h 1947"/>
              <a:gd name="T6" fmla="*/ 2147483646 w 343"/>
              <a:gd name="T7" fmla="*/ 2147483646 h 1947"/>
              <a:gd name="T8" fmla="*/ 2147483646 w 343"/>
              <a:gd name="T9" fmla="*/ 2147483646 h 1947"/>
              <a:gd name="T10" fmla="*/ 2147483646 w 343"/>
              <a:gd name="T11" fmla="*/ 2147483646 h 1947"/>
              <a:gd name="T12" fmla="*/ 2147483646 w 343"/>
              <a:gd name="T13" fmla="*/ 2147483646 h 1947"/>
              <a:gd name="T14" fmla="*/ 2147483646 w 343"/>
              <a:gd name="T15" fmla="*/ 2147483646 h 1947"/>
              <a:gd name="T16" fmla="*/ 2147483646 w 343"/>
              <a:gd name="T17" fmla="*/ 2147483646 h 1947"/>
              <a:gd name="T18" fmla="*/ 2147483646 w 343"/>
              <a:gd name="T19" fmla="*/ 2147483646 h 1947"/>
              <a:gd name="T20" fmla="*/ 2147483646 w 343"/>
              <a:gd name="T21" fmla="*/ 2147483646 h 1947"/>
              <a:gd name="T22" fmla="*/ 2147483646 w 343"/>
              <a:gd name="T23" fmla="*/ 2147483646 h 1947"/>
              <a:gd name="T24" fmla="*/ 2147483646 w 343"/>
              <a:gd name="T25" fmla="*/ 2147483646 h 19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1947"/>
              <a:gd name="T41" fmla="*/ 343 w 343"/>
              <a:gd name="T42" fmla="*/ 1947 h 19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1947">
                <a:moveTo>
                  <a:pt x="297" y="0"/>
                </a:moveTo>
                <a:cubicBezTo>
                  <a:pt x="294" y="9"/>
                  <a:pt x="293" y="19"/>
                  <a:pt x="288" y="27"/>
                </a:cubicBezTo>
                <a:cubicBezTo>
                  <a:pt x="284" y="35"/>
                  <a:pt x="274" y="38"/>
                  <a:pt x="270" y="46"/>
                </a:cubicBezTo>
                <a:cubicBezTo>
                  <a:pt x="248" y="90"/>
                  <a:pt x="249" y="138"/>
                  <a:pt x="215" y="174"/>
                </a:cubicBezTo>
                <a:cubicBezTo>
                  <a:pt x="200" y="218"/>
                  <a:pt x="192" y="268"/>
                  <a:pt x="160" y="302"/>
                </a:cubicBezTo>
                <a:cubicBezTo>
                  <a:pt x="147" y="341"/>
                  <a:pt x="136" y="381"/>
                  <a:pt x="123" y="420"/>
                </a:cubicBezTo>
                <a:cubicBezTo>
                  <a:pt x="117" y="438"/>
                  <a:pt x="105" y="475"/>
                  <a:pt x="105" y="475"/>
                </a:cubicBezTo>
                <a:cubicBezTo>
                  <a:pt x="88" y="581"/>
                  <a:pt x="70" y="691"/>
                  <a:pt x="41" y="795"/>
                </a:cubicBezTo>
                <a:cubicBezTo>
                  <a:pt x="28" y="843"/>
                  <a:pt x="14" y="942"/>
                  <a:pt x="14" y="942"/>
                </a:cubicBezTo>
                <a:cubicBezTo>
                  <a:pt x="17" y="1019"/>
                  <a:pt x="0" y="1215"/>
                  <a:pt x="78" y="1289"/>
                </a:cubicBezTo>
                <a:cubicBezTo>
                  <a:pt x="91" y="1343"/>
                  <a:pt x="101" y="1413"/>
                  <a:pt x="142" y="1454"/>
                </a:cubicBezTo>
                <a:cubicBezTo>
                  <a:pt x="173" y="1548"/>
                  <a:pt x="202" y="1643"/>
                  <a:pt x="233" y="1737"/>
                </a:cubicBezTo>
                <a:cubicBezTo>
                  <a:pt x="259" y="1814"/>
                  <a:pt x="284" y="1888"/>
                  <a:pt x="343" y="1947"/>
                </a:cubicBezTo>
              </a:path>
            </a:pathLst>
          </a:custGeom>
          <a:noFill/>
          <a:ln w="38100" cmpd="sng">
            <a:solidFill>
              <a:schemeClr val="tx1"/>
            </a:solidFill>
            <a:round/>
            <a:headEnd/>
            <a:tailEnd/>
          </a:ln>
        </p:spPr>
        <p:txBody>
          <a:bodyPr/>
          <a:lstStyle/>
          <a:p>
            <a:endParaRPr lang="en-IN"/>
          </a:p>
        </p:txBody>
      </p:sp>
      <p:sp>
        <p:nvSpPr>
          <p:cNvPr id="45066" name="Freeform 10"/>
          <p:cNvSpPr>
            <a:spLocks/>
          </p:cNvSpPr>
          <p:nvPr/>
        </p:nvSpPr>
        <p:spPr bwMode="auto">
          <a:xfrm>
            <a:off x="6646863" y="1625600"/>
            <a:ext cx="450850" cy="3090863"/>
          </a:xfrm>
          <a:custGeom>
            <a:avLst/>
            <a:gdLst>
              <a:gd name="T0" fmla="*/ 0 w 284"/>
              <a:gd name="T1" fmla="*/ 0 h 1947"/>
              <a:gd name="T2" fmla="*/ 2147483646 w 284"/>
              <a:gd name="T3" fmla="*/ 2147483646 h 1947"/>
              <a:gd name="T4" fmla="*/ 2147483646 w 284"/>
              <a:gd name="T5" fmla="*/ 2147483646 h 1947"/>
              <a:gd name="T6" fmla="*/ 2147483646 w 284"/>
              <a:gd name="T7" fmla="*/ 2147483646 h 1947"/>
              <a:gd name="T8" fmla="*/ 2147483646 w 284"/>
              <a:gd name="T9" fmla="*/ 2147483646 h 1947"/>
              <a:gd name="T10" fmla="*/ 2147483646 w 284"/>
              <a:gd name="T11" fmla="*/ 2147483646 h 1947"/>
              <a:gd name="T12" fmla="*/ 2147483646 w 284"/>
              <a:gd name="T13" fmla="*/ 2147483646 h 1947"/>
              <a:gd name="T14" fmla="*/ 2147483646 w 284"/>
              <a:gd name="T15" fmla="*/ 2147483646 h 1947"/>
              <a:gd name="T16" fmla="*/ 2147483646 w 284"/>
              <a:gd name="T17" fmla="*/ 2147483646 h 1947"/>
              <a:gd name="T18" fmla="*/ 2147483646 w 284"/>
              <a:gd name="T19" fmla="*/ 2147483646 h 1947"/>
              <a:gd name="T20" fmla="*/ 2147483646 w 284"/>
              <a:gd name="T21" fmla="*/ 2147483646 h 1947"/>
              <a:gd name="T22" fmla="*/ 2147483646 w 284"/>
              <a:gd name="T23" fmla="*/ 2147483646 h 1947"/>
              <a:gd name="T24" fmla="*/ 2147483646 w 284"/>
              <a:gd name="T25" fmla="*/ 2147483646 h 1947"/>
              <a:gd name="T26" fmla="*/ 2147483646 w 284"/>
              <a:gd name="T27" fmla="*/ 2147483646 h 1947"/>
              <a:gd name="T28" fmla="*/ 2147483646 w 284"/>
              <a:gd name="T29" fmla="*/ 2147483646 h 1947"/>
              <a:gd name="T30" fmla="*/ 2147483646 w 284"/>
              <a:gd name="T31" fmla="*/ 2147483646 h 19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4"/>
              <a:gd name="T49" fmla="*/ 0 h 1947"/>
              <a:gd name="T50" fmla="*/ 284 w 284"/>
              <a:gd name="T51" fmla="*/ 1947 h 194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4" h="1947">
                <a:moveTo>
                  <a:pt x="0" y="0"/>
                </a:moveTo>
                <a:cubicBezTo>
                  <a:pt x="11" y="30"/>
                  <a:pt x="19" y="55"/>
                  <a:pt x="37" y="82"/>
                </a:cubicBezTo>
                <a:cubicBezTo>
                  <a:pt x="40" y="91"/>
                  <a:pt x="41" y="101"/>
                  <a:pt x="46" y="110"/>
                </a:cubicBezTo>
                <a:cubicBezTo>
                  <a:pt x="57" y="129"/>
                  <a:pt x="83" y="165"/>
                  <a:pt x="83" y="165"/>
                </a:cubicBezTo>
                <a:cubicBezTo>
                  <a:pt x="104" y="227"/>
                  <a:pt x="88" y="205"/>
                  <a:pt x="119" y="238"/>
                </a:cubicBezTo>
                <a:cubicBezTo>
                  <a:pt x="125" y="256"/>
                  <a:pt x="127" y="277"/>
                  <a:pt x="138" y="293"/>
                </a:cubicBezTo>
                <a:cubicBezTo>
                  <a:pt x="144" y="302"/>
                  <a:pt x="152" y="310"/>
                  <a:pt x="156" y="320"/>
                </a:cubicBezTo>
                <a:cubicBezTo>
                  <a:pt x="177" y="368"/>
                  <a:pt x="174" y="384"/>
                  <a:pt x="211" y="421"/>
                </a:cubicBezTo>
                <a:cubicBezTo>
                  <a:pt x="222" y="454"/>
                  <a:pt x="241" y="476"/>
                  <a:pt x="247" y="512"/>
                </a:cubicBezTo>
                <a:cubicBezTo>
                  <a:pt x="261" y="591"/>
                  <a:pt x="262" y="671"/>
                  <a:pt x="275" y="750"/>
                </a:cubicBezTo>
                <a:cubicBezTo>
                  <a:pt x="278" y="793"/>
                  <a:pt x="284" y="835"/>
                  <a:pt x="284" y="878"/>
                </a:cubicBezTo>
                <a:cubicBezTo>
                  <a:pt x="284" y="1012"/>
                  <a:pt x="280" y="1146"/>
                  <a:pt x="275" y="1280"/>
                </a:cubicBezTo>
                <a:cubicBezTo>
                  <a:pt x="271" y="1376"/>
                  <a:pt x="222" y="1470"/>
                  <a:pt x="202" y="1563"/>
                </a:cubicBezTo>
                <a:cubicBezTo>
                  <a:pt x="187" y="1630"/>
                  <a:pt x="178" y="1724"/>
                  <a:pt x="128" y="1774"/>
                </a:cubicBezTo>
                <a:cubicBezTo>
                  <a:pt x="113" y="1818"/>
                  <a:pt x="106" y="1868"/>
                  <a:pt x="74" y="1902"/>
                </a:cubicBezTo>
                <a:cubicBezTo>
                  <a:pt x="61" y="1937"/>
                  <a:pt x="71" y="1922"/>
                  <a:pt x="46" y="1947"/>
                </a:cubicBezTo>
              </a:path>
            </a:pathLst>
          </a:custGeom>
          <a:noFill/>
          <a:ln w="38100" cmpd="sng">
            <a:solidFill>
              <a:schemeClr val="tx1"/>
            </a:solidFill>
            <a:round/>
            <a:headEnd/>
            <a:tailEnd/>
          </a:ln>
        </p:spPr>
        <p:txBody>
          <a:bodyPr/>
          <a:lstStyle/>
          <a:p>
            <a:endParaRPr lang="en-IN"/>
          </a:p>
        </p:txBody>
      </p:sp>
      <p:sp>
        <p:nvSpPr>
          <p:cNvPr id="45067" name="Line 11"/>
          <p:cNvSpPr>
            <a:spLocks noChangeShapeType="1"/>
          </p:cNvSpPr>
          <p:nvPr/>
        </p:nvSpPr>
        <p:spPr bwMode="auto">
          <a:xfrm>
            <a:off x="6172200" y="1066800"/>
            <a:ext cx="0" cy="533400"/>
          </a:xfrm>
          <a:prstGeom prst="line">
            <a:avLst/>
          </a:prstGeom>
          <a:noFill/>
          <a:ln w="9525">
            <a:solidFill>
              <a:schemeClr val="tx1"/>
            </a:solidFill>
            <a:round/>
            <a:headEnd/>
            <a:tailEnd/>
          </a:ln>
        </p:spPr>
        <p:txBody>
          <a:bodyPr/>
          <a:lstStyle/>
          <a:p>
            <a:endParaRPr lang="en-IN"/>
          </a:p>
        </p:txBody>
      </p:sp>
      <p:sp>
        <p:nvSpPr>
          <p:cNvPr id="45068" name="Line 12"/>
          <p:cNvSpPr>
            <a:spLocks noChangeShapeType="1"/>
          </p:cNvSpPr>
          <p:nvPr/>
        </p:nvSpPr>
        <p:spPr bwMode="auto">
          <a:xfrm>
            <a:off x="6324600" y="990600"/>
            <a:ext cx="0" cy="609600"/>
          </a:xfrm>
          <a:prstGeom prst="line">
            <a:avLst/>
          </a:prstGeom>
          <a:noFill/>
          <a:ln w="9525">
            <a:solidFill>
              <a:schemeClr val="tx1"/>
            </a:solidFill>
            <a:round/>
            <a:headEnd/>
            <a:tailEnd/>
          </a:ln>
        </p:spPr>
        <p:txBody>
          <a:bodyPr/>
          <a:lstStyle/>
          <a:p>
            <a:endParaRPr lang="en-IN"/>
          </a:p>
        </p:txBody>
      </p:sp>
      <p:sp>
        <p:nvSpPr>
          <p:cNvPr id="45069" name="Line 13"/>
          <p:cNvSpPr>
            <a:spLocks noChangeShapeType="1"/>
          </p:cNvSpPr>
          <p:nvPr/>
        </p:nvSpPr>
        <p:spPr bwMode="auto">
          <a:xfrm>
            <a:off x="6477000" y="1066800"/>
            <a:ext cx="0" cy="533400"/>
          </a:xfrm>
          <a:prstGeom prst="line">
            <a:avLst/>
          </a:prstGeom>
          <a:noFill/>
          <a:ln w="9525">
            <a:solidFill>
              <a:schemeClr val="tx1"/>
            </a:solidFill>
            <a:round/>
            <a:headEnd/>
            <a:tailEnd/>
          </a:ln>
        </p:spPr>
        <p:txBody>
          <a:bodyPr/>
          <a:lstStyle/>
          <a:p>
            <a:endParaRPr lang="en-IN"/>
          </a:p>
        </p:txBody>
      </p:sp>
      <p:sp>
        <p:nvSpPr>
          <p:cNvPr id="45070" name="Line 14"/>
          <p:cNvSpPr>
            <a:spLocks noChangeShapeType="1"/>
          </p:cNvSpPr>
          <p:nvPr/>
        </p:nvSpPr>
        <p:spPr bwMode="auto">
          <a:xfrm>
            <a:off x="6248400" y="4800600"/>
            <a:ext cx="0" cy="533400"/>
          </a:xfrm>
          <a:prstGeom prst="line">
            <a:avLst/>
          </a:prstGeom>
          <a:noFill/>
          <a:ln w="9525">
            <a:solidFill>
              <a:schemeClr val="tx1"/>
            </a:solidFill>
            <a:round/>
            <a:headEnd/>
            <a:tailEnd/>
          </a:ln>
        </p:spPr>
        <p:txBody>
          <a:bodyPr/>
          <a:lstStyle/>
          <a:p>
            <a:endParaRPr lang="en-IN"/>
          </a:p>
        </p:txBody>
      </p:sp>
      <p:sp>
        <p:nvSpPr>
          <p:cNvPr id="45071" name="Line 15"/>
          <p:cNvSpPr>
            <a:spLocks noChangeShapeType="1"/>
          </p:cNvSpPr>
          <p:nvPr/>
        </p:nvSpPr>
        <p:spPr bwMode="auto">
          <a:xfrm>
            <a:off x="6400800" y="4800600"/>
            <a:ext cx="0" cy="533400"/>
          </a:xfrm>
          <a:prstGeom prst="line">
            <a:avLst/>
          </a:prstGeom>
          <a:noFill/>
          <a:ln w="9525">
            <a:solidFill>
              <a:schemeClr val="tx1"/>
            </a:solidFill>
            <a:round/>
            <a:headEnd/>
            <a:tailEnd/>
          </a:ln>
        </p:spPr>
        <p:txBody>
          <a:bodyPr/>
          <a:lstStyle/>
          <a:p>
            <a:endParaRPr lang="en-IN"/>
          </a:p>
        </p:txBody>
      </p:sp>
      <p:sp>
        <p:nvSpPr>
          <p:cNvPr id="45072" name="Line 16"/>
          <p:cNvSpPr>
            <a:spLocks noChangeShapeType="1"/>
          </p:cNvSpPr>
          <p:nvPr/>
        </p:nvSpPr>
        <p:spPr bwMode="auto">
          <a:xfrm>
            <a:off x="6553200" y="4724400"/>
            <a:ext cx="0" cy="533400"/>
          </a:xfrm>
          <a:prstGeom prst="line">
            <a:avLst/>
          </a:prstGeom>
          <a:noFill/>
          <a:ln w="9525">
            <a:solidFill>
              <a:schemeClr val="tx1"/>
            </a:solidFill>
            <a:round/>
            <a:headEnd/>
            <a:tailEnd/>
          </a:ln>
        </p:spPr>
        <p:txBody>
          <a:bodyPr/>
          <a:lstStyle/>
          <a:p>
            <a:endParaRPr lang="en-IN"/>
          </a:p>
        </p:txBody>
      </p:sp>
      <p:sp>
        <p:nvSpPr>
          <p:cNvPr id="45073" name="Rectangle 17"/>
          <p:cNvSpPr>
            <a:spLocks noChangeArrowheads="1"/>
          </p:cNvSpPr>
          <p:nvPr/>
        </p:nvSpPr>
        <p:spPr bwMode="auto">
          <a:xfrm>
            <a:off x="2286000" y="4267200"/>
            <a:ext cx="152400" cy="228600"/>
          </a:xfrm>
          <a:prstGeom prst="rect">
            <a:avLst/>
          </a:prstGeom>
          <a:solidFill>
            <a:srgbClr val="FF0000"/>
          </a:solidFill>
          <a:ln w="28575">
            <a:solidFill>
              <a:srgbClr val="FF0000"/>
            </a:solidFill>
            <a:miter lim="800000"/>
            <a:headEnd/>
            <a:tailEnd/>
          </a:ln>
        </p:spPr>
        <p:txBody>
          <a:bodyPr wrap="none" anchor="ctr"/>
          <a:lstStyle/>
          <a:p>
            <a:pPr eaLnBrk="1" hangingPunct="1"/>
            <a:endParaRPr lang="en-IN" altLang="en-US"/>
          </a:p>
        </p:txBody>
      </p:sp>
      <p:sp>
        <p:nvSpPr>
          <p:cNvPr id="45074" name="Freeform 18"/>
          <p:cNvSpPr>
            <a:spLocks/>
          </p:cNvSpPr>
          <p:nvPr/>
        </p:nvSpPr>
        <p:spPr bwMode="auto">
          <a:xfrm>
            <a:off x="2438400" y="3938588"/>
            <a:ext cx="3730625" cy="808037"/>
          </a:xfrm>
          <a:custGeom>
            <a:avLst/>
            <a:gdLst>
              <a:gd name="T0" fmla="*/ 0 w 2350"/>
              <a:gd name="T1" fmla="*/ 2147483646 h 509"/>
              <a:gd name="T2" fmla="*/ 2147483646 w 2350"/>
              <a:gd name="T3" fmla="*/ 2147483646 h 509"/>
              <a:gd name="T4" fmla="*/ 2147483646 w 2350"/>
              <a:gd name="T5" fmla="*/ 2147483646 h 509"/>
              <a:gd name="T6" fmla="*/ 2147483646 w 2350"/>
              <a:gd name="T7" fmla="*/ 2147483646 h 509"/>
              <a:gd name="T8" fmla="*/ 2147483646 w 2350"/>
              <a:gd name="T9" fmla="*/ 2147483646 h 509"/>
              <a:gd name="T10" fmla="*/ 2147483646 w 2350"/>
              <a:gd name="T11" fmla="*/ 2147483646 h 509"/>
              <a:gd name="T12" fmla="*/ 2147483646 w 2350"/>
              <a:gd name="T13" fmla="*/ 2147483646 h 509"/>
              <a:gd name="T14" fmla="*/ 2147483646 w 2350"/>
              <a:gd name="T15" fmla="*/ 2147483646 h 509"/>
              <a:gd name="T16" fmla="*/ 2147483646 w 2350"/>
              <a:gd name="T17" fmla="*/ 2147483646 h 509"/>
              <a:gd name="T18" fmla="*/ 2147483646 w 2350"/>
              <a:gd name="T19" fmla="*/ 2147483646 h 509"/>
              <a:gd name="T20" fmla="*/ 2147483646 w 2350"/>
              <a:gd name="T21" fmla="*/ 2147483646 h 509"/>
              <a:gd name="T22" fmla="*/ 2147483646 w 2350"/>
              <a:gd name="T23" fmla="*/ 2147483646 h 509"/>
              <a:gd name="T24" fmla="*/ 2147483646 w 2350"/>
              <a:gd name="T25" fmla="*/ 2147483646 h 509"/>
              <a:gd name="T26" fmla="*/ 2147483646 w 2350"/>
              <a:gd name="T27" fmla="*/ 2147483646 h 5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50"/>
              <a:gd name="T43" fmla="*/ 0 h 509"/>
              <a:gd name="T44" fmla="*/ 2350 w 2350"/>
              <a:gd name="T45" fmla="*/ 509 h 5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50" h="509">
                <a:moveTo>
                  <a:pt x="0" y="353"/>
                </a:moveTo>
                <a:cubicBezTo>
                  <a:pt x="34" y="388"/>
                  <a:pt x="72" y="411"/>
                  <a:pt x="119" y="426"/>
                </a:cubicBezTo>
                <a:cubicBezTo>
                  <a:pt x="175" y="485"/>
                  <a:pt x="73" y="384"/>
                  <a:pt x="192" y="463"/>
                </a:cubicBezTo>
                <a:cubicBezTo>
                  <a:pt x="246" y="499"/>
                  <a:pt x="301" y="502"/>
                  <a:pt x="366" y="509"/>
                </a:cubicBezTo>
                <a:cubicBezTo>
                  <a:pt x="533" y="504"/>
                  <a:pt x="666" y="498"/>
                  <a:pt x="823" y="472"/>
                </a:cubicBezTo>
                <a:cubicBezTo>
                  <a:pt x="890" y="450"/>
                  <a:pt x="859" y="459"/>
                  <a:pt x="914" y="445"/>
                </a:cubicBezTo>
                <a:cubicBezTo>
                  <a:pt x="938" y="421"/>
                  <a:pt x="1025" y="393"/>
                  <a:pt x="1061" y="381"/>
                </a:cubicBezTo>
                <a:cubicBezTo>
                  <a:pt x="1085" y="356"/>
                  <a:pt x="1110" y="354"/>
                  <a:pt x="1143" y="344"/>
                </a:cubicBezTo>
                <a:cubicBezTo>
                  <a:pt x="1195" y="307"/>
                  <a:pt x="1245" y="279"/>
                  <a:pt x="1298" y="244"/>
                </a:cubicBezTo>
                <a:cubicBezTo>
                  <a:pt x="1307" y="238"/>
                  <a:pt x="1315" y="229"/>
                  <a:pt x="1326" y="225"/>
                </a:cubicBezTo>
                <a:cubicBezTo>
                  <a:pt x="1344" y="219"/>
                  <a:pt x="1381" y="207"/>
                  <a:pt x="1381" y="207"/>
                </a:cubicBezTo>
                <a:cubicBezTo>
                  <a:pt x="1437" y="170"/>
                  <a:pt x="1509" y="155"/>
                  <a:pt x="1573" y="134"/>
                </a:cubicBezTo>
                <a:cubicBezTo>
                  <a:pt x="1670" y="102"/>
                  <a:pt x="1764" y="69"/>
                  <a:pt x="1865" y="52"/>
                </a:cubicBezTo>
                <a:cubicBezTo>
                  <a:pt x="2012" y="0"/>
                  <a:pt x="2206" y="24"/>
                  <a:pt x="2350" y="24"/>
                </a:cubicBezTo>
              </a:path>
            </a:pathLst>
          </a:custGeom>
          <a:noFill/>
          <a:ln w="28575" cmpd="sng">
            <a:solidFill>
              <a:srgbClr val="FF0000"/>
            </a:solidFill>
            <a:round/>
            <a:headEnd/>
            <a:tailEnd/>
          </a:ln>
        </p:spPr>
        <p:txBody>
          <a:bodyPr/>
          <a:lstStyle/>
          <a:p>
            <a:endParaRPr lang="en-IN"/>
          </a:p>
        </p:txBody>
      </p:sp>
      <p:sp>
        <p:nvSpPr>
          <p:cNvPr id="45075" name="Line 19"/>
          <p:cNvSpPr>
            <a:spLocks noChangeShapeType="1"/>
          </p:cNvSpPr>
          <p:nvPr/>
        </p:nvSpPr>
        <p:spPr bwMode="auto">
          <a:xfrm flipV="1">
            <a:off x="6172200" y="3886200"/>
            <a:ext cx="228600" cy="76200"/>
          </a:xfrm>
          <a:prstGeom prst="line">
            <a:avLst/>
          </a:prstGeom>
          <a:noFill/>
          <a:ln w="28575">
            <a:solidFill>
              <a:srgbClr val="FF0000"/>
            </a:solidFill>
            <a:round/>
            <a:headEnd/>
            <a:tailEnd/>
          </a:ln>
        </p:spPr>
        <p:txBody>
          <a:bodyPr/>
          <a:lstStyle/>
          <a:p>
            <a:endParaRPr lang="en-IN"/>
          </a:p>
        </p:txBody>
      </p:sp>
      <p:sp>
        <p:nvSpPr>
          <p:cNvPr id="45076" name="Line 20"/>
          <p:cNvSpPr>
            <a:spLocks noChangeShapeType="1"/>
          </p:cNvSpPr>
          <p:nvPr/>
        </p:nvSpPr>
        <p:spPr bwMode="auto">
          <a:xfrm>
            <a:off x="6172200" y="3962400"/>
            <a:ext cx="152400" cy="228600"/>
          </a:xfrm>
          <a:prstGeom prst="line">
            <a:avLst/>
          </a:prstGeom>
          <a:noFill/>
          <a:ln w="28575">
            <a:solidFill>
              <a:srgbClr val="FF0000"/>
            </a:solidFill>
            <a:round/>
            <a:headEnd/>
            <a:tailEnd/>
          </a:ln>
        </p:spPr>
        <p:txBody>
          <a:bodyPr/>
          <a:lstStyle/>
          <a:p>
            <a:endParaRPr lang="en-IN"/>
          </a:p>
        </p:txBody>
      </p:sp>
      <p:sp>
        <p:nvSpPr>
          <p:cNvPr id="45077" name="Text Box 21"/>
          <p:cNvSpPr txBox="1">
            <a:spLocks noChangeArrowheads="1"/>
          </p:cNvSpPr>
          <p:nvPr/>
        </p:nvSpPr>
        <p:spPr bwMode="auto">
          <a:xfrm>
            <a:off x="762000" y="4953000"/>
            <a:ext cx="2403222" cy="369332"/>
          </a:xfrm>
          <a:prstGeom prst="rect">
            <a:avLst/>
          </a:prstGeom>
          <a:noFill/>
          <a:ln w="9525">
            <a:noFill/>
            <a:miter lim="800000"/>
            <a:headEnd/>
            <a:tailEnd/>
          </a:ln>
        </p:spPr>
        <p:txBody>
          <a:bodyPr wrap="none">
            <a:spAutoFit/>
          </a:bodyPr>
          <a:lstStyle/>
          <a:p>
            <a:pPr eaLnBrk="1" hangingPunct="1"/>
            <a:r>
              <a:rPr lang="en-US" altLang="en-US" b="1" dirty="0">
                <a:latin typeface="Arial" pitchFamily="34" charset="0"/>
                <a:cs typeface="Arial" pitchFamily="34" charset="0"/>
              </a:rPr>
              <a:t>Alpha Motor Neuron</a:t>
            </a:r>
          </a:p>
        </p:txBody>
      </p:sp>
      <p:sp>
        <p:nvSpPr>
          <p:cNvPr id="45078" name="Rectangle 22"/>
          <p:cNvSpPr>
            <a:spLocks noGrp="1"/>
          </p:cNvSpPr>
          <p:nvPr>
            <p:ph type="title"/>
          </p:nvPr>
        </p:nvSpPr>
        <p:spPr/>
        <p:txBody>
          <a:bodyPr/>
          <a:lstStyle/>
          <a:p>
            <a:pPr eaLnBrk="1" hangingPunct="1"/>
            <a:r>
              <a:rPr lang="en-US" altLang="en-US" smtClean="0"/>
              <a:t>Tactile Stimulation</a:t>
            </a:r>
          </a:p>
        </p:txBody>
      </p:sp>
      <p:sp>
        <p:nvSpPr>
          <p:cNvPr id="93209" name="Text Box 25"/>
          <p:cNvSpPr txBox="1">
            <a:spLocks noChangeArrowheads="1"/>
          </p:cNvSpPr>
          <p:nvPr/>
        </p:nvSpPr>
        <p:spPr bwMode="auto">
          <a:xfrm>
            <a:off x="4953000" y="1676400"/>
            <a:ext cx="654050" cy="366713"/>
          </a:xfrm>
          <a:prstGeom prst="rect">
            <a:avLst/>
          </a:prstGeom>
          <a:noFill/>
          <a:ln w="9525">
            <a:noFill/>
            <a:miter lim="800000"/>
            <a:headEnd/>
            <a:tailEnd/>
          </a:ln>
        </p:spPr>
        <p:txBody>
          <a:bodyPr wrap="none">
            <a:spAutoFit/>
          </a:bodyPr>
          <a:lstStyle/>
          <a:p>
            <a:pPr eaLnBrk="1" hangingPunct="1"/>
            <a:r>
              <a:rPr lang="en-US" altLang="en-US" b="1" dirty="0">
                <a:solidFill>
                  <a:srgbClr val="002060"/>
                </a:solidFill>
                <a:latin typeface="Tahoma" pitchFamily="34" charset="0"/>
              </a:rPr>
              <a:t>skin</a:t>
            </a:r>
          </a:p>
        </p:txBody>
      </p:sp>
      <p:sp>
        <p:nvSpPr>
          <p:cNvPr id="93210" name="Freeform 26"/>
          <p:cNvSpPr>
            <a:spLocks/>
          </p:cNvSpPr>
          <p:nvPr/>
        </p:nvSpPr>
        <p:spPr bwMode="auto">
          <a:xfrm>
            <a:off x="2046288" y="1973263"/>
            <a:ext cx="2990850" cy="2163762"/>
          </a:xfrm>
          <a:custGeom>
            <a:avLst/>
            <a:gdLst>
              <a:gd name="T0" fmla="*/ 2147483646 w 1884"/>
              <a:gd name="T1" fmla="*/ 0 h 1363"/>
              <a:gd name="T2" fmla="*/ 2147483646 w 1884"/>
              <a:gd name="T3" fmla="*/ 2147483646 h 1363"/>
              <a:gd name="T4" fmla="*/ 2147483646 w 1884"/>
              <a:gd name="T5" fmla="*/ 2147483646 h 1363"/>
              <a:gd name="T6" fmla="*/ 2147483646 w 1884"/>
              <a:gd name="T7" fmla="*/ 2147483646 h 1363"/>
              <a:gd name="T8" fmla="*/ 2147483646 w 1884"/>
              <a:gd name="T9" fmla="*/ 2147483646 h 1363"/>
              <a:gd name="T10" fmla="*/ 2147483646 w 1884"/>
              <a:gd name="T11" fmla="*/ 2147483646 h 1363"/>
              <a:gd name="T12" fmla="*/ 2147483646 w 1884"/>
              <a:gd name="T13" fmla="*/ 2147483646 h 1363"/>
              <a:gd name="T14" fmla="*/ 2147483646 w 1884"/>
              <a:gd name="T15" fmla="*/ 2147483646 h 1363"/>
              <a:gd name="T16" fmla="*/ 2147483646 w 1884"/>
              <a:gd name="T17" fmla="*/ 2147483646 h 1363"/>
              <a:gd name="T18" fmla="*/ 2147483646 w 1884"/>
              <a:gd name="T19" fmla="*/ 2147483646 h 1363"/>
              <a:gd name="T20" fmla="*/ 2147483646 w 1884"/>
              <a:gd name="T21" fmla="*/ 2147483646 h 1363"/>
              <a:gd name="T22" fmla="*/ 2147483646 w 1884"/>
              <a:gd name="T23" fmla="*/ 2147483646 h 1363"/>
              <a:gd name="T24" fmla="*/ 2147483646 w 1884"/>
              <a:gd name="T25" fmla="*/ 2147483646 h 1363"/>
              <a:gd name="T26" fmla="*/ 2147483646 w 1884"/>
              <a:gd name="T27" fmla="*/ 2147483646 h 1363"/>
              <a:gd name="T28" fmla="*/ 2147483646 w 1884"/>
              <a:gd name="T29" fmla="*/ 2147483646 h 1363"/>
              <a:gd name="T30" fmla="*/ 2147483646 w 1884"/>
              <a:gd name="T31" fmla="*/ 2147483646 h 1363"/>
              <a:gd name="T32" fmla="*/ 2147483646 w 1884"/>
              <a:gd name="T33" fmla="*/ 2147483646 h 1363"/>
              <a:gd name="T34" fmla="*/ 2147483646 w 1884"/>
              <a:gd name="T35" fmla="*/ 2147483646 h 1363"/>
              <a:gd name="T36" fmla="*/ 0 w 1884"/>
              <a:gd name="T37" fmla="*/ 2147483646 h 1363"/>
              <a:gd name="T38" fmla="*/ 2147483646 w 1884"/>
              <a:gd name="T39" fmla="*/ 2147483646 h 1363"/>
              <a:gd name="T40" fmla="*/ 2147483646 w 1884"/>
              <a:gd name="T41" fmla="*/ 2147483646 h 13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84"/>
              <a:gd name="T64" fmla="*/ 0 h 1363"/>
              <a:gd name="T65" fmla="*/ 1884 w 1884"/>
              <a:gd name="T66" fmla="*/ 1363 h 13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84" h="1363">
                <a:moveTo>
                  <a:pt x="1884" y="0"/>
                </a:moveTo>
                <a:cubicBezTo>
                  <a:pt x="1840" y="4"/>
                  <a:pt x="1782" y="7"/>
                  <a:pt x="1737" y="19"/>
                </a:cubicBezTo>
                <a:cubicBezTo>
                  <a:pt x="1636" y="46"/>
                  <a:pt x="1538" y="99"/>
                  <a:pt x="1436" y="119"/>
                </a:cubicBezTo>
                <a:cubicBezTo>
                  <a:pt x="1344" y="137"/>
                  <a:pt x="1255" y="149"/>
                  <a:pt x="1161" y="156"/>
                </a:cubicBezTo>
                <a:cubicBezTo>
                  <a:pt x="1087" y="171"/>
                  <a:pt x="1017" y="194"/>
                  <a:pt x="942" y="202"/>
                </a:cubicBezTo>
                <a:cubicBezTo>
                  <a:pt x="811" y="216"/>
                  <a:pt x="674" y="220"/>
                  <a:pt x="549" y="266"/>
                </a:cubicBezTo>
                <a:cubicBezTo>
                  <a:pt x="522" y="291"/>
                  <a:pt x="483" y="309"/>
                  <a:pt x="448" y="320"/>
                </a:cubicBezTo>
                <a:cubicBezTo>
                  <a:pt x="415" y="355"/>
                  <a:pt x="426" y="322"/>
                  <a:pt x="375" y="375"/>
                </a:cubicBezTo>
                <a:cubicBezTo>
                  <a:pt x="353" y="398"/>
                  <a:pt x="342" y="411"/>
                  <a:pt x="311" y="421"/>
                </a:cubicBezTo>
                <a:cubicBezTo>
                  <a:pt x="305" y="430"/>
                  <a:pt x="301" y="441"/>
                  <a:pt x="293" y="448"/>
                </a:cubicBezTo>
                <a:cubicBezTo>
                  <a:pt x="285" y="454"/>
                  <a:pt x="272" y="451"/>
                  <a:pt x="265" y="458"/>
                </a:cubicBezTo>
                <a:cubicBezTo>
                  <a:pt x="258" y="465"/>
                  <a:pt x="262" y="478"/>
                  <a:pt x="256" y="485"/>
                </a:cubicBezTo>
                <a:cubicBezTo>
                  <a:pt x="249" y="493"/>
                  <a:pt x="238" y="497"/>
                  <a:pt x="229" y="503"/>
                </a:cubicBezTo>
                <a:cubicBezTo>
                  <a:pt x="228" y="507"/>
                  <a:pt x="213" y="554"/>
                  <a:pt x="210" y="558"/>
                </a:cubicBezTo>
                <a:cubicBezTo>
                  <a:pt x="203" y="566"/>
                  <a:pt x="191" y="569"/>
                  <a:pt x="183" y="576"/>
                </a:cubicBezTo>
                <a:cubicBezTo>
                  <a:pt x="154" y="600"/>
                  <a:pt x="135" y="632"/>
                  <a:pt x="110" y="659"/>
                </a:cubicBezTo>
                <a:cubicBezTo>
                  <a:pt x="89" y="722"/>
                  <a:pt x="106" y="701"/>
                  <a:pt x="73" y="732"/>
                </a:cubicBezTo>
                <a:cubicBezTo>
                  <a:pt x="63" y="802"/>
                  <a:pt x="42" y="867"/>
                  <a:pt x="18" y="933"/>
                </a:cubicBezTo>
                <a:cubicBezTo>
                  <a:pt x="42" y="998"/>
                  <a:pt x="21" y="1070"/>
                  <a:pt x="0" y="1134"/>
                </a:cubicBezTo>
                <a:cubicBezTo>
                  <a:pt x="8" y="1210"/>
                  <a:pt x="1" y="1195"/>
                  <a:pt x="18" y="1244"/>
                </a:cubicBezTo>
                <a:cubicBezTo>
                  <a:pt x="31" y="1281"/>
                  <a:pt x="55" y="1323"/>
                  <a:pt x="55" y="1363"/>
                </a:cubicBezTo>
              </a:path>
            </a:pathLst>
          </a:custGeom>
          <a:noFill/>
          <a:ln w="38100" cmpd="sng">
            <a:solidFill>
              <a:srgbClr val="FFFF00"/>
            </a:solidFill>
            <a:round/>
            <a:headEnd/>
            <a:tailEnd/>
          </a:ln>
        </p:spPr>
        <p:txBody>
          <a:bodyPr/>
          <a:lstStyle/>
          <a:p>
            <a:endParaRPr lang="en-IN"/>
          </a:p>
        </p:txBody>
      </p:sp>
      <p:sp>
        <p:nvSpPr>
          <p:cNvPr id="93211" name="Line 27"/>
          <p:cNvSpPr>
            <a:spLocks noChangeShapeType="1"/>
          </p:cNvSpPr>
          <p:nvPr/>
        </p:nvSpPr>
        <p:spPr bwMode="auto">
          <a:xfrm>
            <a:off x="2133600" y="4038600"/>
            <a:ext cx="0" cy="304800"/>
          </a:xfrm>
          <a:prstGeom prst="line">
            <a:avLst/>
          </a:prstGeom>
          <a:noFill/>
          <a:ln w="28575">
            <a:solidFill>
              <a:srgbClr val="FFFF00"/>
            </a:solidFill>
            <a:round/>
            <a:headEnd/>
            <a:tailEnd/>
          </a:ln>
        </p:spPr>
        <p:txBody>
          <a:bodyPr/>
          <a:lstStyle/>
          <a:p>
            <a:endParaRPr lang="en-IN"/>
          </a:p>
        </p:txBody>
      </p:sp>
      <p:sp>
        <p:nvSpPr>
          <p:cNvPr id="93212" name="Line 28"/>
          <p:cNvSpPr>
            <a:spLocks noChangeShapeType="1"/>
          </p:cNvSpPr>
          <p:nvPr/>
        </p:nvSpPr>
        <p:spPr bwMode="auto">
          <a:xfrm>
            <a:off x="2133600" y="4038600"/>
            <a:ext cx="304800" cy="76200"/>
          </a:xfrm>
          <a:prstGeom prst="line">
            <a:avLst/>
          </a:prstGeom>
          <a:noFill/>
          <a:ln w="28575">
            <a:solidFill>
              <a:srgbClr val="FFFF00"/>
            </a:solidFill>
            <a:round/>
            <a:headEnd/>
            <a:tailEnd/>
          </a:ln>
        </p:spPr>
        <p:txBody>
          <a:bodyPr/>
          <a:lstStyle/>
          <a:p>
            <a:endParaRPr lang="en-IN"/>
          </a:p>
        </p:txBody>
      </p:sp>
      <p:sp>
        <p:nvSpPr>
          <p:cNvPr id="93214" name="Text Box 30"/>
          <p:cNvSpPr txBox="1">
            <a:spLocks noChangeArrowheads="1"/>
          </p:cNvSpPr>
          <p:nvPr/>
        </p:nvSpPr>
        <p:spPr bwMode="auto">
          <a:xfrm>
            <a:off x="2438400" y="4038600"/>
            <a:ext cx="371475" cy="366713"/>
          </a:xfrm>
          <a:prstGeom prst="rect">
            <a:avLst/>
          </a:prstGeom>
          <a:noFill/>
          <a:ln w="9525">
            <a:noFill/>
            <a:miter lim="800000"/>
            <a:headEnd/>
            <a:tailEnd/>
          </a:ln>
        </p:spPr>
        <p:txBody>
          <a:bodyPr wrap="none">
            <a:spAutoFit/>
          </a:bodyPr>
          <a:lstStyle/>
          <a:p>
            <a:pPr eaLnBrk="1" hangingPunct="1"/>
            <a:r>
              <a:rPr lang="en-US" altLang="en-US" b="1">
                <a:solidFill>
                  <a:schemeClr val="bg1"/>
                </a:solidFill>
                <a:latin typeface="Tahoma" pitchFamily="34" charset="0"/>
              </a:rPr>
              <a:t>+</a:t>
            </a:r>
          </a:p>
        </p:txBody>
      </p:sp>
      <p:sp>
        <p:nvSpPr>
          <p:cNvPr id="93216" name="Text Box 32"/>
          <p:cNvSpPr txBox="1">
            <a:spLocks noChangeArrowheads="1"/>
          </p:cNvSpPr>
          <p:nvPr/>
        </p:nvSpPr>
        <p:spPr bwMode="auto">
          <a:xfrm>
            <a:off x="1981200" y="4343400"/>
            <a:ext cx="371475" cy="366713"/>
          </a:xfrm>
          <a:prstGeom prst="rect">
            <a:avLst/>
          </a:prstGeom>
          <a:noFill/>
          <a:ln w="9525">
            <a:noFill/>
            <a:miter lim="800000"/>
            <a:headEnd/>
            <a:tailEnd/>
          </a:ln>
        </p:spPr>
        <p:txBody>
          <a:bodyPr wrap="none">
            <a:spAutoFit/>
          </a:bodyPr>
          <a:lstStyle/>
          <a:p>
            <a:pPr eaLnBrk="1" hangingPunct="1"/>
            <a:r>
              <a:rPr lang="en-US" altLang="en-US" b="1">
                <a:solidFill>
                  <a:schemeClr val="bg1"/>
                </a:solidFill>
                <a:latin typeface="Tahoma" pitchFamily="34" charset="0"/>
              </a:rPr>
              <a:t>+</a:t>
            </a:r>
          </a:p>
        </p:txBody>
      </p:sp>
      <p:sp>
        <p:nvSpPr>
          <p:cNvPr id="93220" name="AutoShape 36"/>
          <p:cNvSpPr>
            <a:spLocks noChangeArrowheads="1"/>
          </p:cNvSpPr>
          <p:nvPr/>
        </p:nvSpPr>
        <p:spPr bwMode="auto">
          <a:xfrm rot="-1085264">
            <a:off x="3343275" y="4240213"/>
            <a:ext cx="1295400" cy="304800"/>
          </a:xfrm>
          <a:prstGeom prst="rightArrow">
            <a:avLst>
              <a:gd name="adj1" fmla="val 50000"/>
              <a:gd name="adj2" fmla="val 106250"/>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45086" name="Text Box 37"/>
          <p:cNvSpPr txBox="1">
            <a:spLocks noChangeArrowheads="1"/>
          </p:cNvSpPr>
          <p:nvPr/>
        </p:nvSpPr>
        <p:spPr bwMode="auto">
          <a:xfrm>
            <a:off x="2209800" y="4572000"/>
            <a:ext cx="184150" cy="366713"/>
          </a:xfrm>
          <a:prstGeom prst="rect">
            <a:avLst/>
          </a:prstGeom>
          <a:noFill/>
          <a:ln w="9525">
            <a:noFill/>
            <a:miter lim="800000"/>
            <a:headEnd/>
            <a:tailEnd/>
          </a:ln>
        </p:spPr>
        <p:txBody>
          <a:bodyPr wrap="none">
            <a:spAutoFit/>
          </a:bodyPr>
          <a:lstStyle/>
          <a:p>
            <a:pPr eaLnBrk="1" hangingPunct="1"/>
            <a:endParaRPr lang="en-US" altLang="en-US" b="1">
              <a:solidFill>
                <a:srgbClr val="FFFF00"/>
              </a:solidFill>
              <a:latin typeface="Tahoma" pitchFamily="34" charset="0"/>
            </a:endParaRPr>
          </a:p>
        </p:txBody>
      </p:sp>
      <p:sp>
        <p:nvSpPr>
          <p:cNvPr id="93226" name="Rectangle 42"/>
          <p:cNvSpPr>
            <a:spLocks noChangeArrowheads="1"/>
          </p:cNvSpPr>
          <p:nvPr/>
        </p:nvSpPr>
        <p:spPr bwMode="auto">
          <a:xfrm>
            <a:off x="6324600" y="3733800"/>
            <a:ext cx="533400" cy="579438"/>
          </a:xfrm>
          <a:prstGeom prst="rect">
            <a:avLst/>
          </a:prstGeom>
          <a:noFill/>
          <a:ln w="9525">
            <a:noFill/>
            <a:miter lim="800000"/>
            <a:headEnd/>
            <a:tailEnd/>
          </a:ln>
        </p:spPr>
        <p:txBody>
          <a:bodyPr>
            <a:spAutoFit/>
          </a:bodyPr>
          <a:lstStyle/>
          <a:p>
            <a:pPr eaLnBrk="1" hangingPunct="1"/>
            <a:r>
              <a:rPr lang="en-US" altLang="en-US" sz="3200" b="1">
                <a:latin typeface="Tahoma" pitchFamily="34" charset="0"/>
              </a:rPr>
              <a:t>+</a:t>
            </a:r>
          </a:p>
        </p:txBody>
      </p:sp>
      <p:sp>
        <p:nvSpPr>
          <p:cNvPr id="93227" name="AutoShape 43"/>
          <p:cNvSpPr>
            <a:spLocks noChangeArrowheads="1"/>
          </p:cNvSpPr>
          <p:nvPr/>
        </p:nvSpPr>
        <p:spPr bwMode="auto">
          <a:xfrm>
            <a:off x="7162800" y="3276600"/>
            <a:ext cx="228600" cy="1128713"/>
          </a:xfrm>
          <a:prstGeom prst="upArrow">
            <a:avLst>
              <a:gd name="adj1" fmla="val 50000"/>
              <a:gd name="adj2" fmla="val 123438"/>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93228" name="AutoShape 44"/>
          <p:cNvSpPr>
            <a:spLocks noChangeArrowheads="1"/>
          </p:cNvSpPr>
          <p:nvPr/>
        </p:nvSpPr>
        <p:spPr bwMode="auto">
          <a:xfrm>
            <a:off x="7162800" y="2057400"/>
            <a:ext cx="228600" cy="976313"/>
          </a:xfrm>
          <a:prstGeom prst="downArrow">
            <a:avLst>
              <a:gd name="adj1" fmla="val 50000"/>
              <a:gd name="adj2" fmla="val 106771"/>
            </a:avLst>
          </a:prstGeom>
          <a:solidFill>
            <a:srgbClr val="00B0F0"/>
          </a:solidFill>
          <a:ln w="9525">
            <a:solidFill>
              <a:srgbClr val="FFFF00"/>
            </a:solidFill>
            <a:miter lim="800000"/>
            <a:headEnd/>
            <a:tailEnd/>
          </a:ln>
        </p:spPr>
        <p:txBody>
          <a:bodyPr wrap="none" anchor="ctr"/>
          <a:lstStyle/>
          <a:p>
            <a:pPr eaLnBrk="1" hangingPunct="1"/>
            <a:endParaRPr lang="en-IN" altLang="en-US"/>
          </a:p>
        </p:txBody>
      </p:sp>
      <p:sp>
        <p:nvSpPr>
          <p:cNvPr id="35" name="TextBox 34"/>
          <p:cNvSpPr txBox="1"/>
          <p:nvPr/>
        </p:nvSpPr>
        <p:spPr>
          <a:xfrm>
            <a:off x="1066800" y="2743200"/>
            <a:ext cx="1101840" cy="338554"/>
          </a:xfrm>
          <a:prstGeom prst="rect">
            <a:avLst/>
          </a:prstGeom>
          <a:noFill/>
        </p:spPr>
        <p:txBody>
          <a:bodyPr wrap="none" rtlCol="0">
            <a:spAutoFit/>
          </a:bodyPr>
          <a:lstStyle/>
          <a:p>
            <a:r>
              <a:rPr lang="en-US" sz="1600" dirty="0" smtClean="0"/>
              <a:t>Spinal cord</a:t>
            </a:r>
            <a:endParaRPr lang="en-IN" sz="1600" dirty="0"/>
          </a:p>
        </p:txBody>
      </p:sp>
      <p:sp>
        <p:nvSpPr>
          <p:cNvPr id="36" name="TextBox 35"/>
          <p:cNvSpPr txBox="1"/>
          <p:nvPr/>
        </p:nvSpPr>
        <p:spPr>
          <a:xfrm>
            <a:off x="5943600" y="3048000"/>
            <a:ext cx="869149" cy="369332"/>
          </a:xfrm>
          <a:prstGeom prst="rect">
            <a:avLst/>
          </a:prstGeom>
          <a:noFill/>
        </p:spPr>
        <p:txBody>
          <a:bodyPr wrap="none" rtlCol="0">
            <a:spAutoFit/>
          </a:bodyPr>
          <a:lstStyle/>
          <a:p>
            <a:r>
              <a:rPr lang="en-US" b="1" dirty="0" smtClean="0"/>
              <a:t>Muscle</a:t>
            </a:r>
            <a:endParaRPr lang="en-IN" b="1" dirty="0"/>
          </a:p>
        </p:txBody>
      </p:sp>
      <p:sp>
        <p:nvSpPr>
          <p:cNvPr id="37" name="TextBox 36"/>
          <p:cNvSpPr txBox="1"/>
          <p:nvPr/>
        </p:nvSpPr>
        <p:spPr>
          <a:xfrm>
            <a:off x="3657600" y="4800600"/>
            <a:ext cx="1772601" cy="369332"/>
          </a:xfrm>
          <a:prstGeom prst="rect">
            <a:avLst/>
          </a:prstGeom>
          <a:noFill/>
        </p:spPr>
        <p:txBody>
          <a:bodyPr wrap="none" rtlCol="0">
            <a:spAutoFit/>
          </a:bodyPr>
          <a:lstStyle/>
          <a:p>
            <a:r>
              <a:rPr lang="en-US" dirty="0" smtClean="0"/>
              <a:t>Efferent Pathway</a:t>
            </a:r>
            <a:endParaRPr lang="en-IN" dirty="0"/>
          </a:p>
        </p:txBody>
      </p:sp>
      <p:sp>
        <p:nvSpPr>
          <p:cNvPr id="38" name="TextBox 37"/>
          <p:cNvSpPr txBox="1"/>
          <p:nvPr/>
        </p:nvSpPr>
        <p:spPr>
          <a:xfrm>
            <a:off x="2667000" y="1752600"/>
            <a:ext cx="1808829" cy="369332"/>
          </a:xfrm>
          <a:prstGeom prst="rect">
            <a:avLst/>
          </a:prstGeom>
          <a:noFill/>
        </p:spPr>
        <p:txBody>
          <a:bodyPr wrap="none" rtlCol="0">
            <a:spAutoFit/>
          </a:bodyPr>
          <a:lstStyle/>
          <a:p>
            <a:r>
              <a:rPr lang="en-US" dirty="0" smtClean="0"/>
              <a:t>Afferent pathway</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93209"/>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7" presetClass="emph" presetSubtype="2" fill="hold" nodeType="clickEffect">
                                  <p:stCondLst>
                                    <p:cond delay="0"/>
                                  </p:stCondLst>
                                  <p:childTnLst>
                                    <p:animClr clrSpc="rgb" dir="cw">
                                      <p:cBhvr>
                                        <p:cTn id="10" dur="2000" fill="hold"/>
                                        <p:tgtEl>
                                          <p:spTgt spid="93210"/>
                                        </p:tgtEl>
                                        <p:attrNameLst>
                                          <p:attrName>stroke.color</p:attrName>
                                        </p:attrNameLst>
                                      </p:cBhvr>
                                      <p:to>
                                        <a:srgbClr val="FF0000"/>
                                      </p:to>
                                    </p:animClr>
                                    <p:set>
                                      <p:cBhvr>
                                        <p:cTn id="11" dur="2000" fill="hold"/>
                                        <p:tgtEl>
                                          <p:spTgt spid="93210"/>
                                        </p:tgtEl>
                                        <p:attrNameLst>
                                          <p:attrName>stroke.on</p:attrName>
                                        </p:attrNameLst>
                                      </p:cBhvr>
                                      <p:to>
                                        <p:strVal val="true"/>
                                      </p:to>
                                    </p:set>
                                  </p:childTnLst>
                                </p:cTn>
                              </p:par>
                              <p:par>
                                <p:cTn id="12" presetID="7" presetClass="emph" presetSubtype="2" fill="hold" nodeType="withEffect">
                                  <p:stCondLst>
                                    <p:cond delay="0"/>
                                  </p:stCondLst>
                                  <p:childTnLst>
                                    <p:animClr clrSpc="rgb" dir="cw">
                                      <p:cBhvr>
                                        <p:cTn id="13" dur="2000" fill="hold"/>
                                        <p:tgtEl>
                                          <p:spTgt spid="93211"/>
                                        </p:tgtEl>
                                        <p:attrNameLst>
                                          <p:attrName>stroke.color</p:attrName>
                                        </p:attrNameLst>
                                      </p:cBhvr>
                                      <p:to>
                                        <a:srgbClr val="FF0000"/>
                                      </p:to>
                                    </p:animClr>
                                    <p:set>
                                      <p:cBhvr>
                                        <p:cTn id="14" dur="2000" fill="hold"/>
                                        <p:tgtEl>
                                          <p:spTgt spid="93211"/>
                                        </p:tgtEl>
                                        <p:attrNameLst>
                                          <p:attrName>stroke.on</p:attrName>
                                        </p:attrNameLst>
                                      </p:cBhvr>
                                      <p:to>
                                        <p:strVal val="true"/>
                                      </p:to>
                                    </p:set>
                                  </p:childTnLst>
                                </p:cTn>
                              </p:par>
                              <p:par>
                                <p:cTn id="15" presetID="7" presetClass="emph" presetSubtype="2" fill="hold" nodeType="withEffect">
                                  <p:stCondLst>
                                    <p:cond delay="0"/>
                                  </p:stCondLst>
                                  <p:childTnLst>
                                    <p:animClr clrSpc="rgb" dir="cw">
                                      <p:cBhvr>
                                        <p:cTn id="16" dur="2000" fill="hold"/>
                                        <p:tgtEl>
                                          <p:spTgt spid="93212"/>
                                        </p:tgtEl>
                                        <p:attrNameLst>
                                          <p:attrName>stroke.color</p:attrName>
                                        </p:attrNameLst>
                                      </p:cBhvr>
                                      <p:to>
                                        <a:srgbClr val="FF0000"/>
                                      </p:to>
                                    </p:animClr>
                                    <p:set>
                                      <p:cBhvr>
                                        <p:cTn id="17" dur="2000" fill="hold"/>
                                        <p:tgtEl>
                                          <p:spTgt spid="93212"/>
                                        </p:tgtEl>
                                        <p:attrNameLst>
                                          <p:attrName>stroke.on</p:attrName>
                                        </p:attrNameLst>
                                      </p:cBhvr>
                                      <p:to>
                                        <p:strVal val="tru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93214"/>
                                        </p:tgtEl>
                                        <p:attrNameLst>
                                          <p:attrName>style.visibility</p:attrName>
                                        </p:attrNameLst>
                                      </p:cBhvr>
                                      <p:to>
                                        <p:strVal val="visible"/>
                                      </p:to>
                                    </p:set>
                                    <p:animEffect transition="in" filter="fade">
                                      <p:cBhvr>
                                        <p:cTn id="22" dur="800" decel="100000"/>
                                        <p:tgtEl>
                                          <p:spTgt spid="93214"/>
                                        </p:tgtEl>
                                      </p:cBhvr>
                                    </p:animEffect>
                                    <p:anim calcmode="lin" valueType="num">
                                      <p:cBhvr>
                                        <p:cTn id="23" dur="800" decel="100000" fill="hold"/>
                                        <p:tgtEl>
                                          <p:spTgt spid="93214"/>
                                        </p:tgtEl>
                                        <p:attrNameLst>
                                          <p:attrName>style.rotation</p:attrName>
                                        </p:attrNameLst>
                                      </p:cBhvr>
                                      <p:tavLst>
                                        <p:tav tm="0">
                                          <p:val>
                                            <p:fltVal val="-90"/>
                                          </p:val>
                                        </p:tav>
                                        <p:tav tm="100000">
                                          <p:val>
                                            <p:fltVal val="0"/>
                                          </p:val>
                                        </p:tav>
                                      </p:tavLst>
                                    </p:anim>
                                    <p:anim calcmode="lin" valueType="num">
                                      <p:cBhvr>
                                        <p:cTn id="24" dur="800" decel="100000" fill="hold"/>
                                        <p:tgtEl>
                                          <p:spTgt spid="93214"/>
                                        </p:tgtEl>
                                        <p:attrNameLst>
                                          <p:attrName>ppt_x</p:attrName>
                                        </p:attrNameLst>
                                      </p:cBhvr>
                                      <p:tavLst>
                                        <p:tav tm="0">
                                          <p:val>
                                            <p:strVal val="#ppt_x+0.4"/>
                                          </p:val>
                                        </p:tav>
                                        <p:tav tm="100000">
                                          <p:val>
                                            <p:strVal val="#ppt_x-0.05"/>
                                          </p:val>
                                        </p:tav>
                                      </p:tavLst>
                                    </p:anim>
                                    <p:anim calcmode="lin" valueType="num">
                                      <p:cBhvr>
                                        <p:cTn id="25" dur="800" decel="100000" fill="hold"/>
                                        <p:tgtEl>
                                          <p:spTgt spid="93214"/>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93214"/>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93214"/>
                                        </p:tgtEl>
                                        <p:attrNameLst>
                                          <p:attrName>ppt_y</p:attrName>
                                        </p:attrNameLst>
                                      </p:cBhvr>
                                      <p:tavLst>
                                        <p:tav tm="0">
                                          <p:val>
                                            <p:strVal val="#ppt_y+0.1"/>
                                          </p:val>
                                        </p:tav>
                                        <p:tav tm="100000">
                                          <p:val>
                                            <p:strVal val="#ppt_y"/>
                                          </p:val>
                                        </p:tav>
                                      </p:tavLst>
                                    </p:anim>
                                  </p:childTnLst>
                                </p:cTn>
                              </p:par>
                              <p:par>
                                <p:cTn id="28" presetID="30" presetClass="entr" presetSubtype="0" fill="hold" grpId="0" nodeType="withEffect">
                                  <p:stCondLst>
                                    <p:cond delay="0"/>
                                  </p:stCondLst>
                                  <p:childTnLst>
                                    <p:set>
                                      <p:cBhvr>
                                        <p:cTn id="29" dur="1" fill="hold">
                                          <p:stCondLst>
                                            <p:cond delay="0"/>
                                          </p:stCondLst>
                                        </p:cTn>
                                        <p:tgtEl>
                                          <p:spTgt spid="93216"/>
                                        </p:tgtEl>
                                        <p:attrNameLst>
                                          <p:attrName>style.visibility</p:attrName>
                                        </p:attrNameLst>
                                      </p:cBhvr>
                                      <p:to>
                                        <p:strVal val="visible"/>
                                      </p:to>
                                    </p:set>
                                    <p:animEffect transition="in" filter="fade">
                                      <p:cBhvr>
                                        <p:cTn id="30" dur="800" decel="100000"/>
                                        <p:tgtEl>
                                          <p:spTgt spid="93216"/>
                                        </p:tgtEl>
                                      </p:cBhvr>
                                    </p:animEffect>
                                    <p:anim calcmode="lin" valueType="num">
                                      <p:cBhvr>
                                        <p:cTn id="31" dur="800" decel="100000" fill="hold"/>
                                        <p:tgtEl>
                                          <p:spTgt spid="93216"/>
                                        </p:tgtEl>
                                        <p:attrNameLst>
                                          <p:attrName>style.rotation</p:attrName>
                                        </p:attrNameLst>
                                      </p:cBhvr>
                                      <p:tavLst>
                                        <p:tav tm="0">
                                          <p:val>
                                            <p:fltVal val="-90"/>
                                          </p:val>
                                        </p:tav>
                                        <p:tav tm="100000">
                                          <p:val>
                                            <p:fltVal val="0"/>
                                          </p:val>
                                        </p:tav>
                                      </p:tavLst>
                                    </p:anim>
                                    <p:anim calcmode="lin" valueType="num">
                                      <p:cBhvr>
                                        <p:cTn id="32" dur="800" decel="100000" fill="hold"/>
                                        <p:tgtEl>
                                          <p:spTgt spid="93216"/>
                                        </p:tgtEl>
                                        <p:attrNameLst>
                                          <p:attrName>ppt_x</p:attrName>
                                        </p:attrNameLst>
                                      </p:cBhvr>
                                      <p:tavLst>
                                        <p:tav tm="0">
                                          <p:val>
                                            <p:strVal val="#ppt_x+0.4"/>
                                          </p:val>
                                        </p:tav>
                                        <p:tav tm="100000">
                                          <p:val>
                                            <p:strVal val="#ppt_x-0.05"/>
                                          </p:val>
                                        </p:tav>
                                      </p:tavLst>
                                    </p:anim>
                                    <p:anim calcmode="lin" valueType="num">
                                      <p:cBhvr>
                                        <p:cTn id="33" dur="800" decel="100000" fill="hold"/>
                                        <p:tgtEl>
                                          <p:spTgt spid="93216"/>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93216"/>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93216"/>
                                        </p:tgtEl>
                                        <p:attrNameLst>
                                          <p:attrName>ppt_y</p:attrName>
                                        </p:attrNameLst>
                                      </p:cBhvr>
                                      <p:tavLst>
                                        <p:tav tm="0">
                                          <p:val>
                                            <p:strVal val="#ppt_y+0.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93220"/>
                                        </p:tgtEl>
                                        <p:attrNameLst>
                                          <p:attrName>style.visibility</p:attrName>
                                        </p:attrNameLst>
                                      </p:cBhvr>
                                      <p:to>
                                        <p:strVal val="visible"/>
                                      </p:to>
                                    </p:set>
                                    <p:anim calcmode="lin" valueType="num">
                                      <p:cBhvr>
                                        <p:cTn id="40" dur="1000" fill="hold"/>
                                        <p:tgtEl>
                                          <p:spTgt spid="93220"/>
                                        </p:tgtEl>
                                        <p:attrNameLst>
                                          <p:attrName>ppt_w</p:attrName>
                                        </p:attrNameLst>
                                      </p:cBhvr>
                                      <p:tavLst>
                                        <p:tav tm="0">
                                          <p:val>
                                            <p:strVal val="#ppt_w*0.70"/>
                                          </p:val>
                                        </p:tav>
                                        <p:tav tm="100000">
                                          <p:val>
                                            <p:strVal val="#ppt_w"/>
                                          </p:val>
                                        </p:tav>
                                      </p:tavLst>
                                    </p:anim>
                                    <p:anim calcmode="lin" valueType="num">
                                      <p:cBhvr>
                                        <p:cTn id="41" dur="1000" fill="hold"/>
                                        <p:tgtEl>
                                          <p:spTgt spid="93220"/>
                                        </p:tgtEl>
                                        <p:attrNameLst>
                                          <p:attrName>ppt_h</p:attrName>
                                        </p:attrNameLst>
                                      </p:cBhvr>
                                      <p:tavLst>
                                        <p:tav tm="0">
                                          <p:val>
                                            <p:strVal val="#ppt_h"/>
                                          </p:val>
                                        </p:tav>
                                        <p:tav tm="100000">
                                          <p:val>
                                            <p:strVal val="#ppt_h"/>
                                          </p:val>
                                        </p:tav>
                                      </p:tavLst>
                                    </p:anim>
                                    <p:animEffect transition="in" filter="fade">
                                      <p:cBhvr>
                                        <p:cTn id="42" dur="1000"/>
                                        <p:tgtEl>
                                          <p:spTgt spid="9322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93226"/>
                                        </p:tgtEl>
                                        <p:attrNameLst>
                                          <p:attrName>style.visibility</p:attrName>
                                        </p:attrNameLst>
                                      </p:cBhvr>
                                      <p:to>
                                        <p:strVal val="visible"/>
                                      </p:to>
                                    </p:set>
                                    <p:animEffect transition="in" filter="slide(fromBottom)">
                                      <p:cBhvr>
                                        <p:cTn id="47" dur="500"/>
                                        <p:tgtEl>
                                          <p:spTgt spid="9322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1" fill="hold" grpId="0" nodeType="clickEffect">
                                  <p:stCondLst>
                                    <p:cond delay="0"/>
                                  </p:stCondLst>
                                  <p:childTnLst>
                                    <p:set>
                                      <p:cBhvr>
                                        <p:cTn id="51" dur="1" fill="hold">
                                          <p:stCondLst>
                                            <p:cond delay="0"/>
                                          </p:stCondLst>
                                        </p:cTn>
                                        <p:tgtEl>
                                          <p:spTgt spid="93228"/>
                                        </p:tgtEl>
                                        <p:attrNameLst>
                                          <p:attrName>style.visibility</p:attrName>
                                        </p:attrNameLst>
                                      </p:cBhvr>
                                      <p:to>
                                        <p:strVal val="visible"/>
                                      </p:to>
                                    </p:set>
                                    <p:anim calcmode="lin" valueType="num">
                                      <p:cBhvr additive="base">
                                        <p:cTn id="52" dur="500" fill="hold"/>
                                        <p:tgtEl>
                                          <p:spTgt spid="93228"/>
                                        </p:tgtEl>
                                        <p:attrNameLst>
                                          <p:attrName>ppt_x</p:attrName>
                                        </p:attrNameLst>
                                      </p:cBhvr>
                                      <p:tavLst>
                                        <p:tav tm="0">
                                          <p:val>
                                            <p:strVal val="#ppt_x"/>
                                          </p:val>
                                        </p:tav>
                                        <p:tav tm="100000">
                                          <p:val>
                                            <p:strVal val="#ppt_x"/>
                                          </p:val>
                                        </p:tav>
                                      </p:tavLst>
                                    </p:anim>
                                    <p:anim calcmode="lin" valueType="num">
                                      <p:cBhvr additive="base">
                                        <p:cTn id="53" dur="500" fill="hold"/>
                                        <p:tgtEl>
                                          <p:spTgt spid="93228"/>
                                        </p:tgtEl>
                                        <p:attrNameLst>
                                          <p:attrName>ppt_y</p:attrName>
                                        </p:attrNameLst>
                                      </p:cBhvr>
                                      <p:tavLst>
                                        <p:tav tm="0">
                                          <p:val>
                                            <p:strVal val="0-#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93227"/>
                                        </p:tgtEl>
                                        <p:attrNameLst>
                                          <p:attrName>style.visibility</p:attrName>
                                        </p:attrNameLst>
                                      </p:cBhvr>
                                      <p:to>
                                        <p:strVal val="visible"/>
                                      </p:to>
                                    </p:set>
                                    <p:anim calcmode="lin" valueType="num">
                                      <p:cBhvr additive="base">
                                        <p:cTn id="56" dur="500" fill="hold"/>
                                        <p:tgtEl>
                                          <p:spTgt spid="93227"/>
                                        </p:tgtEl>
                                        <p:attrNameLst>
                                          <p:attrName>ppt_x</p:attrName>
                                        </p:attrNameLst>
                                      </p:cBhvr>
                                      <p:tavLst>
                                        <p:tav tm="0">
                                          <p:val>
                                            <p:strVal val="#ppt_x"/>
                                          </p:val>
                                        </p:tav>
                                        <p:tav tm="100000">
                                          <p:val>
                                            <p:strVal val="#ppt_x"/>
                                          </p:val>
                                        </p:tav>
                                      </p:tavLst>
                                    </p:anim>
                                    <p:anim calcmode="lin" valueType="num">
                                      <p:cBhvr additive="base">
                                        <p:cTn id="57" dur="500" fill="hold"/>
                                        <p:tgtEl>
                                          <p:spTgt spid="932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9" grpId="0"/>
      <p:bldP spid="93214" grpId="0"/>
      <p:bldP spid="93216" grpId="0"/>
      <p:bldP spid="93220" grpId="0" animBg="1"/>
      <p:bldP spid="93226" grpId="0"/>
      <p:bldP spid="93227" grpId="0" animBg="1"/>
      <p:bldP spid="932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p:cNvSpPr>
          <p:nvPr>
            <p:ph type="body" idx="4294967295"/>
          </p:nvPr>
        </p:nvSpPr>
        <p:spPr>
          <a:xfrm>
            <a:off x="0" y="609600"/>
            <a:ext cx="8229600" cy="5943600"/>
          </a:xfrm>
        </p:spPr>
        <p:txBody>
          <a:bodyPr>
            <a:normAutofit fontScale="92500" lnSpcReduction="10000"/>
          </a:bodyPr>
          <a:lstStyle/>
          <a:p>
            <a:pPr eaLnBrk="1" hangingPunct="1">
              <a:buNone/>
            </a:pPr>
            <a:r>
              <a:rPr lang="en-US" altLang="en-US" dirty="0" smtClean="0"/>
              <a:t>3. Stretch: </a:t>
            </a:r>
          </a:p>
          <a:p>
            <a:r>
              <a:rPr lang="en-US" altLang="en-US" dirty="0" smtClean="0"/>
              <a:t>Used to initiate voluntary movement and enhance speed of response and strength in weak muscles. </a:t>
            </a:r>
          </a:p>
          <a:p>
            <a:r>
              <a:rPr lang="en-US" altLang="en-US" dirty="0" smtClean="0"/>
              <a:t>Applied when the part is placed in the extreme lengthened position. </a:t>
            </a:r>
          </a:p>
          <a:p>
            <a:r>
              <a:rPr lang="en-US" altLang="en-US" dirty="0" smtClean="0"/>
              <a:t>Special attention should be given to the </a:t>
            </a:r>
            <a:r>
              <a:rPr lang="en-US" altLang="en-US" dirty="0" err="1" smtClean="0"/>
              <a:t>rotatory</a:t>
            </a:r>
            <a:r>
              <a:rPr lang="en-US" altLang="en-US" dirty="0" smtClean="0"/>
              <a:t> component. </a:t>
            </a:r>
          </a:p>
          <a:p>
            <a:r>
              <a:rPr lang="en-US" altLang="en-US" dirty="0" smtClean="0"/>
              <a:t>To provide stretch to agonist muscles, extremity is placed in opposite position. E.g. if stretch to be applied to D1 flexion pattern (Agonist pattern), extremity is place in D1 extension pattern (Antagonist pattern). </a:t>
            </a:r>
          </a:p>
          <a:p>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p:cNvSpPr>
          <p:nvPr>
            <p:ph type="body" idx="4294967295"/>
          </p:nvPr>
        </p:nvSpPr>
        <p:spPr>
          <a:xfrm>
            <a:off x="0" y="914400"/>
            <a:ext cx="8229600" cy="5216525"/>
          </a:xfrm>
        </p:spPr>
        <p:txBody>
          <a:bodyPr/>
          <a:lstStyle/>
          <a:p>
            <a:pPr marL="609600" indent="-609600" eaLnBrk="1" hangingPunct="1"/>
            <a:r>
              <a:rPr lang="en-US" altLang="en-US" dirty="0" smtClean="0"/>
              <a:t>After the correct position is achieved, stretch is superimposed on pattern and patient should attempt movement as soon as stretch is applied. </a:t>
            </a:r>
          </a:p>
          <a:p>
            <a:pPr marL="609600" indent="-609600" eaLnBrk="1" hangingPunct="1"/>
            <a:endParaRPr lang="en-US" altLang="en-US" dirty="0" smtClean="0"/>
          </a:p>
          <a:p>
            <a:pPr marL="609600" indent="-609600" eaLnBrk="1" hangingPunct="1"/>
            <a:r>
              <a:rPr lang="en-US" altLang="en-US" dirty="0" smtClean="0"/>
              <a:t>Use of verbal command also should coincide with application of stretch to reinforce movement.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1404</Words>
  <Application>Microsoft Office PowerPoint</Application>
  <PresentationFormat>On-screen Show (4:3)</PresentationFormat>
  <Paragraphs>176</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Proprioceptive Neuromuscular Facilitation</vt:lpstr>
      <vt:lpstr>basic procedures for facilitation</vt:lpstr>
      <vt:lpstr>Slide 3</vt:lpstr>
      <vt:lpstr>Slide 4</vt:lpstr>
      <vt:lpstr>Slide 5</vt:lpstr>
      <vt:lpstr>Slide 6</vt:lpstr>
      <vt:lpstr>Tactile Stimulation</vt:lpstr>
      <vt:lpstr>Slide 8</vt:lpstr>
      <vt:lpstr>Slide 9</vt:lpstr>
      <vt:lpstr>Quick Stretch</vt:lpstr>
      <vt:lpstr>Slide 11</vt:lpstr>
      <vt:lpstr>Slide 12</vt:lpstr>
      <vt:lpstr>Joint Stimulation Traction/Approximation</vt:lpstr>
      <vt:lpstr>Slide 14</vt:lpstr>
      <vt:lpstr>Slide 15</vt:lpstr>
      <vt:lpstr>Slide 16</vt:lpstr>
      <vt:lpstr>Slide 17</vt:lpstr>
      <vt:lpstr>Slide 18</vt:lpstr>
      <vt:lpstr>Slide 19</vt:lpstr>
      <vt:lpstr>Slide 20</vt:lpstr>
      <vt:lpstr>TECHNIQUES IN PNF (Demonstration in the practical session)</vt:lpstr>
      <vt:lpstr>Techniques Directed to the agonist </vt:lpstr>
      <vt:lpstr>Slide 23</vt:lpstr>
      <vt:lpstr>Slide 24</vt:lpstr>
      <vt:lpstr>Reversal of Antagonist Techniques  </vt:lpstr>
      <vt:lpstr>Slide 26</vt:lpstr>
      <vt:lpstr>Slide 27</vt:lpstr>
      <vt:lpstr>Slide 28</vt:lpstr>
      <vt:lpstr>Relaxation techniques  </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Megha Mehta</dc:creator>
  <cp:lastModifiedBy>HP</cp:lastModifiedBy>
  <cp:revision>20</cp:revision>
  <dcterms:created xsi:type="dcterms:W3CDTF">2020-04-07T01:22:16Z</dcterms:created>
  <dcterms:modified xsi:type="dcterms:W3CDTF">2020-08-13T09:21:57Z</dcterms:modified>
</cp:coreProperties>
</file>