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B72E5-B080-4E2A-BC73-9A7EF3715B87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557C0-13C4-4951-B5B6-282426A8A29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Fournier's Gangrene after a trivial foot </a:t>
            </a:r>
            <a:r>
              <a:rPr lang="en-IN" dirty="0" smtClean="0"/>
              <a:t>injury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6" y="3286124"/>
            <a:ext cx="6400800" cy="1752600"/>
          </a:xfrm>
        </p:spPr>
        <p:txBody>
          <a:bodyPr/>
          <a:lstStyle/>
          <a:p>
            <a:r>
              <a:rPr lang="en-IN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Tushar</a:t>
            </a:r>
            <a:r>
              <a:rPr lang="en-US" dirty="0" smtClean="0"/>
              <a:t> </a:t>
            </a:r>
            <a:r>
              <a:rPr lang="en-US" dirty="0" err="1" smtClean="0"/>
              <a:t>Vaishnav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Differential Diagnosis List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Gas containing scrotal abscess</a:t>
            </a:r>
            <a:r>
              <a:rPr lang="en-IN"/>
              <a:t>, </a:t>
            </a:r>
            <a:endParaRPr lang="en-IN" smtClean="0"/>
          </a:p>
          <a:p>
            <a:r>
              <a:rPr lang="en-IN" smtClean="0"/>
              <a:t>Scrotal </a:t>
            </a:r>
            <a:r>
              <a:rPr lang="en-IN" dirty="0"/>
              <a:t>hernia with bowel contents, </a:t>
            </a:r>
            <a:r>
              <a:rPr lang="en-IN" dirty="0" err="1"/>
              <a:t>Epididymo-orchitis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286000" y="1857364"/>
            <a:ext cx="457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A 54-year-old Chinese male patient was referred to us with 3 days history of penetrating foot injury</a:t>
            </a:r>
          </a:p>
          <a:p>
            <a:r>
              <a:rPr lang="en-IN" sz="2400" dirty="0"/>
              <a:t>by a nail. He presented with swelling of scrotum and groin area, fever, mild respiratory distress and</a:t>
            </a:r>
          </a:p>
          <a:p>
            <a:r>
              <a:rPr lang="en-IN" sz="2400" dirty="0"/>
              <a:t>developed urinary retention within 3 days of injury. The patient was treated successfully with early</a:t>
            </a:r>
          </a:p>
          <a:p>
            <a:r>
              <a:rPr lang="en-IN" sz="2400" dirty="0"/>
              <a:t>surgical debridement and antibiotic cover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Imaging </a:t>
            </a:r>
            <a:r>
              <a:rPr lang="en-IN" b="1" dirty="0" smtClean="0"/>
              <a:t>Findings</a:t>
            </a:r>
            <a:br>
              <a:rPr lang="en-IN" b="1" dirty="0" smtClean="0"/>
            </a:b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8500" y="2796381"/>
            <a:ext cx="2667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643042" y="928671"/>
            <a:ext cx="5214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Thickening of soft tissues with multiple </a:t>
            </a:r>
            <a:r>
              <a:rPr lang="en-IN" dirty="0" err="1"/>
              <a:t>echogenic</a:t>
            </a:r>
            <a:r>
              <a:rPr lang="en-IN" dirty="0"/>
              <a:t> foci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5125" y="1857375"/>
            <a:ext cx="33337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8500" y="2605881"/>
            <a:ext cx="2667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Right testis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214554"/>
            <a:ext cx="692948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Right </a:t>
            </a:r>
            <a:r>
              <a:rPr lang="en-IN" dirty="0" err="1"/>
              <a:t>epididymus</a:t>
            </a:r>
            <a:endParaRPr lang="en-IN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214554"/>
            <a:ext cx="621510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Autofit/>
          </a:bodyPr>
          <a:lstStyle/>
          <a:p>
            <a:r>
              <a:rPr lang="en-IN" sz="1800" dirty="0"/>
              <a:t>Fournier's gangrene is a mixed microbial infection which results in rapidly progressive necrotising</a:t>
            </a:r>
          </a:p>
          <a:p>
            <a:r>
              <a:rPr lang="en-IN" sz="1800" dirty="0"/>
              <a:t>fasciitis of the </a:t>
            </a:r>
            <a:r>
              <a:rPr lang="en-IN" sz="1800" dirty="0" err="1"/>
              <a:t>urogenital</a:t>
            </a:r>
            <a:r>
              <a:rPr lang="en-IN" sz="1800" dirty="0"/>
              <a:t> area. It is more prevalent in middle aged men with a male to female ratio</a:t>
            </a:r>
          </a:p>
          <a:p>
            <a:r>
              <a:rPr lang="en-IN" sz="1800" dirty="0"/>
              <a:t>of 5:1 [1]; however, no age is exempt as more than 50 cases have been reported in children [2]. It</a:t>
            </a:r>
          </a:p>
          <a:p>
            <a:r>
              <a:rPr lang="en-IN" sz="1800" dirty="0"/>
              <a:t>can be idiopathic or associated with diabetes mellitus, alcoholism, HIV infection, long-term use of</a:t>
            </a:r>
          </a:p>
          <a:p>
            <a:r>
              <a:rPr lang="en-IN" sz="1800" dirty="0"/>
              <a:t>steroids, chemotherapy, radio-therapy, various malignancies, and trauma. In 40-60% patients with</a:t>
            </a:r>
          </a:p>
          <a:p>
            <a:r>
              <a:rPr lang="en-IN" sz="1800" dirty="0"/>
              <a:t>Fournier's gangrene, diabetes mellitus has been found to be an independent risk factor [3].</a:t>
            </a:r>
          </a:p>
          <a:p>
            <a:r>
              <a:rPr lang="en-IN" sz="1800" dirty="0"/>
              <a:t>Patients may present with scrotal swelling, redness, pain, </a:t>
            </a:r>
            <a:r>
              <a:rPr lang="en-IN" sz="1800" dirty="0" err="1"/>
              <a:t>crepitus</a:t>
            </a:r>
            <a:r>
              <a:rPr lang="en-IN" sz="1800" dirty="0"/>
              <a:t> and perceptible stench. Fournier's</a:t>
            </a:r>
          </a:p>
          <a:p>
            <a:r>
              <a:rPr lang="en-IN" sz="1800" dirty="0"/>
              <a:t>gangrene can become a vascular emergency after infection and leads to necrosis of skin and</a:t>
            </a:r>
          </a:p>
          <a:p>
            <a:r>
              <a:rPr lang="en-IN" sz="1800" dirty="0"/>
              <a:t>subcutaneous fatty tissue resulting in sloughing of the skin of scrotum. Testes become exposed to</a:t>
            </a:r>
          </a:p>
          <a:p>
            <a:r>
              <a:rPr lang="en-IN" sz="1800" dirty="0"/>
              <a:t>the surface, but remain healthy in most of the </a:t>
            </a:r>
            <a:r>
              <a:rPr lang="en-IN" sz="1800" dirty="0" smtClean="0"/>
              <a:t>cases</a:t>
            </a:r>
            <a:endParaRPr lang="en-IN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. Local infection and necrosis spreads upward</a:t>
            </a:r>
          </a:p>
          <a:p>
            <a:r>
              <a:rPr lang="en-IN" dirty="0" smtClean="0"/>
              <a:t>into adjacent tissues and </a:t>
            </a:r>
            <a:r>
              <a:rPr lang="en-IN" dirty="0" err="1" smtClean="0"/>
              <a:t>retroperitoneum</a:t>
            </a:r>
            <a:r>
              <a:rPr lang="en-IN" dirty="0" smtClean="0"/>
              <a:t>. Severe sepsis can ensue, progressing rapidly into multiple</a:t>
            </a:r>
          </a:p>
          <a:p>
            <a:r>
              <a:rPr lang="en-IN" dirty="0" smtClean="0"/>
              <a:t>organ failure and imminent death in a previously </a:t>
            </a:r>
            <a:r>
              <a:rPr lang="en-IN" dirty="0" err="1" smtClean="0"/>
              <a:t>immunocompromised</a:t>
            </a:r>
            <a:r>
              <a:rPr lang="en-IN" dirty="0" smtClean="0"/>
              <a:t> patient. Inflammatory</a:t>
            </a:r>
          </a:p>
          <a:p>
            <a:r>
              <a:rPr lang="en-IN" dirty="0" smtClean="0"/>
              <a:t>markers are found to be raised, especially C reactive protein [4]. Blood cultures typically show</a:t>
            </a:r>
          </a:p>
          <a:p>
            <a:r>
              <a:rPr lang="en-IN" dirty="0" smtClean="0"/>
              <a:t>more than three organisms in single cases. Gram positive bacteria such as E. coli, Staph </a:t>
            </a:r>
            <a:r>
              <a:rPr lang="en-IN" dirty="0" err="1" smtClean="0"/>
              <a:t>aureus</a:t>
            </a:r>
            <a:r>
              <a:rPr lang="en-IN" dirty="0" smtClean="0"/>
              <a:t>,</a:t>
            </a:r>
          </a:p>
          <a:p>
            <a:r>
              <a:rPr lang="en-IN" dirty="0" smtClean="0"/>
              <a:t>Proteus species and gram negative organisms like </a:t>
            </a:r>
            <a:r>
              <a:rPr lang="en-IN" dirty="0" err="1" smtClean="0"/>
              <a:t>Bacteroides</a:t>
            </a:r>
            <a:r>
              <a:rPr lang="en-IN" dirty="0" smtClean="0"/>
              <a:t>, anaerobic streptococci and clostridia</a:t>
            </a:r>
          </a:p>
          <a:p>
            <a:r>
              <a:rPr lang="en-IN" dirty="0" smtClean="0"/>
              <a:t>are the main culprits involved in the pathogenesis of Fournier's gangrene [5].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370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Fournier's Gangrene after a trivial foot injury </vt:lpstr>
      <vt:lpstr>Clinical History</vt:lpstr>
      <vt:lpstr>Imaging Findings </vt:lpstr>
      <vt:lpstr>Groin</vt:lpstr>
      <vt:lpstr>Slide 5</vt:lpstr>
      <vt:lpstr>Right testis</vt:lpstr>
      <vt:lpstr>Right epididymus</vt:lpstr>
      <vt:lpstr>Discussion</vt:lpstr>
      <vt:lpstr>Slide 9</vt:lpstr>
      <vt:lpstr>Differential Diagnosis List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Fournier's Gangrene after a trivial foot injury</dc:title>
  <dc:creator>ANSHUL</dc:creator>
  <cp:lastModifiedBy>user</cp:lastModifiedBy>
  <cp:revision>4</cp:revision>
  <dcterms:created xsi:type="dcterms:W3CDTF">2014-04-18T16:21:46Z</dcterms:created>
  <dcterms:modified xsi:type="dcterms:W3CDTF">2020-08-17T06:19:21Z</dcterms:modified>
</cp:coreProperties>
</file>