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74" r:id="rId3"/>
    <p:sldId id="261" r:id="rId4"/>
    <p:sldId id="262" r:id="rId5"/>
    <p:sldId id="263" r:id="rId6"/>
    <p:sldId id="267" r:id="rId7"/>
    <p:sldId id="269" r:id="rId8"/>
    <p:sldId id="265" r:id="rId9"/>
    <p:sldId id="260" r:id="rId10"/>
    <p:sldId id="266" r:id="rId11"/>
    <p:sldId id="275" r:id="rId12"/>
    <p:sldId id="277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19849-D429-45DE-BC17-451E48B394A5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AD1EC-A524-43BB-82BF-DFF81DA7A0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784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D1EC-A524-43BB-82BF-DFF81DA7A0BB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865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512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105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445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079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008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4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421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406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504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06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492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C6A1B-51C4-417B-8BFD-8693BFF9017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5D279-9D91-49CF-B709-020D5B76B7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81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482600"/>
            <a:ext cx="32385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CAD CAM</a:t>
            </a:r>
            <a:endParaRPr lang="en-IN" sz="4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68691" y="5001491"/>
            <a:ext cx="2923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chemeClr val="bg1"/>
                </a:solidFill>
              </a:rPr>
              <a:t>DR. NAMRATA </a:t>
            </a:r>
            <a:r>
              <a:rPr lang="en-IN" sz="3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SHAH</a:t>
            </a:r>
            <a:r>
              <a:rPr lang="en-IN" sz="3200" b="1" dirty="0">
                <a:solidFill>
                  <a:schemeClr val="bg1"/>
                </a:solidFill>
              </a:rPr>
              <a:t>-</a:t>
            </a:r>
            <a:r>
              <a:rPr lang="en-IN" sz="3200" b="1" dirty="0" smtClean="0">
                <a:solidFill>
                  <a:schemeClr val="bg1"/>
                </a:solidFill>
              </a:rPr>
              <a:t>NAIDU</a:t>
            </a:r>
            <a:endParaRPr lang="en-IN" sz="3200" b="1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8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0"/>
    </mc:Choice>
    <mc:Fallback>
      <p:transition spd="slow" advTm="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762" y="0"/>
            <a:ext cx="3577537" cy="26797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6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874"/>
    </mc:Choice>
    <mc:Fallback>
      <p:transition spd="slow" advTm="21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4068"/>
          <a:stretch/>
        </p:blipFill>
        <p:spPr>
          <a:xfrm>
            <a:off x="0" y="942108"/>
            <a:ext cx="12192000" cy="51940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55"/>
    </mc:Choice>
    <mc:Fallback>
      <p:transition spd="slow" advTm="39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9091" y="969818"/>
            <a:ext cx="4239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FUTURE ….</a:t>
            </a:r>
            <a:endParaRPr lang="en-IN" sz="32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5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85"/>
    </mc:Choice>
    <mc:Fallback>
      <p:transition spd="slow" advTm="38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1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45"/>
    </mc:Choice>
    <mc:Fallback>
      <p:transition spd="slow" advTm="48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B839E3-8F5E-484B-AB06-C4B488D04DE9}" type="slidenum">
              <a:rPr lang="en-IN" altLang="en-US" smtClean="0">
                <a:solidFill>
                  <a:schemeClr val="tx2"/>
                </a:solidFill>
                <a:latin typeface="Arial Rounded MT Bold" panose="020F0704030504030204" pitchFamily="34" charset="0"/>
              </a:rPr>
              <a:pPr/>
              <a:t>2</a:t>
            </a:fld>
            <a:endParaRPr lang="en-IN" altLang="en-US" smtClean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333376"/>
            <a:ext cx="5483225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-387350"/>
            <a:ext cx="574992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7391401" y="1989138"/>
            <a:ext cx="288925" cy="36036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706708" y="1093460"/>
            <a:ext cx="60483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IN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What will you learn from this lecture</a:t>
            </a:r>
            <a:r>
              <a:rPr lang="en-IN" sz="28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800" b="1" dirty="0" smtClean="0">
                <a:latin typeface="Arial Rounded MT Bold" panose="020F0704030504030204" pitchFamily="34" charset="0"/>
              </a:rPr>
              <a:t>What is CAD/CAM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800" b="1" dirty="0" smtClean="0">
                <a:latin typeface="Arial Rounded MT Bold" panose="020F0704030504030204" pitchFamily="34" charset="0"/>
              </a:rPr>
              <a:t>History of CAD/CAM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800" b="1" dirty="0" smtClean="0">
                <a:latin typeface="Arial Rounded MT Bold" panose="020F0704030504030204" pitchFamily="34" charset="0"/>
              </a:rPr>
              <a:t>Overview of CAD/CAM</a:t>
            </a:r>
          </a:p>
          <a:p>
            <a:pPr marL="1200150" lvl="1" indent="-457200">
              <a:buFont typeface="Wingdings" panose="05000000000000000000" pitchFamily="2" charset="2"/>
              <a:buChar char="ü"/>
            </a:pPr>
            <a:r>
              <a:rPr lang="en-IN" sz="2800" b="1" dirty="0" smtClean="0">
                <a:latin typeface="Arial Rounded MT Bold" panose="020F0704030504030204" pitchFamily="34" charset="0"/>
              </a:rPr>
              <a:t>Laboratory based</a:t>
            </a:r>
          </a:p>
          <a:p>
            <a:pPr marL="1200150" lvl="1" indent="-457200">
              <a:buFont typeface="Wingdings" panose="05000000000000000000" pitchFamily="2" charset="2"/>
              <a:buChar char="ü"/>
            </a:pPr>
            <a:r>
              <a:rPr lang="en-IN" sz="2800" b="1" dirty="0" smtClean="0">
                <a:latin typeface="Arial Rounded MT Bold" panose="020F0704030504030204" pitchFamily="34" charset="0"/>
              </a:rPr>
              <a:t>Office based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800" b="1" dirty="0" smtClean="0">
                <a:latin typeface="Arial Rounded MT Bold" panose="020F0704030504030204" pitchFamily="34" charset="0"/>
              </a:rPr>
              <a:t>Advantages </a:t>
            </a:r>
            <a:r>
              <a:rPr lang="en-IN" sz="2800" b="1" dirty="0">
                <a:latin typeface="Arial Rounded MT Bold" panose="020F0704030504030204" pitchFamily="34" charset="0"/>
              </a:rPr>
              <a:t>and Disadvantages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800" b="1" dirty="0">
                <a:latin typeface="Arial Rounded MT Bold" panose="020F0704030504030204" pitchFamily="34" charset="0"/>
              </a:rPr>
              <a:t>Future scope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9950" y="2032001"/>
            <a:ext cx="586898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  <a:defRPr/>
            </a:pPr>
            <a:endParaRPr lang="en-IN" sz="2800" dirty="0">
              <a:latin typeface="Arial Rounded MT Bold" panose="020F070403050403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41991"/>
      </p:ext>
    </p:extLst>
  </p:cSld>
  <p:clrMapOvr>
    <a:masterClrMapping/>
  </p:clrMapOvr>
  <p:transition spd="slow" advTm="20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500" y="546100"/>
            <a:ext cx="10820400" cy="501675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4000" b="1" dirty="0" smtClean="0"/>
              <a:t>FIRST DEVELOPED IN 1950s BY DEFENSE ARM OF THE UNITED STATES.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4000" b="1" dirty="0" smtClean="0"/>
              <a:t>THE FIRST RESTORATION WAS MILLED IN 1983.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4000" b="1" dirty="0" smtClean="0">
                <a:solidFill>
                  <a:schemeClr val="accent1">
                    <a:lumMod val="75000"/>
                  </a:schemeClr>
                </a:solidFill>
              </a:rPr>
              <a:t>WERNER MORMANN</a:t>
            </a:r>
            <a:r>
              <a:rPr lang="en-IN" sz="4000" b="1" dirty="0" smtClean="0"/>
              <a:t> DEVELOPED – THE FIRST COMMERCIAL CAD/CAM – CEREC (DENTSPLY SIRONA) – </a:t>
            </a:r>
            <a:r>
              <a:rPr lang="en-IN" sz="4000" b="1" dirty="0" smtClean="0">
                <a:solidFill>
                  <a:schemeClr val="accent1">
                    <a:lumMod val="75000"/>
                  </a:schemeClr>
                </a:solidFill>
              </a:rPr>
              <a:t>CERAMIC RECONSTRUCTION OR CHAIR-SIDE ECONOMICAL RESTORATION OF ESTHETIC CERAMICS</a:t>
            </a:r>
            <a:r>
              <a:rPr lang="en-IN" sz="4000" b="1" dirty="0" smtClean="0"/>
              <a:t>.</a:t>
            </a:r>
            <a:endParaRPr lang="en-IN" sz="40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87"/>
    </mc:Choice>
    <mc:Fallback>
      <p:transition spd="slow" advTm="11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1016000"/>
            <a:ext cx="5219700" cy="45243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3600" b="1" dirty="0" smtClean="0"/>
              <a:t>LABORATORY- BASED CAD/CAM SYSTEMS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 smtClean="0"/>
              <a:t>AN OPTICAL OR MECHANICAL SCAN OF MASTER 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 smtClean="0"/>
              <a:t>A DIGITAL RESTORATION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600" dirty="0" smtClean="0"/>
              <a:t>A MILLING CENTER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2" descr="https://media.dentalcompare.com/m/25/product/38786-400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5" y="1425291"/>
            <a:ext cx="4940974" cy="37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71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44"/>
    </mc:Choice>
    <mc:Fallback>
      <p:transition spd="slow" advTm="6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planmeca.com/globalassets/planmeca/cad-cam/cs-workfl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133475"/>
            <a:ext cx="110871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718" y="4572000"/>
            <a:ext cx="3280064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sz="2000" b="1" dirty="0" smtClean="0"/>
              <a:t>CHAIR SIDE- BASED CAD/CAM SYSTEMS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 smtClean="0"/>
              <a:t>AN OPTICAL SCAN OF ORAL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 smtClean="0"/>
              <a:t>A DIGITAL RESTORATION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 smtClean="0"/>
              <a:t>A MILLING CENTER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0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86"/>
    </mc:Choice>
    <mc:Fallback>
      <p:transition spd="slow" advTm="4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48" y="1071418"/>
            <a:ext cx="5175450" cy="4181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62" y="1071418"/>
            <a:ext cx="5575685" cy="418176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49"/>
    </mc:Choice>
    <mc:Fallback>
      <p:transition spd="slow" advTm="18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49170" cy="2967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5707" y="696036"/>
            <a:ext cx="4612944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4800" b="1" dirty="0" smtClean="0"/>
              <a:t>TYPES OF MILLING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4800" b="1" dirty="0" smtClean="0"/>
              <a:t>3-AXIS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4800" b="1" dirty="0" smtClean="0"/>
              <a:t>4-AXIS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4800" b="1" dirty="0" smtClean="0"/>
              <a:t>5-AXIS</a:t>
            </a:r>
            <a:endParaRPr lang="en-IN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64" y="3134592"/>
            <a:ext cx="5071289" cy="34365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2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95"/>
    </mc:Choice>
    <mc:Fallback>
      <p:transition spd="slow" advTm="83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533" y="869476"/>
            <a:ext cx="5473700" cy="563231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IN" sz="3600" b="1" dirty="0" smtClean="0"/>
              <a:t>VARIOUS RESTORATIONS THAT CAN BE FABRICATED :</a:t>
            </a:r>
          </a:p>
          <a:p>
            <a:pPr marL="342900" indent="-342900">
              <a:buAutoNum type="arabicPeriod"/>
            </a:pPr>
            <a:r>
              <a:rPr lang="en-IN" sz="3600" b="1" dirty="0" smtClean="0"/>
              <a:t>SINGLE CROWNS</a:t>
            </a:r>
          </a:p>
          <a:p>
            <a:pPr marL="342900" indent="-342900">
              <a:buAutoNum type="arabicPeriod"/>
            </a:pPr>
            <a:r>
              <a:rPr lang="en-IN" sz="3600" b="1" dirty="0" smtClean="0"/>
              <a:t>INLAYS</a:t>
            </a:r>
          </a:p>
          <a:p>
            <a:pPr marL="342900" indent="-342900">
              <a:buAutoNum type="arabicPeriod"/>
            </a:pPr>
            <a:r>
              <a:rPr lang="en-IN" sz="3600" b="1" dirty="0" smtClean="0"/>
              <a:t>ONLAYS</a:t>
            </a:r>
          </a:p>
          <a:p>
            <a:pPr marL="342900" indent="-342900">
              <a:buAutoNum type="arabicPeriod"/>
            </a:pPr>
            <a:r>
              <a:rPr lang="en-IN" sz="3600" b="1" dirty="0" smtClean="0"/>
              <a:t>VENEERS</a:t>
            </a:r>
          </a:p>
          <a:p>
            <a:pPr marL="342900" indent="-342900">
              <a:buAutoNum type="arabicPeriod"/>
            </a:pPr>
            <a:r>
              <a:rPr lang="en-IN" sz="3600" b="1" dirty="0" smtClean="0"/>
              <a:t>IMPLANT ABUTMENTS</a:t>
            </a:r>
          </a:p>
          <a:p>
            <a:pPr marL="342900" indent="-342900">
              <a:buAutoNum type="arabicPeriod"/>
            </a:pPr>
            <a:r>
              <a:rPr lang="en-IN" sz="3600" b="1" dirty="0" smtClean="0"/>
              <a:t>IMPLANT FRAMEWORKS</a:t>
            </a:r>
          </a:p>
          <a:p>
            <a:pPr marL="342900" indent="-342900">
              <a:buAutoNum type="arabicPeriod"/>
            </a:pPr>
            <a:r>
              <a:rPr lang="en-IN" sz="3600" b="1" dirty="0" smtClean="0"/>
              <a:t>REMOVABLE PROSTHESIS</a:t>
            </a:r>
          </a:p>
          <a:p>
            <a:pPr marL="342900" indent="-342900">
              <a:buAutoNum type="arabicPeriod"/>
            </a:pPr>
            <a:r>
              <a:rPr lang="en-IN" sz="3600" b="1" dirty="0" smtClean="0"/>
              <a:t>COMPLETE DENTURES</a:t>
            </a:r>
            <a:endParaRPr lang="en-IN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13946" y="879143"/>
            <a:ext cx="5909481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3200" b="1" dirty="0" smtClean="0"/>
              <a:t>IN COMBINATION WITH 3D PRINTERS, CHAIRSIDE CAD/CAM SYSTEMS CAN PROVIDE AN EVEN</a:t>
            </a:r>
          </a:p>
          <a:p>
            <a:r>
              <a:rPr lang="en-IN" sz="3200" b="1" dirty="0" smtClean="0"/>
              <a:t>GREATER RANGE OF CLINICAL APPLICATIONS AND APPLIANCES, INCLUDING NIGHT GUARDS,</a:t>
            </a:r>
          </a:p>
          <a:p>
            <a:r>
              <a:rPr lang="en-IN" sz="3200" b="1" dirty="0" smtClean="0"/>
              <a:t>OCCLUSAL SPLINTS, ORTHODONTIC APPLIANCES, SURGICAL GUIDES, PROVISIONAL RESTORATIONS,</a:t>
            </a:r>
          </a:p>
          <a:p>
            <a:r>
              <a:rPr lang="en-IN" sz="3200" b="1" dirty="0" smtClean="0"/>
              <a:t>AND STUDY MODELS.</a:t>
            </a:r>
            <a:endParaRPr lang="en-IN" sz="32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8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82"/>
    </mc:Choice>
    <mc:Fallback>
      <p:transition spd="slow" advTm="66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9" t="-382"/>
          <a:stretch/>
        </p:blipFill>
        <p:spPr>
          <a:xfrm>
            <a:off x="3009900" y="-88900"/>
            <a:ext cx="5969000" cy="67530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6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10"/>
    </mc:Choice>
    <mc:Fallback>
      <p:transition spd="slow" advTm="3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188</Words>
  <Application>Microsoft Office PowerPoint</Application>
  <PresentationFormat>Widescreen</PresentationFormat>
  <Paragraphs>41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Aharoni</vt:lpstr>
      <vt:lpstr>Arial</vt:lpstr>
      <vt:lpstr>Arial Rounded MT Bold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Tamanna Marwah</dc:creator>
  <cp:lastModifiedBy>me</cp:lastModifiedBy>
  <cp:revision>19</cp:revision>
  <dcterms:created xsi:type="dcterms:W3CDTF">2019-06-21T06:45:42Z</dcterms:created>
  <dcterms:modified xsi:type="dcterms:W3CDTF">2020-08-25T06:02:02Z</dcterms:modified>
</cp:coreProperties>
</file>